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F0C569-03F1-4345-A1E3-547A29F5F3F4}">
  <a:tblStyle styleId="{EFF0C569-03F1-4345-A1E3-547A29F5F3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ynewmicrophone.com/what-are-wah-wah-guitar-effects-pedals-how-do-they-work/" TargetMode="External"/><Relationship Id="rId3" Type="http://schemas.openxmlformats.org/officeDocument/2006/relationships/hyperlink" Target="https://mynewmicrophone.com/what-are-wah-wah-guitar-effects-pedals-how-do-they-work/"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618847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618847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 slides: Guitar and Input Buffer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20f1583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20f1583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56188471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56188471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 slides: Guitar and Input Buffer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fbf1d8cf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fbf1d8cf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 Slides: Active filter and Power Supply</a:t>
            </a:r>
            <a:endParaRPr/>
          </a:p>
          <a:p>
            <a:pPr indent="0" lvl="0" marL="0" rtl="0" algn="l">
              <a:spcBef>
                <a:spcPts val="0"/>
              </a:spcBef>
              <a:spcAft>
                <a:spcPts val="0"/>
              </a:spcAft>
              <a:buNone/>
            </a:pPr>
            <a:r>
              <a:rPr lang="en"/>
              <a:t>Feedback network goes from collector to base of Q1. When negative feedback is applied, overall voltage gain and input impedance is reduced. </a:t>
            </a:r>
            <a:endParaRPr/>
          </a:p>
          <a:p>
            <a:pPr indent="0" lvl="0" marL="0" rtl="0" algn="l">
              <a:spcBef>
                <a:spcPts val="0"/>
              </a:spcBef>
              <a:spcAft>
                <a:spcPts val="0"/>
              </a:spcAft>
              <a:buNone/>
            </a:pPr>
            <a:r>
              <a:rPr lang="en"/>
              <a:t>When pedal is pressed, voltage gain is reduced and thus from 19dB to 1dB, the sound level is reduced. </a:t>
            </a:r>
            <a:endParaRPr/>
          </a:p>
          <a:p>
            <a:pPr indent="-317500" lvl="0" marL="457200" rtl="0" algn="l">
              <a:spcBef>
                <a:spcPts val="0"/>
              </a:spcBef>
              <a:spcAft>
                <a:spcPts val="0"/>
              </a:spcAft>
              <a:buSzPts val="1400"/>
              <a:buChar char="-"/>
            </a:pPr>
            <a:r>
              <a:rPr lang="en"/>
              <a:t>Freq Response is the range of the noise that guitar is created. So if the sound changes to a weird ugly noise or sounds that you could not hear but feel in your ear drums, then you know the freq response is off. The means the measurement of the noise is out of a stable gains.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20f1583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20f1583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Loc: simulations. Talk about voltage divider and how much voltage will drop </a:t>
            </a:r>
            <a:r>
              <a:rPr lang="en"/>
              <a:t>across</a:t>
            </a:r>
            <a:r>
              <a:rPr lang="en"/>
              <a:t> R8. </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597b8d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597b8d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Loc: simulations. Talk about voltage divider and how much voltage will drop across R8. </a:t>
            </a:r>
            <a:endParaRPr/>
          </a:p>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561884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561884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Loc: simulations. </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618847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618847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8793309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8793309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642b99f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642b99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Loc: Using CAD to design the pedal. </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fbf1d8cf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fbf1d8cf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 slides: Output stage and output jack</a:t>
            </a:r>
            <a:endParaRPr/>
          </a:p>
          <a:p>
            <a:pPr indent="0" lvl="0" marL="0" rtl="0" algn="l">
              <a:spcBef>
                <a:spcPts val="0"/>
              </a:spcBef>
              <a:spcAft>
                <a:spcPts val="0"/>
              </a:spcAft>
              <a:buNone/>
            </a:pPr>
            <a:r>
              <a:rPr lang="en"/>
              <a:t>EM- prevents high </a:t>
            </a:r>
            <a:r>
              <a:rPr lang="en"/>
              <a:t>frequencies</a:t>
            </a:r>
            <a:r>
              <a:rPr lang="en"/>
              <a:t>, </a:t>
            </a:r>
            <a:endParaRPr/>
          </a:p>
          <a:p>
            <a:pPr indent="0" lvl="0" marL="0" rtl="0" algn="l">
              <a:spcBef>
                <a:spcPts val="0"/>
              </a:spcBef>
              <a:spcAft>
                <a:spcPts val="0"/>
              </a:spcAft>
              <a:buNone/>
            </a:pPr>
            <a:r>
              <a:rPr lang="en"/>
              <a:t>High </a:t>
            </a:r>
            <a:r>
              <a:rPr lang="en"/>
              <a:t>impedance allowed to preserves original guitar tone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0f1583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0f1583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44b18e4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44b18e4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44b18e4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44b18e4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44b18e4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44b18e4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Loc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3daba06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3daba06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8793309d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8793309d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249bc0a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249bc0a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 slides: Output stage and output jack</a:t>
            </a:r>
            <a:endParaRPr/>
          </a:p>
          <a:p>
            <a:pPr indent="0" lvl="0" marL="0" rtl="0" algn="l">
              <a:spcBef>
                <a:spcPts val="0"/>
              </a:spcBef>
              <a:spcAft>
                <a:spcPts val="0"/>
              </a:spcAft>
              <a:buNone/>
            </a:pPr>
            <a:r>
              <a:rPr lang="en"/>
              <a:t>EM- prevents high frequencies, </a:t>
            </a:r>
            <a:endParaRPr/>
          </a:p>
          <a:p>
            <a:pPr indent="0" lvl="0" marL="0" rtl="0" algn="l">
              <a:spcBef>
                <a:spcPts val="0"/>
              </a:spcBef>
              <a:spcAft>
                <a:spcPts val="0"/>
              </a:spcAft>
              <a:buNone/>
            </a:pPr>
            <a:r>
              <a:rPr lang="en"/>
              <a:t>High impedance allowed to preserves original guitar tone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fbf1d8cf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fbf1d8c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fbf1d8cf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fbf1d8cf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fbf1d8c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fbf1d8c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 slides: Guitar and Input Buffer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highlight>
                  <a:schemeClr val="accent4"/>
                </a:highlight>
              </a:rPr>
              <a:t>Tony</a:t>
            </a:r>
            <a:endParaRPr>
              <a:highlight>
                <a:schemeClr val="accent4"/>
              </a:highlight>
            </a:endParaRPr>
          </a:p>
          <a:p>
            <a:pPr indent="0" lvl="0" marL="0" rtl="0" algn="l">
              <a:spcBef>
                <a:spcPts val="0"/>
              </a:spcBef>
              <a:spcAft>
                <a:spcPts val="0"/>
              </a:spcAft>
              <a:buNone/>
            </a:pPr>
            <a:r>
              <a:rPr lang="en"/>
              <a:t>Our goal is to distort an analog signal coming from a guitar.</a:t>
            </a:r>
            <a:endParaRPr/>
          </a:p>
          <a:p>
            <a:pPr indent="0" lvl="0" marL="0" rtl="0" algn="l">
              <a:spcBef>
                <a:spcPts val="0"/>
              </a:spcBef>
              <a:spcAft>
                <a:spcPts val="0"/>
              </a:spcAft>
              <a:buNone/>
            </a:pPr>
            <a:r>
              <a:rPr lang="en"/>
              <a:t>Treadle style foot pedal - rocks back and forth from heel to toe</a:t>
            </a:r>
            <a:endParaRPr/>
          </a:p>
          <a:p>
            <a:pPr indent="0" lvl="0" marL="0" rtl="0" algn="l">
              <a:spcBef>
                <a:spcPts val="0"/>
              </a:spcBef>
              <a:spcAft>
                <a:spcPts val="0"/>
              </a:spcAft>
              <a:buNone/>
            </a:pPr>
            <a:r>
              <a:rPr lang="en"/>
              <a:t>ALL the way back to turn off the effect and get into bypass mode</a:t>
            </a:r>
            <a:endParaRPr/>
          </a:p>
          <a:p>
            <a:pPr indent="0" lvl="0" marL="0" rtl="0" algn="l">
              <a:spcBef>
                <a:spcPts val="0"/>
              </a:spcBef>
              <a:spcAft>
                <a:spcPts val="0"/>
              </a:spcAft>
              <a:buNone/>
            </a:pPr>
            <a:r>
              <a:rPr lang="en"/>
              <a:t>Potentiometer</a:t>
            </a:r>
            <a:r>
              <a:rPr lang="en"/>
              <a:t> - many different ones but ours is used for guitars  variable </a:t>
            </a:r>
            <a:r>
              <a:rPr lang="en"/>
              <a:t>resistor(adjust resistance), two resistors, as you press down R1 increases resistance and R2 decreases vice versa. </a:t>
            </a:r>
            <a:endParaRPr/>
          </a:p>
          <a:p>
            <a:pPr indent="0" lvl="0" marL="0" rtl="0" algn="l">
              <a:spcBef>
                <a:spcPts val="0"/>
              </a:spcBef>
              <a:spcAft>
                <a:spcPts val="0"/>
              </a:spcAft>
              <a:buNone/>
            </a:pPr>
            <a:r>
              <a:rPr lang="en"/>
              <a:t>Stompbox- foot instructed pedal</a:t>
            </a:r>
            <a:endParaRPr/>
          </a:p>
          <a:p>
            <a:pPr indent="0" lvl="0" marL="457200" rtl="0" algn="l">
              <a:lnSpc>
                <a:spcPct val="115000"/>
              </a:lnSpc>
              <a:spcBef>
                <a:spcPts val="0"/>
              </a:spcBef>
              <a:spcAft>
                <a:spcPts val="0"/>
              </a:spcAft>
              <a:buNone/>
            </a:pPr>
            <a:r>
              <a:rPr lang="en" sz="700" u="sng">
                <a:solidFill>
                  <a:srgbClr val="4FC3F7"/>
                </a:solidFill>
                <a:latin typeface="Roboto"/>
                <a:ea typeface="Roboto"/>
                <a:cs typeface="Roboto"/>
                <a:sym typeface="Roboto"/>
                <a:hlinkClick r:id="rId2">
                  <a:extLst>
                    <a:ext uri="{A12FA001-AC4F-418D-AE19-62706E023703}">
                      <ahyp:hlinkClr val="tx"/>
                    </a:ext>
                  </a:extLst>
                </a:hlinkClick>
              </a:rPr>
              <a:t>https://mynewmicrophone.com/what-are-wah-wah-guitar-effects-pedals-how-do-they-work/</a:t>
            </a:r>
            <a:endParaRPr/>
          </a:p>
          <a:p>
            <a:pPr indent="0" lvl="0" marL="457200" rtl="0" algn="l">
              <a:lnSpc>
                <a:spcPct val="115000"/>
              </a:lnSpc>
              <a:spcBef>
                <a:spcPts val="1600"/>
              </a:spcBef>
              <a:spcAft>
                <a:spcPts val="1600"/>
              </a:spcAft>
              <a:buClr>
                <a:schemeClr val="dk1"/>
              </a:buClr>
              <a:buSzPts val="1100"/>
              <a:buFont typeface="Arial"/>
              <a:buNone/>
            </a:pPr>
            <a:r>
              <a:rPr lang="en" sz="700" u="sng">
                <a:solidFill>
                  <a:srgbClr val="4FC3F7"/>
                </a:solidFill>
                <a:latin typeface="Roboto"/>
                <a:ea typeface="Roboto"/>
                <a:cs typeface="Roboto"/>
                <a:sym typeface="Roboto"/>
                <a:hlinkClick r:id="rId3">
                  <a:extLst>
                    <a:ext uri="{A12FA001-AC4F-418D-AE19-62706E023703}">
                      <ahyp:hlinkClr val="tx"/>
                    </a:ext>
                  </a:extLst>
                </a:hlinkClick>
              </a:rPr>
              <a:t>https://mynewmicrophone.com/what-are-wah-wah-guitar-effects-pedals-how-do-they-work/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rPr lang="en"/>
              <a:t>Needs to be a pedal because it allows for a solid base for the pedal to stand on</a:t>
            </a:r>
            <a:endParaRPr/>
          </a:p>
          <a:p>
            <a:pPr indent="0" lvl="0" marL="0" rtl="0" algn="l">
              <a:spcBef>
                <a:spcPts val="0"/>
              </a:spcBef>
              <a:spcAft>
                <a:spcPts val="0"/>
              </a:spcAft>
              <a:buNone/>
            </a:pPr>
            <a:r>
              <a:rPr lang="en"/>
              <a:t>280-3.1k Is the frequency range that allows for the funk/soul sound. Anything below 280 becomes muddy, anything above 3.1kHz will sound too harsh</a:t>
            </a:r>
            <a:endParaRPr/>
          </a:p>
          <a:p>
            <a:pPr indent="0" lvl="0" marL="0" rtl="0" algn="l">
              <a:spcBef>
                <a:spcPts val="0"/>
              </a:spcBef>
              <a:spcAft>
                <a:spcPts val="0"/>
              </a:spcAft>
              <a:buNone/>
            </a:pPr>
            <a:r>
              <a:rPr lang="en"/>
              <a:t>¼” jacks have been used since the 30’s and are extremely simple to build and use and so </a:t>
            </a:r>
            <a:r>
              <a:rPr lang="en"/>
              <a:t>have became standard for all guitars. Why not optic fiber/usb : Guitars produce analog signals and those use digital signals, youd need an AD converter. Meaning a digital circuit on your guitar. </a:t>
            </a:r>
            <a:endParaRPr/>
          </a:p>
          <a:p>
            <a:pPr indent="0" lvl="0" marL="0" rtl="0" algn="l">
              <a:spcBef>
                <a:spcPts val="0"/>
              </a:spcBef>
              <a:spcAft>
                <a:spcPts val="0"/>
              </a:spcAft>
              <a:buNone/>
            </a:pPr>
            <a:r>
              <a:rPr lang="en"/>
              <a:t>Height : You dont want your tibialious anterior (front of calf) muscle to be strained during guitar sessions. Also have enough swing room</a:t>
            </a:r>
            <a:endParaRPr/>
          </a:p>
          <a:p>
            <a:pPr indent="0" lvl="0" marL="0" rtl="0" algn="l">
              <a:spcBef>
                <a:spcPts val="0"/>
              </a:spcBef>
              <a:spcAft>
                <a:spcPts val="0"/>
              </a:spcAft>
              <a:buNone/>
            </a:pPr>
            <a:r>
              <a:rPr lang="en"/>
              <a:t>Direct Power supply would allow your pedal to not die mid guitar session</a:t>
            </a:r>
            <a:endParaRPr/>
          </a:p>
          <a:p>
            <a:pPr indent="0" lvl="0" marL="0" rtl="0" algn="l">
              <a:spcBef>
                <a:spcPts val="0"/>
              </a:spcBef>
              <a:spcAft>
                <a:spcPts val="0"/>
              </a:spcAft>
              <a:buNone/>
            </a:pPr>
            <a:r>
              <a:rPr lang="en"/>
              <a:t>Daisy Chain means that you can connect multiple to one power supply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rPr lang="en"/>
              <a:t>True bypass - If the pedals turned off but still plugged in, the sound of the guitar will be the original sound. </a:t>
            </a:r>
            <a:endParaRPr/>
          </a:p>
          <a:p>
            <a:pPr indent="0" lvl="0" marL="0" rtl="0" algn="l">
              <a:spcBef>
                <a:spcPts val="0"/>
              </a:spcBef>
              <a:spcAft>
                <a:spcPts val="0"/>
              </a:spcAft>
              <a:buNone/>
            </a:pPr>
            <a:r>
              <a:rPr lang="en"/>
              <a:t>Vox model lacks a significant input buffer. This results in a flatter sound, which some people prefer.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044113e5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044113e5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
            </a:r>
            <a:endParaRPr/>
          </a:p>
          <a:p>
            <a:pPr indent="0" lvl="0" marL="0" rtl="0" algn="l">
              <a:spcBef>
                <a:spcPts val="0"/>
              </a:spcBef>
              <a:spcAft>
                <a:spcPts val="0"/>
              </a:spcAft>
              <a:buNone/>
            </a:pPr>
            <a:r>
              <a:rPr lang="en"/>
              <a:t>- Basic wah pedal - You can see that in the basic wah pedal, it has a circuit system similar to the active filter. What that circuit system is, they call it the common emitter amplifier it also has a feedback network with voltage divider..</a:t>
            </a:r>
            <a:endParaRPr/>
          </a:p>
          <a:p>
            <a:pPr indent="0" lvl="0" marL="0" rtl="0" algn="l">
              <a:spcBef>
                <a:spcPts val="0"/>
              </a:spcBef>
              <a:spcAft>
                <a:spcPts val="0"/>
              </a:spcAft>
              <a:buNone/>
            </a:pPr>
            <a:r>
              <a:rPr lang="en"/>
              <a:t>Input Buffer - emitter follower</a:t>
            </a:r>
            <a:endParaRPr/>
          </a:p>
          <a:p>
            <a:pPr indent="0" lvl="0" marL="0" rtl="0" algn="l">
              <a:spcBef>
                <a:spcPts val="0"/>
              </a:spcBef>
              <a:spcAft>
                <a:spcPts val="0"/>
              </a:spcAft>
              <a:buNone/>
            </a:pPr>
            <a:r>
              <a:rPr lang="en"/>
              <a:t>- The components that make up that special feature in Cry Baby are the 2M ohms Rin1 and 1M in the Rin2.  The high resistance maintains a high </a:t>
            </a:r>
            <a:r>
              <a:rPr lang="en"/>
              <a:t>impedance</a:t>
            </a:r>
            <a:r>
              <a:rPr lang="en"/>
              <a:t> to prevent hi frequency loss.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20f1583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20f1583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highlight>
                  <a:srgbClr val="FFFF00"/>
                </a:highlight>
              </a:rPr>
              <a:t>Introduction</a:t>
            </a:r>
            <a:r>
              <a:rPr lang="en"/>
              <a:t>, Here is a block diagram of the cry baby model. Each member will be breaking each block apart and explain to you what each of the block does and what it contains. </a:t>
            </a:r>
            <a:endParaRPr/>
          </a:p>
          <a:p>
            <a:pPr indent="-317500" lvl="0" marL="457200" rtl="0" algn="l">
              <a:spcBef>
                <a:spcPts val="0"/>
              </a:spcBef>
              <a:spcAft>
                <a:spcPts val="0"/>
              </a:spcAft>
              <a:buSzPts val="1400"/>
              <a:buAutoNum type="arabicPeriod"/>
            </a:pPr>
            <a:r>
              <a:rPr lang="en"/>
              <a:t>Guitar sends the analog signal to input buffer. </a:t>
            </a:r>
            <a:r>
              <a:rPr lang="en">
                <a:highlight>
                  <a:schemeClr val="accent4"/>
                </a:highlight>
              </a:rPr>
              <a:t>Input buffer</a:t>
            </a:r>
            <a:r>
              <a:rPr lang="en"/>
              <a:t> uses emitter follower circuit to take in high impedance and convert it to low impedance. Additionally,  the input buffer helps maintain a consistent impedance for the rest of the circuit, thus preventing high frequency signal loss.</a:t>
            </a:r>
            <a:endParaRPr/>
          </a:p>
          <a:p>
            <a:pPr indent="0" lvl="0" marL="0" rtl="0" algn="l">
              <a:spcBef>
                <a:spcPts val="0"/>
              </a:spcBef>
              <a:spcAft>
                <a:spcPts val="0"/>
              </a:spcAft>
              <a:buNone/>
            </a:pPr>
            <a:r>
              <a:rPr lang="en"/>
              <a:t>-Ben gets guitar and input buffer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-Loc gets active filter and power supply-Tony gets output stage and output jack</a:t>
            </a:r>
            <a:endParaRPr/>
          </a:p>
          <a:p>
            <a:pPr indent="0" lvl="0" marL="0" rtl="0" algn="l">
              <a:spcBef>
                <a:spcPts val="0"/>
              </a:spcBef>
              <a:spcAft>
                <a:spcPts val="0"/>
              </a:spcAft>
              <a:buNone/>
            </a:pPr>
            <a:r>
              <a:rPr lang="en"/>
              <a:t>	Active filter: common emiter amplifier.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0ff336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0ff336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-Bens slides: Guitar and Input Buffer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0.jp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jp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5.jpg"/><Relationship Id="rId5" Type="http://schemas.openxmlformats.org/officeDocument/2006/relationships/image" Target="../media/image31.jpg"/><Relationship Id="rId6"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3.jpg"/><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grabcad.com/library/my-guitar-effects-pedalboard-1/details?folder_id=939896" TargetMode="External"/><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www.youtube.com/watch?v=kqyFsuC9fk4&amp;ab_channel=CSGuita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gif"/><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Fj7bKseGVgs" TargetMode="External"/><Relationship Id="rId4" Type="http://schemas.openxmlformats.org/officeDocument/2006/relationships/image" Target="../media/image4.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3.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electrosmash.com/crybaby-gcb-95" TargetMode="External"/><Relationship Id="rId5" Type="http://schemas.openxmlformats.org/officeDocument/2006/relationships/hyperlink" Target="http://www.geofex.com/article_folders/wahpedl/wahped.htm" TargetMode="External"/><Relationship Id="rId6" Type="http://schemas.openxmlformats.org/officeDocument/2006/relationships/image" Target="../media/image15.jpg"/><Relationship Id="rId7" Type="http://schemas.openxmlformats.org/officeDocument/2006/relationships/image" Target="../media/image8.png"/><Relationship Id="rId8" Type="http://schemas.openxmlformats.org/officeDocument/2006/relationships/hyperlink" Target="https://www.electrosmash.com/vox-v847-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idx="4294967295" type="ctrTitle"/>
          </p:nvPr>
        </p:nvSpPr>
        <p:spPr>
          <a:xfrm>
            <a:off x="460950" y="425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Guitar Pedal for Wah Distortion Effect</a:t>
            </a:r>
            <a:endParaRPr>
              <a:solidFill>
                <a:srgbClr val="000000"/>
              </a:solidFill>
            </a:endParaRPr>
          </a:p>
        </p:txBody>
      </p:sp>
      <p:sp>
        <p:nvSpPr>
          <p:cNvPr id="68" name="Google Shape;68;p13"/>
          <p:cNvSpPr txBox="1"/>
          <p:nvPr>
            <p:ph idx="4294967295" type="subTitle"/>
          </p:nvPr>
        </p:nvSpPr>
        <p:spPr>
          <a:xfrm>
            <a:off x="460950" y="1574975"/>
            <a:ext cx="8222100" cy="24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Presented By :</a:t>
            </a:r>
            <a:endParaRPr sz="2400">
              <a:solidFill>
                <a:srgbClr val="000000"/>
              </a:solidFill>
            </a:endParaRPr>
          </a:p>
          <a:p>
            <a:pPr indent="0" lvl="0" marL="0" rtl="0" algn="ctr">
              <a:lnSpc>
                <a:spcPct val="100000"/>
              </a:lnSpc>
              <a:spcBef>
                <a:spcPts val="1600"/>
              </a:spcBef>
              <a:spcAft>
                <a:spcPts val="0"/>
              </a:spcAft>
              <a:buNone/>
            </a:pPr>
            <a:r>
              <a:rPr lang="en" sz="2400">
                <a:solidFill>
                  <a:srgbClr val="000000"/>
                </a:solidFill>
              </a:rPr>
              <a:t> Ben Schmitz</a:t>
            </a:r>
            <a:endParaRPr sz="2400">
              <a:solidFill>
                <a:srgbClr val="000000"/>
              </a:solidFill>
            </a:endParaRPr>
          </a:p>
          <a:p>
            <a:pPr indent="0" lvl="0" marL="0" rtl="0" algn="ctr">
              <a:lnSpc>
                <a:spcPct val="100000"/>
              </a:lnSpc>
              <a:spcBef>
                <a:spcPts val="0"/>
              </a:spcBef>
              <a:spcAft>
                <a:spcPts val="0"/>
              </a:spcAft>
              <a:buNone/>
            </a:pPr>
            <a:r>
              <a:rPr lang="en" sz="1300">
                <a:solidFill>
                  <a:srgbClr val="000000"/>
                </a:solidFill>
              </a:rPr>
              <a:t>benjamin.schmitz@mavs.uta.edu</a:t>
            </a:r>
            <a:endParaRPr sz="1300">
              <a:solidFill>
                <a:srgbClr val="000000"/>
              </a:solidFill>
            </a:endParaRPr>
          </a:p>
          <a:p>
            <a:pPr indent="0" lvl="0" marL="0" rtl="0" algn="ctr">
              <a:lnSpc>
                <a:spcPct val="100000"/>
              </a:lnSpc>
              <a:spcBef>
                <a:spcPts val="0"/>
              </a:spcBef>
              <a:spcAft>
                <a:spcPts val="0"/>
              </a:spcAft>
              <a:buNone/>
            </a:pPr>
            <a:r>
              <a:rPr lang="en" sz="2400">
                <a:solidFill>
                  <a:srgbClr val="000000"/>
                </a:solidFill>
              </a:rPr>
              <a:t> Loc Nguyen</a:t>
            </a:r>
            <a:endParaRPr sz="2400">
              <a:solidFill>
                <a:srgbClr val="000000"/>
              </a:solidFill>
            </a:endParaRPr>
          </a:p>
          <a:p>
            <a:pPr indent="0" lvl="0" marL="0" rtl="0" algn="ctr">
              <a:lnSpc>
                <a:spcPct val="100000"/>
              </a:lnSpc>
              <a:spcBef>
                <a:spcPts val="0"/>
              </a:spcBef>
              <a:spcAft>
                <a:spcPts val="0"/>
              </a:spcAft>
              <a:buNone/>
            </a:pPr>
            <a:r>
              <a:rPr lang="en" sz="1300">
                <a:solidFill>
                  <a:srgbClr val="000000"/>
                </a:solidFill>
              </a:rPr>
              <a:t>loc.nguyen5@mavs.uta.edu</a:t>
            </a:r>
            <a:endParaRPr sz="1300">
              <a:solidFill>
                <a:srgbClr val="000000"/>
              </a:solidFill>
            </a:endParaRPr>
          </a:p>
          <a:p>
            <a:pPr indent="0" lvl="0" marL="0" rtl="0" algn="ctr">
              <a:lnSpc>
                <a:spcPct val="100000"/>
              </a:lnSpc>
              <a:spcBef>
                <a:spcPts val="0"/>
              </a:spcBef>
              <a:spcAft>
                <a:spcPts val="0"/>
              </a:spcAft>
              <a:buNone/>
            </a:pPr>
            <a:r>
              <a:rPr lang="en" sz="2400">
                <a:solidFill>
                  <a:srgbClr val="000000"/>
                </a:solidFill>
              </a:rPr>
              <a:t> Pedro Villafranca</a:t>
            </a:r>
            <a:endParaRPr sz="2400">
              <a:solidFill>
                <a:srgbClr val="000000"/>
              </a:solidFill>
            </a:endParaRPr>
          </a:p>
          <a:p>
            <a:pPr indent="0" lvl="0" marL="0" rtl="0" algn="ctr">
              <a:lnSpc>
                <a:spcPct val="100000"/>
              </a:lnSpc>
              <a:spcBef>
                <a:spcPts val="0"/>
              </a:spcBef>
              <a:spcAft>
                <a:spcPts val="0"/>
              </a:spcAft>
              <a:buNone/>
            </a:pPr>
            <a:r>
              <a:rPr lang="en" sz="1300">
                <a:solidFill>
                  <a:srgbClr val="000000"/>
                </a:solidFill>
              </a:rPr>
              <a:t>pedro.villafranca@mavs.uta.edu</a:t>
            </a:r>
            <a:endParaRPr sz="1300">
              <a:solidFill>
                <a:srgbClr val="000000"/>
              </a:solidFill>
            </a:endParaRPr>
          </a:p>
        </p:txBody>
      </p:sp>
      <p:sp>
        <p:nvSpPr>
          <p:cNvPr id="69" name="Google Shape;69;p13"/>
          <p:cNvSpPr/>
          <p:nvPr/>
        </p:nvSpPr>
        <p:spPr>
          <a:xfrm>
            <a:off x="0" y="890550"/>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2"/>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Input Buffer Stage - </a:t>
            </a:r>
            <a:r>
              <a:rPr lang="en">
                <a:solidFill>
                  <a:srgbClr val="000000"/>
                </a:solidFill>
              </a:rPr>
              <a:t>Analysis</a:t>
            </a:r>
            <a:endParaRPr>
              <a:solidFill>
                <a:srgbClr val="000000"/>
              </a:solidFill>
            </a:endParaRPr>
          </a:p>
        </p:txBody>
      </p:sp>
      <p:sp>
        <p:nvSpPr>
          <p:cNvPr id="192" name="Google Shape;192;p22"/>
          <p:cNvSpPr txBox="1"/>
          <p:nvPr>
            <p:ph idx="4294967295" type="body"/>
          </p:nvPr>
        </p:nvSpPr>
        <p:spPr>
          <a:xfrm>
            <a:off x="0" y="811550"/>
            <a:ext cx="4108500" cy="4055700"/>
          </a:xfrm>
          <a:prstGeom prst="rect">
            <a:avLst/>
          </a:prstGeom>
        </p:spPr>
        <p:txBody>
          <a:bodyPr anchorCtr="0" anchor="t" bIns="91425" lIns="91425" spcFirstLastPara="1" rIns="91425" wrap="square" tIns="91425">
            <a:noAutofit/>
          </a:bodyPr>
          <a:lstStyle/>
          <a:p>
            <a:pPr indent="-215900" lvl="0" marL="228600" rtl="0" algn="l">
              <a:spcBef>
                <a:spcPts val="0"/>
              </a:spcBef>
              <a:spcAft>
                <a:spcPts val="0"/>
              </a:spcAft>
              <a:buClr>
                <a:srgbClr val="000000"/>
              </a:buClr>
              <a:buSzPts val="1600"/>
              <a:buChar char="●"/>
            </a:pPr>
            <a:r>
              <a:rPr lang="en" sz="1600">
                <a:solidFill>
                  <a:srgbClr val="000000"/>
                </a:solidFill>
              </a:rPr>
              <a:t>The output of the first stage is at the emitter of transistor Q1</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This output node is connected to the rest of the pedal circuit</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158750" lvl="0" marL="228600" rtl="0" algn="l">
              <a:spcBef>
                <a:spcPts val="1600"/>
              </a:spcBef>
              <a:spcAft>
                <a:spcPts val="0"/>
              </a:spcAft>
              <a:buClr>
                <a:srgbClr val="000000"/>
              </a:buClr>
              <a:buSzPts val="1600"/>
              <a:buChar char="●"/>
            </a:pPr>
            <a:r>
              <a:rPr lang="en" sz="1600">
                <a:solidFill>
                  <a:srgbClr val="000000"/>
                </a:solidFill>
              </a:rPr>
              <a:t>L</a:t>
            </a:r>
            <a:r>
              <a:rPr lang="en" sz="1600">
                <a:solidFill>
                  <a:srgbClr val="000000"/>
                </a:solidFill>
              </a:rPr>
              <a:t>ater on in the design process, w</a:t>
            </a:r>
            <a:r>
              <a:rPr lang="en" sz="1600">
                <a:solidFill>
                  <a:srgbClr val="000000"/>
                </a:solidFill>
              </a:rPr>
              <a:t>e’ll want to know what the voltage is at this node for troubleshooting purposes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158750" lvl="0" marL="228600" rtl="0" algn="l">
              <a:spcBef>
                <a:spcPts val="1600"/>
              </a:spcBef>
              <a:spcAft>
                <a:spcPts val="0"/>
              </a:spcAft>
              <a:buClr>
                <a:srgbClr val="000000"/>
              </a:buClr>
              <a:buSzPts val="1600"/>
              <a:buChar char="●"/>
            </a:pPr>
            <a:r>
              <a:rPr lang="en" sz="1600">
                <a:solidFill>
                  <a:srgbClr val="000000"/>
                </a:solidFill>
              </a:rPr>
              <a:t>If Q1 has a series resistance of 10K, the current through the emitter of Q1 times this resistance will yield a voltage</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193" name="Google Shape;193;p22"/>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7401175" y="3089000"/>
            <a:ext cx="169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node represents the </a:t>
            </a:r>
            <a:r>
              <a:rPr lang="en" u="sng">
                <a:latin typeface="Roboto"/>
                <a:ea typeface="Roboto"/>
                <a:cs typeface="Roboto"/>
                <a:sym typeface="Roboto"/>
              </a:rPr>
              <a:t>output</a:t>
            </a:r>
            <a:r>
              <a:rPr lang="en">
                <a:latin typeface="Roboto"/>
                <a:ea typeface="Roboto"/>
                <a:cs typeface="Roboto"/>
                <a:sym typeface="Roboto"/>
              </a:rPr>
              <a:t> of the Input Buffer Stage</a:t>
            </a:r>
            <a:endParaRPr>
              <a:latin typeface="Roboto"/>
              <a:ea typeface="Roboto"/>
              <a:cs typeface="Roboto"/>
              <a:sym typeface="Roboto"/>
            </a:endParaRPr>
          </a:p>
        </p:txBody>
      </p:sp>
      <p:pic>
        <p:nvPicPr>
          <p:cNvPr id="195" name="Google Shape;195;p22"/>
          <p:cNvPicPr preferRelativeResize="0"/>
          <p:nvPr/>
        </p:nvPicPr>
        <p:blipFill>
          <a:blip r:embed="rId3">
            <a:alphaModFix/>
          </a:blip>
          <a:stretch>
            <a:fillRect/>
          </a:stretch>
        </p:blipFill>
        <p:spPr>
          <a:xfrm>
            <a:off x="4629763" y="1420588"/>
            <a:ext cx="2660122" cy="2715125"/>
          </a:xfrm>
          <a:prstGeom prst="rect">
            <a:avLst/>
          </a:prstGeom>
          <a:noFill/>
          <a:ln>
            <a:noFill/>
          </a:ln>
        </p:spPr>
      </p:pic>
      <p:sp>
        <p:nvSpPr>
          <p:cNvPr id="196" name="Google Shape;196;p22"/>
          <p:cNvSpPr/>
          <p:nvPr/>
        </p:nvSpPr>
        <p:spPr>
          <a:xfrm>
            <a:off x="7185800" y="3356600"/>
            <a:ext cx="248400" cy="1281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3"/>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Input Buffer Stage - Simulation</a:t>
            </a:r>
            <a:endParaRPr>
              <a:solidFill>
                <a:srgbClr val="000000"/>
              </a:solidFill>
            </a:endParaRPr>
          </a:p>
        </p:txBody>
      </p:sp>
      <p:sp>
        <p:nvSpPr>
          <p:cNvPr id="202" name="Google Shape;202;p23"/>
          <p:cNvSpPr txBox="1"/>
          <p:nvPr>
            <p:ph idx="4294967295" type="body"/>
          </p:nvPr>
        </p:nvSpPr>
        <p:spPr>
          <a:xfrm>
            <a:off x="44325" y="892175"/>
            <a:ext cx="4108500" cy="2682600"/>
          </a:xfrm>
          <a:prstGeom prst="rect">
            <a:avLst/>
          </a:prstGeom>
        </p:spPr>
        <p:txBody>
          <a:bodyPr anchorCtr="0" anchor="t" bIns="91425" lIns="91425" spcFirstLastPara="1" rIns="91425" wrap="square" tIns="91425">
            <a:noAutofit/>
          </a:bodyPr>
          <a:lstStyle/>
          <a:p>
            <a:pPr indent="-215900" lvl="0" marL="228600" rtl="0" algn="l">
              <a:spcBef>
                <a:spcPts val="0"/>
              </a:spcBef>
              <a:spcAft>
                <a:spcPts val="0"/>
              </a:spcAft>
              <a:buClr>
                <a:srgbClr val="000000"/>
              </a:buClr>
              <a:buSzPts val="1600"/>
              <a:buChar char="●"/>
            </a:pPr>
            <a:r>
              <a:rPr lang="en" sz="1600">
                <a:solidFill>
                  <a:srgbClr val="000000"/>
                </a:solidFill>
              </a:rPr>
              <a:t>Here we can see that the measured current through the emitter of Q1 has a </a:t>
            </a:r>
            <a:r>
              <a:rPr lang="en" sz="1600">
                <a:solidFill>
                  <a:srgbClr val="000000"/>
                </a:solidFill>
              </a:rPr>
              <a:t>peak value of 299.4 uA</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215900" lvl="0" marL="228600" rtl="0" algn="l">
              <a:spcBef>
                <a:spcPts val="1600"/>
              </a:spcBef>
              <a:spcAft>
                <a:spcPts val="0"/>
              </a:spcAft>
              <a:buClr>
                <a:srgbClr val="000000"/>
              </a:buClr>
              <a:buSzPts val="1600"/>
              <a:buChar char="●"/>
            </a:pPr>
            <a:r>
              <a:rPr lang="en" sz="1600">
                <a:solidFill>
                  <a:srgbClr val="000000"/>
                </a:solidFill>
              </a:rPr>
              <a:t>Using Ohms law: V=IR</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V = (299.4 uA)(10K Ω)</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V= </a:t>
            </a:r>
            <a:r>
              <a:rPr b="1" lang="en" sz="1600">
                <a:solidFill>
                  <a:srgbClr val="000000"/>
                </a:solidFill>
              </a:rPr>
              <a:t>2.994 Volts</a:t>
            </a:r>
            <a:endParaRPr>
              <a:solidFill>
                <a:srgbClr val="000000"/>
              </a:solidFill>
            </a:endParaRPr>
          </a:p>
          <a:p>
            <a:pPr indent="0" lvl="0" marL="0" rtl="0" algn="l">
              <a:spcBef>
                <a:spcPts val="1600"/>
              </a:spcBef>
              <a:spcAft>
                <a:spcPts val="0"/>
              </a:spcAft>
              <a:buNone/>
            </a:pPr>
            <a:r>
              <a:t/>
            </a:r>
            <a:endParaRPr>
              <a:solidFill>
                <a:srgbClr val="000000"/>
              </a:solidFill>
            </a:endParaRPr>
          </a:p>
          <a:p>
            <a:pPr indent="-228600" lvl="0" marL="228600" rtl="0" algn="l">
              <a:spcBef>
                <a:spcPts val="1600"/>
              </a:spcBef>
              <a:spcAft>
                <a:spcPts val="0"/>
              </a:spcAft>
              <a:buClr>
                <a:srgbClr val="000000"/>
              </a:buClr>
              <a:buSzPts val="1800"/>
              <a:buChar char="●"/>
            </a:pPr>
            <a:r>
              <a:rPr lang="en">
                <a:solidFill>
                  <a:srgbClr val="000000"/>
                </a:solidFill>
              </a:rPr>
              <a:t>We can now use this information to troubleshoot our breadboard prototypes</a:t>
            </a:r>
            <a:endParaRPr>
              <a:solidFill>
                <a:srgbClr val="000000"/>
              </a:solidFill>
            </a:endParaRPr>
          </a:p>
          <a:p>
            <a:pPr indent="0" lvl="0" marL="0" rtl="0" algn="l">
              <a:spcBef>
                <a:spcPts val="1600"/>
              </a:spcBef>
              <a:spcAft>
                <a:spcPts val="1600"/>
              </a:spcAft>
              <a:buNone/>
            </a:pPr>
            <a:r>
              <a:t/>
            </a:r>
            <a:endParaRPr/>
          </a:p>
        </p:txBody>
      </p:sp>
      <p:sp>
        <p:nvSpPr>
          <p:cNvPr id="203" name="Google Shape;203;p23"/>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3"/>
          <p:cNvPicPr preferRelativeResize="0"/>
          <p:nvPr/>
        </p:nvPicPr>
        <p:blipFill>
          <a:blip r:embed="rId3">
            <a:alphaModFix/>
          </a:blip>
          <a:stretch>
            <a:fillRect/>
          </a:stretch>
        </p:blipFill>
        <p:spPr>
          <a:xfrm>
            <a:off x="5915150" y="892175"/>
            <a:ext cx="2765304" cy="4049375"/>
          </a:xfrm>
          <a:prstGeom prst="rect">
            <a:avLst/>
          </a:prstGeom>
          <a:noFill/>
          <a:ln>
            <a:noFill/>
          </a:ln>
        </p:spPr>
      </p:pic>
      <p:pic>
        <p:nvPicPr>
          <p:cNvPr id="205" name="Google Shape;205;p23"/>
          <p:cNvPicPr preferRelativeResize="0"/>
          <p:nvPr/>
        </p:nvPicPr>
        <p:blipFill>
          <a:blip r:embed="rId4">
            <a:alphaModFix/>
          </a:blip>
          <a:stretch>
            <a:fillRect/>
          </a:stretch>
        </p:blipFill>
        <p:spPr>
          <a:xfrm>
            <a:off x="5599050" y="892175"/>
            <a:ext cx="316100" cy="4049376"/>
          </a:xfrm>
          <a:prstGeom prst="rect">
            <a:avLst/>
          </a:prstGeom>
          <a:noFill/>
          <a:ln>
            <a:noFill/>
          </a:ln>
        </p:spPr>
      </p:pic>
      <p:sp>
        <p:nvSpPr>
          <p:cNvPr id="206" name="Google Shape;206;p23"/>
          <p:cNvSpPr/>
          <p:nvPr/>
        </p:nvSpPr>
        <p:spPr>
          <a:xfrm>
            <a:off x="4141125" y="1131100"/>
            <a:ext cx="1345800" cy="14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4"/>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Input Buffer Parts List</a:t>
            </a:r>
            <a:endParaRPr>
              <a:solidFill>
                <a:srgbClr val="000000"/>
              </a:solidFill>
            </a:endParaRPr>
          </a:p>
        </p:txBody>
      </p:sp>
      <p:sp>
        <p:nvSpPr>
          <p:cNvPr id="212" name="Google Shape;212;p24"/>
          <p:cNvSpPr txBox="1"/>
          <p:nvPr>
            <p:ph idx="4294967295" type="body"/>
          </p:nvPr>
        </p:nvSpPr>
        <p:spPr>
          <a:xfrm>
            <a:off x="0" y="811550"/>
            <a:ext cx="4108500" cy="1590900"/>
          </a:xfrm>
          <a:prstGeom prst="rect">
            <a:avLst/>
          </a:prstGeom>
        </p:spPr>
        <p:txBody>
          <a:bodyPr anchorCtr="0" anchor="t" bIns="91425" lIns="91425" spcFirstLastPara="1" rIns="91425" wrap="square" tIns="91425">
            <a:noAutofit/>
          </a:bodyPr>
          <a:lstStyle/>
          <a:p>
            <a:pPr indent="-158750" lvl="0" marL="228600" rtl="0" algn="l">
              <a:spcBef>
                <a:spcPts val="0"/>
              </a:spcBef>
              <a:spcAft>
                <a:spcPts val="0"/>
              </a:spcAft>
              <a:buClr>
                <a:srgbClr val="000000"/>
              </a:buClr>
              <a:buSzPts val="1600"/>
              <a:buChar char="●"/>
            </a:pPr>
            <a:r>
              <a:rPr lang="en" sz="1600">
                <a:solidFill>
                  <a:srgbClr val="000000"/>
                </a:solidFill>
              </a:rPr>
              <a:t>4 Resistors</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1K Ω</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10K Ω</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1M Ω</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2.2M </a:t>
            </a:r>
            <a:r>
              <a:rPr lang="en" sz="1600">
                <a:solidFill>
                  <a:srgbClr val="000000"/>
                </a:solidFill>
              </a:rPr>
              <a:t>Ω</a:t>
            </a:r>
            <a:endParaRPr sz="1600">
              <a:solidFill>
                <a:srgbClr val="000000"/>
              </a:solidFill>
            </a:endParaRPr>
          </a:p>
          <a:p>
            <a:pPr indent="0" lvl="0" marL="91440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213" name="Google Shape;213;p24"/>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txBox="1"/>
          <p:nvPr>
            <p:ph idx="4294967295" type="body"/>
          </p:nvPr>
        </p:nvSpPr>
        <p:spPr>
          <a:xfrm>
            <a:off x="0" y="2350950"/>
            <a:ext cx="4108500" cy="992700"/>
          </a:xfrm>
          <a:prstGeom prst="rect">
            <a:avLst/>
          </a:prstGeom>
        </p:spPr>
        <p:txBody>
          <a:bodyPr anchorCtr="0" anchor="t" bIns="91425" lIns="91425" spcFirstLastPara="1" rIns="91425" wrap="square" tIns="91425">
            <a:noAutofit/>
          </a:bodyPr>
          <a:lstStyle/>
          <a:p>
            <a:pPr indent="-158750" lvl="0" marL="228600" rtl="0" algn="l">
              <a:spcBef>
                <a:spcPts val="0"/>
              </a:spcBef>
              <a:spcAft>
                <a:spcPts val="0"/>
              </a:spcAft>
              <a:buClr>
                <a:srgbClr val="000000"/>
              </a:buClr>
              <a:buSzPts val="1600"/>
              <a:buChar char="●"/>
            </a:pPr>
            <a:r>
              <a:rPr lang="en" sz="1600">
                <a:solidFill>
                  <a:srgbClr val="000000"/>
                </a:solidFill>
              </a:rPr>
              <a:t>2</a:t>
            </a:r>
            <a:r>
              <a:rPr lang="en" sz="1600">
                <a:solidFill>
                  <a:srgbClr val="000000"/>
                </a:solidFill>
              </a:rPr>
              <a:t> Capacitors</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10 nF </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22 pF</a:t>
            </a:r>
            <a:endParaRPr sz="1600">
              <a:solidFill>
                <a:srgbClr val="000000"/>
              </a:solidFill>
            </a:endParaRPr>
          </a:p>
          <a:p>
            <a:pPr indent="0" lvl="0" marL="91440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215" name="Google Shape;215;p24"/>
          <p:cNvSpPr txBox="1"/>
          <p:nvPr>
            <p:ph idx="4294967295" type="body"/>
          </p:nvPr>
        </p:nvSpPr>
        <p:spPr>
          <a:xfrm>
            <a:off x="0" y="3411525"/>
            <a:ext cx="4108500" cy="992700"/>
          </a:xfrm>
          <a:prstGeom prst="rect">
            <a:avLst/>
          </a:prstGeom>
        </p:spPr>
        <p:txBody>
          <a:bodyPr anchorCtr="0" anchor="t" bIns="91425" lIns="91425" spcFirstLastPara="1" rIns="91425" wrap="square" tIns="91425">
            <a:noAutofit/>
          </a:bodyPr>
          <a:lstStyle/>
          <a:p>
            <a:pPr indent="-158750" lvl="0" marL="228600" rtl="0" algn="l">
              <a:spcBef>
                <a:spcPts val="0"/>
              </a:spcBef>
              <a:spcAft>
                <a:spcPts val="0"/>
              </a:spcAft>
              <a:buClr>
                <a:srgbClr val="000000"/>
              </a:buClr>
              <a:buSzPts val="1600"/>
              <a:buChar char="●"/>
            </a:pPr>
            <a:r>
              <a:rPr lang="en" sz="1600">
                <a:solidFill>
                  <a:srgbClr val="000000"/>
                </a:solidFill>
              </a:rPr>
              <a:t>1</a:t>
            </a:r>
            <a:r>
              <a:rPr lang="en" sz="1600">
                <a:solidFill>
                  <a:srgbClr val="000000"/>
                </a:solidFill>
              </a:rPr>
              <a:t> NPN Transistor</a:t>
            </a:r>
            <a:endParaRPr sz="1600">
              <a:solidFill>
                <a:srgbClr val="000000"/>
              </a:solidFill>
            </a:endParaRPr>
          </a:p>
          <a:p>
            <a:pPr indent="0" lvl="0" marL="91440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5"/>
          <p:cNvPicPr preferRelativeResize="0"/>
          <p:nvPr/>
        </p:nvPicPr>
        <p:blipFill>
          <a:blip r:embed="rId3">
            <a:alphaModFix/>
          </a:blip>
          <a:stretch>
            <a:fillRect/>
          </a:stretch>
        </p:blipFill>
        <p:spPr>
          <a:xfrm>
            <a:off x="3559200" y="844863"/>
            <a:ext cx="2105025" cy="1276350"/>
          </a:xfrm>
          <a:prstGeom prst="rect">
            <a:avLst/>
          </a:prstGeom>
          <a:noFill/>
          <a:ln>
            <a:noFill/>
          </a:ln>
        </p:spPr>
      </p:pic>
      <p:sp>
        <p:nvSpPr>
          <p:cNvPr id="221" name="Google Shape;221;p25"/>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Power Supply and Active Filter</a:t>
            </a:r>
            <a:endParaRPr>
              <a:solidFill>
                <a:srgbClr val="000000"/>
              </a:solidFill>
            </a:endParaRPr>
          </a:p>
        </p:txBody>
      </p:sp>
      <p:sp>
        <p:nvSpPr>
          <p:cNvPr id="222" name="Google Shape;222;p25"/>
          <p:cNvSpPr txBox="1"/>
          <p:nvPr>
            <p:ph idx="4294967295" type="body"/>
          </p:nvPr>
        </p:nvSpPr>
        <p:spPr>
          <a:xfrm>
            <a:off x="44325" y="789325"/>
            <a:ext cx="9099600" cy="4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223" name="Google Shape;223;p25"/>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5"/>
          <p:cNvPicPr preferRelativeResize="0"/>
          <p:nvPr/>
        </p:nvPicPr>
        <p:blipFill>
          <a:blip r:embed="rId4">
            <a:alphaModFix/>
          </a:blip>
          <a:stretch>
            <a:fillRect/>
          </a:stretch>
        </p:blipFill>
        <p:spPr>
          <a:xfrm>
            <a:off x="5944450" y="1001100"/>
            <a:ext cx="2929750" cy="1236982"/>
          </a:xfrm>
          <a:prstGeom prst="rect">
            <a:avLst/>
          </a:prstGeom>
          <a:noFill/>
          <a:ln>
            <a:noFill/>
          </a:ln>
        </p:spPr>
      </p:pic>
      <p:pic>
        <p:nvPicPr>
          <p:cNvPr id="225" name="Google Shape;225;p25"/>
          <p:cNvPicPr preferRelativeResize="0"/>
          <p:nvPr/>
        </p:nvPicPr>
        <p:blipFill>
          <a:blip r:embed="rId5">
            <a:alphaModFix/>
          </a:blip>
          <a:stretch>
            <a:fillRect/>
          </a:stretch>
        </p:blipFill>
        <p:spPr>
          <a:xfrm>
            <a:off x="6208750" y="3136300"/>
            <a:ext cx="2929751" cy="1498900"/>
          </a:xfrm>
          <a:prstGeom prst="rect">
            <a:avLst/>
          </a:prstGeom>
          <a:noFill/>
          <a:ln>
            <a:noFill/>
          </a:ln>
        </p:spPr>
      </p:pic>
      <p:pic>
        <p:nvPicPr>
          <p:cNvPr id="226" name="Google Shape;226;p25"/>
          <p:cNvPicPr preferRelativeResize="0"/>
          <p:nvPr/>
        </p:nvPicPr>
        <p:blipFill>
          <a:blip r:embed="rId6">
            <a:alphaModFix/>
          </a:blip>
          <a:stretch>
            <a:fillRect/>
          </a:stretch>
        </p:blipFill>
        <p:spPr>
          <a:xfrm>
            <a:off x="3279001" y="3093800"/>
            <a:ext cx="2929750" cy="1583900"/>
          </a:xfrm>
          <a:prstGeom prst="rect">
            <a:avLst/>
          </a:prstGeom>
          <a:noFill/>
          <a:ln>
            <a:noFill/>
          </a:ln>
        </p:spPr>
      </p:pic>
      <p:sp>
        <p:nvSpPr>
          <p:cNvPr id="227" name="Google Shape;227;p25"/>
          <p:cNvSpPr txBox="1"/>
          <p:nvPr/>
        </p:nvSpPr>
        <p:spPr>
          <a:xfrm>
            <a:off x="0" y="939650"/>
            <a:ext cx="3279000" cy="420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Roboto"/>
                <a:ea typeface="Roboto"/>
                <a:cs typeface="Roboto"/>
                <a:sym typeface="Roboto"/>
              </a:rPr>
              <a:t>Power Supply</a:t>
            </a:r>
            <a:endParaRPr u="sng">
              <a:latin typeface="Roboto"/>
              <a:ea typeface="Roboto"/>
              <a:cs typeface="Roboto"/>
              <a:sym typeface="Roboto"/>
            </a:endParaRPr>
          </a:p>
          <a:p>
            <a:pPr indent="-196850" lvl="0" marL="342900" rtl="0" algn="l">
              <a:spcBef>
                <a:spcPts val="0"/>
              </a:spcBef>
              <a:spcAft>
                <a:spcPts val="0"/>
              </a:spcAft>
              <a:buSzPts val="1300"/>
              <a:buFont typeface="Roboto"/>
              <a:buChar char="●"/>
            </a:pPr>
            <a:r>
              <a:rPr lang="en" sz="1300">
                <a:latin typeface="Roboto"/>
                <a:ea typeface="Roboto"/>
                <a:cs typeface="Roboto"/>
                <a:sym typeface="Roboto"/>
              </a:rPr>
              <a:t>Powers ~ 9.0-9.1VDC to the three circuits: Input Buffer, Active filter, and output stage</a:t>
            </a:r>
            <a:endParaRPr sz="1300">
              <a:latin typeface="Roboto"/>
              <a:ea typeface="Roboto"/>
              <a:cs typeface="Roboto"/>
              <a:sym typeface="Roboto"/>
            </a:endParaRPr>
          </a:p>
          <a:p>
            <a:pPr indent="-196850" lvl="0" marL="342900" rtl="0" algn="l">
              <a:spcBef>
                <a:spcPts val="0"/>
              </a:spcBef>
              <a:spcAft>
                <a:spcPts val="0"/>
              </a:spcAft>
              <a:buSzPts val="1300"/>
              <a:buFont typeface="Roboto"/>
              <a:buChar char="●"/>
            </a:pPr>
            <a:r>
              <a:rPr lang="en" sz="1300">
                <a:latin typeface="Roboto"/>
                <a:ea typeface="Roboto"/>
                <a:cs typeface="Roboto"/>
                <a:sym typeface="Roboto"/>
              </a:rPr>
              <a:t>The capacitor C6 and C7 are there to filter out  noise</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u="sng">
                <a:latin typeface="Roboto"/>
                <a:ea typeface="Roboto"/>
                <a:cs typeface="Roboto"/>
                <a:sym typeface="Roboto"/>
              </a:rPr>
              <a:t>Active Filter</a:t>
            </a:r>
            <a:endParaRPr u="sng">
              <a:latin typeface="Roboto"/>
              <a:ea typeface="Roboto"/>
              <a:cs typeface="Roboto"/>
              <a:sym typeface="Roboto"/>
            </a:endParaRPr>
          </a:p>
          <a:p>
            <a:pPr indent="-203200" lvl="0" marL="342900" rtl="0" algn="l">
              <a:spcBef>
                <a:spcPts val="0"/>
              </a:spcBef>
              <a:spcAft>
                <a:spcPts val="0"/>
              </a:spcAft>
              <a:buSzPts val="1400"/>
              <a:buFont typeface="Roboto"/>
              <a:buChar char="●"/>
            </a:pPr>
            <a:r>
              <a:rPr lang="en">
                <a:latin typeface="Roboto"/>
                <a:ea typeface="Roboto"/>
                <a:cs typeface="Roboto"/>
                <a:sym typeface="Roboto"/>
              </a:rPr>
              <a:t>Common-Emitter Amplifier with feedback network</a:t>
            </a:r>
            <a:endParaRPr>
              <a:latin typeface="Roboto"/>
              <a:ea typeface="Roboto"/>
              <a:cs typeface="Roboto"/>
              <a:sym typeface="Roboto"/>
            </a:endParaRPr>
          </a:p>
          <a:p>
            <a:pPr indent="-203200" lvl="0" marL="342900" rtl="0" algn="l">
              <a:spcBef>
                <a:spcPts val="0"/>
              </a:spcBef>
              <a:spcAft>
                <a:spcPts val="0"/>
              </a:spcAft>
              <a:buSzPts val="1400"/>
              <a:buFont typeface="Roboto"/>
              <a:buChar char="●"/>
            </a:pPr>
            <a:r>
              <a:rPr lang="en">
                <a:latin typeface="Roboto"/>
                <a:ea typeface="Roboto"/>
                <a:cs typeface="Roboto"/>
                <a:sym typeface="Roboto"/>
              </a:rPr>
              <a:t>Negative feedback in the amplifier will improve and stabilized the frequency response of the signal</a:t>
            </a:r>
            <a:endParaRPr>
              <a:latin typeface="Roboto"/>
              <a:ea typeface="Roboto"/>
              <a:cs typeface="Roboto"/>
              <a:sym typeface="Roboto"/>
            </a:endParaRPr>
          </a:p>
          <a:p>
            <a:pPr indent="-203200" lvl="0" marL="342900" rtl="0" algn="l">
              <a:spcBef>
                <a:spcPts val="0"/>
              </a:spcBef>
              <a:spcAft>
                <a:spcPts val="0"/>
              </a:spcAft>
              <a:buSzPts val="1400"/>
              <a:buFont typeface="Roboto"/>
              <a:buChar char="●"/>
            </a:pPr>
            <a:r>
              <a:rPr lang="en">
                <a:latin typeface="Roboto"/>
                <a:ea typeface="Roboto"/>
                <a:cs typeface="Roboto"/>
                <a:sym typeface="Roboto"/>
              </a:rPr>
              <a:t>If frequency response is not stable, you will not hear certain sounds or will hear a </a:t>
            </a:r>
            <a:r>
              <a:rPr lang="en">
                <a:latin typeface="Roboto"/>
                <a:ea typeface="Roboto"/>
                <a:cs typeface="Roboto"/>
                <a:sym typeface="Roboto"/>
              </a:rPr>
              <a:t>weird ugly sound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8" name="Google Shape;228;p25"/>
          <p:cNvSpPr txBox="1"/>
          <p:nvPr/>
        </p:nvSpPr>
        <p:spPr>
          <a:xfrm>
            <a:off x="4278925" y="1756913"/>
            <a:ext cx="15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135DF"/>
                </a:solidFill>
                <a:latin typeface="Roboto Medium"/>
                <a:ea typeface="Roboto Medium"/>
                <a:cs typeface="Roboto Medium"/>
                <a:sym typeface="Roboto Medium"/>
              </a:rPr>
              <a:t>Power Supply Filter</a:t>
            </a:r>
            <a:endParaRPr sz="1200">
              <a:solidFill>
                <a:srgbClr val="C135DF"/>
              </a:solidFill>
              <a:latin typeface="Roboto Medium"/>
              <a:ea typeface="Roboto Medium"/>
              <a:cs typeface="Roboto Medium"/>
              <a:sym typeface="Roboto Medium"/>
            </a:endParaRPr>
          </a:p>
        </p:txBody>
      </p:sp>
      <p:sp>
        <p:nvSpPr>
          <p:cNvPr id="229" name="Google Shape;229;p25"/>
          <p:cNvSpPr/>
          <p:nvPr/>
        </p:nvSpPr>
        <p:spPr>
          <a:xfrm>
            <a:off x="6156800" y="1094335"/>
            <a:ext cx="1065000" cy="1026900"/>
          </a:xfrm>
          <a:prstGeom prst="ellipse">
            <a:avLst/>
          </a:prstGeom>
          <a:noFill/>
          <a:ln cap="flat" cmpd="sng" w="28575">
            <a:solidFill>
              <a:srgbClr val="4FC3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nvSpPr>
        <p:spPr>
          <a:xfrm>
            <a:off x="5471400" y="1996525"/>
            <a:ext cx="186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4FC3F7"/>
                </a:solidFill>
                <a:latin typeface="Roboto"/>
                <a:ea typeface="Roboto"/>
                <a:cs typeface="Roboto"/>
                <a:sym typeface="Roboto"/>
              </a:rPr>
              <a:t>Battery Connector</a:t>
            </a:r>
            <a:endParaRPr sz="1300">
              <a:solidFill>
                <a:srgbClr val="4FC3F7"/>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Active Filter Circuit</a:t>
            </a:r>
            <a:endParaRPr>
              <a:solidFill>
                <a:srgbClr val="000000"/>
              </a:solidFill>
            </a:endParaRPr>
          </a:p>
        </p:txBody>
      </p:sp>
      <p:sp>
        <p:nvSpPr>
          <p:cNvPr id="236" name="Google Shape;236;p26"/>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txBox="1"/>
          <p:nvPr/>
        </p:nvSpPr>
        <p:spPr>
          <a:xfrm>
            <a:off x="0" y="744925"/>
            <a:ext cx="5250600" cy="4463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Expected </a:t>
            </a:r>
            <a:r>
              <a:rPr lang="en" sz="1300">
                <a:solidFill>
                  <a:srgbClr val="C135DF"/>
                </a:solidFill>
                <a:latin typeface="Roboto"/>
                <a:ea typeface="Roboto"/>
                <a:cs typeface="Roboto"/>
                <a:sym typeface="Roboto"/>
              </a:rPr>
              <a:t>input </a:t>
            </a:r>
            <a:r>
              <a:rPr lang="en" sz="1300">
                <a:solidFill>
                  <a:srgbClr val="00FF00"/>
                </a:solidFill>
                <a:latin typeface="Roboto"/>
                <a:ea typeface="Roboto"/>
                <a:cs typeface="Roboto"/>
                <a:sym typeface="Roboto"/>
              </a:rPr>
              <a:t>V(n007)</a:t>
            </a:r>
            <a:endParaRPr sz="1300">
              <a:solidFill>
                <a:srgbClr val="00FF00"/>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Voltage: ~778mV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Frequency: ~2.02KHz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Tone: ~ (-13.16 dB)</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Expected </a:t>
            </a:r>
            <a:r>
              <a:rPr lang="en" sz="1300">
                <a:solidFill>
                  <a:srgbClr val="C135DF"/>
                </a:solidFill>
                <a:latin typeface="Roboto"/>
                <a:ea typeface="Roboto"/>
                <a:cs typeface="Roboto"/>
                <a:sym typeface="Roboto"/>
              </a:rPr>
              <a:t>Output </a:t>
            </a:r>
            <a:r>
              <a:rPr lang="en" sz="1300">
                <a:solidFill>
                  <a:srgbClr val="0000FF"/>
                </a:solidFill>
                <a:latin typeface="Roboto"/>
                <a:ea typeface="Roboto"/>
                <a:cs typeface="Roboto"/>
                <a:sym typeface="Roboto"/>
              </a:rPr>
              <a:t>V(n001)</a:t>
            </a:r>
            <a:endParaRPr sz="1300">
              <a:solidFill>
                <a:srgbClr val="0000FF"/>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Voltage:~5.81V</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Frequency: ~ 2.02KHz</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Tone: ~ 15.88 dB</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38" name="Google Shape;238;p26"/>
          <p:cNvPicPr preferRelativeResize="0"/>
          <p:nvPr/>
        </p:nvPicPr>
        <p:blipFill>
          <a:blip r:embed="rId3">
            <a:alphaModFix/>
          </a:blip>
          <a:stretch>
            <a:fillRect/>
          </a:stretch>
        </p:blipFill>
        <p:spPr>
          <a:xfrm>
            <a:off x="5250588" y="811550"/>
            <a:ext cx="3822374" cy="3447525"/>
          </a:xfrm>
          <a:prstGeom prst="rect">
            <a:avLst/>
          </a:prstGeom>
          <a:noFill/>
          <a:ln>
            <a:noFill/>
          </a:ln>
        </p:spPr>
      </p:pic>
      <p:cxnSp>
        <p:nvCxnSpPr>
          <p:cNvPr id="239" name="Google Shape;239;p26"/>
          <p:cNvCxnSpPr/>
          <p:nvPr/>
        </p:nvCxnSpPr>
        <p:spPr>
          <a:xfrm>
            <a:off x="5871375" y="3183250"/>
            <a:ext cx="191700" cy="1221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6"/>
          <p:cNvSpPr txBox="1"/>
          <p:nvPr/>
        </p:nvSpPr>
        <p:spPr>
          <a:xfrm>
            <a:off x="5435475" y="2869225"/>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latin typeface="Roboto"/>
                <a:ea typeface="Roboto"/>
                <a:cs typeface="Roboto"/>
                <a:sym typeface="Roboto"/>
              </a:rPr>
              <a:t>Input</a:t>
            </a:r>
            <a:endParaRPr>
              <a:solidFill>
                <a:srgbClr val="9900FF"/>
              </a:solidFill>
              <a:latin typeface="Roboto"/>
              <a:ea typeface="Roboto"/>
              <a:cs typeface="Roboto"/>
              <a:sym typeface="Roboto"/>
            </a:endParaRPr>
          </a:p>
        </p:txBody>
      </p:sp>
      <p:cxnSp>
        <p:nvCxnSpPr>
          <p:cNvPr id="241" name="Google Shape;241;p26"/>
          <p:cNvCxnSpPr/>
          <p:nvPr/>
        </p:nvCxnSpPr>
        <p:spPr>
          <a:xfrm flipH="1">
            <a:off x="6861163" y="1946400"/>
            <a:ext cx="170100" cy="4905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6"/>
          <p:cNvSpPr txBox="1"/>
          <p:nvPr/>
        </p:nvSpPr>
        <p:spPr>
          <a:xfrm>
            <a:off x="6662413" y="1546200"/>
            <a:ext cx="9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00FF"/>
                </a:solidFill>
                <a:latin typeface="Roboto"/>
                <a:ea typeface="Roboto"/>
                <a:cs typeface="Roboto"/>
                <a:sym typeface="Roboto"/>
              </a:rPr>
              <a:t>Output</a:t>
            </a:r>
            <a:endParaRPr>
              <a:solidFill>
                <a:srgbClr val="9900FF"/>
              </a:solidFill>
              <a:latin typeface="Roboto"/>
              <a:ea typeface="Roboto"/>
              <a:cs typeface="Roboto"/>
              <a:sym typeface="Roboto"/>
            </a:endParaRPr>
          </a:p>
        </p:txBody>
      </p:sp>
      <p:pic>
        <p:nvPicPr>
          <p:cNvPr id="243" name="Google Shape;243;p26"/>
          <p:cNvPicPr preferRelativeResize="0"/>
          <p:nvPr/>
        </p:nvPicPr>
        <p:blipFill>
          <a:blip r:embed="rId4">
            <a:alphaModFix/>
          </a:blip>
          <a:stretch>
            <a:fillRect/>
          </a:stretch>
        </p:blipFill>
        <p:spPr>
          <a:xfrm>
            <a:off x="1984075" y="1265101"/>
            <a:ext cx="3266525" cy="1955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LC tank and how it affects the output</a:t>
            </a:r>
            <a:endParaRPr>
              <a:solidFill>
                <a:srgbClr val="000000"/>
              </a:solidFill>
            </a:endParaRPr>
          </a:p>
        </p:txBody>
      </p:sp>
      <p:sp>
        <p:nvSpPr>
          <p:cNvPr id="249" name="Google Shape;249;p27"/>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0" y="744925"/>
            <a:ext cx="4529100" cy="2832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Made up of L1 and C11 in the Active Filter Circuit. It’s purpose is to accentuates different frequency.</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R tone( varies by how much pedal is depressed). It controls the amount of current and the amount of frequency going into LC tank.</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R tone = </a:t>
            </a:r>
            <a:r>
              <a:rPr lang="en" sz="1000">
                <a:highlight>
                  <a:srgbClr val="FFFF00"/>
                </a:highlight>
                <a:latin typeface="Roboto"/>
                <a:ea typeface="Roboto"/>
                <a:cs typeface="Roboto"/>
                <a:sym typeface="Roboto"/>
              </a:rPr>
              <a:t>100k ohm</a:t>
            </a:r>
            <a:r>
              <a:rPr lang="en" sz="1000">
                <a:latin typeface="Roboto"/>
                <a:ea typeface="Roboto"/>
                <a:cs typeface="Roboto"/>
                <a:sym typeface="Roboto"/>
              </a:rPr>
              <a:t> Vs R tone = 100 Ohms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When R tone is at 100k Ohms, current to the LC tank will be low and we will get a low frequency output of </a:t>
            </a:r>
            <a:r>
              <a:rPr lang="en" sz="1000">
                <a:highlight>
                  <a:srgbClr val="FFFF00"/>
                </a:highlight>
                <a:latin typeface="Roboto"/>
                <a:ea typeface="Roboto"/>
                <a:cs typeface="Roboto"/>
                <a:sym typeface="Roboto"/>
              </a:rPr>
              <a:t>~430Hz</a:t>
            </a:r>
            <a:r>
              <a:rPr lang="en" sz="1000">
                <a:latin typeface="Roboto"/>
                <a:ea typeface="Roboto"/>
                <a:cs typeface="Roboto"/>
                <a:sym typeface="Roboto"/>
              </a:rPr>
              <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When R tone is at </a:t>
            </a:r>
            <a:r>
              <a:rPr lang="en" sz="1000">
                <a:highlight>
                  <a:srgbClr val="00FF00"/>
                </a:highlight>
                <a:latin typeface="Roboto"/>
                <a:ea typeface="Roboto"/>
                <a:cs typeface="Roboto"/>
                <a:sym typeface="Roboto"/>
              </a:rPr>
              <a:t>100 Ohms</a:t>
            </a:r>
            <a:r>
              <a:rPr lang="en" sz="1000">
                <a:latin typeface="Roboto"/>
                <a:ea typeface="Roboto"/>
                <a:cs typeface="Roboto"/>
                <a:sym typeface="Roboto"/>
              </a:rPr>
              <a:t>, current is increased and we will get a higher frequency of</a:t>
            </a:r>
            <a:r>
              <a:rPr lang="en" sz="1000">
                <a:highlight>
                  <a:srgbClr val="00FF00"/>
                </a:highlight>
                <a:latin typeface="Roboto"/>
                <a:ea typeface="Roboto"/>
                <a:cs typeface="Roboto"/>
                <a:sym typeface="Roboto"/>
              </a:rPr>
              <a:t> ~2.1k Hz</a:t>
            </a:r>
            <a:r>
              <a:rPr lang="en" sz="1000">
                <a:latin typeface="Roboto"/>
                <a:ea typeface="Roboto"/>
                <a:cs typeface="Roboto"/>
                <a:sym typeface="Roboto"/>
              </a:rPr>
              <a: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LC circuit is the main reason why there is a band frequency from 430 to 2.1k Hz. </a:t>
            </a:r>
            <a:endParaRPr sz="10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51" name="Google Shape;251;p27"/>
          <p:cNvPicPr preferRelativeResize="0"/>
          <p:nvPr/>
        </p:nvPicPr>
        <p:blipFill>
          <a:blip r:embed="rId3">
            <a:alphaModFix/>
          </a:blip>
          <a:stretch>
            <a:fillRect/>
          </a:stretch>
        </p:blipFill>
        <p:spPr>
          <a:xfrm>
            <a:off x="7283075" y="946650"/>
            <a:ext cx="1782438" cy="1597250"/>
          </a:xfrm>
          <a:prstGeom prst="rect">
            <a:avLst/>
          </a:prstGeom>
          <a:noFill/>
          <a:ln>
            <a:noFill/>
          </a:ln>
        </p:spPr>
      </p:pic>
      <p:pic>
        <p:nvPicPr>
          <p:cNvPr id="252" name="Google Shape;252;p27"/>
          <p:cNvPicPr preferRelativeResize="0"/>
          <p:nvPr/>
        </p:nvPicPr>
        <p:blipFill>
          <a:blip r:embed="rId4">
            <a:alphaModFix/>
          </a:blip>
          <a:stretch>
            <a:fillRect/>
          </a:stretch>
        </p:blipFill>
        <p:spPr>
          <a:xfrm>
            <a:off x="4529100" y="2671734"/>
            <a:ext cx="4614899" cy="2471766"/>
          </a:xfrm>
          <a:prstGeom prst="rect">
            <a:avLst/>
          </a:prstGeom>
          <a:noFill/>
          <a:ln>
            <a:noFill/>
          </a:ln>
        </p:spPr>
      </p:pic>
      <p:pic>
        <p:nvPicPr>
          <p:cNvPr id="253" name="Google Shape;253;p27"/>
          <p:cNvPicPr preferRelativeResize="0"/>
          <p:nvPr/>
        </p:nvPicPr>
        <p:blipFill rotWithShape="1">
          <a:blip r:embed="rId5">
            <a:alphaModFix/>
          </a:blip>
          <a:srcRect b="0" l="11197" r="54104" t="50668"/>
          <a:stretch/>
        </p:blipFill>
        <p:spPr>
          <a:xfrm>
            <a:off x="5129675" y="946638"/>
            <a:ext cx="2122975" cy="1567772"/>
          </a:xfrm>
          <a:prstGeom prst="rect">
            <a:avLst/>
          </a:prstGeom>
          <a:noFill/>
          <a:ln>
            <a:noFill/>
          </a:ln>
        </p:spPr>
      </p:pic>
      <p:sp>
        <p:nvSpPr>
          <p:cNvPr id="254" name="Google Shape;254;p27"/>
          <p:cNvSpPr txBox="1"/>
          <p:nvPr/>
        </p:nvSpPr>
        <p:spPr>
          <a:xfrm>
            <a:off x="5613750" y="3481963"/>
            <a:ext cx="5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Roboto"/>
              <a:ea typeface="Roboto"/>
              <a:cs typeface="Roboto"/>
              <a:sym typeface="Roboto"/>
            </a:endParaRPr>
          </a:p>
        </p:txBody>
      </p:sp>
      <p:cxnSp>
        <p:nvCxnSpPr>
          <p:cNvPr id="255" name="Google Shape;255;p27"/>
          <p:cNvCxnSpPr/>
          <p:nvPr/>
        </p:nvCxnSpPr>
        <p:spPr>
          <a:xfrm>
            <a:off x="5445175" y="1155100"/>
            <a:ext cx="0" cy="2280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7"/>
          <p:cNvCxnSpPr/>
          <p:nvPr/>
        </p:nvCxnSpPr>
        <p:spPr>
          <a:xfrm>
            <a:off x="6507100" y="1190725"/>
            <a:ext cx="0" cy="2781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7"/>
          <p:cNvSpPr txBox="1"/>
          <p:nvPr/>
        </p:nvSpPr>
        <p:spPr>
          <a:xfrm>
            <a:off x="6799300" y="2972475"/>
            <a:ext cx="150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R tone = 100k Ohms</a:t>
            </a:r>
            <a:endParaRPr sz="1100">
              <a:solidFill>
                <a:schemeClr val="lt1"/>
              </a:solidFill>
              <a:latin typeface="Roboto"/>
              <a:ea typeface="Roboto"/>
              <a:cs typeface="Roboto"/>
              <a:sym typeface="Roboto"/>
            </a:endParaRPr>
          </a:p>
        </p:txBody>
      </p:sp>
      <p:pic>
        <p:nvPicPr>
          <p:cNvPr id="258" name="Google Shape;258;p27"/>
          <p:cNvPicPr preferRelativeResize="0"/>
          <p:nvPr/>
        </p:nvPicPr>
        <p:blipFill>
          <a:blip r:embed="rId6">
            <a:alphaModFix/>
          </a:blip>
          <a:stretch>
            <a:fillRect/>
          </a:stretch>
        </p:blipFill>
        <p:spPr>
          <a:xfrm>
            <a:off x="0" y="2754025"/>
            <a:ext cx="4449150" cy="2389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Power Supply Circuit</a:t>
            </a:r>
            <a:endParaRPr>
              <a:solidFill>
                <a:srgbClr val="000000"/>
              </a:solidFill>
            </a:endParaRPr>
          </a:p>
        </p:txBody>
      </p:sp>
      <p:sp>
        <p:nvSpPr>
          <p:cNvPr id="264" name="Google Shape;264;p28"/>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nvSpPr>
        <p:spPr>
          <a:xfrm>
            <a:off x="0" y="1025800"/>
            <a:ext cx="6405600" cy="27705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Roboto"/>
              <a:buChar char="●"/>
            </a:pPr>
            <a:r>
              <a:rPr lang="en">
                <a:latin typeface="Roboto"/>
                <a:ea typeface="Roboto"/>
                <a:cs typeface="Roboto"/>
                <a:sym typeface="Roboto"/>
              </a:rPr>
              <a:t>Power is 9.0 to 9.1VDC</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Expected Output: Approximately 9.0-9.1VDC</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Zener Diode provides reverse voltage protection by limiting voltage to be no more than 9.1VDC by stopping the current in the Zener Diode to flow.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The power source, Zener diodes, C4, and C5 are all in parallel. Thus, 9VDC voltage drops </a:t>
            </a:r>
            <a:r>
              <a:rPr lang="en">
                <a:latin typeface="Roboto"/>
                <a:ea typeface="Roboto"/>
                <a:cs typeface="Roboto"/>
                <a:sym typeface="Roboto"/>
              </a:rPr>
              <a:t>across them.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Power Supply is powering all three circuits: input buffer, active filter, and output</a:t>
            </a:r>
            <a:endParaRPr>
              <a:latin typeface="Roboto"/>
              <a:ea typeface="Roboto"/>
              <a:cs typeface="Roboto"/>
              <a:sym typeface="Roboto"/>
            </a:endParaRPr>
          </a:p>
        </p:txBody>
      </p:sp>
      <p:pic>
        <p:nvPicPr>
          <p:cNvPr id="266" name="Google Shape;266;p28"/>
          <p:cNvPicPr preferRelativeResize="0"/>
          <p:nvPr/>
        </p:nvPicPr>
        <p:blipFill>
          <a:blip r:embed="rId3">
            <a:alphaModFix/>
          </a:blip>
          <a:stretch>
            <a:fillRect/>
          </a:stretch>
        </p:blipFill>
        <p:spPr>
          <a:xfrm>
            <a:off x="6405575" y="1025800"/>
            <a:ext cx="2528800" cy="2162500"/>
          </a:xfrm>
          <a:prstGeom prst="rect">
            <a:avLst/>
          </a:prstGeom>
          <a:noFill/>
          <a:ln>
            <a:noFill/>
          </a:ln>
        </p:spPr>
      </p:pic>
      <p:cxnSp>
        <p:nvCxnSpPr>
          <p:cNvPr id="267" name="Google Shape;267;p28"/>
          <p:cNvCxnSpPr>
            <a:stCxn id="268" idx="2"/>
          </p:cNvCxnSpPr>
          <p:nvPr/>
        </p:nvCxnSpPr>
        <p:spPr>
          <a:xfrm>
            <a:off x="6629950" y="1143313"/>
            <a:ext cx="189600" cy="3015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8"/>
          <p:cNvSpPr txBox="1"/>
          <p:nvPr/>
        </p:nvSpPr>
        <p:spPr>
          <a:xfrm>
            <a:off x="6185500" y="789313"/>
            <a:ext cx="88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Output</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Parts List for Active Filter and Power Supply</a:t>
            </a:r>
            <a:endParaRPr>
              <a:solidFill>
                <a:srgbClr val="000000"/>
              </a:solidFill>
            </a:endParaRPr>
          </a:p>
        </p:txBody>
      </p:sp>
      <p:sp>
        <p:nvSpPr>
          <p:cNvPr id="274" name="Google Shape;274;p29"/>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txBox="1"/>
          <p:nvPr/>
        </p:nvSpPr>
        <p:spPr>
          <a:xfrm>
            <a:off x="0" y="744925"/>
            <a:ext cx="3288000" cy="358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u="sng">
                <a:latin typeface="Roboto"/>
                <a:ea typeface="Roboto"/>
                <a:cs typeface="Roboto"/>
                <a:sym typeface="Roboto"/>
              </a:rPr>
              <a:t>Active Filter Stage</a:t>
            </a:r>
            <a:endParaRPr b="1" sz="1300" u="sng">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22k Ohms Resistor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NPN transist</a:t>
            </a:r>
            <a:r>
              <a:rPr lang="en" sz="1300">
                <a:latin typeface="Roboto"/>
                <a:ea typeface="Roboto"/>
                <a:cs typeface="Roboto"/>
                <a:sym typeface="Roboto"/>
              </a:rPr>
              <a:t>or </a:t>
            </a:r>
            <a:r>
              <a:rPr lang="en" sz="1300">
                <a:latin typeface="Roboto"/>
                <a:ea typeface="Roboto"/>
                <a:cs typeface="Roboto"/>
                <a:sym typeface="Roboto"/>
              </a:rPr>
              <a:t>(1)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390 Ohms Resistor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1.5k Ohms Resistor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68k Ohms Resistor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33k Ohms Resistor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470k Resistor (2)</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100-100k Ohms Potentiometer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82k Ohms resistor (1)</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10nF Capacitor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4.7uF Capacitor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0.22nF capacitor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500mH Inductor (1)</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NPN transistor (1)</a:t>
            </a:r>
            <a:endParaRPr sz="1300">
              <a:latin typeface="Roboto"/>
              <a:ea typeface="Roboto"/>
              <a:cs typeface="Roboto"/>
              <a:sym typeface="Roboto"/>
            </a:endParaRPr>
          </a:p>
        </p:txBody>
      </p:sp>
      <p:sp>
        <p:nvSpPr>
          <p:cNvPr id="276" name="Google Shape;276;p29"/>
          <p:cNvSpPr txBox="1"/>
          <p:nvPr/>
        </p:nvSpPr>
        <p:spPr>
          <a:xfrm>
            <a:off x="3288000" y="744925"/>
            <a:ext cx="4614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Roboto"/>
                <a:ea typeface="Roboto"/>
                <a:cs typeface="Roboto"/>
                <a:sym typeface="Roboto"/>
              </a:rPr>
              <a:t>Power Supply</a:t>
            </a:r>
            <a:endParaRPr b="1" sz="1300" u="sng">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9 VDC Battery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Zener Diode (8.51-9.01VDC) #TFZ9_1B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220uF Capacitor (1)</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0.1uF Capacitor (1)</a:t>
            </a:r>
            <a:endParaRPr sz="1300">
              <a:latin typeface="Roboto"/>
              <a:ea typeface="Roboto"/>
              <a:cs typeface="Roboto"/>
              <a:sym typeface="Roboto"/>
            </a:endParaRPr>
          </a:p>
        </p:txBody>
      </p:sp>
      <p:pic>
        <p:nvPicPr>
          <p:cNvPr id="277" name="Google Shape;277;p29"/>
          <p:cNvPicPr preferRelativeResize="0"/>
          <p:nvPr/>
        </p:nvPicPr>
        <p:blipFill>
          <a:blip r:embed="rId3">
            <a:alphaModFix/>
          </a:blip>
          <a:stretch>
            <a:fillRect/>
          </a:stretch>
        </p:blipFill>
        <p:spPr>
          <a:xfrm>
            <a:off x="3064725" y="2068375"/>
            <a:ext cx="6043625" cy="287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txBox="1"/>
          <p:nvPr/>
        </p:nvSpPr>
        <p:spPr>
          <a:xfrm>
            <a:off x="0" y="0"/>
            <a:ext cx="9015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latin typeface="Roboto"/>
                <a:ea typeface="Roboto"/>
                <a:cs typeface="Roboto"/>
                <a:sym typeface="Roboto"/>
              </a:rPr>
              <a:t>Film Capacitors and their benefits</a:t>
            </a:r>
            <a:endParaRPr sz="2900">
              <a:latin typeface="Roboto"/>
              <a:ea typeface="Roboto"/>
              <a:cs typeface="Roboto"/>
              <a:sym typeface="Roboto"/>
            </a:endParaRPr>
          </a:p>
        </p:txBody>
      </p:sp>
      <p:pic>
        <p:nvPicPr>
          <p:cNvPr id="284" name="Google Shape;284;p30"/>
          <p:cNvPicPr preferRelativeResize="0"/>
          <p:nvPr/>
        </p:nvPicPr>
        <p:blipFill>
          <a:blip r:embed="rId3">
            <a:alphaModFix/>
          </a:blip>
          <a:stretch>
            <a:fillRect/>
          </a:stretch>
        </p:blipFill>
        <p:spPr>
          <a:xfrm>
            <a:off x="2903425" y="948850"/>
            <a:ext cx="3083374" cy="2568225"/>
          </a:xfrm>
          <a:prstGeom prst="rect">
            <a:avLst/>
          </a:prstGeom>
          <a:noFill/>
          <a:ln>
            <a:noFill/>
          </a:ln>
        </p:spPr>
      </p:pic>
      <p:pic>
        <p:nvPicPr>
          <p:cNvPr id="285" name="Google Shape;285;p30"/>
          <p:cNvPicPr preferRelativeResize="0"/>
          <p:nvPr/>
        </p:nvPicPr>
        <p:blipFill rotWithShape="1">
          <a:blip r:embed="rId4">
            <a:alphaModFix/>
          </a:blip>
          <a:srcRect b="0" l="11700" r="15625" t="0"/>
          <a:stretch/>
        </p:blipFill>
        <p:spPr>
          <a:xfrm>
            <a:off x="5986800" y="1022163"/>
            <a:ext cx="3028800" cy="2421601"/>
          </a:xfrm>
          <a:prstGeom prst="rect">
            <a:avLst/>
          </a:prstGeom>
          <a:noFill/>
          <a:ln>
            <a:noFill/>
          </a:ln>
        </p:spPr>
      </p:pic>
      <p:cxnSp>
        <p:nvCxnSpPr>
          <p:cNvPr id="286" name="Google Shape;286;p30"/>
          <p:cNvCxnSpPr/>
          <p:nvPr/>
        </p:nvCxnSpPr>
        <p:spPr>
          <a:xfrm flipH="1" rot="10800000">
            <a:off x="4176550" y="2758700"/>
            <a:ext cx="292200" cy="9051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30"/>
          <p:cNvSpPr txBox="1"/>
          <p:nvPr/>
        </p:nvSpPr>
        <p:spPr>
          <a:xfrm>
            <a:off x="3905725" y="3619600"/>
            <a:ext cx="52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C1</a:t>
            </a:r>
            <a:endParaRPr b="1" sz="1200">
              <a:latin typeface="Roboto"/>
              <a:ea typeface="Roboto"/>
              <a:cs typeface="Roboto"/>
              <a:sym typeface="Roboto"/>
            </a:endParaRPr>
          </a:p>
        </p:txBody>
      </p:sp>
      <p:sp>
        <p:nvSpPr>
          <p:cNvPr id="288" name="Google Shape;288;p30"/>
          <p:cNvSpPr txBox="1"/>
          <p:nvPr/>
        </p:nvSpPr>
        <p:spPr>
          <a:xfrm>
            <a:off x="0" y="903050"/>
            <a:ext cx="315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Film Capacitor. (C1) because they tend to be more linear than ceramics.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Ceramics often reduce It’s rating up to 50%. This can cause a great amount of distortion.</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Film capacitor are more linear so there will be less distortion in the signal.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These characteristics are important when it comes to low capacitance. (.22uF)</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cxnSp>
        <p:nvCxnSpPr>
          <p:cNvPr id="289" name="Google Shape;289;p30"/>
          <p:cNvCxnSpPr/>
          <p:nvPr/>
        </p:nvCxnSpPr>
        <p:spPr>
          <a:xfrm flipH="1">
            <a:off x="7376500" y="1825025"/>
            <a:ext cx="185400" cy="221100"/>
          </a:xfrm>
          <a:prstGeom prst="straightConnector1">
            <a:avLst/>
          </a:prstGeom>
          <a:noFill/>
          <a:ln cap="flat" cmpd="sng" w="9525">
            <a:solidFill>
              <a:schemeClr val="dk2"/>
            </a:solidFill>
            <a:prstDash val="solid"/>
            <a:round/>
            <a:headEnd len="med" w="med" type="none"/>
            <a:tailEnd len="med" w="med" type="triangle"/>
          </a:ln>
        </p:spPr>
      </p:cxnSp>
      <p:sp>
        <p:nvSpPr>
          <p:cNvPr id="290" name="Google Shape;290;p30"/>
          <p:cNvSpPr txBox="1"/>
          <p:nvPr/>
        </p:nvSpPr>
        <p:spPr>
          <a:xfrm>
            <a:off x="7455000" y="1539975"/>
            <a:ext cx="37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C1</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AutoCAD design for Cry Baby</a:t>
            </a:r>
            <a:endParaRPr>
              <a:solidFill>
                <a:srgbClr val="000000"/>
              </a:solidFill>
            </a:endParaRPr>
          </a:p>
        </p:txBody>
      </p:sp>
      <p:sp>
        <p:nvSpPr>
          <p:cNvPr id="296" name="Google Shape;296;p31"/>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txBox="1"/>
          <p:nvPr/>
        </p:nvSpPr>
        <p:spPr>
          <a:xfrm>
            <a:off x="44325" y="789325"/>
            <a:ext cx="66021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Here is a link of an already made CAD design for cry baby pedal.</a:t>
            </a:r>
            <a:endParaRPr sz="1300">
              <a:latin typeface="Roboto"/>
              <a:ea typeface="Roboto"/>
              <a:cs typeface="Roboto"/>
              <a:sym typeface="Roboto"/>
            </a:endParaRPr>
          </a:p>
          <a:p>
            <a:pPr indent="0" lvl="0" marL="457200" rtl="0" algn="l">
              <a:spcBef>
                <a:spcPts val="0"/>
              </a:spcBef>
              <a:spcAft>
                <a:spcPts val="0"/>
              </a:spcAft>
              <a:buNone/>
            </a:pPr>
            <a:r>
              <a:rPr lang="en" sz="1300" u="sng">
                <a:solidFill>
                  <a:schemeClr val="hlink"/>
                </a:solidFill>
                <a:latin typeface="Roboto"/>
                <a:ea typeface="Roboto"/>
                <a:cs typeface="Roboto"/>
                <a:sym typeface="Roboto"/>
                <a:hlinkClick r:id="rId3"/>
              </a:rPr>
              <a:t>https://grabcad.com/library/my-guitar-effects-pedalboard-1/details?folder_id=939896</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True Bypass indicator by adding an LED in between the step and the base. It should be where the button is.</a:t>
            </a:r>
            <a:endParaRPr sz="1300">
              <a:latin typeface="Roboto"/>
              <a:ea typeface="Roboto"/>
              <a:cs typeface="Roboto"/>
              <a:sym typeface="Roboto"/>
            </a:endParaRPr>
          </a:p>
        </p:txBody>
      </p:sp>
      <p:pic>
        <p:nvPicPr>
          <p:cNvPr id="298" name="Google Shape;298;p31"/>
          <p:cNvPicPr preferRelativeResize="0"/>
          <p:nvPr/>
        </p:nvPicPr>
        <p:blipFill rotWithShape="1">
          <a:blip r:embed="rId4">
            <a:alphaModFix/>
          </a:blip>
          <a:srcRect b="3316" l="17284" r="14451" t="0"/>
          <a:stretch/>
        </p:blipFill>
        <p:spPr>
          <a:xfrm>
            <a:off x="6674650" y="789325"/>
            <a:ext cx="2398900" cy="226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346650" y="215775"/>
            <a:ext cx="8222100" cy="10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Table of Contents</a:t>
            </a:r>
            <a:endParaRPr>
              <a:solidFill>
                <a:srgbClr val="000000"/>
              </a:solidFill>
            </a:endParaRPr>
          </a:p>
        </p:txBody>
      </p:sp>
      <p:sp>
        <p:nvSpPr>
          <p:cNvPr id="75" name="Google Shape;75;p14"/>
          <p:cNvSpPr txBox="1"/>
          <p:nvPr/>
        </p:nvSpPr>
        <p:spPr>
          <a:xfrm>
            <a:off x="400050" y="1326700"/>
            <a:ext cx="8343900" cy="4186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How Guitars Generate Signals</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What is a Wah Pedal?</a:t>
            </a:r>
            <a:r>
              <a:rPr lang="en" sz="2800">
                <a:latin typeface="Roboto"/>
                <a:ea typeface="Roboto"/>
                <a:cs typeface="Roboto"/>
                <a:sym typeface="Roboto"/>
              </a:rPr>
              <a:t> </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Requirements and </a:t>
            </a:r>
            <a:r>
              <a:rPr lang="en" sz="2800">
                <a:latin typeface="Roboto"/>
                <a:ea typeface="Roboto"/>
                <a:cs typeface="Roboto"/>
                <a:sym typeface="Roboto"/>
              </a:rPr>
              <a:t>Constraints</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Pedal Comparison</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Block Diagram</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Simulations </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Task </a:t>
            </a:r>
            <a:r>
              <a:rPr lang="en" sz="2800">
                <a:latin typeface="Roboto"/>
                <a:ea typeface="Roboto"/>
                <a:cs typeface="Roboto"/>
                <a:sym typeface="Roboto"/>
              </a:rPr>
              <a:t>Delegation</a:t>
            </a:r>
            <a:endParaRPr sz="2800">
              <a:latin typeface="Roboto"/>
              <a:ea typeface="Roboto"/>
              <a:cs typeface="Roboto"/>
              <a:sym typeface="Roboto"/>
            </a:endParaRPr>
          </a:p>
          <a:p>
            <a:pPr indent="-292100" lvl="0" marL="457200" rtl="0" algn="l">
              <a:spcBef>
                <a:spcPts val="0"/>
              </a:spcBef>
              <a:spcAft>
                <a:spcPts val="0"/>
              </a:spcAft>
              <a:buSzPts val="2800"/>
              <a:buFont typeface="Roboto"/>
              <a:buAutoNum type="arabicPeriod"/>
            </a:pPr>
            <a:r>
              <a:rPr lang="en" sz="2800">
                <a:latin typeface="Roboto"/>
                <a:ea typeface="Roboto"/>
                <a:cs typeface="Roboto"/>
                <a:sym typeface="Roboto"/>
              </a:rPr>
              <a:t>Schedule</a:t>
            </a:r>
            <a:endParaRPr sz="2500">
              <a:latin typeface="Roboto"/>
              <a:ea typeface="Roboto"/>
              <a:cs typeface="Roboto"/>
              <a:sym typeface="Roboto"/>
            </a:endParaRPr>
          </a:p>
          <a:p>
            <a:pPr indent="0" lvl="0" marL="0" rtl="0" algn="l">
              <a:spcBef>
                <a:spcPts val="0"/>
              </a:spcBef>
              <a:spcAft>
                <a:spcPts val="0"/>
              </a:spcAft>
              <a:buNone/>
            </a:pPr>
            <a:r>
              <a:rPr lang="en" sz="3600">
                <a:solidFill>
                  <a:schemeClr val="lt1"/>
                </a:solidFill>
                <a:latin typeface="Roboto"/>
                <a:ea typeface="Roboto"/>
                <a:cs typeface="Roboto"/>
                <a:sym typeface="Roboto"/>
              </a:rPr>
              <a:t> </a:t>
            </a:r>
            <a:endParaRPr sz="3600">
              <a:solidFill>
                <a:schemeClr val="lt1"/>
              </a:solidFill>
              <a:latin typeface="Roboto"/>
              <a:ea typeface="Roboto"/>
              <a:cs typeface="Roboto"/>
              <a:sym typeface="Roboto"/>
            </a:endParaRPr>
          </a:p>
        </p:txBody>
      </p:sp>
      <p:sp>
        <p:nvSpPr>
          <p:cNvPr id="76" name="Google Shape;76;p14"/>
          <p:cNvSpPr/>
          <p:nvPr/>
        </p:nvSpPr>
        <p:spPr>
          <a:xfrm>
            <a:off x="0" y="1123500"/>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Output Stage and Output Jack</a:t>
            </a:r>
            <a:endParaRPr>
              <a:solidFill>
                <a:srgbClr val="000000"/>
              </a:solidFill>
            </a:endParaRPr>
          </a:p>
        </p:txBody>
      </p:sp>
      <p:sp>
        <p:nvSpPr>
          <p:cNvPr id="304" name="Google Shape;304;p32"/>
          <p:cNvSpPr txBox="1"/>
          <p:nvPr>
            <p:ph idx="4294967295" type="body"/>
          </p:nvPr>
        </p:nvSpPr>
        <p:spPr>
          <a:xfrm>
            <a:off x="44325" y="789325"/>
            <a:ext cx="4527600" cy="4354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rgbClr val="000000"/>
              </a:buClr>
              <a:buSzPts val="1800"/>
              <a:buChar char="●"/>
            </a:pPr>
            <a:r>
              <a:rPr lang="en">
                <a:solidFill>
                  <a:srgbClr val="000000"/>
                </a:solidFill>
              </a:rPr>
              <a:t>Similar function as the input buffer</a:t>
            </a:r>
            <a:endParaRPr>
              <a:solidFill>
                <a:srgbClr val="000000"/>
              </a:solidFill>
            </a:endParaRPr>
          </a:p>
          <a:p>
            <a:pPr indent="-228600" lvl="0" marL="457200" rtl="0" algn="l">
              <a:spcBef>
                <a:spcPts val="0"/>
              </a:spcBef>
              <a:spcAft>
                <a:spcPts val="0"/>
              </a:spcAft>
              <a:buClr>
                <a:srgbClr val="000000"/>
              </a:buClr>
              <a:buSzPts val="1800"/>
              <a:buChar char="●"/>
            </a:pPr>
            <a:r>
              <a:rPr lang="en">
                <a:solidFill>
                  <a:srgbClr val="000000"/>
                </a:solidFill>
              </a:rPr>
              <a:t>Emitter Follower circuit - takes high impedance and converts to Low output impedance to amplifier ( or next pedal)</a:t>
            </a:r>
            <a:endParaRPr>
              <a:solidFill>
                <a:srgbClr val="000000"/>
              </a:solidFill>
            </a:endParaRPr>
          </a:p>
          <a:p>
            <a:pPr indent="-228600" lvl="0" marL="457200" rtl="0" algn="l">
              <a:spcBef>
                <a:spcPts val="0"/>
              </a:spcBef>
              <a:spcAft>
                <a:spcPts val="0"/>
              </a:spcAft>
              <a:buClr>
                <a:srgbClr val="000000"/>
              </a:buClr>
              <a:buSzPts val="1800"/>
              <a:buChar char="●"/>
            </a:pPr>
            <a:r>
              <a:rPr lang="en">
                <a:solidFill>
                  <a:srgbClr val="000000"/>
                </a:solidFill>
              </a:rPr>
              <a:t>Connects to output jack and buffer transistor(isolates one circuit from another, and provides amplification) </a:t>
            </a:r>
            <a:endParaRPr>
              <a:solidFill>
                <a:srgbClr val="000000"/>
              </a:solidFill>
            </a:endParaRPr>
          </a:p>
          <a:p>
            <a:pPr indent="-228600" lvl="0" marL="457200" rtl="0" algn="l">
              <a:spcBef>
                <a:spcPts val="0"/>
              </a:spcBef>
              <a:spcAft>
                <a:spcPts val="0"/>
              </a:spcAft>
              <a:buClr>
                <a:srgbClr val="000000"/>
              </a:buClr>
              <a:buSzPts val="1800"/>
              <a:buChar char="●"/>
            </a:pPr>
            <a:r>
              <a:rPr lang="en">
                <a:solidFill>
                  <a:srgbClr val="000000"/>
                </a:solidFill>
              </a:rPr>
              <a:t>Sends feedback and restarts process to input stage</a:t>
            </a:r>
            <a:endParaRPr>
              <a:solidFill>
                <a:srgbClr val="000000"/>
              </a:solidFill>
            </a:endParaRPr>
          </a:p>
          <a:p>
            <a:pPr indent="-228600" lvl="0" marL="457200" rtl="0" algn="l">
              <a:spcBef>
                <a:spcPts val="0"/>
              </a:spcBef>
              <a:spcAft>
                <a:spcPts val="0"/>
              </a:spcAft>
              <a:buClr>
                <a:srgbClr val="000000"/>
              </a:buClr>
              <a:buSzPts val="1800"/>
              <a:buChar char="●"/>
            </a:pPr>
            <a:r>
              <a:rPr lang="en">
                <a:solidFill>
                  <a:srgbClr val="000000"/>
                </a:solidFill>
              </a:rPr>
              <a:t>Gives a more clear noise by changing input impedance</a:t>
            </a:r>
            <a:endParaRPr>
              <a:solidFill>
                <a:srgbClr val="000000"/>
              </a:solidFill>
            </a:endParaRPr>
          </a:p>
          <a:p>
            <a:pPr indent="0" lvl="0" marL="0" rtl="0" algn="l">
              <a:spcBef>
                <a:spcPts val="1600"/>
              </a:spcBef>
              <a:spcAft>
                <a:spcPts val="1600"/>
              </a:spcAft>
              <a:buNone/>
            </a:pPr>
            <a:r>
              <a:t/>
            </a:r>
            <a:endParaRPr/>
          </a:p>
        </p:txBody>
      </p:sp>
      <p:sp>
        <p:nvSpPr>
          <p:cNvPr id="305" name="Google Shape;305;p32"/>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32"/>
          <p:cNvPicPr preferRelativeResize="0"/>
          <p:nvPr/>
        </p:nvPicPr>
        <p:blipFill>
          <a:blip r:embed="rId3">
            <a:alphaModFix/>
          </a:blip>
          <a:stretch>
            <a:fillRect/>
          </a:stretch>
        </p:blipFill>
        <p:spPr>
          <a:xfrm>
            <a:off x="5417927" y="1548237"/>
            <a:ext cx="3016450" cy="2047025"/>
          </a:xfrm>
          <a:prstGeom prst="rect">
            <a:avLst/>
          </a:prstGeom>
          <a:noFill/>
          <a:ln>
            <a:noFill/>
          </a:ln>
        </p:spPr>
      </p:pic>
      <p:cxnSp>
        <p:nvCxnSpPr>
          <p:cNvPr id="307" name="Google Shape;307;p32"/>
          <p:cNvCxnSpPr/>
          <p:nvPr/>
        </p:nvCxnSpPr>
        <p:spPr>
          <a:xfrm>
            <a:off x="8032175" y="1278075"/>
            <a:ext cx="20700" cy="9663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32"/>
          <p:cNvSpPr txBox="1"/>
          <p:nvPr/>
        </p:nvSpPr>
        <p:spPr>
          <a:xfrm>
            <a:off x="7408725" y="1014875"/>
            <a:ext cx="173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OUTPUT JACK</a:t>
            </a:r>
            <a:endParaRPr sz="800">
              <a:latin typeface="Roboto"/>
              <a:ea typeface="Roboto"/>
              <a:cs typeface="Roboto"/>
              <a:sym typeface="Roboto"/>
            </a:endParaRPr>
          </a:p>
        </p:txBody>
      </p:sp>
      <p:cxnSp>
        <p:nvCxnSpPr>
          <p:cNvPr id="309" name="Google Shape;309;p32"/>
          <p:cNvCxnSpPr/>
          <p:nvPr/>
        </p:nvCxnSpPr>
        <p:spPr>
          <a:xfrm>
            <a:off x="4987625" y="1652150"/>
            <a:ext cx="592200" cy="4779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32"/>
          <p:cNvSpPr txBox="1"/>
          <p:nvPr/>
        </p:nvSpPr>
        <p:spPr>
          <a:xfrm>
            <a:off x="4270675" y="1382000"/>
            <a:ext cx="166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Con</a:t>
            </a:r>
            <a:r>
              <a:rPr lang="en" sz="900">
                <a:latin typeface="Roboto"/>
                <a:ea typeface="Roboto"/>
                <a:cs typeface="Roboto"/>
                <a:sym typeface="Roboto"/>
              </a:rPr>
              <a:t>n</a:t>
            </a:r>
            <a:r>
              <a:rPr lang="en" sz="900">
                <a:latin typeface="Roboto"/>
                <a:ea typeface="Roboto"/>
                <a:cs typeface="Roboto"/>
                <a:sym typeface="Roboto"/>
              </a:rPr>
              <a:t>ected to Active Filter</a:t>
            </a:r>
            <a:endParaRPr sz="900">
              <a:latin typeface="Roboto"/>
              <a:ea typeface="Roboto"/>
              <a:cs typeface="Roboto"/>
              <a:sym typeface="Roboto"/>
            </a:endParaRPr>
          </a:p>
        </p:txBody>
      </p:sp>
      <p:cxnSp>
        <p:nvCxnSpPr>
          <p:cNvPr id="311" name="Google Shape;311;p32"/>
          <p:cNvCxnSpPr/>
          <p:nvPr/>
        </p:nvCxnSpPr>
        <p:spPr>
          <a:xfrm flipH="1" rot="10800000">
            <a:off x="5278475" y="3325000"/>
            <a:ext cx="363900" cy="6651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32"/>
          <p:cNvSpPr txBox="1"/>
          <p:nvPr/>
        </p:nvSpPr>
        <p:spPr>
          <a:xfrm>
            <a:off x="4686300" y="4000500"/>
            <a:ext cx="124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Sends back signal</a:t>
            </a:r>
            <a:endParaRPr sz="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txBox="1"/>
          <p:nvPr/>
        </p:nvSpPr>
        <p:spPr>
          <a:xfrm>
            <a:off x="31175" y="41575"/>
            <a:ext cx="90609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Roboto"/>
                <a:ea typeface="Roboto"/>
                <a:cs typeface="Roboto"/>
                <a:sym typeface="Roboto"/>
              </a:rPr>
              <a:t>Output Stage and Output Jack- Simulation</a:t>
            </a:r>
            <a:endParaRPr sz="3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19" name="Google Shape;319;p33"/>
          <p:cNvSpPr txBox="1"/>
          <p:nvPr/>
        </p:nvSpPr>
        <p:spPr>
          <a:xfrm>
            <a:off x="168150" y="938238"/>
            <a:ext cx="1993200" cy="38481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Roboto"/>
              <a:buChar char="●"/>
            </a:pPr>
            <a:r>
              <a:rPr lang="en">
                <a:latin typeface="Roboto"/>
                <a:ea typeface="Roboto"/>
                <a:cs typeface="Roboto"/>
                <a:sym typeface="Roboto"/>
              </a:rPr>
              <a:t>Huge difference in the Impedance entering and exiting this section of the circuit</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As pedal goes up and down we should see a difference in the voltage</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As the variable resistor changes, you should see a sweep on the output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320" name="Google Shape;320;p33"/>
          <p:cNvPicPr preferRelativeResize="0"/>
          <p:nvPr/>
        </p:nvPicPr>
        <p:blipFill>
          <a:blip r:embed="rId3">
            <a:alphaModFix/>
          </a:blip>
          <a:stretch>
            <a:fillRect/>
          </a:stretch>
        </p:blipFill>
        <p:spPr>
          <a:xfrm>
            <a:off x="5330549" y="1508025"/>
            <a:ext cx="3543575" cy="2708525"/>
          </a:xfrm>
          <a:prstGeom prst="rect">
            <a:avLst/>
          </a:prstGeom>
          <a:noFill/>
          <a:ln>
            <a:noFill/>
          </a:ln>
        </p:spPr>
      </p:pic>
      <p:sp>
        <p:nvSpPr>
          <p:cNvPr id="321" name="Google Shape;321;p33"/>
          <p:cNvSpPr txBox="1"/>
          <p:nvPr/>
        </p:nvSpPr>
        <p:spPr>
          <a:xfrm>
            <a:off x="5268150" y="4301775"/>
            <a:ext cx="2067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Feedback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Measured :  0.78 V, .97 </a:t>
            </a:r>
            <a:r>
              <a:rPr lang="en" sz="1100">
                <a:latin typeface="Roboto"/>
                <a:ea typeface="Roboto"/>
                <a:cs typeface="Roboto"/>
                <a:sym typeface="Roboto"/>
              </a:rPr>
              <a:t>μA</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Derived : 803 kΩ</a:t>
            </a:r>
            <a:endParaRPr sz="1100">
              <a:latin typeface="Roboto"/>
              <a:ea typeface="Roboto"/>
              <a:cs typeface="Roboto"/>
              <a:sym typeface="Roboto"/>
            </a:endParaRPr>
          </a:p>
        </p:txBody>
      </p:sp>
      <p:cxnSp>
        <p:nvCxnSpPr>
          <p:cNvPr id="322" name="Google Shape;322;p33"/>
          <p:cNvCxnSpPr/>
          <p:nvPr/>
        </p:nvCxnSpPr>
        <p:spPr>
          <a:xfrm flipH="1" rot="10800000">
            <a:off x="5263050" y="3990225"/>
            <a:ext cx="5100" cy="6027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33"/>
          <p:cNvCxnSpPr/>
          <p:nvPr/>
        </p:nvCxnSpPr>
        <p:spPr>
          <a:xfrm>
            <a:off x="5351325" y="2150925"/>
            <a:ext cx="0" cy="322200"/>
          </a:xfrm>
          <a:prstGeom prst="straightConnector1">
            <a:avLst/>
          </a:prstGeom>
          <a:noFill/>
          <a:ln cap="flat" cmpd="sng" w="9525">
            <a:solidFill>
              <a:srgbClr val="0000FF"/>
            </a:solidFill>
            <a:prstDash val="solid"/>
            <a:round/>
            <a:headEnd len="med" w="med" type="none"/>
            <a:tailEnd len="med" w="med" type="none"/>
          </a:ln>
        </p:spPr>
      </p:cxnSp>
      <p:cxnSp>
        <p:nvCxnSpPr>
          <p:cNvPr id="324" name="Google Shape;324;p33"/>
          <p:cNvCxnSpPr/>
          <p:nvPr/>
        </p:nvCxnSpPr>
        <p:spPr>
          <a:xfrm flipH="1" rot="10800000">
            <a:off x="4804125" y="2460638"/>
            <a:ext cx="547200" cy="3300"/>
          </a:xfrm>
          <a:prstGeom prst="straightConnector1">
            <a:avLst/>
          </a:prstGeom>
          <a:noFill/>
          <a:ln cap="flat" cmpd="sng" w="9525">
            <a:solidFill>
              <a:srgbClr val="0000FF"/>
            </a:solidFill>
            <a:prstDash val="solid"/>
            <a:round/>
            <a:headEnd len="med" w="med" type="none"/>
            <a:tailEnd len="med" w="med" type="none"/>
          </a:ln>
        </p:spPr>
      </p:cxnSp>
      <p:sp>
        <p:nvSpPr>
          <p:cNvPr id="325" name="Google Shape;325;p33"/>
          <p:cNvSpPr txBox="1"/>
          <p:nvPr/>
        </p:nvSpPr>
        <p:spPr>
          <a:xfrm>
            <a:off x="4806675" y="789325"/>
            <a:ext cx="2113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INPUT: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Measured : 6.1 V , 11.1 μA</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Derived : 552 k</a:t>
            </a:r>
            <a:r>
              <a:rPr lang="en" sz="1100">
                <a:latin typeface="Roboto"/>
                <a:ea typeface="Roboto"/>
                <a:cs typeface="Roboto"/>
                <a:sym typeface="Roboto"/>
              </a:rPr>
              <a:t>Ω</a:t>
            </a:r>
            <a:r>
              <a:rPr lang="en" sz="1100">
                <a:latin typeface="Roboto"/>
                <a:ea typeface="Roboto"/>
                <a:cs typeface="Roboto"/>
                <a:sym typeface="Roboto"/>
              </a:rPr>
              <a:t> (impedance)</a:t>
            </a:r>
            <a:endParaRPr sz="1100">
              <a:latin typeface="Roboto"/>
              <a:ea typeface="Roboto"/>
              <a:cs typeface="Roboto"/>
              <a:sym typeface="Roboto"/>
            </a:endParaRPr>
          </a:p>
        </p:txBody>
      </p:sp>
      <p:cxnSp>
        <p:nvCxnSpPr>
          <p:cNvPr id="326" name="Google Shape;326;p33"/>
          <p:cNvCxnSpPr/>
          <p:nvPr/>
        </p:nvCxnSpPr>
        <p:spPr>
          <a:xfrm>
            <a:off x="5114513" y="1482025"/>
            <a:ext cx="5100" cy="887700"/>
          </a:xfrm>
          <a:prstGeom prst="straightConnector1">
            <a:avLst/>
          </a:prstGeom>
          <a:noFill/>
          <a:ln cap="flat" cmpd="sng" w="9525">
            <a:solidFill>
              <a:schemeClr val="dk2"/>
            </a:solidFill>
            <a:prstDash val="solid"/>
            <a:round/>
            <a:headEnd len="med" w="med" type="none"/>
            <a:tailEnd len="med" w="med" type="triangle"/>
          </a:ln>
        </p:spPr>
      </p:cxnSp>
      <p:pic>
        <p:nvPicPr>
          <p:cNvPr id="327" name="Google Shape;327;p33"/>
          <p:cNvPicPr preferRelativeResize="0"/>
          <p:nvPr/>
        </p:nvPicPr>
        <p:blipFill rotWithShape="1">
          <a:blip r:embed="rId4">
            <a:alphaModFix/>
          </a:blip>
          <a:srcRect b="0" l="0" r="87613" t="0"/>
          <a:stretch/>
        </p:blipFill>
        <p:spPr>
          <a:xfrm>
            <a:off x="2400300" y="1398200"/>
            <a:ext cx="1132626" cy="915300"/>
          </a:xfrm>
          <a:prstGeom prst="rect">
            <a:avLst/>
          </a:prstGeom>
          <a:noFill/>
          <a:ln>
            <a:noFill/>
          </a:ln>
        </p:spPr>
      </p:pic>
      <p:pic>
        <p:nvPicPr>
          <p:cNvPr id="328" name="Google Shape;328;p33"/>
          <p:cNvPicPr preferRelativeResize="0"/>
          <p:nvPr/>
        </p:nvPicPr>
        <p:blipFill rotWithShape="1">
          <a:blip r:embed="rId4">
            <a:alphaModFix/>
          </a:blip>
          <a:srcRect b="0" l="87083" r="0" t="0"/>
          <a:stretch/>
        </p:blipFill>
        <p:spPr>
          <a:xfrm>
            <a:off x="3722465" y="1398200"/>
            <a:ext cx="1181102" cy="915300"/>
          </a:xfrm>
          <a:prstGeom prst="rect">
            <a:avLst/>
          </a:prstGeom>
          <a:noFill/>
          <a:ln>
            <a:noFill/>
          </a:ln>
        </p:spPr>
      </p:pic>
      <p:pic>
        <p:nvPicPr>
          <p:cNvPr id="329" name="Google Shape;329;p33"/>
          <p:cNvPicPr preferRelativeResize="0"/>
          <p:nvPr/>
        </p:nvPicPr>
        <p:blipFill rotWithShape="1">
          <a:blip r:embed="rId5">
            <a:alphaModFix/>
          </a:blip>
          <a:srcRect b="0" l="91818" r="0" t="0"/>
          <a:stretch/>
        </p:blipFill>
        <p:spPr>
          <a:xfrm>
            <a:off x="3844650" y="1048251"/>
            <a:ext cx="748229" cy="236075"/>
          </a:xfrm>
          <a:prstGeom prst="rect">
            <a:avLst/>
          </a:prstGeom>
          <a:noFill/>
          <a:ln>
            <a:noFill/>
          </a:ln>
        </p:spPr>
      </p:pic>
      <p:pic>
        <p:nvPicPr>
          <p:cNvPr id="330" name="Google Shape;330;p33"/>
          <p:cNvPicPr preferRelativeResize="0"/>
          <p:nvPr/>
        </p:nvPicPr>
        <p:blipFill rotWithShape="1">
          <a:blip r:embed="rId5">
            <a:alphaModFix/>
          </a:blip>
          <a:srcRect b="-10" l="0" r="84203" t="0"/>
          <a:stretch/>
        </p:blipFill>
        <p:spPr>
          <a:xfrm>
            <a:off x="2400300" y="1048250"/>
            <a:ext cx="1444348" cy="236075"/>
          </a:xfrm>
          <a:prstGeom prst="rect">
            <a:avLst/>
          </a:prstGeom>
          <a:noFill/>
          <a:ln>
            <a:noFill/>
          </a:ln>
        </p:spPr>
      </p:pic>
      <p:pic>
        <p:nvPicPr>
          <p:cNvPr id="331" name="Google Shape;331;p33"/>
          <p:cNvPicPr preferRelativeResize="0"/>
          <p:nvPr/>
        </p:nvPicPr>
        <p:blipFill>
          <a:blip r:embed="rId6">
            <a:alphaModFix/>
          </a:blip>
          <a:stretch>
            <a:fillRect/>
          </a:stretch>
        </p:blipFill>
        <p:spPr>
          <a:xfrm>
            <a:off x="2380925" y="3894925"/>
            <a:ext cx="2662550" cy="1099550"/>
          </a:xfrm>
          <a:prstGeom prst="rect">
            <a:avLst/>
          </a:prstGeom>
          <a:noFill/>
          <a:ln>
            <a:noFill/>
          </a:ln>
        </p:spPr>
      </p:pic>
      <p:sp>
        <p:nvSpPr>
          <p:cNvPr id="332" name="Google Shape;332;p33"/>
          <p:cNvSpPr txBox="1"/>
          <p:nvPr/>
        </p:nvSpPr>
        <p:spPr>
          <a:xfrm>
            <a:off x="7134275" y="730100"/>
            <a:ext cx="199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Output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Measured : .09 V, 55</a:t>
            </a:r>
            <a:r>
              <a:rPr lang="en" sz="800">
                <a:latin typeface="Roboto"/>
                <a:ea typeface="Roboto"/>
                <a:cs typeface="Roboto"/>
                <a:sym typeface="Roboto"/>
              </a:rPr>
              <a:t>μA </a:t>
            </a:r>
            <a:endParaRPr sz="8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Derived : 1.6</a:t>
            </a:r>
            <a:r>
              <a:rPr lang="en" sz="800">
                <a:latin typeface="Roboto"/>
                <a:ea typeface="Roboto"/>
                <a:cs typeface="Roboto"/>
                <a:sym typeface="Roboto"/>
              </a:rPr>
              <a:t>kΩ</a:t>
            </a:r>
            <a:endParaRPr sz="1100">
              <a:latin typeface="Roboto"/>
              <a:ea typeface="Roboto"/>
              <a:cs typeface="Roboto"/>
              <a:sym typeface="Roboto"/>
            </a:endParaRPr>
          </a:p>
        </p:txBody>
      </p:sp>
      <p:cxnSp>
        <p:nvCxnSpPr>
          <p:cNvPr id="333" name="Google Shape;333;p33"/>
          <p:cNvCxnSpPr>
            <a:stCxn id="332" idx="1"/>
          </p:cNvCxnSpPr>
          <p:nvPr/>
        </p:nvCxnSpPr>
        <p:spPr>
          <a:xfrm flipH="1">
            <a:off x="6660575" y="1076450"/>
            <a:ext cx="473700" cy="690000"/>
          </a:xfrm>
          <a:prstGeom prst="straightConnector1">
            <a:avLst/>
          </a:prstGeom>
          <a:noFill/>
          <a:ln cap="flat" cmpd="sng" w="9525">
            <a:solidFill>
              <a:schemeClr val="dk2"/>
            </a:solidFill>
            <a:prstDash val="solid"/>
            <a:round/>
            <a:headEnd len="med" w="med" type="none"/>
            <a:tailEnd len="med" w="med" type="triangle"/>
          </a:ln>
        </p:spPr>
      </p:cxnSp>
      <p:pic>
        <p:nvPicPr>
          <p:cNvPr id="334" name="Google Shape;334;p33"/>
          <p:cNvPicPr preferRelativeResize="0"/>
          <p:nvPr/>
        </p:nvPicPr>
        <p:blipFill rotWithShape="1">
          <a:blip r:embed="rId7">
            <a:alphaModFix/>
          </a:blip>
          <a:srcRect b="0" l="0" r="64257" t="0"/>
          <a:stretch/>
        </p:blipFill>
        <p:spPr>
          <a:xfrm>
            <a:off x="2310763" y="2738887"/>
            <a:ext cx="1384475" cy="825950"/>
          </a:xfrm>
          <a:prstGeom prst="rect">
            <a:avLst/>
          </a:prstGeom>
          <a:noFill/>
          <a:ln>
            <a:noFill/>
          </a:ln>
        </p:spPr>
      </p:pic>
      <p:pic>
        <p:nvPicPr>
          <p:cNvPr id="335" name="Google Shape;335;p33"/>
          <p:cNvPicPr preferRelativeResize="0"/>
          <p:nvPr/>
        </p:nvPicPr>
        <p:blipFill rotWithShape="1">
          <a:blip r:embed="rId7">
            <a:alphaModFix/>
          </a:blip>
          <a:srcRect b="0" l="64257" r="0" t="0"/>
          <a:stretch/>
        </p:blipFill>
        <p:spPr>
          <a:xfrm>
            <a:off x="3722475" y="2738888"/>
            <a:ext cx="1384477" cy="82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txBox="1"/>
          <p:nvPr/>
        </p:nvSpPr>
        <p:spPr>
          <a:xfrm>
            <a:off x="41550" y="0"/>
            <a:ext cx="9060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Roboto"/>
                <a:ea typeface="Roboto"/>
                <a:cs typeface="Roboto"/>
                <a:sym typeface="Roboto"/>
              </a:rPr>
              <a:t>Output Stage and Output Jack- Variable Resistor</a:t>
            </a:r>
            <a:endParaRPr>
              <a:latin typeface="Roboto"/>
              <a:ea typeface="Roboto"/>
              <a:cs typeface="Roboto"/>
              <a:sym typeface="Roboto"/>
            </a:endParaRPr>
          </a:p>
        </p:txBody>
      </p:sp>
      <p:pic>
        <p:nvPicPr>
          <p:cNvPr id="342" name="Google Shape;342;p34"/>
          <p:cNvPicPr preferRelativeResize="0"/>
          <p:nvPr/>
        </p:nvPicPr>
        <p:blipFill>
          <a:blip r:embed="rId3">
            <a:alphaModFix/>
          </a:blip>
          <a:stretch>
            <a:fillRect/>
          </a:stretch>
        </p:blipFill>
        <p:spPr>
          <a:xfrm>
            <a:off x="145450" y="857150"/>
            <a:ext cx="8763274" cy="4244775"/>
          </a:xfrm>
          <a:prstGeom prst="rect">
            <a:avLst/>
          </a:prstGeom>
          <a:noFill/>
          <a:ln>
            <a:noFill/>
          </a:ln>
        </p:spPr>
      </p:pic>
      <p:sp>
        <p:nvSpPr>
          <p:cNvPr id="343" name="Google Shape;343;p34"/>
          <p:cNvSpPr txBox="1"/>
          <p:nvPr/>
        </p:nvSpPr>
        <p:spPr>
          <a:xfrm>
            <a:off x="411775" y="1134400"/>
            <a:ext cx="487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Fully Depressed : Pink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Level 1 : Light Blue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Level 2 : Red</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Level 3 : Blue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Fully Pressed  : Green</a:t>
            </a:r>
            <a:endParaRPr>
              <a:solidFill>
                <a:schemeClr val="lt1"/>
              </a:solidFill>
              <a:latin typeface="Roboto"/>
              <a:ea typeface="Roboto"/>
              <a:cs typeface="Roboto"/>
              <a:sym typeface="Roboto"/>
            </a:endParaRPr>
          </a:p>
        </p:txBody>
      </p:sp>
      <p:sp>
        <p:nvSpPr>
          <p:cNvPr id="344" name="Google Shape;344;p34"/>
          <p:cNvSpPr txBox="1"/>
          <p:nvPr/>
        </p:nvSpPr>
        <p:spPr>
          <a:xfrm>
            <a:off x="548875" y="2671738"/>
            <a:ext cx="207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band signal here is within 430 Hz to 2k Hz.</a:t>
            </a:r>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nvSpPr>
        <p:spPr>
          <a:xfrm>
            <a:off x="0" y="0"/>
            <a:ext cx="8904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Roboto"/>
                <a:ea typeface="Roboto"/>
                <a:cs typeface="Roboto"/>
                <a:sym typeface="Roboto"/>
              </a:rPr>
              <a:t>Output Stage and Output Jack- Parts List B.B</a:t>
            </a:r>
            <a:endParaRPr sz="3200">
              <a:latin typeface="Roboto"/>
              <a:ea typeface="Roboto"/>
              <a:cs typeface="Roboto"/>
              <a:sym typeface="Roboto"/>
            </a:endParaRPr>
          </a:p>
        </p:txBody>
      </p:sp>
      <p:sp>
        <p:nvSpPr>
          <p:cNvPr id="350" name="Google Shape;350;p35"/>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txBox="1"/>
          <p:nvPr/>
        </p:nvSpPr>
        <p:spPr>
          <a:xfrm>
            <a:off x="239100" y="857150"/>
            <a:ext cx="8665800" cy="42792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Roboto"/>
              <a:buChar char="●"/>
            </a:pPr>
            <a:r>
              <a:rPr lang="en">
                <a:latin typeface="Roboto"/>
                <a:ea typeface="Roboto"/>
                <a:cs typeface="Roboto"/>
                <a:sym typeface="Roboto"/>
              </a:rPr>
              <a:t>1 Variable Resistor ( Potentiometer ) </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100k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4 </a:t>
            </a:r>
            <a:r>
              <a:rPr lang="en">
                <a:latin typeface="Roboto"/>
                <a:ea typeface="Roboto"/>
                <a:cs typeface="Roboto"/>
                <a:sym typeface="Roboto"/>
              </a:rPr>
              <a:t>Resistors</a:t>
            </a:r>
            <a:r>
              <a:rPr lang="en">
                <a:latin typeface="Roboto"/>
                <a:ea typeface="Roboto"/>
                <a:cs typeface="Roboto"/>
                <a:sym typeface="Roboto"/>
              </a:rPr>
              <a:t> </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470K </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82k</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10k - DC return for emitter follower</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1k - reduces oscillation of signal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3 Capacitors -  reduce noise by picking up current</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.22 uF</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4.7uF</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.22uF</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1 </a:t>
            </a:r>
            <a:r>
              <a:rPr lang="en">
                <a:latin typeface="Roboto"/>
                <a:ea typeface="Roboto"/>
                <a:cs typeface="Roboto"/>
                <a:sym typeface="Roboto"/>
              </a:rPr>
              <a:t>Transistor</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45 V 200 mA </a:t>
            </a:r>
            <a:endParaRPr>
              <a:latin typeface="Roboto"/>
              <a:ea typeface="Roboto"/>
              <a:cs typeface="Roboto"/>
              <a:sym typeface="Roboto"/>
            </a:endParaRPr>
          </a:p>
          <a:p>
            <a:pPr indent="-203200" lvl="0" marL="228600" rtl="0" algn="l">
              <a:spcBef>
                <a:spcPts val="0"/>
              </a:spcBef>
              <a:spcAft>
                <a:spcPts val="0"/>
              </a:spcAft>
              <a:buSzPts val="1400"/>
              <a:buFont typeface="Roboto"/>
              <a:buChar char="●"/>
            </a:pPr>
            <a:r>
              <a:rPr lang="en">
                <a:latin typeface="Roboto"/>
                <a:ea typeface="Roboto"/>
                <a:cs typeface="Roboto"/>
                <a:sym typeface="Roboto"/>
              </a:rPr>
              <a:t>1 ¼” Output Jack </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Connect Pedal to Amp</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Threaded Cable, Less chance of breaking</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Copper</a:t>
            </a:r>
            <a:endParaRPr>
              <a:latin typeface="Roboto"/>
              <a:ea typeface="Roboto"/>
              <a:cs typeface="Roboto"/>
              <a:sym typeface="Roboto"/>
            </a:endParaRPr>
          </a:p>
          <a:p>
            <a:pPr indent="-203200" lvl="1" marL="571500" rtl="0" algn="l">
              <a:spcBef>
                <a:spcPts val="0"/>
              </a:spcBef>
              <a:spcAft>
                <a:spcPts val="0"/>
              </a:spcAft>
              <a:buSzPts val="1400"/>
              <a:buFont typeface="Roboto"/>
              <a:buChar char="○"/>
            </a:pPr>
            <a:r>
              <a:rPr lang="en">
                <a:latin typeface="Roboto"/>
                <a:ea typeface="Roboto"/>
                <a:cs typeface="Roboto"/>
                <a:sym typeface="Roboto"/>
              </a:rPr>
              <a:t>$8.45 Guitar Center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nvSpPr>
        <p:spPr>
          <a:xfrm>
            <a:off x="0" y="0"/>
            <a:ext cx="8904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Roboto"/>
                <a:ea typeface="Roboto"/>
                <a:cs typeface="Roboto"/>
                <a:sym typeface="Roboto"/>
              </a:rPr>
              <a:t>Implementing LED indication for</a:t>
            </a:r>
            <a:r>
              <a:rPr lang="en" sz="3200">
                <a:latin typeface="Roboto"/>
                <a:ea typeface="Roboto"/>
                <a:cs typeface="Roboto"/>
                <a:sym typeface="Roboto"/>
              </a:rPr>
              <a:t> True Bypass</a:t>
            </a:r>
            <a:endParaRPr sz="3200">
              <a:latin typeface="Roboto"/>
              <a:ea typeface="Roboto"/>
              <a:cs typeface="Roboto"/>
              <a:sym typeface="Roboto"/>
            </a:endParaRPr>
          </a:p>
        </p:txBody>
      </p:sp>
      <p:sp>
        <p:nvSpPr>
          <p:cNvPr id="357" name="Google Shape;357;p36"/>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txBox="1"/>
          <p:nvPr/>
        </p:nvSpPr>
        <p:spPr>
          <a:xfrm>
            <a:off x="239100" y="857150"/>
            <a:ext cx="86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359" name="Google Shape;359;p36"/>
          <p:cNvSpPr txBox="1"/>
          <p:nvPr/>
        </p:nvSpPr>
        <p:spPr>
          <a:xfrm>
            <a:off x="197425" y="955975"/>
            <a:ext cx="8510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u="sng">
                <a:solidFill>
                  <a:schemeClr val="hlink"/>
                </a:solidFill>
                <a:latin typeface="Roboto"/>
                <a:ea typeface="Roboto"/>
                <a:cs typeface="Roboto"/>
                <a:sym typeface="Roboto"/>
                <a:hlinkClick r:id="rId3"/>
              </a:rPr>
              <a:t>https://www.youtube.com/watch?v=kqyFsuC9fk4&amp;ab_channel=CSGuitars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Solder wire to an LED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LED will be place right between the step and the pedal through a drilled hole.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nvSpPr>
        <p:spPr>
          <a:xfrm>
            <a:off x="0" y="0"/>
            <a:ext cx="8904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Roboto"/>
                <a:ea typeface="Roboto"/>
                <a:cs typeface="Roboto"/>
                <a:sym typeface="Roboto"/>
              </a:rPr>
              <a:t>Enclosure </a:t>
            </a:r>
            <a:endParaRPr sz="3200">
              <a:latin typeface="Roboto"/>
              <a:ea typeface="Roboto"/>
              <a:cs typeface="Roboto"/>
              <a:sym typeface="Roboto"/>
            </a:endParaRPr>
          </a:p>
        </p:txBody>
      </p:sp>
      <p:sp>
        <p:nvSpPr>
          <p:cNvPr id="365" name="Google Shape;365;p37"/>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txBox="1"/>
          <p:nvPr/>
        </p:nvSpPr>
        <p:spPr>
          <a:xfrm>
            <a:off x="239100" y="857150"/>
            <a:ext cx="86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367" name="Google Shape;367;p37"/>
          <p:cNvSpPr txBox="1"/>
          <p:nvPr/>
        </p:nvSpPr>
        <p:spPr>
          <a:xfrm>
            <a:off x="197425" y="955975"/>
            <a:ext cx="4374600" cy="2124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Amazon - $47.64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Includes : Bolts,nuts, foot rest, floor pad</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2.5 lb</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7” x 5” x7”</a:t>
            </a:r>
            <a:endParaRPr sz="2100">
              <a:latin typeface="Roboto"/>
              <a:ea typeface="Roboto"/>
              <a:cs typeface="Roboto"/>
              <a:sym typeface="Roboto"/>
            </a:endParaRPr>
          </a:p>
          <a:p>
            <a:pPr indent="0" lvl="0" marL="457200" rtl="0" algn="l">
              <a:spcBef>
                <a:spcPts val="0"/>
              </a:spcBef>
              <a:spcAft>
                <a:spcPts val="0"/>
              </a:spcAft>
              <a:buNone/>
            </a:pPr>
            <a:r>
              <a:t/>
            </a:r>
            <a:endParaRPr sz="2100">
              <a:latin typeface="Roboto"/>
              <a:ea typeface="Roboto"/>
              <a:cs typeface="Roboto"/>
              <a:sym typeface="Roboto"/>
            </a:endParaRPr>
          </a:p>
        </p:txBody>
      </p:sp>
      <p:pic>
        <p:nvPicPr>
          <p:cNvPr id="368" name="Google Shape;368;p37"/>
          <p:cNvPicPr preferRelativeResize="0"/>
          <p:nvPr/>
        </p:nvPicPr>
        <p:blipFill>
          <a:blip r:embed="rId3">
            <a:alphaModFix/>
          </a:blip>
          <a:stretch>
            <a:fillRect/>
          </a:stretch>
        </p:blipFill>
        <p:spPr>
          <a:xfrm>
            <a:off x="5420737" y="1214825"/>
            <a:ext cx="2999221" cy="326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nvSpPr>
        <p:spPr>
          <a:xfrm>
            <a:off x="0" y="19775"/>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latin typeface="Roboto"/>
                <a:ea typeface="Roboto"/>
                <a:cs typeface="Roboto"/>
                <a:sym typeface="Roboto"/>
              </a:rPr>
              <a:t>Eagle</a:t>
            </a:r>
            <a:r>
              <a:rPr lang="en" sz="3300">
                <a:latin typeface="Roboto"/>
                <a:ea typeface="Roboto"/>
                <a:cs typeface="Roboto"/>
                <a:sym typeface="Roboto"/>
              </a:rPr>
              <a:t> PCB</a:t>
            </a:r>
            <a:endParaRPr sz="3300">
              <a:latin typeface="Roboto"/>
              <a:ea typeface="Roboto"/>
              <a:cs typeface="Roboto"/>
              <a:sym typeface="Roboto"/>
            </a:endParaRPr>
          </a:p>
        </p:txBody>
      </p:sp>
      <p:pic>
        <p:nvPicPr>
          <p:cNvPr id="374" name="Google Shape;374;p38"/>
          <p:cNvPicPr preferRelativeResize="0"/>
          <p:nvPr/>
        </p:nvPicPr>
        <p:blipFill>
          <a:blip r:embed="rId3">
            <a:alphaModFix/>
          </a:blip>
          <a:stretch>
            <a:fillRect/>
          </a:stretch>
        </p:blipFill>
        <p:spPr>
          <a:xfrm>
            <a:off x="1389699" y="941375"/>
            <a:ext cx="6013951" cy="3635750"/>
          </a:xfrm>
          <a:prstGeom prst="rect">
            <a:avLst/>
          </a:prstGeom>
          <a:noFill/>
          <a:ln>
            <a:noFill/>
          </a:ln>
        </p:spPr>
      </p:pic>
      <p:sp>
        <p:nvSpPr>
          <p:cNvPr id="375" name="Google Shape;375;p38"/>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idx="4294967295" type="title"/>
          </p:nvPr>
        </p:nvSpPr>
        <p:spPr>
          <a:xfrm>
            <a:off x="22200" y="-4440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Task Delegation</a:t>
            </a:r>
            <a:endParaRPr>
              <a:solidFill>
                <a:srgbClr val="000000"/>
              </a:solidFill>
            </a:endParaRPr>
          </a:p>
        </p:txBody>
      </p:sp>
      <p:sp>
        <p:nvSpPr>
          <p:cNvPr id="381" name="Google Shape;381;p39"/>
          <p:cNvSpPr/>
          <p:nvPr/>
        </p:nvSpPr>
        <p:spPr>
          <a:xfrm>
            <a:off x="0" y="678300"/>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2" name="Google Shape;382;p39"/>
          <p:cNvGraphicFramePr/>
          <p:nvPr/>
        </p:nvGraphicFramePr>
        <p:xfrm>
          <a:off x="187525" y="811550"/>
          <a:ext cx="3000000" cy="3000000"/>
        </p:xfrm>
        <a:graphic>
          <a:graphicData uri="http://schemas.openxmlformats.org/drawingml/2006/table">
            <a:tbl>
              <a:tblPr>
                <a:noFill/>
                <a:tableStyleId>{EFF0C569-03F1-4345-A1E3-547A29F5F3F4}</a:tableStyleId>
              </a:tblPr>
              <a:tblGrid>
                <a:gridCol w="2119325"/>
                <a:gridCol w="2119325"/>
                <a:gridCol w="2119325"/>
                <a:gridCol w="2119325"/>
              </a:tblGrid>
              <a:tr h="115500">
                <a:tc>
                  <a:txBody>
                    <a:bodyPr/>
                    <a:lstStyle/>
                    <a:p>
                      <a:pPr indent="0" lvl="0" marL="0" rtl="0" algn="ctr">
                        <a:spcBef>
                          <a:spcPts val="0"/>
                        </a:spcBef>
                        <a:spcAft>
                          <a:spcPts val="0"/>
                        </a:spcAft>
                        <a:buNone/>
                      </a:pPr>
                      <a:r>
                        <a:rPr lang="en"/>
                        <a:t>Task Name</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t>Ben</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t>Loc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a:t>Tony</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550175">
                <a:tc>
                  <a:txBody>
                    <a:bodyPr/>
                    <a:lstStyle/>
                    <a:p>
                      <a:pPr indent="0" lvl="0" marL="0" rtl="0" algn="ctr">
                        <a:lnSpc>
                          <a:spcPct val="100000"/>
                        </a:lnSpc>
                        <a:spcBef>
                          <a:spcPts val="0"/>
                        </a:spcBef>
                        <a:spcAft>
                          <a:spcPts val="0"/>
                        </a:spcAft>
                        <a:buNone/>
                      </a:pPr>
                      <a:r>
                        <a:rPr lang="en"/>
                        <a:t>Research &amp; Brainstorm</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r>
              <a:tr h="357600">
                <a:tc>
                  <a:txBody>
                    <a:bodyPr/>
                    <a:lstStyle/>
                    <a:p>
                      <a:pPr indent="0" lvl="0" marL="0" rtl="0" algn="ctr">
                        <a:lnSpc>
                          <a:spcPct val="100000"/>
                        </a:lnSpc>
                        <a:spcBef>
                          <a:spcPts val="0"/>
                        </a:spcBef>
                        <a:spcAft>
                          <a:spcPts val="0"/>
                        </a:spcAft>
                        <a:buNone/>
                      </a:pPr>
                      <a:r>
                        <a:rPr lang="en"/>
                        <a:t>Circuit Simulation</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50</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550175">
                <a:tc>
                  <a:txBody>
                    <a:bodyPr/>
                    <a:lstStyle/>
                    <a:p>
                      <a:pPr indent="0" lvl="0" marL="0" rtl="0" algn="ctr">
                        <a:lnSpc>
                          <a:spcPct val="100000"/>
                        </a:lnSpc>
                        <a:spcBef>
                          <a:spcPts val="0"/>
                        </a:spcBef>
                        <a:spcAft>
                          <a:spcPts val="0"/>
                        </a:spcAft>
                        <a:buNone/>
                      </a:pPr>
                      <a:r>
                        <a:rPr lang="en"/>
                        <a:t>Breadboarding Prototype</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25</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50</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r>
              <a:tr h="357600">
                <a:tc>
                  <a:txBody>
                    <a:bodyPr/>
                    <a:lstStyle/>
                    <a:p>
                      <a:pPr indent="0" lvl="0" marL="0" rtl="0" algn="ctr">
                        <a:lnSpc>
                          <a:spcPct val="100000"/>
                        </a:lnSpc>
                        <a:spcBef>
                          <a:spcPts val="0"/>
                        </a:spcBef>
                        <a:spcAft>
                          <a:spcPts val="0"/>
                        </a:spcAft>
                        <a:buNone/>
                      </a:pPr>
                      <a:r>
                        <a:rPr lang="en"/>
                        <a:t>Revise and Improve</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50</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550175">
                <a:tc>
                  <a:txBody>
                    <a:bodyPr/>
                    <a:lstStyle/>
                    <a:p>
                      <a:pPr indent="0" lvl="0" marL="0" rtl="0" algn="ctr">
                        <a:lnSpc>
                          <a:spcPct val="100000"/>
                        </a:lnSpc>
                        <a:spcBef>
                          <a:spcPts val="0"/>
                        </a:spcBef>
                        <a:spcAft>
                          <a:spcPts val="0"/>
                        </a:spcAft>
                        <a:buNone/>
                      </a:pPr>
                      <a:r>
                        <a:rPr lang="en"/>
                        <a:t>Integrate onto PCB</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50</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25</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r>
              <a:tr h="494000">
                <a:tc>
                  <a:txBody>
                    <a:bodyPr/>
                    <a:lstStyle/>
                    <a:p>
                      <a:pPr indent="0" lvl="0" marL="0" rtl="0" algn="ctr">
                        <a:lnSpc>
                          <a:spcPct val="100000"/>
                        </a:lnSpc>
                        <a:spcBef>
                          <a:spcPts val="0"/>
                        </a:spcBef>
                        <a:spcAft>
                          <a:spcPts val="0"/>
                        </a:spcAft>
                        <a:buNone/>
                      </a:pPr>
                      <a:r>
                        <a:rPr lang="en"/>
                        <a:t>Housing</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25</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50</a:t>
                      </a:r>
                      <a:r>
                        <a:rPr lang="en"/>
                        <a:t>%</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550175">
                <a:tc>
                  <a:txBody>
                    <a:bodyPr/>
                    <a:lstStyle/>
                    <a:p>
                      <a:pPr indent="0" lvl="0" marL="0" rtl="0" algn="ctr">
                        <a:lnSpc>
                          <a:spcPct val="100000"/>
                        </a:lnSpc>
                        <a:spcBef>
                          <a:spcPts val="0"/>
                        </a:spcBef>
                        <a:spcAft>
                          <a:spcPts val="0"/>
                        </a:spcAft>
                        <a:buNone/>
                      </a:pPr>
                      <a:r>
                        <a:rPr lang="en"/>
                        <a:t>Presentation</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p>
                      <a:pPr indent="0" lvl="0" marL="0" rtl="0" algn="ctr">
                        <a:lnSpc>
                          <a:spcPct val="100000"/>
                        </a:lnSpc>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c>
                  <a:txBody>
                    <a:bodyPr/>
                    <a:lstStyle/>
                    <a:p>
                      <a:pPr indent="0" lvl="0" marL="0" rtl="0" algn="ctr">
                        <a:lnSpc>
                          <a:spcPct val="100000"/>
                        </a:lnSpc>
                        <a:spcBef>
                          <a:spcPts val="0"/>
                        </a:spcBef>
                        <a:spcAft>
                          <a:spcPts val="0"/>
                        </a:spcAft>
                        <a:buNone/>
                      </a:pPr>
                      <a:r>
                        <a:rPr lang="en"/>
                        <a:t>33%</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idx="4294967295" type="title"/>
          </p:nvPr>
        </p:nvSpPr>
        <p:spPr>
          <a:xfrm>
            <a:off x="460950" y="147625"/>
            <a:ext cx="8222100" cy="59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Schedule Overview</a:t>
            </a:r>
            <a:endParaRPr>
              <a:solidFill>
                <a:srgbClr val="000000"/>
              </a:solidFill>
            </a:endParaRPr>
          </a:p>
        </p:txBody>
      </p:sp>
      <p:sp>
        <p:nvSpPr>
          <p:cNvPr id="388" name="Google Shape;388;p40"/>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40"/>
          <p:cNvPicPr preferRelativeResize="0"/>
          <p:nvPr/>
        </p:nvPicPr>
        <p:blipFill>
          <a:blip r:embed="rId3">
            <a:alphaModFix/>
          </a:blip>
          <a:stretch>
            <a:fillRect/>
          </a:stretch>
        </p:blipFill>
        <p:spPr>
          <a:xfrm>
            <a:off x="0" y="882976"/>
            <a:ext cx="9088698" cy="3503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END</a:t>
            </a:r>
            <a:endParaRPr>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Questions?</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Guitar Signal Generation</a:t>
            </a:r>
            <a:endParaRPr>
              <a:solidFill>
                <a:srgbClr val="000000"/>
              </a:solidFill>
            </a:endParaRPr>
          </a:p>
        </p:txBody>
      </p:sp>
      <p:sp>
        <p:nvSpPr>
          <p:cNvPr id="82" name="Google Shape;82;p15"/>
          <p:cNvSpPr txBox="1"/>
          <p:nvPr>
            <p:ph idx="4294967295" type="body"/>
          </p:nvPr>
        </p:nvSpPr>
        <p:spPr>
          <a:xfrm>
            <a:off x="-63000" y="1023725"/>
            <a:ext cx="4108500" cy="386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Small magnetic coils are placed at the end of the guitar</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After strings are plucked, they </a:t>
            </a:r>
            <a:r>
              <a:rPr lang="en" sz="1600">
                <a:solidFill>
                  <a:srgbClr val="000000"/>
                </a:solidFill>
              </a:rPr>
              <a:t>oscillate</a:t>
            </a:r>
            <a:r>
              <a:rPr lang="en" sz="1600">
                <a:solidFill>
                  <a:srgbClr val="000000"/>
                </a:solidFill>
              </a:rPr>
              <a:t> over the top of the coils</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This creates a moving magnetic field and as a result, current is induced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Plucking the strings harder generates higher amplitude signals (louder</a:t>
            </a:r>
            <a:r>
              <a:rPr lang="en" sz="1600">
                <a:solidFill>
                  <a:srgbClr val="000000"/>
                </a:solidFill>
              </a:rPr>
              <a:t>)</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This signal then gets sent to the output jack on the guitar and fed into the pedal</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83" name="Google Shape;83;p15"/>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4401350" y="1113800"/>
            <a:ext cx="1906250" cy="1323350"/>
          </a:xfrm>
          <a:prstGeom prst="rect">
            <a:avLst/>
          </a:prstGeom>
          <a:noFill/>
          <a:ln>
            <a:noFill/>
          </a:ln>
        </p:spPr>
      </p:pic>
      <p:sp>
        <p:nvSpPr>
          <p:cNvPr id="85" name="Google Shape;85;p15"/>
          <p:cNvSpPr/>
          <p:nvPr/>
        </p:nvSpPr>
        <p:spPr>
          <a:xfrm>
            <a:off x="4085025" y="1438788"/>
            <a:ext cx="577800" cy="107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5"/>
          <p:cNvPicPr preferRelativeResize="0"/>
          <p:nvPr/>
        </p:nvPicPr>
        <p:blipFill>
          <a:blip r:embed="rId4">
            <a:alphaModFix/>
          </a:blip>
          <a:stretch>
            <a:fillRect/>
          </a:stretch>
        </p:blipFill>
        <p:spPr>
          <a:xfrm>
            <a:off x="7018500" y="1113800"/>
            <a:ext cx="1906250" cy="1323350"/>
          </a:xfrm>
          <a:prstGeom prst="rect">
            <a:avLst/>
          </a:prstGeom>
          <a:noFill/>
          <a:ln>
            <a:noFill/>
          </a:ln>
        </p:spPr>
      </p:pic>
      <p:pic>
        <p:nvPicPr>
          <p:cNvPr id="87" name="Google Shape;87;p15"/>
          <p:cNvPicPr preferRelativeResize="0"/>
          <p:nvPr/>
        </p:nvPicPr>
        <p:blipFill>
          <a:blip r:embed="rId5">
            <a:alphaModFix/>
          </a:blip>
          <a:stretch>
            <a:fillRect/>
          </a:stretch>
        </p:blipFill>
        <p:spPr>
          <a:xfrm>
            <a:off x="5162550" y="3042325"/>
            <a:ext cx="2860675" cy="132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460950" y="55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What is a Wah?</a:t>
            </a:r>
            <a:endParaRPr>
              <a:solidFill>
                <a:schemeClr val="dk2"/>
              </a:solidFill>
            </a:endParaRPr>
          </a:p>
        </p:txBody>
      </p:sp>
      <p:sp>
        <p:nvSpPr>
          <p:cNvPr id="93" name="Google Shape;93;p16"/>
          <p:cNvSpPr txBox="1"/>
          <p:nvPr>
            <p:ph idx="4294967295" type="body"/>
          </p:nvPr>
        </p:nvSpPr>
        <p:spPr>
          <a:xfrm>
            <a:off x="-140350" y="912475"/>
            <a:ext cx="5001600" cy="28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215900" lvl="0" marL="457200" rtl="0" algn="l">
              <a:spcBef>
                <a:spcPts val="1600"/>
              </a:spcBef>
              <a:spcAft>
                <a:spcPts val="0"/>
              </a:spcAft>
              <a:buClr>
                <a:schemeClr val="dk2"/>
              </a:buClr>
              <a:buSzPts val="1600"/>
              <a:buChar char="●"/>
            </a:pPr>
            <a:r>
              <a:rPr lang="en" sz="1700">
                <a:solidFill>
                  <a:schemeClr val="dk2"/>
                </a:solidFill>
              </a:rPr>
              <a:t>Stomp box- treadle style foot pedal - with potentiometer </a:t>
            </a:r>
            <a:r>
              <a:rPr lang="en" sz="1300">
                <a:solidFill>
                  <a:schemeClr val="dk2"/>
                </a:solidFill>
                <a:highlight>
                  <a:srgbClr val="FFFFFF"/>
                </a:highlight>
                <a:latin typeface="Arial"/>
                <a:ea typeface="Arial"/>
                <a:cs typeface="Arial"/>
                <a:sym typeface="Arial"/>
              </a:rPr>
              <a:t> </a:t>
            </a:r>
            <a:endParaRPr sz="1700">
              <a:solidFill>
                <a:schemeClr val="dk2"/>
              </a:solidFill>
            </a:endParaRPr>
          </a:p>
          <a:p>
            <a:pPr indent="-222250" lvl="0" marL="457200" rtl="0" algn="l">
              <a:spcBef>
                <a:spcPts val="0"/>
              </a:spcBef>
              <a:spcAft>
                <a:spcPts val="0"/>
              </a:spcAft>
              <a:buClr>
                <a:schemeClr val="dk2"/>
              </a:buClr>
              <a:buSzPts val="1700"/>
              <a:buChar char="●"/>
            </a:pPr>
            <a:r>
              <a:rPr lang="en" sz="1700">
                <a:solidFill>
                  <a:schemeClr val="dk2"/>
                </a:solidFill>
              </a:rPr>
              <a:t>Guitar Pedal that will allow you to get the “wah” effect</a:t>
            </a:r>
            <a:endParaRPr sz="1700">
              <a:solidFill>
                <a:schemeClr val="dk2"/>
              </a:solidFill>
            </a:endParaRPr>
          </a:p>
          <a:p>
            <a:pPr indent="-222250" lvl="0" marL="457200" rtl="0" algn="l">
              <a:spcBef>
                <a:spcPts val="0"/>
              </a:spcBef>
              <a:spcAft>
                <a:spcPts val="0"/>
              </a:spcAft>
              <a:buClr>
                <a:schemeClr val="dk2"/>
              </a:buClr>
              <a:buSzPts val="1700"/>
              <a:buChar char="●"/>
            </a:pPr>
            <a:r>
              <a:rPr lang="en" sz="1700">
                <a:solidFill>
                  <a:schemeClr val="dk2"/>
                </a:solidFill>
              </a:rPr>
              <a:t>Wah effect is an </a:t>
            </a:r>
            <a:r>
              <a:rPr lang="en" sz="1700">
                <a:solidFill>
                  <a:schemeClr val="dk2"/>
                </a:solidFill>
              </a:rPr>
              <a:t>onomatopoeia which sounds like how it reads</a:t>
            </a:r>
            <a:endParaRPr sz="1700">
              <a:solidFill>
                <a:schemeClr val="dk2"/>
              </a:solidFill>
            </a:endParaRPr>
          </a:p>
          <a:p>
            <a:pPr indent="-222250" lvl="0" marL="457200" rtl="0" algn="l">
              <a:spcBef>
                <a:spcPts val="0"/>
              </a:spcBef>
              <a:spcAft>
                <a:spcPts val="0"/>
              </a:spcAft>
              <a:buClr>
                <a:schemeClr val="dk2"/>
              </a:buClr>
              <a:buSzPts val="1700"/>
              <a:buChar char="●"/>
            </a:pPr>
            <a:r>
              <a:rPr lang="en" sz="1700">
                <a:solidFill>
                  <a:schemeClr val="dk2"/>
                </a:solidFill>
              </a:rPr>
              <a:t>Popular songs that use the “wah” effect</a:t>
            </a:r>
            <a:endParaRPr sz="1700">
              <a:solidFill>
                <a:schemeClr val="dk2"/>
              </a:solidFill>
            </a:endParaRPr>
          </a:p>
          <a:p>
            <a:pPr indent="0" lvl="0" marL="914400" rtl="0" algn="l">
              <a:spcBef>
                <a:spcPts val="1600"/>
              </a:spcBef>
              <a:spcAft>
                <a:spcPts val="1600"/>
              </a:spcAft>
              <a:buNone/>
            </a:pPr>
            <a:r>
              <a:t/>
            </a:r>
            <a:endParaRPr sz="1700">
              <a:solidFill>
                <a:schemeClr val="dk2"/>
              </a:solidFill>
            </a:endParaRPr>
          </a:p>
        </p:txBody>
      </p:sp>
      <p:sp>
        <p:nvSpPr>
          <p:cNvPr id="94" name="Google Shape;94;p16"/>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s this the Wah pedal for you? Check out my demo and review of the classic Cry Baby guitar effects pedal and find out!&#10;&#10;Become a Patron - https://www.patreon.com/MartyMusic&#10;&#10;Follow Marty On Social Media!&#10;Instagram - http://www.instagram.com/martyschwartz&#10;Twitter - http://www.twitter.com/martyschwartz&#10;Facebook - http://www.facebook.com/martyschwartzofficial&#10;http://www.MartyMusic.com&#10;&#10;My Favorite Guitar + Filming Gear&#10;https://imp.i114863.net/e4A326&#10;&#10;Disclosure: I only recommend products I would use myself and all opinions expressed here are my own. The link above is an affiliate link, that at no additional cost to you, I may earn a small commission on." id="95" name="Google Shape;95;p16" title="Cry Baby Wah Wah Pedal Demo and Review by Marty Schwartz">
            <a:hlinkClick r:id="rId3"/>
          </p:cNvPr>
          <p:cNvPicPr preferRelativeResize="0"/>
          <p:nvPr/>
        </p:nvPicPr>
        <p:blipFill>
          <a:blip r:embed="rId4">
            <a:alphaModFix/>
          </a:blip>
          <a:stretch>
            <a:fillRect/>
          </a:stretch>
        </p:blipFill>
        <p:spPr>
          <a:xfrm>
            <a:off x="4994425" y="1471150"/>
            <a:ext cx="3837600" cy="2878200"/>
          </a:xfrm>
          <a:prstGeom prst="rect">
            <a:avLst/>
          </a:prstGeom>
          <a:noFill/>
          <a:ln>
            <a:noFill/>
          </a:ln>
        </p:spPr>
      </p:pic>
      <p:pic>
        <p:nvPicPr>
          <p:cNvPr id="96" name="Google Shape;96;p16"/>
          <p:cNvPicPr preferRelativeResize="0"/>
          <p:nvPr/>
        </p:nvPicPr>
        <p:blipFill>
          <a:blip r:embed="rId5">
            <a:alphaModFix/>
          </a:blip>
          <a:stretch>
            <a:fillRect/>
          </a:stretch>
        </p:blipFill>
        <p:spPr>
          <a:xfrm>
            <a:off x="3117250" y="3538051"/>
            <a:ext cx="1278100" cy="1269600"/>
          </a:xfrm>
          <a:prstGeom prst="rect">
            <a:avLst/>
          </a:prstGeom>
          <a:noFill/>
          <a:ln cap="flat" cmpd="sng" w="38100">
            <a:solidFill>
              <a:schemeClr val="dk2"/>
            </a:solidFill>
            <a:prstDash val="solid"/>
            <a:round/>
            <a:headEnd len="sm" w="sm" type="none"/>
            <a:tailEnd len="sm" w="sm" type="none"/>
          </a:ln>
        </p:spPr>
      </p:pic>
      <p:pic>
        <p:nvPicPr>
          <p:cNvPr id="97" name="Google Shape;97;p16"/>
          <p:cNvPicPr preferRelativeResize="0"/>
          <p:nvPr/>
        </p:nvPicPr>
        <p:blipFill>
          <a:blip r:embed="rId6">
            <a:alphaModFix/>
          </a:blip>
          <a:stretch>
            <a:fillRect/>
          </a:stretch>
        </p:blipFill>
        <p:spPr>
          <a:xfrm>
            <a:off x="1659227" y="3538051"/>
            <a:ext cx="1278101" cy="1269587"/>
          </a:xfrm>
          <a:prstGeom prst="rect">
            <a:avLst/>
          </a:prstGeom>
          <a:noFill/>
          <a:ln cap="flat" cmpd="sng" w="38100">
            <a:solidFill>
              <a:schemeClr val="dk2"/>
            </a:solidFill>
            <a:prstDash val="solid"/>
            <a:round/>
            <a:headEnd len="sm" w="sm" type="none"/>
            <a:tailEnd len="sm" w="sm" type="none"/>
          </a:ln>
        </p:spPr>
      </p:pic>
      <p:pic>
        <p:nvPicPr>
          <p:cNvPr id="98" name="Google Shape;98;p16"/>
          <p:cNvPicPr preferRelativeResize="0"/>
          <p:nvPr/>
        </p:nvPicPr>
        <p:blipFill>
          <a:blip r:embed="rId7">
            <a:alphaModFix/>
          </a:blip>
          <a:stretch>
            <a:fillRect/>
          </a:stretch>
        </p:blipFill>
        <p:spPr>
          <a:xfrm>
            <a:off x="201200" y="3533800"/>
            <a:ext cx="1278101" cy="1278100"/>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4294967295" type="title"/>
          </p:nvPr>
        </p:nvSpPr>
        <p:spPr>
          <a:xfrm>
            <a:off x="365475" y="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Constraints and Requirements</a:t>
            </a:r>
            <a:endParaRPr>
              <a:solidFill>
                <a:schemeClr val="dk2"/>
              </a:solidFill>
            </a:endParaRPr>
          </a:p>
        </p:txBody>
      </p:sp>
      <p:sp>
        <p:nvSpPr>
          <p:cNvPr id="104" name="Google Shape;104;p17"/>
          <p:cNvSpPr txBox="1"/>
          <p:nvPr>
            <p:ph idx="4294967295" type="body"/>
          </p:nvPr>
        </p:nvSpPr>
        <p:spPr>
          <a:xfrm>
            <a:off x="0" y="744925"/>
            <a:ext cx="4084800" cy="17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000000"/>
                </a:solidFill>
              </a:rPr>
              <a:t>Constraints</a:t>
            </a:r>
            <a:endParaRPr sz="1600">
              <a:solidFill>
                <a:schemeClr val="dk2"/>
              </a:solidFill>
            </a:endParaRPr>
          </a:p>
          <a:p>
            <a:pPr indent="-215900" lvl="0" marL="342900" rtl="0" algn="l">
              <a:spcBef>
                <a:spcPts val="0"/>
              </a:spcBef>
              <a:spcAft>
                <a:spcPts val="0"/>
              </a:spcAft>
              <a:buClr>
                <a:srgbClr val="000000"/>
              </a:buClr>
              <a:buSzPts val="1600"/>
              <a:buChar char="●"/>
            </a:pPr>
            <a:r>
              <a:rPr lang="en" sz="1600">
                <a:solidFill>
                  <a:srgbClr val="000000"/>
                </a:solidFill>
              </a:rPr>
              <a:t>Output jack cable must be stranded (more durable)</a:t>
            </a:r>
            <a:endParaRPr sz="1600">
              <a:solidFill>
                <a:srgbClr val="000000"/>
              </a:solidFill>
            </a:endParaRPr>
          </a:p>
          <a:p>
            <a:pPr indent="-215900" lvl="0" marL="342900" rtl="0" algn="l">
              <a:spcBef>
                <a:spcPts val="0"/>
              </a:spcBef>
              <a:spcAft>
                <a:spcPts val="0"/>
              </a:spcAft>
              <a:buClr>
                <a:srgbClr val="000000"/>
              </a:buClr>
              <a:buSzPts val="1600"/>
              <a:buChar char="●"/>
            </a:pPr>
            <a:r>
              <a:rPr lang="en" sz="1600">
                <a:solidFill>
                  <a:srgbClr val="000000"/>
                </a:solidFill>
              </a:rPr>
              <a:t>Must be pedal operated</a:t>
            </a:r>
            <a:endParaRPr sz="1600">
              <a:solidFill>
                <a:srgbClr val="000000"/>
              </a:solidFill>
            </a:endParaRPr>
          </a:p>
          <a:p>
            <a:pPr indent="-215900" lvl="0" marL="342900" rtl="0" algn="l">
              <a:spcBef>
                <a:spcPts val="0"/>
              </a:spcBef>
              <a:spcAft>
                <a:spcPts val="0"/>
              </a:spcAft>
              <a:buClr>
                <a:srgbClr val="000000"/>
              </a:buClr>
              <a:buSzPts val="1600"/>
              <a:buChar char="●"/>
            </a:pPr>
            <a:r>
              <a:rPr lang="en" sz="1600">
                <a:solidFill>
                  <a:srgbClr val="000000"/>
                </a:solidFill>
              </a:rPr>
              <a:t>Sound Distortion within 280-3.1khz range</a:t>
            </a:r>
            <a:endParaRPr sz="1600">
              <a:solidFill>
                <a:srgbClr val="000000"/>
              </a:solidFill>
            </a:endParaRPr>
          </a:p>
          <a:p>
            <a:pPr indent="-215900" lvl="0" marL="342900" rtl="0" algn="l">
              <a:spcBef>
                <a:spcPts val="0"/>
              </a:spcBef>
              <a:spcAft>
                <a:spcPts val="0"/>
              </a:spcAft>
              <a:buClr>
                <a:srgbClr val="000000"/>
              </a:buClr>
              <a:buSzPts val="1600"/>
              <a:buChar char="●"/>
            </a:pPr>
            <a:r>
              <a:rPr lang="en" sz="1600">
                <a:solidFill>
                  <a:srgbClr val="000000"/>
                </a:solidFill>
              </a:rPr>
              <a:t>Dimensions Match Amazon Housing</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7x5x7 Housing</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6 ¾” x 4 ½” Board</a:t>
            </a:r>
            <a:endParaRPr sz="1600">
              <a:solidFill>
                <a:srgbClr val="000000"/>
              </a:solidFill>
            </a:endParaRPr>
          </a:p>
        </p:txBody>
      </p:sp>
      <p:sp>
        <p:nvSpPr>
          <p:cNvPr id="105" name="Google Shape;105;p17"/>
          <p:cNvSpPr txBox="1"/>
          <p:nvPr>
            <p:ph idx="4294967295" type="body"/>
          </p:nvPr>
        </p:nvSpPr>
        <p:spPr>
          <a:xfrm>
            <a:off x="0" y="3295150"/>
            <a:ext cx="4084800" cy="2038200"/>
          </a:xfrm>
          <a:prstGeom prst="rect">
            <a:avLst/>
          </a:prstGeom>
        </p:spPr>
        <p:txBody>
          <a:bodyPr anchorCtr="0" anchor="t" bIns="91425" lIns="91425" spcFirstLastPara="1" rIns="91425" wrap="square" tIns="91425">
            <a:noAutofit/>
          </a:bodyPr>
          <a:lstStyle/>
          <a:p>
            <a:pPr indent="0" lvl="0" marL="228600" rtl="0" algn="ctr">
              <a:spcBef>
                <a:spcPts val="0"/>
              </a:spcBef>
              <a:spcAft>
                <a:spcPts val="0"/>
              </a:spcAft>
              <a:buNone/>
            </a:pPr>
            <a:r>
              <a:rPr lang="en" u="sng">
                <a:solidFill>
                  <a:srgbClr val="000000"/>
                </a:solidFill>
              </a:rPr>
              <a:t>Requirements</a:t>
            </a:r>
            <a:endParaRPr u="sng">
              <a:solidFill>
                <a:srgbClr val="000000"/>
              </a:solidFill>
            </a:endParaRPr>
          </a:p>
          <a:p>
            <a:pPr indent="-215900" lvl="0" marL="342900" rtl="0" algn="l">
              <a:spcBef>
                <a:spcPts val="0"/>
              </a:spcBef>
              <a:spcAft>
                <a:spcPts val="0"/>
              </a:spcAft>
              <a:buClr>
                <a:srgbClr val="000000"/>
              </a:buClr>
              <a:buSzPts val="1600"/>
              <a:buChar char="●"/>
            </a:pPr>
            <a:r>
              <a:rPr b="1" lang="en" sz="1600">
                <a:solidFill>
                  <a:srgbClr val="000000"/>
                </a:solidFill>
              </a:rPr>
              <a:t>Analog </a:t>
            </a:r>
            <a:r>
              <a:rPr lang="en" sz="1600">
                <a:solidFill>
                  <a:srgbClr val="000000"/>
                </a:solidFill>
              </a:rPr>
              <a:t>signal distorted by pedal circuit </a:t>
            </a:r>
            <a:endParaRPr sz="1600">
              <a:solidFill>
                <a:srgbClr val="000000"/>
              </a:solidFill>
            </a:endParaRPr>
          </a:p>
          <a:p>
            <a:pPr indent="-215900" lvl="0" marL="342900" rtl="0" algn="l">
              <a:spcBef>
                <a:spcPts val="0"/>
              </a:spcBef>
              <a:spcAft>
                <a:spcPts val="0"/>
              </a:spcAft>
              <a:buClr>
                <a:srgbClr val="000000"/>
              </a:buClr>
              <a:buSzPts val="1600"/>
              <a:buChar char="●"/>
            </a:pPr>
            <a:r>
              <a:rPr lang="en" sz="1600">
                <a:solidFill>
                  <a:srgbClr val="000000"/>
                </a:solidFill>
              </a:rPr>
              <a:t>Has to use ¼”  input and output jacks</a:t>
            </a:r>
            <a:endParaRPr sz="1600">
              <a:solidFill>
                <a:srgbClr val="000000"/>
              </a:solidFill>
            </a:endParaRPr>
          </a:p>
          <a:p>
            <a:pPr indent="-215900" lvl="0" marL="342900" rtl="0" algn="l">
              <a:spcBef>
                <a:spcPts val="0"/>
              </a:spcBef>
              <a:spcAft>
                <a:spcPts val="0"/>
              </a:spcAft>
              <a:buClr>
                <a:srgbClr val="000000"/>
              </a:buClr>
              <a:buSzPts val="1600"/>
              <a:buChar char="●"/>
            </a:pPr>
            <a:r>
              <a:rPr lang="en" sz="1600">
                <a:solidFill>
                  <a:srgbClr val="000000"/>
                </a:solidFill>
              </a:rPr>
              <a:t>9 V 310 mAH Battery or Direct Power supply 9 V ⅔ A (daisy chain or direct) </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457200" rtl="0" algn="l">
              <a:spcBef>
                <a:spcPts val="1600"/>
              </a:spcBef>
              <a:spcAft>
                <a:spcPts val="1600"/>
              </a:spcAft>
              <a:buNone/>
            </a:pPr>
            <a:r>
              <a:t/>
            </a:r>
            <a:endParaRPr/>
          </a:p>
        </p:txBody>
      </p:sp>
      <p:pic>
        <p:nvPicPr>
          <p:cNvPr id="106" name="Google Shape;106;p17"/>
          <p:cNvPicPr preferRelativeResize="0"/>
          <p:nvPr/>
        </p:nvPicPr>
        <p:blipFill>
          <a:blip r:embed="rId3">
            <a:alphaModFix/>
          </a:blip>
          <a:stretch>
            <a:fillRect/>
          </a:stretch>
        </p:blipFill>
        <p:spPr>
          <a:xfrm>
            <a:off x="6876450" y="3439900"/>
            <a:ext cx="1979100" cy="1444350"/>
          </a:xfrm>
          <a:prstGeom prst="rect">
            <a:avLst/>
          </a:prstGeom>
          <a:noFill/>
          <a:ln>
            <a:noFill/>
          </a:ln>
        </p:spPr>
      </p:pic>
      <p:sp>
        <p:nvSpPr>
          <p:cNvPr id="107" name="Google Shape;107;p17"/>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7"/>
          <p:cNvPicPr preferRelativeResize="0"/>
          <p:nvPr/>
        </p:nvPicPr>
        <p:blipFill>
          <a:blip r:embed="rId4">
            <a:alphaModFix/>
          </a:blip>
          <a:stretch>
            <a:fillRect/>
          </a:stretch>
        </p:blipFill>
        <p:spPr>
          <a:xfrm>
            <a:off x="4814238" y="3439888"/>
            <a:ext cx="1560949" cy="1560950"/>
          </a:xfrm>
          <a:prstGeom prst="rect">
            <a:avLst/>
          </a:prstGeom>
          <a:noFill/>
          <a:ln>
            <a:noFill/>
          </a:ln>
        </p:spPr>
      </p:pic>
      <p:pic>
        <p:nvPicPr>
          <p:cNvPr id="109" name="Google Shape;109;p17"/>
          <p:cNvPicPr preferRelativeResize="0"/>
          <p:nvPr/>
        </p:nvPicPr>
        <p:blipFill>
          <a:blip r:embed="rId5">
            <a:alphaModFix/>
          </a:blip>
          <a:stretch>
            <a:fillRect/>
          </a:stretch>
        </p:blipFill>
        <p:spPr>
          <a:xfrm>
            <a:off x="6893325" y="1380025"/>
            <a:ext cx="1836153" cy="703100"/>
          </a:xfrm>
          <a:prstGeom prst="rect">
            <a:avLst/>
          </a:prstGeom>
          <a:noFill/>
          <a:ln>
            <a:noFill/>
          </a:ln>
        </p:spPr>
      </p:pic>
      <p:sp>
        <p:nvSpPr>
          <p:cNvPr id="110" name="Google Shape;110;p17"/>
          <p:cNvSpPr/>
          <p:nvPr/>
        </p:nvSpPr>
        <p:spPr>
          <a:xfrm>
            <a:off x="8587575" y="1454400"/>
            <a:ext cx="206400" cy="280800"/>
          </a:xfrm>
          <a:prstGeom prst="upDown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7"/>
          <p:cNvPicPr preferRelativeResize="0"/>
          <p:nvPr/>
        </p:nvPicPr>
        <p:blipFill>
          <a:blip r:embed="rId6">
            <a:alphaModFix/>
          </a:blip>
          <a:stretch>
            <a:fillRect/>
          </a:stretch>
        </p:blipFill>
        <p:spPr>
          <a:xfrm>
            <a:off x="4335599" y="1235475"/>
            <a:ext cx="2306925" cy="1249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4294967295" type="title"/>
          </p:nvPr>
        </p:nvSpPr>
        <p:spPr>
          <a:xfrm>
            <a:off x="375225" y="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What's</a:t>
            </a:r>
            <a:r>
              <a:rPr lang="en">
                <a:solidFill>
                  <a:srgbClr val="000000"/>
                </a:solidFill>
              </a:rPr>
              <a:t> been done? </a:t>
            </a:r>
            <a:endParaRPr>
              <a:solidFill>
                <a:srgbClr val="000000"/>
              </a:solidFill>
            </a:endParaRPr>
          </a:p>
        </p:txBody>
      </p:sp>
      <p:sp>
        <p:nvSpPr>
          <p:cNvPr id="117" name="Google Shape;117;p18"/>
          <p:cNvSpPr txBox="1"/>
          <p:nvPr>
            <p:ph idx="4294967295" type="body"/>
          </p:nvPr>
        </p:nvSpPr>
        <p:spPr>
          <a:xfrm>
            <a:off x="9746700" y="3335700"/>
            <a:ext cx="6854700" cy="12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8" name="Google Shape;118;p18"/>
          <p:cNvGraphicFramePr/>
          <p:nvPr/>
        </p:nvGraphicFramePr>
        <p:xfrm>
          <a:off x="282350" y="1032563"/>
          <a:ext cx="3000000" cy="3000000"/>
        </p:xfrm>
        <a:graphic>
          <a:graphicData uri="http://schemas.openxmlformats.org/drawingml/2006/table">
            <a:tbl>
              <a:tblPr>
                <a:noFill/>
                <a:tableStyleId>{EFF0C569-03F1-4345-A1E3-547A29F5F3F4}</a:tableStyleId>
              </a:tblPr>
              <a:tblGrid>
                <a:gridCol w="1040775"/>
                <a:gridCol w="1687700"/>
                <a:gridCol w="807700"/>
                <a:gridCol w="1608500"/>
                <a:gridCol w="1286175"/>
                <a:gridCol w="1286175"/>
                <a:gridCol w="862275"/>
              </a:tblGrid>
              <a:tr h="609575">
                <a:tc>
                  <a:txBody>
                    <a:bodyPr/>
                    <a:lstStyle/>
                    <a:p>
                      <a:pPr indent="0" lvl="0" marL="0" rtl="0" algn="l">
                        <a:spcBef>
                          <a:spcPts val="0"/>
                        </a:spcBef>
                        <a:spcAft>
                          <a:spcPts val="0"/>
                        </a:spcAft>
                        <a:buNone/>
                      </a:pPr>
                      <a:r>
                        <a:rPr lang="en"/>
                        <a:t>  Brand</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Size (LxWxH)</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True Bypass</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Specialization</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Appearance</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Price</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Weight</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rgbClr val="CFE2F3"/>
                    </a:solidFill>
                  </a:tcPr>
                </a:tc>
              </a:tr>
              <a:tr h="609575">
                <a:tc>
                  <a:txBody>
                    <a:bodyPr/>
                    <a:lstStyle/>
                    <a:p>
                      <a:pPr indent="0" lvl="0" marL="0" rtl="0" algn="ctr">
                        <a:spcBef>
                          <a:spcPts val="0"/>
                        </a:spcBef>
                        <a:spcAft>
                          <a:spcPts val="0"/>
                        </a:spcAft>
                        <a:buNone/>
                      </a:pPr>
                      <a:r>
                        <a:rPr lang="en"/>
                        <a:t>Crybaby</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10</a:t>
                      </a:r>
                      <a:r>
                        <a:rPr lang="en"/>
                        <a:t>”x4”x2.5”</a:t>
                      </a:r>
                      <a:endParaRPr/>
                    </a:p>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YES</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Used by Jimi, most popular tones</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$89.99</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3.7lb</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t>Vox</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9.9”x4”x2.95”</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NO</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Increased buffers to allow better bypass</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$119.99</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2lb</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t>Boss PW3</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7.56</a:t>
                      </a:r>
                      <a:r>
                        <a:rPr lang="en"/>
                        <a:t>”x3.15”x2.28”</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NO</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Switch between modes to change pedal effect</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$137.99</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1.76lb</a:t>
                      </a:r>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pic>
        <p:nvPicPr>
          <p:cNvPr id="119" name="Google Shape;119;p18"/>
          <p:cNvPicPr preferRelativeResize="0"/>
          <p:nvPr/>
        </p:nvPicPr>
        <p:blipFill>
          <a:blip r:embed="rId3">
            <a:alphaModFix/>
          </a:blip>
          <a:stretch>
            <a:fillRect/>
          </a:stretch>
        </p:blipFill>
        <p:spPr>
          <a:xfrm>
            <a:off x="5673800" y="2589488"/>
            <a:ext cx="786233" cy="585300"/>
          </a:xfrm>
          <a:prstGeom prst="rect">
            <a:avLst/>
          </a:prstGeom>
          <a:noFill/>
          <a:ln>
            <a:noFill/>
          </a:ln>
        </p:spPr>
      </p:pic>
      <p:pic>
        <p:nvPicPr>
          <p:cNvPr id="120" name="Google Shape;120;p18"/>
          <p:cNvPicPr preferRelativeResize="0"/>
          <p:nvPr/>
        </p:nvPicPr>
        <p:blipFill>
          <a:blip r:embed="rId4">
            <a:alphaModFix/>
          </a:blip>
          <a:stretch>
            <a:fillRect/>
          </a:stretch>
        </p:blipFill>
        <p:spPr>
          <a:xfrm>
            <a:off x="5705600" y="3484838"/>
            <a:ext cx="722625" cy="522825"/>
          </a:xfrm>
          <a:prstGeom prst="rect">
            <a:avLst/>
          </a:prstGeom>
          <a:noFill/>
          <a:ln>
            <a:noFill/>
          </a:ln>
        </p:spPr>
      </p:pic>
      <p:pic>
        <p:nvPicPr>
          <p:cNvPr id="121" name="Google Shape;121;p18"/>
          <p:cNvPicPr preferRelativeResize="0"/>
          <p:nvPr/>
        </p:nvPicPr>
        <p:blipFill>
          <a:blip r:embed="rId5">
            <a:alphaModFix/>
          </a:blip>
          <a:stretch>
            <a:fillRect/>
          </a:stretch>
        </p:blipFill>
        <p:spPr>
          <a:xfrm>
            <a:off x="5715550" y="1756612"/>
            <a:ext cx="702732" cy="522825"/>
          </a:xfrm>
          <a:prstGeom prst="rect">
            <a:avLst/>
          </a:prstGeom>
          <a:noFill/>
          <a:ln>
            <a:noFill/>
          </a:ln>
        </p:spPr>
      </p:pic>
      <p:sp>
        <p:nvSpPr>
          <p:cNvPr id="122" name="Google Shape;122;p18"/>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353300" y="4333000"/>
            <a:ext cx="857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True Bypass : When the pedal is off, it acts as a short circuit allowing the guitar signal to pass right through without getting distorted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4294967295" type="title"/>
          </p:nvPr>
        </p:nvSpPr>
        <p:spPr>
          <a:xfrm>
            <a:off x="115975" y="69550"/>
            <a:ext cx="88266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Different Types of Wah Pedals</a:t>
            </a:r>
            <a:endParaRPr>
              <a:solidFill>
                <a:schemeClr val="dk2"/>
              </a:solidFill>
            </a:endParaRPr>
          </a:p>
        </p:txBody>
      </p:sp>
      <p:sp>
        <p:nvSpPr>
          <p:cNvPr id="129" name="Google Shape;129;p19"/>
          <p:cNvSpPr txBox="1"/>
          <p:nvPr>
            <p:ph idx="4294967295" type="body"/>
          </p:nvPr>
        </p:nvSpPr>
        <p:spPr>
          <a:xfrm>
            <a:off x="38650" y="1399550"/>
            <a:ext cx="2698200" cy="21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Basic Wah Pedal Diagram</a:t>
            </a:r>
            <a:endParaRPr sz="12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58774" y="1768838"/>
            <a:ext cx="2657975" cy="1493450"/>
          </a:xfrm>
          <a:prstGeom prst="rect">
            <a:avLst/>
          </a:prstGeom>
          <a:noFill/>
          <a:ln>
            <a:noFill/>
          </a:ln>
        </p:spPr>
      </p:pic>
      <p:sp>
        <p:nvSpPr>
          <p:cNvPr id="131" name="Google Shape;131;p19"/>
          <p:cNvSpPr txBox="1"/>
          <p:nvPr/>
        </p:nvSpPr>
        <p:spPr>
          <a:xfrm>
            <a:off x="2746925" y="1399550"/>
            <a:ext cx="390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Cry Baby Pedal Diagram</a:t>
            </a:r>
            <a:endParaRPr sz="1200">
              <a:latin typeface="Roboto"/>
              <a:ea typeface="Roboto"/>
              <a:cs typeface="Roboto"/>
              <a:sym typeface="Roboto"/>
            </a:endParaRPr>
          </a:p>
        </p:txBody>
      </p:sp>
      <p:sp>
        <p:nvSpPr>
          <p:cNvPr id="132" name="Google Shape;132;p19"/>
          <p:cNvSpPr txBox="1"/>
          <p:nvPr/>
        </p:nvSpPr>
        <p:spPr>
          <a:xfrm>
            <a:off x="2746925" y="3435000"/>
            <a:ext cx="3705900" cy="1031400"/>
          </a:xfrm>
          <a:prstGeom prst="rect">
            <a:avLst/>
          </a:prstGeom>
          <a:noFill/>
          <a:ln>
            <a:noFill/>
          </a:ln>
        </p:spPr>
        <p:txBody>
          <a:bodyPr anchorCtr="0" anchor="t" bIns="91425" lIns="91425" spcFirstLastPara="1" rIns="91425" wrap="square" tIns="91425">
            <a:spAutoFit/>
          </a:bodyPr>
          <a:lstStyle/>
          <a:p>
            <a:pPr indent="-184150" lvl="0" marL="171450" rtl="0" algn="l">
              <a:spcBef>
                <a:spcPts val="0"/>
              </a:spcBef>
              <a:spcAft>
                <a:spcPts val="0"/>
              </a:spcAft>
              <a:buSzPts val="1100"/>
              <a:buFont typeface="Roboto"/>
              <a:buChar char="●"/>
            </a:pPr>
            <a:r>
              <a:rPr lang="en" sz="1100">
                <a:latin typeface="Roboto"/>
                <a:ea typeface="Roboto"/>
                <a:cs typeface="Roboto"/>
                <a:sym typeface="Roboto"/>
              </a:rPr>
              <a:t>One of the special feature in cry baby is the Input buffer. It maintains the original sound from the </a:t>
            </a:r>
            <a:r>
              <a:rPr lang="en" sz="1100">
                <a:latin typeface="Roboto"/>
                <a:ea typeface="Roboto"/>
                <a:cs typeface="Roboto"/>
                <a:sym typeface="Roboto"/>
              </a:rPr>
              <a:t>guitar</a:t>
            </a:r>
            <a:r>
              <a:rPr lang="en" sz="1100">
                <a:latin typeface="Roboto"/>
                <a:ea typeface="Roboto"/>
                <a:cs typeface="Roboto"/>
                <a:sym typeface="Roboto"/>
              </a:rPr>
              <a:t> by buffering it and preventing the signal from losing high frequencies </a:t>
            </a:r>
            <a:endParaRPr sz="1100">
              <a:latin typeface="Roboto"/>
              <a:ea typeface="Roboto"/>
              <a:cs typeface="Roboto"/>
              <a:sym typeface="Roboto"/>
            </a:endParaRPr>
          </a:p>
          <a:p>
            <a:pPr indent="-184150" lvl="0" marL="171450" rtl="0" algn="l">
              <a:spcBef>
                <a:spcPts val="0"/>
              </a:spcBef>
              <a:spcAft>
                <a:spcPts val="0"/>
              </a:spcAft>
              <a:buSzPts val="1100"/>
              <a:buFont typeface="Roboto"/>
              <a:buChar char="●"/>
            </a:pPr>
            <a:r>
              <a:rPr lang="en" sz="1100">
                <a:latin typeface="Roboto"/>
                <a:ea typeface="Roboto"/>
                <a:cs typeface="Roboto"/>
                <a:sym typeface="Roboto"/>
              </a:rPr>
              <a:t>(More info </a:t>
            </a:r>
            <a:r>
              <a:rPr lang="en" sz="1100" u="sng">
                <a:solidFill>
                  <a:schemeClr val="hlink"/>
                </a:solidFill>
                <a:latin typeface="Roboto"/>
                <a:ea typeface="Roboto"/>
                <a:cs typeface="Roboto"/>
                <a:sym typeface="Roboto"/>
                <a:hlinkClick r:id="rId4"/>
              </a:rPr>
              <a:t>here</a:t>
            </a:r>
            <a:r>
              <a:rPr lang="en" sz="1100">
                <a:latin typeface="Roboto"/>
                <a:ea typeface="Roboto"/>
                <a:cs typeface="Roboto"/>
                <a:sym typeface="Roboto"/>
              </a:rPr>
              <a:t>)</a:t>
            </a:r>
            <a:endParaRPr sz="1100">
              <a:latin typeface="Roboto"/>
              <a:ea typeface="Roboto"/>
              <a:cs typeface="Roboto"/>
              <a:sym typeface="Roboto"/>
            </a:endParaRPr>
          </a:p>
        </p:txBody>
      </p:sp>
      <p:sp>
        <p:nvSpPr>
          <p:cNvPr id="133" name="Google Shape;133;p19"/>
          <p:cNvSpPr txBox="1"/>
          <p:nvPr/>
        </p:nvSpPr>
        <p:spPr>
          <a:xfrm>
            <a:off x="38675" y="3435000"/>
            <a:ext cx="2814000" cy="1708500"/>
          </a:xfrm>
          <a:prstGeom prst="rect">
            <a:avLst/>
          </a:prstGeom>
          <a:noFill/>
          <a:ln>
            <a:noFill/>
          </a:ln>
        </p:spPr>
        <p:txBody>
          <a:bodyPr anchorCtr="0" anchor="t" bIns="91425" lIns="91425" spcFirstLastPara="1" rIns="91425" wrap="square" tIns="91425">
            <a:spAutoFit/>
          </a:bodyPr>
          <a:lstStyle/>
          <a:p>
            <a:pPr indent="-184150" lvl="0" marL="114300" rtl="0" algn="l">
              <a:spcBef>
                <a:spcPts val="0"/>
              </a:spcBef>
              <a:spcAft>
                <a:spcPts val="0"/>
              </a:spcAft>
              <a:buSzPts val="1100"/>
              <a:buFont typeface="Roboto"/>
              <a:buChar char="●"/>
            </a:pPr>
            <a:r>
              <a:rPr lang="en" sz="1100">
                <a:latin typeface="Roboto"/>
                <a:ea typeface="Roboto"/>
                <a:cs typeface="Roboto"/>
                <a:sym typeface="Roboto"/>
              </a:rPr>
              <a:t>A basic wah pedal circuit serves two purposes,</a:t>
            </a:r>
            <a:r>
              <a:rPr lang="en" sz="1100">
                <a:latin typeface="Roboto"/>
                <a:ea typeface="Roboto"/>
                <a:cs typeface="Roboto"/>
                <a:sym typeface="Roboto"/>
              </a:rPr>
              <a:t> low-pass filter and high pass filter.</a:t>
            </a:r>
            <a:endParaRPr sz="1100">
              <a:latin typeface="Roboto"/>
              <a:ea typeface="Roboto"/>
              <a:cs typeface="Roboto"/>
              <a:sym typeface="Roboto"/>
            </a:endParaRPr>
          </a:p>
          <a:p>
            <a:pPr indent="-184150" lvl="1" marL="342900" rtl="0" algn="l">
              <a:spcBef>
                <a:spcPts val="0"/>
              </a:spcBef>
              <a:spcAft>
                <a:spcPts val="0"/>
              </a:spcAft>
              <a:buSzPts val="1100"/>
              <a:buFont typeface="Roboto"/>
              <a:buChar char="○"/>
            </a:pPr>
            <a:r>
              <a:rPr lang="en" sz="1100">
                <a:latin typeface="Roboto"/>
                <a:ea typeface="Roboto"/>
                <a:cs typeface="Roboto"/>
                <a:sym typeface="Roboto"/>
              </a:rPr>
              <a:t>Low frequencies pass through and higher frequencies are blocked when heel is depressed</a:t>
            </a:r>
            <a:endParaRPr sz="1100">
              <a:latin typeface="Roboto"/>
              <a:ea typeface="Roboto"/>
              <a:cs typeface="Roboto"/>
              <a:sym typeface="Roboto"/>
            </a:endParaRPr>
          </a:p>
          <a:p>
            <a:pPr indent="-184150" lvl="1" marL="342900" rtl="0" algn="l">
              <a:spcBef>
                <a:spcPts val="0"/>
              </a:spcBef>
              <a:spcAft>
                <a:spcPts val="0"/>
              </a:spcAft>
              <a:buSzPts val="1100"/>
              <a:buFont typeface="Roboto"/>
              <a:buChar char="○"/>
            </a:pPr>
            <a:r>
              <a:rPr lang="en" sz="1100">
                <a:latin typeface="Roboto"/>
                <a:ea typeface="Roboto"/>
                <a:cs typeface="Roboto"/>
                <a:sym typeface="Roboto"/>
              </a:rPr>
              <a:t>High frequency are pass when toe end is depressed (reference link </a:t>
            </a:r>
            <a:r>
              <a:rPr lang="en" sz="1100" u="sng">
                <a:solidFill>
                  <a:schemeClr val="hlink"/>
                </a:solidFill>
                <a:latin typeface="Roboto"/>
                <a:ea typeface="Roboto"/>
                <a:cs typeface="Roboto"/>
                <a:sym typeface="Roboto"/>
                <a:hlinkClick r:id="rId5"/>
              </a:rPr>
              <a:t>here</a:t>
            </a:r>
            <a:r>
              <a:rPr lang="en" sz="1100">
                <a:latin typeface="Roboto"/>
                <a:ea typeface="Roboto"/>
                <a:cs typeface="Roboto"/>
                <a:sym typeface="Roboto"/>
              </a:rPr>
              <a:t>)</a:t>
            </a:r>
            <a:endParaRPr sz="1100">
              <a:latin typeface="Roboto"/>
              <a:ea typeface="Roboto"/>
              <a:cs typeface="Roboto"/>
              <a:sym typeface="Roboto"/>
            </a:endParaRPr>
          </a:p>
        </p:txBody>
      </p:sp>
      <p:pic>
        <p:nvPicPr>
          <p:cNvPr id="134" name="Google Shape;134;p19"/>
          <p:cNvPicPr preferRelativeResize="0"/>
          <p:nvPr/>
        </p:nvPicPr>
        <p:blipFill>
          <a:blip r:embed="rId6">
            <a:alphaModFix/>
          </a:blip>
          <a:stretch>
            <a:fillRect/>
          </a:stretch>
        </p:blipFill>
        <p:spPr>
          <a:xfrm>
            <a:off x="2746925" y="1700412"/>
            <a:ext cx="3909874" cy="1742670"/>
          </a:xfrm>
          <a:prstGeom prst="rect">
            <a:avLst/>
          </a:prstGeom>
          <a:noFill/>
          <a:ln>
            <a:noFill/>
          </a:ln>
        </p:spPr>
      </p:pic>
      <p:pic>
        <p:nvPicPr>
          <p:cNvPr id="135" name="Google Shape;135;p19"/>
          <p:cNvPicPr preferRelativeResize="0"/>
          <p:nvPr/>
        </p:nvPicPr>
        <p:blipFill>
          <a:blip r:embed="rId7">
            <a:alphaModFix/>
          </a:blip>
          <a:stretch>
            <a:fillRect/>
          </a:stretch>
        </p:blipFill>
        <p:spPr>
          <a:xfrm>
            <a:off x="6646875" y="1761200"/>
            <a:ext cx="2497249" cy="1156475"/>
          </a:xfrm>
          <a:prstGeom prst="rect">
            <a:avLst/>
          </a:prstGeom>
          <a:noFill/>
          <a:ln>
            <a:noFill/>
          </a:ln>
        </p:spPr>
      </p:pic>
      <p:sp>
        <p:nvSpPr>
          <p:cNvPr id="136" name="Google Shape;136;p19"/>
          <p:cNvSpPr txBox="1"/>
          <p:nvPr/>
        </p:nvSpPr>
        <p:spPr>
          <a:xfrm>
            <a:off x="6646900" y="1407200"/>
            <a:ext cx="2497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Vox Circuit Diagram</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37" name="Google Shape;137;p19"/>
          <p:cNvSpPr txBox="1"/>
          <p:nvPr/>
        </p:nvSpPr>
        <p:spPr>
          <a:xfrm>
            <a:off x="6452825" y="3435000"/>
            <a:ext cx="2711400" cy="1708500"/>
          </a:xfrm>
          <a:prstGeom prst="rect">
            <a:avLst/>
          </a:prstGeom>
          <a:noFill/>
          <a:ln>
            <a:noFill/>
          </a:ln>
        </p:spPr>
        <p:txBody>
          <a:bodyPr anchorCtr="0" anchor="t" bIns="91425" lIns="91425" spcFirstLastPara="1" rIns="91425" wrap="square" tIns="91425">
            <a:spAutoFit/>
          </a:bodyPr>
          <a:lstStyle/>
          <a:p>
            <a:pPr indent="-184150" lvl="0" marL="342900" rtl="0" algn="l">
              <a:spcBef>
                <a:spcPts val="0"/>
              </a:spcBef>
              <a:spcAft>
                <a:spcPts val="0"/>
              </a:spcAft>
              <a:buSzPts val="1100"/>
              <a:buFont typeface="Roboto"/>
              <a:buChar char="●"/>
            </a:pPr>
            <a:r>
              <a:rPr lang="en" sz="1100">
                <a:latin typeface="Roboto"/>
                <a:ea typeface="Roboto"/>
                <a:cs typeface="Roboto"/>
                <a:sym typeface="Roboto"/>
              </a:rPr>
              <a:t>Here, the input stage does not buffer like the Cry Baby input buffer stage. The sound will be more mellow, which some people prefer to hear</a:t>
            </a:r>
            <a:endParaRPr sz="1100">
              <a:latin typeface="Roboto"/>
              <a:ea typeface="Roboto"/>
              <a:cs typeface="Roboto"/>
              <a:sym typeface="Roboto"/>
            </a:endParaRPr>
          </a:p>
          <a:p>
            <a:pPr indent="-184150" lvl="1" marL="571500" rtl="0" algn="l">
              <a:spcBef>
                <a:spcPts val="0"/>
              </a:spcBef>
              <a:spcAft>
                <a:spcPts val="0"/>
              </a:spcAft>
              <a:buSzPts val="1100"/>
              <a:buFont typeface="Roboto"/>
              <a:buChar char="○"/>
            </a:pPr>
            <a:r>
              <a:rPr lang="en" sz="1100">
                <a:latin typeface="Roboto"/>
                <a:ea typeface="Roboto"/>
                <a:cs typeface="Roboto"/>
                <a:sym typeface="Roboto"/>
              </a:rPr>
              <a:t>In other words, signal would not be as high input </a:t>
            </a:r>
            <a:r>
              <a:rPr lang="en" sz="1100">
                <a:latin typeface="Roboto"/>
                <a:ea typeface="Roboto"/>
                <a:cs typeface="Roboto"/>
                <a:sym typeface="Roboto"/>
              </a:rPr>
              <a:t>impedance</a:t>
            </a:r>
            <a:r>
              <a:rPr lang="en" sz="1100">
                <a:latin typeface="Roboto"/>
                <a:ea typeface="Roboto"/>
                <a:cs typeface="Roboto"/>
                <a:sym typeface="Roboto"/>
              </a:rPr>
              <a:t> as the Cry Baby’s</a:t>
            </a:r>
            <a:endParaRPr sz="1100">
              <a:latin typeface="Roboto"/>
              <a:ea typeface="Roboto"/>
              <a:cs typeface="Roboto"/>
              <a:sym typeface="Roboto"/>
            </a:endParaRPr>
          </a:p>
          <a:p>
            <a:pPr indent="-184150" lvl="0" marL="342900" rtl="0" algn="l">
              <a:spcBef>
                <a:spcPts val="0"/>
              </a:spcBef>
              <a:spcAft>
                <a:spcPts val="0"/>
              </a:spcAft>
              <a:buSzPts val="1100"/>
              <a:buFont typeface="Roboto"/>
              <a:buChar char="●"/>
            </a:pPr>
            <a:r>
              <a:rPr lang="en" sz="1100">
                <a:latin typeface="Roboto"/>
                <a:ea typeface="Roboto"/>
                <a:cs typeface="Roboto"/>
                <a:sym typeface="Roboto"/>
              </a:rPr>
              <a:t>More info can be found </a:t>
            </a:r>
            <a:r>
              <a:rPr lang="en" sz="1100" u="sng">
                <a:solidFill>
                  <a:schemeClr val="accent5"/>
                </a:solidFill>
                <a:latin typeface="Roboto"/>
                <a:ea typeface="Roboto"/>
                <a:cs typeface="Roboto"/>
                <a:sym typeface="Roboto"/>
                <a:hlinkClick r:id="rId8">
                  <a:extLst>
                    <a:ext uri="{A12FA001-AC4F-418D-AE19-62706E023703}">
                      <ahyp:hlinkClr val="tx"/>
                    </a:ext>
                  </a:extLst>
                </a:hlinkClick>
              </a:rPr>
              <a:t>here</a:t>
            </a:r>
            <a:endParaRPr sz="1100">
              <a:latin typeface="Roboto"/>
              <a:ea typeface="Roboto"/>
              <a:cs typeface="Roboto"/>
              <a:sym typeface="Roboto"/>
            </a:endParaRPr>
          </a:p>
        </p:txBody>
      </p:sp>
      <p:sp>
        <p:nvSpPr>
          <p:cNvPr id="138" name="Google Shape;138;p19"/>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Block Diagram for Cry Baby Pedal</a:t>
            </a:r>
            <a:endParaRPr>
              <a:solidFill>
                <a:srgbClr val="000000"/>
              </a:solidFill>
            </a:endParaRPr>
          </a:p>
        </p:txBody>
      </p:sp>
      <p:sp>
        <p:nvSpPr>
          <p:cNvPr id="144" name="Google Shape;144;p20"/>
          <p:cNvSpPr/>
          <p:nvPr/>
        </p:nvSpPr>
        <p:spPr>
          <a:xfrm>
            <a:off x="0" y="678300"/>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3993525" y="832350"/>
            <a:ext cx="1201200" cy="672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Wall Power</a:t>
            </a:r>
            <a:endParaRPr u="sng">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(120 VAC)</a:t>
            </a:r>
            <a:endParaRPr>
              <a:latin typeface="Roboto"/>
              <a:ea typeface="Roboto"/>
              <a:cs typeface="Roboto"/>
              <a:sym typeface="Roboto"/>
            </a:endParaRPr>
          </a:p>
        </p:txBody>
      </p:sp>
      <p:sp>
        <p:nvSpPr>
          <p:cNvPr id="146" name="Google Shape;146;p20"/>
          <p:cNvSpPr/>
          <p:nvPr/>
        </p:nvSpPr>
        <p:spPr>
          <a:xfrm>
            <a:off x="4514025" y="1504650"/>
            <a:ext cx="159900" cy="4590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3842475" y="1963650"/>
            <a:ext cx="1503300" cy="672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Power Supply</a:t>
            </a:r>
            <a:endParaRPr u="sng">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(Approx 9 VDC)</a:t>
            </a:r>
            <a:endParaRPr>
              <a:latin typeface="Roboto"/>
              <a:ea typeface="Roboto"/>
              <a:cs typeface="Roboto"/>
              <a:sym typeface="Roboto"/>
            </a:endParaRPr>
          </a:p>
        </p:txBody>
      </p:sp>
      <p:sp>
        <p:nvSpPr>
          <p:cNvPr id="148" name="Google Shape;148;p20"/>
          <p:cNvSpPr/>
          <p:nvPr/>
        </p:nvSpPr>
        <p:spPr>
          <a:xfrm>
            <a:off x="150400" y="3262750"/>
            <a:ext cx="1439100" cy="86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Guitar</a:t>
            </a:r>
            <a:endParaRPr u="sng">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(100 mV to 1.5 V )</a:t>
            </a:r>
            <a:endParaRPr sz="1000">
              <a:latin typeface="Roboto"/>
              <a:ea typeface="Roboto"/>
              <a:cs typeface="Roboto"/>
              <a:sym typeface="Roboto"/>
            </a:endParaRPr>
          </a:p>
        </p:txBody>
      </p:sp>
      <p:sp>
        <p:nvSpPr>
          <p:cNvPr id="149" name="Google Shape;149;p20"/>
          <p:cNvSpPr/>
          <p:nvPr/>
        </p:nvSpPr>
        <p:spPr>
          <a:xfrm>
            <a:off x="1971701" y="3262750"/>
            <a:ext cx="1439100" cy="86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Input Buffer</a:t>
            </a:r>
            <a:endParaRPr u="sng">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t>
            </a:r>
            <a:r>
              <a:rPr lang="en" sz="900">
                <a:latin typeface="Roboto"/>
                <a:ea typeface="Roboto"/>
                <a:cs typeface="Roboto"/>
                <a:sym typeface="Roboto"/>
              </a:rPr>
              <a:t>Buffers signal, prevents high frequency loss</a:t>
            </a:r>
            <a:r>
              <a:rPr lang="en" sz="1000">
                <a:latin typeface="Roboto"/>
                <a:ea typeface="Roboto"/>
                <a:cs typeface="Roboto"/>
                <a:sym typeface="Roboto"/>
              </a:rPr>
              <a:t>)</a:t>
            </a:r>
            <a:endParaRPr sz="1000">
              <a:latin typeface="Roboto"/>
              <a:ea typeface="Roboto"/>
              <a:cs typeface="Roboto"/>
              <a:sym typeface="Roboto"/>
            </a:endParaRPr>
          </a:p>
        </p:txBody>
      </p:sp>
      <p:sp>
        <p:nvSpPr>
          <p:cNvPr id="150" name="Google Shape;150;p20"/>
          <p:cNvSpPr/>
          <p:nvPr/>
        </p:nvSpPr>
        <p:spPr>
          <a:xfrm>
            <a:off x="3856000" y="3262750"/>
            <a:ext cx="1439100" cy="86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Active Filter</a:t>
            </a:r>
            <a:endParaRPr u="sng">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(Feedback network, voltage gain is reduced from 19 to 1 dB)</a:t>
            </a:r>
            <a:endParaRPr sz="1000">
              <a:latin typeface="Roboto"/>
              <a:ea typeface="Roboto"/>
              <a:cs typeface="Roboto"/>
              <a:sym typeface="Roboto"/>
            </a:endParaRPr>
          </a:p>
        </p:txBody>
      </p:sp>
      <p:sp>
        <p:nvSpPr>
          <p:cNvPr id="151" name="Google Shape;151;p20"/>
          <p:cNvSpPr/>
          <p:nvPr/>
        </p:nvSpPr>
        <p:spPr>
          <a:xfrm>
            <a:off x="5740289" y="3262750"/>
            <a:ext cx="1439100" cy="86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Output  Stage</a:t>
            </a:r>
            <a:endParaRPr u="sng">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(Emitter follower, Low output impedance)</a:t>
            </a:r>
            <a:endParaRPr sz="1000">
              <a:latin typeface="Roboto"/>
              <a:ea typeface="Roboto"/>
              <a:cs typeface="Roboto"/>
              <a:sym typeface="Roboto"/>
            </a:endParaRPr>
          </a:p>
        </p:txBody>
      </p:sp>
      <p:sp>
        <p:nvSpPr>
          <p:cNvPr id="152" name="Google Shape;152;p20"/>
          <p:cNvSpPr/>
          <p:nvPr/>
        </p:nvSpPr>
        <p:spPr>
          <a:xfrm>
            <a:off x="7561593" y="3262750"/>
            <a:ext cx="1439100" cy="86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Output Jack</a:t>
            </a:r>
            <a:endParaRPr u="sng">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(680-8.3k Ω) </a:t>
            </a:r>
            <a:endParaRPr sz="1000">
              <a:latin typeface="Roboto"/>
              <a:ea typeface="Roboto"/>
              <a:cs typeface="Roboto"/>
              <a:sym typeface="Roboto"/>
            </a:endParaRPr>
          </a:p>
        </p:txBody>
      </p:sp>
      <p:sp>
        <p:nvSpPr>
          <p:cNvPr id="153" name="Google Shape;153;p20"/>
          <p:cNvSpPr/>
          <p:nvPr/>
        </p:nvSpPr>
        <p:spPr>
          <a:xfrm>
            <a:off x="2794600" y="2336450"/>
            <a:ext cx="159900" cy="8610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2921375" y="2336450"/>
            <a:ext cx="921000" cy="94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406425" y="4384975"/>
            <a:ext cx="837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Guitar output voltage level depends on strum strength and speed, along with amount of pick ups.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Output impedance depends on the VR1 potentiometer level. </a:t>
            </a:r>
            <a:endParaRPr>
              <a:latin typeface="Roboto"/>
              <a:ea typeface="Roboto"/>
              <a:cs typeface="Roboto"/>
              <a:sym typeface="Roboto"/>
            </a:endParaRPr>
          </a:p>
        </p:txBody>
      </p:sp>
      <p:sp>
        <p:nvSpPr>
          <p:cNvPr id="156" name="Google Shape;156;p20"/>
          <p:cNvSpPr/>
          <p:nvPr/>
        </p:nvSpPr>
        <p:spPr>
          <a:xfrm>
            <a:off x="5345775" y="2252550"/>
            <a:ext cx="921000" cy="945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6233750" y="2252550"/>
            <a:ext cx="159900" cy="9450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400000">
            <a:off x="1700650" y="3502150"/>
            <a:ext cx="159900" cy="3822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rot="-5400000">
            <a:off x="3375933" y="958575"/>
            <a:ext cx="159900" cy="618000"/>
          </a:xfrm>
          <a:prstGeom prst="down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635725" y="935375"/>
            <a:ext cx="257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Note that this block won’t be applicable if we power the pedal with a battery </a:t>
            </a:r>
            <a:endParaRPr>
              <a:latin typeface="Roboto"/>
              <a:ea typeface="Roboto"/>
              <a:cs typeface="Roboto"/>
              <a:sym typeface="Roboto"/>
            </a:endParaRPr>
          </a:p>
        </p:txBody>
      </p:sp>
      <p:sp>
        <p:nvSpPr>
          <p:cNvPr id="161" name="Google Shape;161;p20"/>
          <p:cNvSpPr/>
          <p:nvPr/>
        </p:nvSpPr>
        <p:spPr>
          <a:xfrm>
            <a:off x="247675" y="3773200"/>
            <a:ext cx="109200" cy="945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06425" y="4528275"/>
            <a:ext cx="109200" cy="945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406425" y="4746725"/>
            <a:ext cx="109200" cy="94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7807600" y="3773200"/>
            <a:ext cx="109200" cy="94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5400000">
            <a:off x="3553152" y="3470950"/>
            <a:ext cx="159900" cy="4446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5400000">
            <a:off x="5435075" y="3478600"/>
            <a:ext cx="159900" cy="4293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rot="-5400000">
            <a:off x="7290538" y="3502150"/>
            <a:ext cx="159900" cy="3822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6968075" y="817350"/>
            <a:ext cx="1981500" cy="945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7067175" y="1209900"/>
            <a:ext cx="382200" cy="159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nvSpPr>
        <p:spPr>
          <a:xfrm>
            <a:off x="7603475" y="832350"/>
            <a:ext cx="7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latin typeface="Roboto"/>
                <a:ea typeface="Roboto"/>
                <a:cs typeface="Roboto"/>
                <a:sym typeface="Roboto"/>
              </a:rPr>
              <a:t>Legend</a:t>
            </a:r>
            <a:endParaRPr sz="1200" u="sng">
              <a:latin typeface="Roboto"/>
              <a:ea typeface="Roboto"/>
              <a:cs typeface="Roboto"/>
              <a:sym typeface="Roboto"/>
            </a:endParaRPr>
          </a:p>
        </p:txBody>
      </p:sp>
      <p:sp>
        <p:nvSpPr>
          <p:cNvPr id="171" name="Google Shape;171;p20"/>
          <p:cNvSpPr txBox="1"/>
          <p:nvPr/>
        </p:nvSpPr>
        <p:spPr>
          <a:xfrm>
            <a:off x="7239275" y="1114350"/>
            <a:ext cx="1439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Roboto"/>
                <a:ea typeface="Roboto"/>
                <a:cs typeface="Roboto"/>
                <a:sym typeface="Roboto"/>
              </a:rPr>
              <a:t>Power</a:t>
            </a:r>
            <a:endParaRPr>
              <a:latin typeface="Roboto"/>
              <a:ea typeface="Roboto"/>
              <a:cs typeface="Roboto"/>
              <a:sym typeface="Roboto"/>
            </a:endParaRPr>
          </a:p>
          <a:p>
            <a:pPr indent="0" lvl="0" marL="0" rtl="0" algn="ctr">
              <a:lnSpc>
                <a:spcPct val="115000"/>
              </a:lnSpc>
              <a:spcBef>
                <a:spcPts val="0"/>
              </a:spcBef>
              <a:spcAft>
                <a:spcPts val="0"/>
              </a:spcAft>
              <a:buNone/>
            </a:pPr>
            <a:r>
              <a:rPr lang="en">
                <a:latin typeface="Roboto"/>
                <a:ea typeface="Roboto"/>
                <a:cs typeface="Roboto"/>
                <a:sym typeface="Roboto"/>
              </a:rPr>
              <a:t>Signal</a:t>
            </a:r>
            <a:endParaRPr>
              <a:latin typeface="Roboto"/>
              <a:ea typeface="Roboto"/>
              <a:cs typeface="Roboto"/>
              <a:sym typeface="Roboto"/>
            </a:endParaRPr>
          </a:p>
        </p:txBody>
      </p:sp>
      <p:sp>
        <p:nvSpPr>
          <p:cNvPr id="172" name="Google Shape;172;p20"/>
          <p:cNvSpPr/>
          <p:nvPr/>
        </p:nvSpPr>
        <p:spPr>
          <a:xfrm>
            <a:off x="7067175" y="1504650"/>
            <a:ext cx="382200" cy="159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4514175" y="2635952"/>
            <a:ext cx="159900" cy="5385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2954500" y="2601325"/>
            <a:ext cx="7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1"/>
          <p:cNvSpPr txBox="1"/>
          <p:nvPr>
            <p:ph idx="4294967295" type="title"/>
          </p:nvPr>
        </p:nvSpPr>
        <p:spPr>
          <a:xfrm>
            <a:off x="44325" y="0"/>
            <a:ext cx="9099600" cy="72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Input Buffer Stage</a:t>
            </a:r>
            <a:endParaRPr>
              <a:solidFill>
                <a:srgbClr val="000000"/>
              </a:solidFill>
            </a:endParaRPr>
          </a:p>
        </p:txBody>
      </p:sp>
      <p:sp>
        <p:nvSpPr>
          <p:cNvPr id="180" name="Google Shape;180;p21"/>
          <p:cNvSpPr txBox="1"/>
          <p:nvPr>
            <p:ph idx="4294967295" type="body"/>
          </p:nvPr>
        </p:nvSpPr>
        <p:spPr>
          <a:xfrm>
            <a:off x="0" y="1338500"/>
            <a:ext cx="4062000" cy="2763000"/>
          </a:xfrm>
          <a:prstGeom prst="rect">
            <a:avLst/>
          </a:prstGeom>
        </p:spPr>
        <p:txBody>
          <a:bodyPr anchorCtr="0" anchor="t" bIns="91425" lIns="91425" spcFirstLastPara="1" rIns="91425" wrap="square" tIns="91425">
            <a:noAutofit/>
          </a:bodyPr>
          <a:lstStyle/>
          <a:p>
            <a:pPr indent="-203200" lvl="0" marL="228600" rtl="0" algn="l">
              <a:spcBef>
                <a:spcPts val="0"/>
              </a:spcBef>
              <a:spcAft>
                <a:spcPts val="0"/>
              </a:spcAft>
              <a:buClr>
                <a:srgbClr val="000000"/>
              </a:buClr>
              <a:buSzPts val="1400"/>
              <a:buChar char="●"/>
            </a:pPr>
            <a:r>
              <a:rPr lang="en" sz="1500">
                <a:solidFill>
                  <a:srgbClr val="000000"/>
                </a:solidFill>
              </a:rPr>
              <a:t>The job of the input buffer is to create a high input impedance(1M Ohm) and a relatively low output impedance</a:t>
            </a:r>
            <a:r>
              <a:rPr lang="en" sz="1400">
                <a:solidFill>
                  <a:srgbClr val="000000"/>
                </a:solidFill>
              </a:rPr>
              <a:t>	</a:t>
            </a:r>
            <a:endParaRPr sz="14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Doing this prevents signal degradation between other pedals and the </a:t>
            </a:r>
            <a:r>
              <a:rPr lang="en" sz="1600">
                <a:solidFill>
                  <a:srgbClr val="000000"/>
                </a:solidFill>
              </a:rPr>
              <a:t>amplifier</a:t>
            </a:r>
            <a:endParaRPr sz="1600">
              <a:solidFill>
                <a:srgbClr val="000000"/>
              </a:solidFill>
            </a:endParaRPr>
          </a:p>
          <a:p>
            <a:pPr indent="-215900" lvl="1" marL="571500" rtl="0" algn="l">
              <a:spcBef>
                <a:spcPts val="0"/>
              </a:spcBef>
              <a:spcAft>
                <a:spcPts val="0"/>
              </a:spcAft>
              <a:buClr>
                <a:srgbClr val="000000"/>
              </a:buClr>
              <a:buSzPts val="1600"/>
              <a:buChar char="○"/>
            </a:pPr>
            <a:r>
              <a:rPr lang="en" sz="1600">
                <a:solidFill>
                  <a:srgbClr val="000000"/>
                </a:solidFill>
              </a:rPr>
              <a:t>Preserves the high frequencies in the signal coming from the guitar throughout the circuit</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181" name="Google Shape;181;p21"/>
          <p:cNvSpPr/>
          <p:nvPr/>
        </p:nvSpPr>
        <p:spPr>
          <a:xfrm>
            <a:off x="0" y="744925"/>
            <a:ext cx="9144000" cy="4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4986650" y="4039750"/>
            <a:ext cx="358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R3 in parallel with </a:t>
            </a:r>
            <a:r>
              <a:rPr lang="en">
                <a:latin typeface="Roboto"/>
                <a:ea typeface="Roboto"/>
                <a:cs typeface="Roboto"/>
                <a:sym typeface="Roboto"/>
              </a:rPr>
              <a:t>R2 and Q1 create the high input impedance of 1M Ohm</a:t>
            </a:r>
            <a:endParaRPr>
              <a:latin typeface="Roboto"/>
              <a:ea typeface="Roboto"/>
              <a:cs typeface="Roboto"/>
              <a:sym typeface="Roboto"/>
            </a:endParaRPr>
          </a:p>
        </p:txBody>
      </p:sp>
      <p:pic>
        <p:nvPicPr>
          <p:cNvPr id="183" name="Google Shape;183;p21"/>
          <p:cNvPicPr preferRelativeResize="0"/>
          <p:nvPr/>
        </p:nvPicPr>
        <p:blipFill>
          <a:blip r:embed="rId3">
            <a:alphaModFix/>
          </a:blip>
          <a:stretch>
            <a:fillRect/>
          </a:stretch>
        </p:blipFill>
        <p:spPr>
          <a:xfrm>
            <a:off x="5448188" y="1324638"/>
            <a:ext cx="2660122" cy="2715125"/>
          </a:xfrm>
          <a:prstGeom prst="rect">
            <a:avLst/>
          </a:prstGeom>
          <a:noFill/>
          <a:ln>
            <a:noFill/>
          </a:ln>
        </p:spPr>
      </p:pic>
      <p:sp>
        <p:nvSpPr>
          <p:cNvPr id="184" name="Google Shape;184;p21"/>
          <p:cNvSpPr/>
          <p:nvPr/>
        </p:nvSpPr>
        <p:spPr>
          <a:xfrm>
            <a:off x="6968100" y="2298150"/>
            <a:ext cx="644100" cy="6018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6142300" y="3079475"/>
            <a:ext cx="644100" cy="6156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7431475" y="2899950"/>
            <a:ext cx="997800" cy="974700"/>
          </a:xfrm>
          <a:prstGeom prst="ellips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