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1" r:id="rId5"/>
    <p:sldId id="269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3" r:id="rId17"/>
    <p:sldId id="282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608B-39D6-4B51-A301-BD9D3FB9889A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4DA0-8681-433A-930A-6135D8CA4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62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608B-39D6-4B51-A301-BD9D3FB9889A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4DA0-8681-433A-930A-6135D8CA4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79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608B-39D6-4B51-A301-BD9D3FB9889A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4DA0-8681-433A-930A-6135D8CA4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31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608B-39D6-4B51-A301-BD9D3FB9889A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4DA0-8681-433A-930A-6135D8CA4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1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608B-39D6-4B51-A301-BD9D3FB9889A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4DA0-8681-433A-930A-6135D8CA4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23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608B-39D6-4B51-A301-BD9D3FB9889A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4DA0-8681-433A-930A-6135D8CA4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98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608B-39D6-4B51-A301-BD9D3FB9889A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4DA0-8681-433A-930A-6135D8CA4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90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608B-39D6-4B51-A301-BD9D3FB9889A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4DA0-8681-433A-930A-6135D8CA4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50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608B-39D6-4B51-A301-BD9D3FB9889A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4DA0-8681-433A-930A-6135D8CA4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0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608B-39D6-4B51-A301-BD9D3FB9889A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4DA0-8681-433A-930A-6135D8CA4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8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608B-39D6-4B51-A301-BD9D3FB9889A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4DA0-8681-433A-930A-6135D8CA4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11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3608B-39D6-4B51-A301-BD9D3FB9889A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14DA0-8681-433A-930A-6135D8CA4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91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95940"/>
            <a:ext cx="9144000" cy="2387600"/>
          </a:xfrm>
        </p:spPr>
        <p:txBody>
          <a:bodyPr/>
          <a:lstStyle/>
          <a:p>
            <a:r>
              <a:rPr lang="zh-CN" altLang="en-US" b="1" dirty="0"/>
              <a:t>毫米波</a:t>
            </a:r>
            <a:r>
              <a:rPr lang="zh-CN" altLang="en-US" b="1" dirty="0" smtClean="0"/>
              <a:t>无源元件建模提参方法调研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203474" y="4972594"/>
            <a:ext cx="3622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汇报人：刘念宏</a:t>
            </a:r>
            <a:endParaRPr lang="en-US" altLang="zh-CN" sz="2400" dirty="0" smtClean="0"/>
          </a:p>
          <a:p>
            <a:r>
              <a:rPr lang="zh-CN" altLang="en-US" sz="2400" dirty="0" smtClean="0"/>
              <a:t>日期：</a:t>
            </a:r>
            <a:r>
              <a:rPr lang="en-US" altLang="zh-CN" sz="2400" dirty="0" smtClean="0"/>
              <a:t>20160829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55662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165463" y="535579"/>
            <a:ext cx="4615543" cy="457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5463" y="96773"/>
            <a:ext cx="7149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无源元件建模提参方法</a:t>
            </a:r>
            <a:r>
              <a:rPr lang="en-US" altLang="zh-CN" sz="2400" b="1" dirty="0" smtClean="0"/>
              <a:t>—</a:t>
            </a:r>
            <a:r>
              <a:rPr lang="zh-CN" altLang="en-US" sz="2400" b="1" dirty="0" smtClean="0"/>
              <a:t>神经网络模型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09600" y="853440"/>
            <a:ext cx="10676709" cy="281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</a:rPr>
              <a:t>神经网络建模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  </a:t>
            </a:r>
            <a:r>
              <a:rPr lang="zh-CN" altLang="en-US" sz="2000" dirty="0" smtClean="0"/>
              <a:t>神经网络建模时一种非传统的建模方法，它的自学习特征使得它能够捕获出许多的位置效应。建模完成后，模型的参数直接通过计算闭形表达式获得。神经网络的建模方法是一种普适的方法，且目前的求解方法较为成熟，求解快速，有一套较为完备的求解理论，但是物理意义不明确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</a:rPr>
              <a:t>基本理论：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47" y="3668891"/>
            <a:ext cx="5543550" cy="309430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127" y="3892730"/>
            <a:ext cx="448056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01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165463" y="535579"/>
            <a:ext cx="4615543" cy="457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5463" y="96773"/>
            <a:ext cx="7149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无源元件建模提参方法</a:t>
            </a:r>
            <a:r>
              <a:rPr lang="en-US" altLang="zh-CN" sz="2400" b="1" dirty="0" smtClean="0"/>
              <a:t>—</a:t>
            </a:r>
            <a:r>
              <a:rPr lang="zh-CN" altLang="en-US" sz="2400" b="1" dirty="0" smtClean="0"/>
              <a:t>神经网络模型</a:t>
            </a:r>
            <a:endParaRPr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3984" y="8198577"/>
            <a:ext cx="6162675" cy="2857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74" y="1141108"/>
            <a:ext cx="4895139" cy="238805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5463" y="746760"/>
            <a:ext cx="376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神经网络电感建模：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206" y="2813939"/>
            <a:ext cx="4232910" cy="231122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260" y="3494398"/>
            <a:ext cx="3643947" cy="326152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3511" y="739787"/>
            <a:ext cx="5448300" cy="18002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258722" y="5897880"/>
            <a:ext cx="563787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[1]Cao </a:t>
            </a:r>
            <a:r>
              <a:rPr lang="en-US" altLang="zh-CN" sz="1050" dirty="0"/>
              <a:t>Y, Wang G. A wideband and scalable model of spiral inductors using space-mapping neural network[J]. IEEE Transactions on Microwave Theory and Techniques, 2007, 55(12): 2473-2480.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36763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165463" y="535579"/>
            <a:ext cx="4615543" cy="457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5463" y="96773"/>
            <a:ext cx="7149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无源元件建模提参方法</a:t>
            </a:r>
            <a:r>
              <a:rPr lang="en-US" altLang="zh-CN" sz="2400" b="1" dirty="0" smtClean="0"/>
              <a:t>—</a:t>
            </a:r>
            <a:r>
              <a:rPr lang="zh-CN" altLang="en-US" sz="2400" b="1" dirty="0" smtClean="0"/>
              <a:t>神经网络模型</a:t>
            </a:r>
            <a:endParaRPr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010" y="7360377"/>
            <a:ext cx="6162675" cy="2857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5463" y="746760"/>
            <a:ext cx="376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神经网络建模</a:t>
            </a:r>
            <a:r>
              <a:rPr lang="en-US" altLang="zh-CN" dirty="0" smtClean="0"/>
              <a:t>-</a:t>
            </a:r>
            <a:r>
              <a:rPr lang="zh-CN" altLang="en-US" dirty="0" smtClean="0"/>
              <a:t>传输线：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49" y="3669920"/>
            <a:ext cx="3913657" cy="27795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085" y="931426"/>
            <a:ext cx="5278755" cy="216052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776085" y="5218809"/>
            <a:ext cx="456247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rgbClr val="222222"/>
                </a:solidFill>
                <a:latin typeface="Arial" panose="020B0604020202020204" pitchFamily="34" charset="0"/>
              </a:rPr>
              <a:t>[1]Wang </a:t>
            </a:r>
            <a:r>
              <a:rPr lang="en-US" altLang="zh-CN" sz="1050" dirty="0">
                <a:solidFill>
                  <a:srgbClr val="222222"/>
                </a:solidFill>
                <a:latin typeface="Arial" panose="020B0604020202020204" pitchFamily="34" charset="0"/>
              </a:rPr>
              <a:t>F, Zhang Q J. Knowledge-based neural models for microwave design[J]. IEEE Transactions on Microwave Theory and Techniques, 1997, 45(12): 2333-2343.</a:t>
            </a:r>
            <a:endParaRPr lang="zh-CN" altLang="en-US" sz="105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191" y="1129565"/>
            <a:ext cx="3362391" cy="218789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6085" y="3343147"/>
            <a:ext cx="5003800" cy="146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44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165463" y="535579"/>
            <a:ext cx="4615543" cy="457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5463" y="96773"/>
            <a:ext cx="7149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无源元件建模提参方法</a:t>
            </a:r>
            <a:r>
              <a:rPr lang="en-US" altLang="zh-CN" sz="2400" b="1" dirty="0" smtClean="0"/>
              <a:t>—</a:t>
            </a:r>
            <a:r>
              <a:rPr lang="zh-CN" altLang="en-US" sz="2400" b="1" dirty="0" smtClean="0"/>
              <a:t>神经网络模型</a:t>
            </a:r>
            <a:endParaRPr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010" y="7360377"/>
            <a:ext cx="6162675" cy="2857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5463" y="746760"/>
            <a:ext cx="376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神经网络建模</a:t>
            </a:r>
            <a:r>
              <a:rPr lang="en-US" altLang="zh-CN" dirty="0" smtClean="0"/>
              <a:t>-</a:t>
            </a:r>
            <a:r>
              <a:rPr lang="zh-CN" altLang="en-US" dirty="0" smtClean="0"/>
              <a:t>耦合线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电感：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776085" y="5059680"/>
            <a:ext cx="456247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rgbClr val="222222"/>
                </a:solidFill>
                <a:latin typeface="Arial" panose="020B0604020202020204" pitchFamily="34" charset="0"/>
              </a:rPr>
              <a:t>[1].</a:t>
            </a:r>
            <a:r>
              <a:rPr lang="en-US" altLang="zh-CN" sz="1050" dirty="0"/>
              <a:t> Cao Y, Wang G, Zhang Q J. A new training approach for parametric modeling of microwave passive components using combined neural networks and transfer functions[J]. IEEE Transactions on Microwave Theory and Techniques, 2009, 57(11): 2727-2742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63" y="1281555"/>
            <a:ext cx="5775073" cy="230492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217" y="2471338"/>
            <a:ext cx="4306315" cy="235592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1520" y="149584"/>
            <a:ext cx="2814205" cy="226394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026" y="3877976"/>
            <a:ext cx="4295945" cy="251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10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165463" y="535579"/>
            <a:ext cx="4615543" cy="457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5463" y="96773"/>
            <a:ext cx="7149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无源元件建模提参方法</a:t>
            </a:r>
            <a:r>
              <a:rPr lang="en-US" altLang="zh-CN" sz="2400" b="1" dirty="0" smtClean="0"/>
              <a:t>—</a:t>
            </a:r>
            <a:r>
              <a:rPr lang="zh-CN" altLang="en-US" sz="2400" b="1" dirty="0" smtClean="0"/>
              <a:t>神经网络模型</a:t>
            </a:r>
            <a:endParaRPr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70" y="1127369"/>
            <a:ext cx="4915332" cy="227913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5463" y="746760"/>
            <a:ext cx="376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神经网络建模</a:t>
            </a:r>
            <a:r>
              <a:rPr lang="en-US" altLang="zh-CN" dirty="0" smtClean="0"/>
              <a:t>-</a:t>
            </a:r>
            <a:r>
              <a:rPr lang="zh-CN" altLang="en-US" dirty="0" smtClean="0"/>
              <a:t>其它</a:t>
            </a:r>
            <a:r>
              <a:rPr lang="en-US" altLang="zh-CN" dirty="0" smtClean="0"/>
              <a:t>[1][2]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605" y="1215359"/>
            <a:ext cx="3654389" cy="209518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8770" y="5019040"/>
            <a:ext cx="10646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[1]</a:t>
            </a:r>
            <a:r>
              <a:rPr lang="en-US" altLang="zh-CN" dirty="0"/>
              <a:t> </a:t>
            </a:r>
            <a:r>
              <a:rPr lang="en-US" altLang="zh-CN" dirty="0" err="1"/>
              <a:t>Marinković</a:t>
            </a:r>
            <a:r>
              <a:rPr lang="en-US" altLang="zh-CN" dirty="0"/>
              <a:t> Z D, </a:t>
            </a:r>
            <a:r>
              <a:rPr lang="en-US" altLang="zh-CN" dirty="0" err="1"/>
              <a:t>Pronić‐Rančić</a:t>
            </a:r>
            <a:r>
              <a:rPr lang="en-US" altLang="zh-CN" dirty="0"/>
              <a:t> O, </a:t>
            </a:r>
            <a:r>
              <a:rPr lang="en-US" altLang="zh-CN" dirty="0" err="1"/>
              <a:t>Marković</a:t>
            </a:r>
            <a:r>
              <a:rPr lang="en-US" altLang="zh-CN" dirty="0"/>
              <a:t> V. Artificial neural network applications in improved noise wave modeling of microwave </a:t>
            </a:r>
            <a:r>
              <a:rPr lang="en-US" altLang="zh-CN" dirty="0" err="1"/>
              <a:t>fets</a:t>
            </a:r>
            <a:r>
              <a:rPr lang="en-US" altLang="zh-CN" dirty="0"/>
              <a:t>[J]. Microwave and Optical Technology Letters, 2008, 50(10): 2512-2516.</a:t>
            </a:r>
            <a:endParaRPr lang="en-US" altLang="zh-CN" dirty="0" smtClean="0"/>
          </a:p>
          <a:p>
            <a:r>
              <a:rPr lang="en-US" altLang="zh-CN" dirty="0" smtClean="0"/>
              <a:t>[2]</a:t>
            </a:r>
            <a:r>
              <a:rPr lang="en-US" altLang="zh-CN" dirty="0"/>
              <a:t> Wang F, </a:t>
            </a:r>
            <a:r>
              <a:rPr lang="en-US" altLang="zh-CN" dirty="0" err="1"/>
              <a:t>Devabhaktuni</a:t>
            </a:r>
            <a:r>
              <a:rPr lang="en-US" altLang="zh-CN" dirty="0"/>
              <a:t> V K, Zhang Q J. A hierarchical neural network approach to the development of a library of neural models for microwave design[J]. IEEE transactions on microwave theory and techniques, 1998, 46(12): 2391-2403.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91440" y="3612958"/>
            <a:ext cx="10332720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由于神经网络强大的拟合能力，其适应性非常广（无源</a:t>
            </a:r>
            <a:r>
              <a:rPr lang="en-US" altLang="zh-CN" dirty="0" smtClean="0"/>
              <a:t>/</a:t>
            </a:r>
            <a:r>
              <a:rPr lang="zh-CN" altLang="en-US" dirty="0" smtClean="0"/>
              <a:t>有源元件，滤波器，电路系统），对于建模任务来说，几乎不存在不收敛的问题！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8648" y="1428053"/>
            <a:ext cx="2820792" cy="187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20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165463" y="535579"/>
            <a:ext cx="4615543" cy="457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5463" y="96773"/>
            <a:ext cx="7149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无源元件建模提参方法</a:t>
            </a:r>
            <a:r>
              <a:rPr lang="en-US" altLang="zh-CN" sz="2400" b="1" dirty="0"/>
              <a:t>—Macro-model</a:t>
            </a:r>
            <a:endParaRPr lang="zh-CN" altLang="en-US" sz="2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253252"/>
            <a:ext cx="4161881" cy="249987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19125" y="883920"/>
            <a:ext cx="520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线性系统的状态空间模型：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34720" y="3921760"/>
            <a:ext cx="366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表示当前状态，</a:t>
            </a:r>
            <a:r>
              <a:rPr lang="en-US" altLang="zh-CN" dirty="0" smtClean="0"/>
              <a:t>u</a:t>
            </a:r>
            <a:r>
              <a:rPr lang="zh-CN" altLang="en-US" dirty="0" smtClean="0"/>
              <a:t>表示输入，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表示输出，</a:t>
            </a:r>
            <a:r>
              <a:rPr lang="en-US" altLang="zh-CN" dirty="0" smtClean="0"/>
              <a:t>H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</a:t>
            </a:r>
            <a:r>
              <a:rPr lang="zh-CN" altLang="en-US" dirty="0" smtClean="0"/>
              <a:t>）为传递函数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010" y="2166144"/>
            <a:ext cx="4076700" cy="7810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010" y="3860086"/>
            <a:ext cx="6222274" cy="258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70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165463" y="535579"/>
            <a:ext cx="4615543" cy="457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5463" y="96773"/>
            <a:ext cx="7149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无源元件建模提参方法</a:t>
            </a:r>
            <a:r>
              <a:rPr lang="en-US" altLang="zh-CN" sz="2400" b="1" dirty="0"/>
              <a:t>—Macro-model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619125" y="883920"/>
            <a:ext cx="520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线性系统传递函数的四种形式：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420390"/>
            <a:ext cx="4161881" cy="87483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21" y="2678562"/>
            <a:ext cx="4051120" cy="9590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" y="4116159"/>
            <a:ext cx="3973195" cy="8313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992" y="5330848"/>
            <a:ext cx="4075249" cy="685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222240" y="1026160"/>
                <a:ext cx="611632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对于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输入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输出系统，传递函数为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设系统为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阶，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阶</a:t>
                </a:r>
                <a:r>
                  <a:rPr lang="en-US" altLang="zh-CN" dirty="0" smtClean="0"/>
                  <a:t>,B</a:t>
                </a:r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阶，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阶。</a:t>
                </a:r>
                <a:endParaRPr lang="en-US" altLang="zh-CN" dirty="0" smtClean="0"/>
              </a:p>
              <a:p>
                <a:r>
                  <a:rPr lang="zh-CN" altLang="en-US" dirty="0"/>
                  <a:t>对于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阶</a:t>
                </a:r>
                <a:r>
                  <a:rPr lang="en-US" altLang="zh-CN" dirty="0" err="1" smtClean="0"/>
                  <a:t>siso</a:t>
                </a:r>
                <a:r>
                  <a:rPr lang="zh-CN" altLang="en-US" dirty="0"/>
                  <a:t>系统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待</a:t>
                </a:r>
                <a:r>
                  <a:rPr lang="zh-CN" altLang="en-US" dirty="0" smtClean="0"/>
                  <a:t>定系数个数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多项式：</a:t>
                </a:r>
                <a:r>
                  <a:rPr lang="en-US" altLang="zh-CN" dirty="0" smtClean="0"/>
                  <a:t>m+n+1</a:t>
                </a:r>
              </a:p>
              <a:p>
                <a:r>
                  <a:rPr lang="zh-CN" altLang="en-US" dirty="0"/>
                  <a:t>零</a:t>
                </a:r>
                <a:r>
                  <a:rPr lang="zh-CN" altLang="en-US" dirty="0" smtClean="0"/>
                  <a:t>极点：</a:t>
                </a:r>
                <a:r>
                  <a:rPr lang="en-US" altLang="zh-CN" dirty="0" smtClean="0"/>
                  <a:t>m+n+1</a:t>
                </a:r>
              </a:p>
              <a:p>
                <a:r>
                  <a:rPr lang="zh-CN" altLang="en-US" dirty="0" smtClean="0"/>
                  <a:t>极点留数：</a:t>
                </a:r>
                <a:r>
                  <a:rPr lang="en-US" altLang="zh-CN" dirty="0" smtClean="0"/>
                  <a:t>2n+1</a:t>
                </a:r>
              </a:p>
              <a:p>
                <a:r>
                  <a:rPr lang="zh-CN" altLang="en-US" dirty="0" smtClean="0"/>
                  <a:t>状态空间：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（有大量冗余参数）</a:t>
                </a:r>
                <a:endParaRPr lang="en-US" altLang="zh-CN" dirty="0" smtClean="0"/>
              </a:p>
              <a:p>
                <a:r>
                  <a:rPr lang="zh-CN" altLang="en-US" dirty="0"/>
                  <a:t>四</a:t>
                </a:r>
                <a:r>
                  <a:rPr lang="zh-CN" altLang="en-US" dirty="0" smtClean="0"/>
                  <a:t>种形式的传递函数可相互转换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传递函数可与</a:t>
                </a:r>
                <a:r>
                  <a:rPr lang="en-US" altLang="zh-CN" dirty="0" smtClean="0"/>
                  <a:t>RLC</a:t>
                </a:r>
                <a:r>
                  <a:rPr lang="zh-CN" altLang="en-US" dirty="0" smtClean="0"/>
                  <a:t>串并联模型对应</a:t>
                </a:r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240" y="1026160"/>
                <a:ext cx="6116320" cy="2862322"/>
              </a:xfrm>
              <a:prstGeom prst="rect">
                <a:avLst/>
              </a:prstGeom>
              <a:blipFill>
                <a:blip r:embed="rId6"/>
                <a:stretch>
                  <a:fillRect l="-897" t="-1064" r="-7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0319" y="3683023"/>
            <a:ext cx="3486150" cy="16478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4719" y="5786755"/>
            <a:ext cx="16573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17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165463" y="535579"/>
            <a:ext cx="4615543" cy="457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5463" y="96773"/>
            <a:ext cx="7149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无源元件建模提参方法</a:t>
            </a:r>
            <a:r>
              <a:rPr lang="en-US" altLang="zh-CN" sz="2400" b="1" dirty="0"/>
              <a:t>—Macro-model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19125" y="883920"/>
                <a:ext cx="10059035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</a:t>
                </a:r>
                <a:r>
                  <a:rPr lang="zh-CN" altLang="en-US" sz="2000" dirty="0" smtClean="0"/>
                  <a:t>建模本质上是一个模型降阶的过程：用路代替场；用少量集总参数元件代替复杂的模型；用有限函数对模型拟合等等。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      电感的</a:t>
                </a:r>
                <a:r>
                  <a:rPr lang="en-US" altLang="zh-CN" sz="2000" dirty="0" smtClean="0"/>
                  <a:t>1-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sz="2000" dirty="0" smtClean="0"/>
                  <a:t>,2-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2000" dirty="0" smtClean="0"/>
                  <a:t>等模型，物理意义明确，模型固定，模型阶数固定，模型的拟合能力固定</a:t>
                </a:r>
                <a:r>
                  <a:rPr lang="zh-CN" altLang="en-US" sz="2000" dirty="0"/>
                  <a:t>。</a:t>
                </a:r>
                <a:r>
                  <a:rPr lang="zh-CN" altLang="en-US" sz="2000" dirty="0" smtClean="0"/>
                  <a:t>在高频下，复杂的模型（如多层螺旋电感）系统阶数非常高，等效电路模型难以匹配好，特别是在奇点处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25" y="883920"/>
                <a:ext cx="10059035" cy="2400657"/>
              </a:xfrm>
              <a:prstGeom prst="rect">
                <a:avLst/>
              </a:prstGeom>
              <a:blipFill>
                <a:blip r:embed="rId2"/>
                <a:stretch>
                  <a:fillRect l="-667" r="-182" b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640" y="3610059"/>
            <a:ext cx="32004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34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87" y="497594"/>
            <a:ext cx="3500674" cy="18972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447" y="0"/>
            <a:ext cx="5315339" cy="30212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757" y="2439187"/>
            <a:ext cx="3306767" cy="28324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911" y="3133644"/>
            <a:ext cx="5167875" cy="279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48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" y="359773"/>
            <a:ext cx="6046468" cy="323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1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463" y="581298"/>
            <a:ext cx="1445623" cy="457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1223" y="148046"/>
            <a:ext cx="346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目录</a:t>
            </a:r>
            <a:endParaRPr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193075" y="1201782"/>
            <a:ext cx="999744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1. </a:t>
            </a:r>
            <a:r>
              <a:rPr lang="zh-CN" altLang="en-US" sz="2400" b="1" dirty="0" smtClean="0"/>
              <a:t>无源元件建模提参方法</a:t>
            </a:r>
            <a:endParaRPr lang="en-US" altLang="zh-CN" sz="24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电磁场仿真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等效电路模型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集总参数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微元法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函数拟合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神经网络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Macro-model—</a:t>
            </a:r>
            <a:r>
              <a:rPr lang="zh-CN" altLang="en-US" dirty="0" smtClean="0"/>
              <a:t>基于传递函数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2.</a:t>
            </a:r>
            <a:r>
              <a:rPr lang="zh-CN" altLang="en-US" sz="2400" b="1" dirty="0"/>
              <a:t>关于</a:t>
            </a:r>
            <a:r>
              <a:rPr lang="zh-CN" altLang="en-US" sz="2400" b="1" dirty="0" smtClean="0"/>
              <a:t>软件工具</a:t>
            </a:r>
            <a:endParaRPr lang="en-US" altLang="zh-CN" sz="24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sonnet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HFSS        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3. </a:t>
            </a:r>
            <a:r>
              <a:rPr lang="zh-CN" altLang="en-US" sz="2400" b="1" dirty="0" smtClean="0"/>
              <a:t>研究热点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69696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99" y="417541"/>
            <a:ext cx="3171042" cy="31787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811" y="613921"/>
            <a:ext cx="5749585" cy="309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55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165463" y="535579"/>
            <a:ext cx="4615543" cy="457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5463" y="96773"/>
            <a:ext cx="7149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无源元件建模提参方法</a:t>
            </a:r>
            <a:r>
              <a:rPr lang="en-US" altLang="zh-CN" sz="2400" b="1" dirty="0"/>
              <a:t>—Macro-model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619125" y="883920"/>
            <a:ext cx="10059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状态空间模型有参数冗余，其降阶算法成熟，状态空间方程表示系统的传递函数，物理意义明确，且可以转换为等效电路模型。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存在的问题</a:t>
            </a:r>
            <a:r>
              <a:rPr lang="zh-CN" altLang="en-US" dirty="0" smtClean="0"/>
              <a:t>：无源性</a:t>
            </a:r>
            <a:r>
              <a:rPr lang="en-US" altLang="zh-CN" dirty="0" smtClean="0"/>
              <a:t>——</a:t>
            </a:r>
            <a:r>
              <a:rPr lang="zh-CN" altLang="en-US" dirty="0"/>
              <a:t>添加</a:t>
            </a:r>
            <a:r>
              <a:rPr lang="zh-CN" altLang="en-US" dirty="0" smtClean="0"/>
              <a:t>约束条件</a:t>
            </a:r>
            <a:r>
              <a:rPr lang="en-US" altLang="zh-CN" dirty="0"/>
              <a:t>/</a:t>
            </a:r>
            <a:r>
              <a:rPr lang="zh-CN" altLang="en-US" dirty="0" smtClean="0"/>
              <a:t>无源性修正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</a:t>
            </a:r>
            <a:r>
              <a:rPr lang="zh-CN" altLang="en-US" dirty="0" smtClean="0"/>
              <a:t>负值元件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添加约束条件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受控源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86697"/>
            <a:ext cx="2495550" cy="1914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10" y="3667046"/>
            <a:ext cx="5905208" cy="244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49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165463" y="535579"/>
            <a:ext cx="4615543" cy="457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5463" y="96773"/>
            <a:ext cx="7149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无源元件建模提参方法</a:t>
            </a:r>
            <a:r>
              <a:rPr lang="en-US" altLang="zh-CN" sz="2400" b="1" dirty="0"/>
              <a:t>—Macro-model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619125" y="883920"/>
            <a:ext cx="1005903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状态空间模型有参数冗余，其降阶算法成熟，状态空间方程表示系统的传递函数，物理意义明确，且可以转换为等效电路模型。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存在的问题</a:t>
            </a:r>
            <a:r>
              <a:rPr lang="zh-CN" altLang="en-US" dirty="0" smtClean="0"/>
              <a:t>：无源性</a:t>
            </a:r>
            <a:r>
              <a:rPr lang="en-US" altLang="zh-CN" dirty="0" smtClean="0"/>
              <a:t>——</a:t>
            </a:r>
            <a:r>
              <a:rPr lang="zh-CN" altLang="en-US" dirty="0"/>
              <a:t>添加</a:t>
            </a:r>
            <a:r>
              <a:rPr lang="zh-CN" altLang="en-US" dirty="0" smtClean="0"/>
              <a:t>约束条件</a:t>
            </a:r>
            <a:r>
              <a:rPr lang="en-US" altLang="zh-CN" dirty="0"/>
              <a:t>/</a:t>
            </a:r>
            <a:r>
              <a:rPr lang="zh-CN" altLang="en-US" dirty="0" smtClean="0"/>
              <a:t>无源性修正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</a:t>
            </a:r>
            <a:r>
              <a:rPr lang="zh-CN" altLang="en-US" dirty="0" smtClean="0"/>
              <a:t>负值元件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添加约束条件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受控源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</a:t>
            </a:r>
            <a:r>
              <a:rPr lang="zh-CN" altLang="en-US" dirty="0" smtClean="0"/>
              <a:t>转换后的等效电路模型难以为每个元件找到合适的物理意义。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160" y="3656172"/>
            <a:ext cx="2495550" cy="1914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10" y="3667046"/>
            <a:ext cx="5905208" cy="244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84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165463" y="535579"/>
            <a:ext cx="4615543" cy="457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5463" y="96773"/>
            <a:ext cx="7149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无源元件建模提参方法</a:t>
            </a:r>
            <a:r>
              <a:rPr lang="en-US" altLang="zh-CN" sz="2400" b="1" dirty="0"/>
              <a:t>—Macro-model</a:t>
            </a:r>
            <a:endParaRPr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672" y="1333182"/>
            <a:ext cx="4339770" cy="33712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47" y="1333182"/>
            <a:ext cx="4086225" cy="34194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078" y="1644965"/>
            <a:ext cx="3613594" cy="28454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53047" y="853440"/>
            <a:ext cx="361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Marco-model</a:t>
            </a:r>
            <a:r>
              <a:rPr lang="zh-CN" altLang="en-US" dirty="0" smtClean="0"/>
              <a:t>：电感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254755" y="6177280"/>
            <a:ext cx="1062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[1]</a:t>
            </a:r>
            <a:r>
              <a:rPr lang="en-US" altLang="zh-CN" dirty="0" err="1" smtClean="0"/>
              <a:t>pmm</a:t>
            </a:r>
            <a:r>
              <a:rPr lang="en-US" altLang="zh-CN" dirty="0" smtClean="0"/>
              <a:t>: A </a:t>
            </a:r>
            <a:r>
              <a:rPr lang="en-US" altLang="zh-CN" dirty="0" err="1" smtClean="0"/>
              <a:t>Matlab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ToolBox</a:t>
            </a:r>
            <a:r>
              <a:rPr lang="en-US" altLang="zh-CN" dirty="0" smtClean="0"/>
              <a:t> for Passive Macro-Modeling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01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165463" y="535579"/>
            <a:ext cx="4615543" cy="457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5463" y="96773"/>
            <a:ext cx="7149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无源元件建模提参方法</a:t>
            </a:r>
            <a:r>
              <a:rPr lang="en-US" altLang="zh-CN" sz="2400" b="1" dirty="0"/>
              <a:t>—Macro-model</a:t>
            </a:r>
            <a:endParaRPr lang="zh-CN" altLang="en-US" sz="2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253047" y="853440"/>
            <a:ext cx="361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Marco-model</a:t>
            </a:r>
            <a:r>
              <a:rPr lang="zh-CN" altLang="en-US" dirty="0" smtClean="0"/>
              <a:t>：电感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42995" y="6037292"/>
            <a:ext cx="1062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[1]Wang </a:t>
            </a:r>
            <a:r>
              <a:rPr lang="en-US" altLang="zh-CN" dirty="0"/>
              <a:t>H, Sun L, Liu J, et al. Transfer function analysis and broadband scalable model for on-chip spiral inductors[J]. IEEE Transactions on Microwave Theory and Techniques, 2011, 59(7): 1696-1708.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68" y="1494914"/>
            <a:ext cx="4914686" cy="42522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275" y="1152737"/>
            <a:ext cx="3296925" cy="443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2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463" y="581298"/>
            <a:ext cx="5416731" cy="457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3175" y="165352"/>
            <a:ext cx="7149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无源元件建模提参方法</a:t>
            </a:r>
            <a:r>
              <a:rPr lang="en-US" altLang="zh-CN" sz="2400" b="1" dirty="0" smtClean="0"/>
              <a:t>—</a:t>
            </a:r>
            <a:r>
              <a:rPr lang="zh-CN" altLang="en-US" sz="2400" b="1" dirty="0" smtClean="0"/>
              <a:t>关于工具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43280" y="975360"/>
            <a:ext cx="990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sonnet-</a:t>
            </a:r>
            <a:r>
              <a:rPr lang="zh-CN" altLang="en-US" dirty="0" smtClean="0"/>
              <a:t>较快，无编程接口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HFSS-</a:t>
            </a:r>
            <a:r>
              <a:rPr lang="zh-CN" altLang="en-US" dirty="0" smtClean="0"/>
              <a:t>有</a:t>
            </a:r>
            <a:r>
              <a:rPr lang="en-US" altLang="zh-CN" dirty="0" err="1" smtClean="0"/>
              <a:t>hfss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matlab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（目前还在调试，有部分小错误需要解决），可将模型绘制，仿真，数据分析，建模提参，迭代优化综合在一起，实现</a:t>
            </a:r>
            <a:r>
              <a:rPr lang="en-US" altLang="zh-CN" dirty="0" smtClean="0"/>
              <a:t>end-to-end</a:t>
            </a:r>
            <a:r>
              <a:rPr lang="zh-CN" altLang="en-US" dirty="0" smtClean="0"/>
              <a:t>的设计，另外支持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加速，可成倍的加快仿真。对电脑配置要求较高。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55" y="2368867"/>
            <a:ext cx="5510439" cy="185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36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9143" y="581298"/>
            <a:ext cx="1445623" cy="457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1223" y="148046"/>
            <a:ext cx="346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研究热点</a:t>
            </a:r>
            <a:endParaRPr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203235" y="1252582"/>
            <a:ext cx="9997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1. Wideband (mm wave)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2. Scalable Model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3. </a:t>
            </a:r>
            <a:r>
              <a:rPr lang="en-US" altLang="zh-CN" sz="2400" b="1" dirty="0" smtClean="0"/>
              <a:t>Automatic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4.Physical insight + </a:t>
            </a:r>
            <a:r>
              <a:rPr lang="en-US" altLang="zh-CN" sz="2400" b="1" dirty="0" err="1" smtClean="0"/>
              <a:t>NeuralNetwork</a:t>
            </a:r>
            <a:r>
              <a:rPr lang="en-US" altLang="zh-CN" sz="2400" b="1" dirty="0" smtClean="0"/>
              <a:t>/macro-model</a:t>
            </a:r>
          </a:p>
        </p:txBody>
      </p:sp>
    </p:spTree>
    <p:extLst>
      <p:ext uri="{BB962C8B-B14F-4D97-AF65-F5344CB8AC3E}">
        <p14:creationId xmlns:p14="http://schemas.microsoft.com/office/powerpoint/2010/main" val="172502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463" y="581298"/>
            <a:ext cx="5416731" cy="457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3175" y="165352"/>
            <a:ext cx="7149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无源元件建模提参方法</a:t>
            </a:r>
            <a:r>
              <a:rPr lang="en-US" altLang="zh-CN" sz="2400" b="1" dirty="0" smtClean="0"/>
              <a:t>—</a:t>
            </a:r>
            <a:r>
              <a:rPr lang="zh-CN" altLang="en-US" sz="2400" b="1" dirty="0" smtClean="0"/>
              <a:t>电磁场仿真</a:t>
            </a:r>
            <a:endParaRPr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936171" y="888273"/>
            <a:ext cx="999744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电磁场仿真</a:t>
            </a:r>
            <a:endParaRPr lang="en-US" altLang="zh-C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zh-CN" altLang="en-US" sz="2000" dirty="0" smtClean="0"/>
              <a:t>是</a:t>
            </a:r>
            <a:r>
              <a:rPr lang="zh-CN" altLang="en-US" sz="2000" dirty="0"/>
              <a:t>一种基于数值计算的</a:t>
            </a:r>
            <a:r>
              <a:rPr lang="zh-CN" altLang="en-US" sz="2000" dirty="0" smtClean="0"/>
              <a:t>方法，计算</a:t>
            </a:r>
            <a:r>
              <a:rPr lang="zh-CN" altLang="en-US" sz="2000" dirty="0"/>
              <a:t>过程中很少用到理论近似，通过求解一定边界条件下</a:t>
            </a:r>
            <a:r>
              <a:rPr lang="zh-CN" altLang="en-US" sz="2000" dirty="0" smtClean="0"/>
              <a:t>的麦克斯韦方程</a:t>
            </a:r>
            <a:r>
              <a:rPr lang="zh-CN" altLang="en-US" sz="2000" dirty="0"/>
              <a:t>，电磁场仿真器可以精确模拟各种结构无源元件的电学</a:t>
            </a:r>
            <a:r>
              <a:rPr lang="zh-CN" altLang="en-US" sz="2000" dirty="0" smtClean="0"/>
              <a:t>特性。电磁场仿真的结果，可以被用来当做参考值，论文中也常用</a:t>
            </a:r>
            <a:r>
              <a:rPr lang="zh-CN" altLang="en-US" sz="2000" dirty="0"/>
              <a:t>全</a:t>
            </a:r>
            <a:r>
              <a:rPr lang="zh-CN" altLang="en-US" sz="2000" dirty="0" smtClean="0"/>
              <a:t>电磁场仿真结果作为参考来和模型结果对比</a:t>
            </a:r>
            <a:r>
              <a:rPr lang="en-US" altLang="zh-CN" sz="2000" dirty="0"/>
              <a:t>[1][2][3] 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zh-CN" altLang="en-US" sz="2000" dirty="0" smtClean="0"/>
              <a:t>精度高，但对硬件要求高且仿真速度慢，不适合建立模型库。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商用电磁场仿真软件：</a:t>
            </a:r>
            <a:endParaRPr lang="en-US" altLang="zh-C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</a:t>
            </a:r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</a:rPr>
              <a:t>HFSS</a:t>
            </a:r>
            <a:r>
              <a:rPr lang="en-US" altLang="zh-CN" sz="2000" dirty="0" smtClean="0"/>
              <a:t>: 3D</a:t>
            </a:r>
            <a:r>
              <a:rPr lang="zh-CN" altLang="en-US" sz="2000" dirty="0" smtClean="0"/>
              <a:t>有限元方法全电磁场仿真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</a:rPr>
              <a:t>         Sonnet</a:t>
            </a:r>
            <a:r>
              <a:rPr lang="en-US" altLang="zh-CN" sz="2000" dirty="0" smtClean="0"/>
              <a:t>: 2.5D</a:t>
            </a:r>
            <a:r>
              <a:rPr lang="zh-CN" altLang="en-US" sz="2000" dirty="0" smtClean="0"/>
              <a:t>矩量法法</a:t>
            </a:r>
            <a:r>
              <a:rPr lang="zh-CN" altLang="en-US" sz="2000" dirty="0"/>
              <a:t>全电磁场仿真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840376" y="5268686"/>
            <a:ext cx="94836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[1]</a:t>
            </a:r>
            <a:r>
              <a:rPr lang="en-US" altLang="zh-CN" sz="1000" dirty="0"/>
              <a:t> Liu T, Zhang W, Yu Z. Modeling of spiral inductors using artificial neural network[C]//Proceedings. 2005 IEEE International Joint Conference on Neural Networks, 2005. IEEE, 2005, 4: 2353-2358</a:t>
            </a:r>
            <a:r>
              <a:rPr lang="en-US" altLang="zh-CN" sz="1000" dirty="0" smtClean="0"/>
              <a:t>.</a:t>
            </a:r>
          </a:p>
          <a:p>
            <a:r>
              <a:rPr lang="en-US" altLang="zh-CN" sz="1000" dirty="0" smtClean="0"/>
              <a:t>[2]</a:t>
            </a:r>
            <a:r>
              <a:rPr lang="en-US" altLang="zh-CN" sz="1000" dirty="0"/>
              <a:t> Cao Y, Wang G, </a:t>
            </a:r>
            <a:r>
              <a:rPr lang="en-US" altLang="zh-CN" sz="1000" dirty="0" err="1"/>
              <a:t>Gunupudi</a:t>
            </a:r>
            <a:r>
              <a:rPr lang="en-US" altLang="zh-CN" sz="1000" dirty="0"/>
              <a:t> P, et al. Parametric modeling of microwave passive components using combined neural networks and transfer functions in the time and frequency[J]. International Journal of RF and Microwave Computer‐Aided Engineering, 2013, 23(1): 20-33</a:t>
            </a:r>
            <a:r>
              <a:rPr lang="en-US" altLang="zh-CN" sz="1000" dirty="0" smtClean="0"/>
              <a:t>.</a:t>
            </a:r>
          </a:p>
          <a:p>
            <a:r>
              <a:rPr lang="en-US" altLang="zh-CN" sz="1000" dirty="0" smtClean="0"/>
              <a:t>[3]</a:t>
            </a:r>
            <a:r>
              <a:rPr lang="en-US" altLang="zh-CN" sz="1000" dirty="0"/>
              <a:t> Zhang W, Zhu G, Sun L, et al. Scalable modeling of layout parameters in CMOS integrated stacked millimeter wave transformer[C]//Wireless Symposium (IWS), 2014 IEEE International. IEEE, 2014: 1-4.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8634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165463" y="535579"/>
            <a:ext cx="4615543" cy="457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5759" y="73914"/>
            <a:ext cx="7149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无源元件建模提参方法</a:t>
            </a:r>
            <a:r>
              <a:rPr lang="en-US" altLang="zh-CN" sz="2400" b="1" dirty="0" smtClean="0"/>
              <a:t>—</a:t>
            </a:r>
            <a:r>
              <a:rPr lang="zh-CN" altLang="en-US" sz="2400" b="1" dirty="0" smtClean="0"/>
              <a:t>分布参数模型</a:t>
            </a:r>
            <a:endParaRPr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936171" y="888273"/>
            <a:ext cx="7824652" cy="650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分布参数模型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 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分布参数模型常用</a:t>
            </a:r>
            <a:r>
              <a:rPr lang="zh-CN" altLang="en-US" dirty="0"/>
              <a:t>于传输线建模，</a:t>
            </a:r>
            <a:r>
              <a:rPr lang="zh-CN" altLang="en-US" dirty="0" smtClean="0"/>
              <a:t>当模型的</a:t>
            </a:r>
            <a:r>
              <a:rPr lang="zh-CN" altLang="en-US" dirty="0"/>
              <a:t>尺寸与工作波长可</a:t>
            </a:r>
            <a:r>
              <a:rPr lang="zh-CN" altLang="en-US" dirty="0" smtClean="0"/>
              <a:t>比时</a:t>
            </a:r>
            <a:r>
              <a:rPr lang="zh-CN" altLang="en-US" dirty="0"/>
              <a:t>也能</a:t>
            </a:r>
            <a:r>
              <a:rPr lang="zh-CN" altLang="en-US" dirty="0" smtClean="0"/>
              <a:t>采用分布参数模型。</a:t>
            </a:r>
            <a:r>
              <a:rPr lang="zh-CN" altLang="en-US" dirty="0"/>
              <a:t>这种模型是将金属导线分成多个</a:t>
            </a:r>
            <a:r>
              <a:rPr lang="zh-CN" altLang="en-US" dirty="0" smtClean="0"/>
              <a:t>相互耦合</a:t>
            </a:r>
            <a:r>
              <a:rPr lang="zh-CN" altLang="en-US" dirty="0"/>
              <a:t>微带线段</a:t>
            </a:r>
            <a:r>
              <a:rPr lang="zh-CN" altLang="en-US" dirty="0" smtClean="0"/>
              <a:t>，每个</a:t>
            </a:r>
            <a:r>
              <a:rPr lang="zh-CN" altLang="en-US" dirty="0"/>
              <a:t>小段都可视为集总器件，并建立相应的模型，再将这些小段的模型单元级</a:t>
            </a:r>
            <a:r>
              <a:rPr lang="zh-CN" altLang="en-US" dirty="0" smtClean="0"/>
              <a:t>联起来</a:t>
            </a:r>
            <a:r>
              <a:rPr lang="zh-CN" altLang="en-US" dirty="0"/>
              <a:t>构成整个无源元件模型。这样就把复杂的电磁场分布转换成了各微带线段</a:t>
            </a:r>
            <a:r>
              <a:rPr lang="zh-CN" altLang="en-US" dirty="0" smtClean="0"/>
              <a:t>之间</a:t>
            </a:r>
            <a:r>
              <a:rPr lang="zh-CN" altLang="en-US" dirty="0"/>
              <a:t>的稱合。这种模型可实现较高的精度</a:t>
            </a:r>
            <a:r>
              <a:rPr lang="zh-CN" altLang="en-US" dirty="0" smtClean="0"/>
              <a:t>（理论上仅次于</a:t>
            </a:r>
            <a:r>
              <a:rPr lang="zh-CN" altLang="en-US" dirty="0"/>
              <a:t>电磁场仿真），但当无源元件</a:t>
            </a:r>
            <a:r>
              <a:rPr lang="zh-CN" altLang="en-US" dirty="0" smtClean="0"/>
              <a:t>的结构</a:t>
            </a:r>
            <a:r>
              <a:rPr lang="zh-CN" altLang="en-US" dirty="0"/>
              <a:t>复杂时，该模型的等效电路元件数量将会很庞大，需要占用大量计算资源</a:t>
            </a:r>
            <a:r>
              <a:rPr lang="zh-CN" altLang="en-US" dirty="0" smtClean="0"/>
              <a:t>，甚至</a:t>
            </a:r>
            <a:r>
              <a:rPr lang="zh-CN" altLang="en-US" dirty="0"/>
              <a:t>会出现仿真不收敛的情况，因而仿真效率</a:t>
            </a:r>
            <a:r>
              <a:rPr lang="zh-CN" altLang="en-US" dirty="0" smtClean="0"/>
              <a:t>较低。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没有考虑每小段之间的耦合关系，对于高频下复杂模型不适用。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231" y="108166"/>
            <a:ext cx="2229395" cy="20730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192" y="2049768"/>
            <a:ext cx="1093472" cy="5952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760823" y="6241243"/>
            <a:ext cx="3489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[1]</a:t>
            </a:r>
            <a:r>
              <a:rPr lang="en-US" altLang="zh-CN" sz="800" dirty="0"/>
              <a:t> </a:t>
            </a:r>
            <a:r>
              <a:rPr lang="en-US" altLang="zh-CN" sz="800" dirty="0" err="1"/>
              <a:t>Kuo</a:t>
            </a:r>
            <a:r>
              <a:rPr lang="en-US" altLang="zh-CN" sz="800" dirty="0"/>
              <a:t> J T, Su K Y, Liu T Y, et al. Analytical calculation for DC inductances of rectangular spiral inductors with finite metal thickness in the PEEC formulation[J]. IEEE microwave and wireless components letters, 2006, 16(2): 69-71.</a:t>
            </a:r>
            <a:endParaRPr lang="zh-CN" altLang="en-US" sz="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3156" y="2577584"/>
            <a:ext cx="2601425" cy="359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02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463" y="581298"/>
            <a:ext cx="5416731" cy="457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3175" y="165352"/>
            <a:ext cx="7149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无源元件建模提参方法</a:t>
            </a:r>
            <a:r>
              <a:rPr lang="en-US" altLang="zh-CN" sz="2400" b="1" dirty="0" smtClean="0"/>
              <a:t>—</a:t>
            </a:r>
            <a:r>
              <a:rPr lang="zh-CN" altLang="en-US" sz="2400" b="1" dirty="0" smtClean="0"/>
              <a:t>函数拟合</a:t>
            </a:r>
            <a:endParaRPr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792481" y="734030"/>
            <a:ext cx="9997440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函数拟合：</a:t>
            </a:r>
            <a:endParaRPr lang="en-US" altLang="zh-C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zh-CN" altLang="en-US" sz="2000" dirty="0" smtClean="0"/>
              <a:t>用特殊函数来拟合具体模型。对函数的选取多凭借经验，且通用性不强，建立一个模型的拟合公式需要大量的模型仿真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测试数据，没有实际的物理意义，但计算简便，对于电路设计人员在设计电感电感时能提供参考。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例子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[1]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：</a:t>
            </a:r>
            <a:endParaRPr lang="en-US" altLang="zh-C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sz="2000" dirty="0" smtClean="0"/>
              <a:t>片上螺旋电感拟合公</a:t>
            </a:r>
            <a:r>
              <a:rPr lang="en-US" altLang="zh-CN" sz="2000" dirty="0" smtClean="0"/>
              <a:t>:                            </a:t>
            </a:r>
            <a:r>
              <a:rPr lang="zh-CN" altLang="en-US" sz="2000" dirty="0" smtClean="0"/>
              <a:t>，其中</a:t>
            </a:r>
            <a:r>
              <a:rPr lang="en-US" altLang="zh-CN" sz="2000" dirty="0" smtClean="0"/>
              <a:t>w</a:t>
            </a:r>
            <a:r>
              <a:rPr lang="zh-CN" altLang="en-US" sz="2000" dirty="0" smtClean="0"/>
              <a:t>是宽度，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是间距，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为匝数。</a:t>
            </a:r>
            <a:r>
              <a:rPr lang="en-US" altLang="zh-CN" dirty="0" smtClean="0"/>
              <a:t>  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ASITIC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19000</a:t>
            </a:r>
            <a:r>
              <a:rPr lang="zh-CN" altLang="en-US" dirty="0" smtClean="0"/>
              <a:t>个电感，得到如下拟合参数。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936171" y="6235337"/>
            <a:ext cx="9483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[1]</a:t>
            </a:r>
            <a:r>
              <a:rPr lang="en-US" altLang="zh-CN" sz="1000" dirty="0"/>
              <a:t> Mohan S </a:t>
            </a:r>
            <a:r>
              <a:rPr lang="en-US" altLang="zh-CN" sz="1000" dirty="0" err="1"/>
              <a:t>S</a:t>
            </a:r>
            <a:r>
              <a:rPr lang="en-US" altLang="zh-CN" sz="1000" dirty="0"/>
              <a:t>, del Mar </a:t>
            </a:r>
            <a:r>
              <a:rPr lang="en-US" altLang="zh-CN" sz="1000" dirty="0" err="1"/>
              <a:t>Hershenson</a:t>
            </a:r>
            <a:r>
              <a:rPr lang="en-US" altLang="zh-CN" sz="1000" dirty="0"/>
              <a:t> M, Boyd S P, et al. Simple accurate expressions for planar spiral inductances[J]. IEEE Journal of solid-state circuits, 1999, 34(10): 1419-1424</a:t>
            </a:r>
            <a:r>
              <a:rPr lang="en-US" altLang="zh-CN" sz="1000" dirty="0" smtClean="0"/>
              <a:t>.(</a:t>
            </a:r>
            <a:r>
              <a:rPr lang="zh-CN" altLang="en-US" sz="1000" dirty="0" smtClean="0"/>
              <a:t>引用次数：</a:t>
            </a:r>
            <a:r>
              <a:rPr lang="en-US" altLang="zh-CN" sz="1000" dirty="0" smtClean="0"/>
              <a:t>982)</a:t>
            </a:r>
            <a:endParaRPr lang="zh-CN" altLang="en-US" sz="1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321" y="3531347"/>
            <a:ext cx="1918880" cy="3171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588" y="4157889"/>
            <a:ext cx="71628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165463" y="535579"/>
            <a:ext cx="4615543" cy="457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5463" y="96773"/>
            <a:ext cx="7149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无源元件建模提参方法</a:t>
            </a:r>
            <a:r>
              <a:rPr lang="en-US" altLang="zh-CN" sz="2400" b="1" dirty="0" smtClean="0"/>
              <a:t>—</a:t>
            </a:r>
            <a:r>
              <a:rPr lang="zh-CN" altLang="en-US" sz="2400" b="1" dirty="0"/>
              <a:t>集总</a:t>
            </a:r>
            <a:r>
              <a:rPr lang="zh-CN" altLang="en-US" sz="2400" b="1" dirty="0" smtClean="0"/>
              <a:t>参数模型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05096" y="992777"/>
                <a:ext cx="10337075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集总参数模型：</a:t>
                </a:r>
                <a:endParaRPr lang="en-US" altLang="zh-CN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 smtClean="0"/>
                  <a:t>       </a:t>
                </a:r>
                <a:r>
                  <a:rPr lang="zh-CN" altLang="en-US" dirty="0" smtClean="0"/>
                  <a:t>当片上无源元件的尺寸远小于其工作波长时（小于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/20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/>
                  <a:t>可针对整个</a:t>
                </a:r>
                <a:r>
                  <a:rPr lang="zh-CN" altLang="en-US" dirty="0" smtClean="0"/>
                  <a:t>元件的</a:t>
                </a:r>
                <a:r>
                  <a:rPr lang="zh-CN" altLang="en-US" dirty="0"/>
                  <a:t>电学特性建立相应的等效电路模型。该模型</a:t>
                </a:r>
                <a:r>
                  <a:rPr lang="zh-CN" altLang="en-US" dirty="0" smtClean="0"/>
                  <a:t>与分段</a:t>
                </a:r>
                <a:r>
                  <a:rPr lang="zh-CN" altLang="en-US" dirty="0"/>
                  <a:t>模型相比具有参数少，计算效率高，物理意义明晰等优势，同时在自谐振</a:t>
                </a:r>
                <a:r>
                  <a:rPr lang="zh-CN" altLang="en-US" dirty="0" smtClean="0"/>
                  <a:t>频率</a:t>
                </a:r>
                <a:r>
                  <a:rPr lang="zh-CN" altLang="en-US" dirty="0"/>
                  <a:t>之前可达到较高的精度，因此成为了无源元件建模和电路设计的常用</a:t>
                </a:r>
                <a:r>
                  <a:rPr lang="zh-CN" altLang="en-US" dirty="0" smtClean="0"/>
                  <a:t>模型</a:t>
                </a:r>
                <a:r>
                  <a:rPr lang="en-US" altLang="zh-CN" dirty="0" smtClean="0"/>
                  <a:t>[1]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片上螺旋电感集总参数模型</a:t>
                </a:r>
                <a:r>
                  <a:rPr lang="en-US" altLang="zh-CN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—1-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模型</a:t>
                </a:r>
                <a:r>
                  <a:rPr lang="en-US" altLang="zh-CN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[2]</a:t>
                </a:r>
                <a:r>
                  <a:rPr lang="zh-CN" alt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：</a:t>
                </a:r>
                <a:endParaRPr lang="en-US" altLang="zh-CN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96" y="992777"/>
                <a:ext cx="10337075" cy="3416320"/>
              </a:xfrm>
              <a:prstGeom prst="rect">
                <a:avLst/>
              </a:prstGeom>
              <a:blipFill>
                <a:blip r:embed="rId2"/>
                <a:stretch>
                  <a:fillRect l="-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383177" y="5817326"/>
            <a:ext cx="1133856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[1]</a:t>
            </a:r>
            <a:r>
              <a:rPr lang="zh-CN" altLang="en-US" sz="1050" dirty="0"/>
              <a:t>王皇</a:t>
            </a:r>
            <a:r>
              <a:rPr lang="en-US" altLang="zh-CN" sz="1050" dirty="0"/>
              <a:t>. </a:t>
            </a:r>
            <a:r>
              <a:rPr lang="zh-CN" altLang="en-US" sz="1050" dirty="0"/>
              <a:t>基于传递函数分析的毫米波片上无源元件建模技术研究</a:t>
            </a:r>
            <a:r>
              <a:rPr lang="en-US" altLang="zh-CN" sz="1050" dirty="0"/>
              <a:t>[D]. </a:t>
            </a:r>
            <a:r>
              <a:rPr lang="zh-CN" altLang="en-US" sz="1050" dirty="0"/>
              <a:t>华东师范大学</a:t>
            </a:r>
            <a:r>
              <a:rPr lang="en-US" altLang="zh-CN" sz="1050" dirty="0"/>
              <a:t>, 2012</a:t>
            </a:r>
            <a:r>
              <a:rPr lang="en-US" altLang="zh-CN" dirty="0" smtClean="0"/>
              <a:t>.</a:t>
            </a:r>
          </a:p>
          <a:p>
            <a:r>
              <a:rPr lang="en-US" altLang="zh-CN" sz="1050" dirty="0" smtClean="0"/>
              <a:t>[2]</a:t>
            </a:r>
            <a:r>
              <a:rPr lang="en-US" altLang="zh-CN" sz="1050" dirty="0"/>
              <a:t> Yue C P, Wong S </a:t>
            </a:r>
            <a:r>
              <a:rPr lang="en-US" altLang="zh-CN" sz="1050" dirty="0" err="1"/>
              <a:t>S</a:t>
            </a:r>
            <a:r>
              <a:rPr lang="en-US" altLang="zh-CN" sz="1050" dirty="0"/>
              <a:t>. On-chip spiral inductors with patterned ground shields for Si-based RF ICs[J]. IEEE Journal of solid-state circuits, 1998, 33(5): 743-752.</a:t>
            </a:r>
            <a:endParaRPr lang="zh-CN" altLang="en-US" sz="1050" dirty="0"/>
          </a:p>
        </p:txBody>
      </p:sp>
      <p:pic>
        <p:nvPicPr>
          <p:cNvPr id="11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47" y="3380225"/>
            <a:ext cx="4003488" cy="1775460"/>
          </a:xfr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457" y="2929692"/>
            <a:ext cx="2219325" cy="26765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604068" y="5117174"/>
            <a:ext cx="31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适用频率范围：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&lt;10GHz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604068" y="3066250"/>
            <a:ext cx="3466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Ls </a:t>
            </a:r>
            <a:r>
              <a:rPr lang="zh-CN" altLang="en-US" dirty="0" smtClean="0"/>
              <a:t>为</a:t>
            </a:r>
            <a:r>
              <a:rPr lang="zh-CN" altLang="en-US" dirty="0"/>
              <a:t>电感的串联电感；</a:t>
            </a:r>
          </a:p>
          <a:p>
            <a:r>
              <a:rPr lang="en-US" altLang="zh-CN" dirty="0" err="1" smtClean="0"/>
              <a:t>Rs</a:t>
            </a:r>
            <a:r>
              <a:rPr lang="zh-CN" altLang="en-US" dirty="0" smtClean="0"/>
              <a:t>为</a:t>
            </a:r>
            <a:r>
              <a:rPr lang="zh-CN" altLang="en-US" dirty="0"/>
              <a:t>电感的串联电阻；</a:t>
            </a:r>
          </a:p>
          <a:p>
            <a:r>
              <a:rPr lang="en-US" altLang="zh-CN" dirty="0" smtClean="0"/>
              <a:t>Cs</a:t>
            </a:r>
            <a:r>
              <a:rPr lang="zh-CN" altLang="en-US" dirty="0" smtClean="0"/>
              <a:t>为</a:t>
            </a:r>
            <a:r>
              <a:rPr lang="zh-CN" altLang="en-US" dirty="0"/>
              <a:t>电感的自身</a:t>
            </a:r>
            <a:r>
              <a:rPr lang="zh-CN" altLang="en-US" dirty="0" smtClean="0"/>
              <a:t>电容</a:t>
            </a:r>
            <a:r>
              <a:rPr lang="zh-CN" altLang="en-US" dirty="0"/>
              <a:t>；</a:t>
            </a:r>
          </a:p>
          <a:p>
            <a:r>
              <a:rPr lang="en-US" altLang="zh-CN" dirty="0" smtClean="0"/>
              <a:t>Cox</a:t>
            </a:r>
            <a:r>
              <a:rPr lang="zh-CN" altLang="en-US" dirty="0" smtClean="0"/>
              <a:t>为</a:t>
            </a:r>
            <a:r>
              <a:rPr lang="zh-CN" altLang="en-US" dirty="0"/>
              <a:t>氧化层寄生电容；</a:t>
            </a:r>
          </a:p>
          <a:p>
            <a:r>
              <a:rPr lang="en-US" altLang="zh-CN" dirty="0" err="1" smtClean="0"/>
              <a:t>Csi</a:t>
            </a:r>
            <a:r>
              <a:rPr lang="zh-CN" altLang="en-US" dirty="0" smtClean="0"/>
              <a:t>为</a:t>
            </a:r>
            <a:r>
              <a:rPr lang="zh-CN" altLang="en-US" dirty="0"/>
              <a:t>硅衬底对地的寄生电容；</a:t>
            </a:r>
          </a:p>
          <a:p>
            <a:r>
              <a:rPr lang="en-US" altLang="zh-CN" dirty="0" err="1" smtClean="0"/>
              <a:t>Rsi</a:t>
            </a:r>
            <a:r>
              <a:rPr lang="zh-CN" altLang="en-US" dirty="0" smtClean="0"/>
              <a:t>是</a:t>
            </a:r>
            <a:r>
              <a:rPr lang="zh-CN" altLang="en-US" dirty="0"/>
              <a:t>硅衬底的损耗电阻</a:t>
            </a:r>
          </a:p>
        </p:txBody>
      </p:sp>
    </p:spTree>
    <p:extLst>
      <p:ext uri="{BB962C8B-B14F-4D97-AF65-F5344CB8AC3E}">
        <p14:creationId xmlns:p14="http://schemas.microsoft.com/office/powerpoint/2010/main" val="321633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165463" y="535579"/>
            <a:ext cx="4615543" cy="457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5463" y="96773"/>
            <a:ext cx="7149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无源元件建模提参方法</a:t>
            </a:r>
            <a:r>
              <a:rPr lang="en-US" altLang="zh-CN" sz="2400" b="1" dirty="0" smtClean="0"/>
              <a:t>—</a:t>
            </a:r>
            <a:r>
              <a:rPr lang="zh-CN" altLang="en-US" sz="2400" b="1" dirty="0"/>
              <a:t>集总</a:t>
            </a:r>
            <a:r>
              <a:rPr lang="zh-CN" altLang="en-US" sz="2400" b="1" dirty="0" smtClean="0"/>
              <a:t>参数模型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05096" y="992777"/>
                <a:ext cx="1033707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片上螺旋电感集总参数模型</a:t>
                </a:r>
                <a:r>
                  <a:rPr lang="en-US" altLang="zh-CN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—2-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模型</a:t>
                </a:r>
                <a:r>
                  <a:rPr lang="en-US" altLang="zh-CN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[1]</a:t>
                </a:r>
                <a:r>
                  <a:rPr lang="zh-CN" alt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：</a:t>
                </a:r>
                <a:endParaRPr lang="en-US" altLang="zh-CN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96" y="992777"/>
                <a:ext cx="10337075" cy="1754326"/>
              </a:xfrm>
              <a:prstGeom prst="rect">
                <a:avLst/>
              </a:prstGeom>
              <a:blipFill>
                <a:blip r:embed="rId2"/>
                <a:stretch>
                  <a:fillRect l="-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383177" y="6061166"/>
            <a:ext cx="113385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[</a:t>
            </a:r>
            <a:r>
              <a:rPr lang="en-US" altLang="zh-CN" sz="1050" dirty="0"/>
              <a:t>1</a:t>
            </a:r>
            <a:r>
              <a:rPr lang="en-US" altLang="zh-CN" sz="1050" dirty="0" smtClean="0"/>
              <a:t>] </a:t>
            </a:r>
            <a:r>
              <a:rPr lang="en-US" altLang="zh-CN" sz="1050" dirty="0"/>
              <a:t>Dickson T O, </a:t>
            </a:r>
            <a:r>
              <a:rPr lang="en-US" altLang="zh-CN" sz="1050" dirty="0" err="1"/>
              <a:t>LaCroix</a:t>
            </a:r>
            <a:r>
              <a:rPr lang="en-US" altLang="zh-CN" sz="1050" dirty="0"/>
              <a:t> M A, </a:t>
            </a:r>
            <a:r>
              <a:rPr lang="en-US" altLang="zh-CN" sz="1050" dirty="0" err="1"/>
              <a:t>Boret</a:t>
            </a:r>
            <a:r>
              <a:rPr lang="en-US" altLang="zh-CN" sz="1050" dirty="0"/>
              <a:t> S, et al. 30-100-GHz inductors and transformers for millimeter-wave (Bi) CMOS integrated circuits[J]. IEEE Transactions on Microwave Theory and Techniques, 2005, 53(1): 123-133.</a:t>
            </a:r>
            <a:endParaRPr lang="zh-CN" altLang="en-US" sz="105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1565787"/>
            <a:ext cx="5427575" cy="20938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542" y="1572672"/>
            <a:ext cx="3042287" cy="208003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193074" y="3609338"/>
            <a:ext cx="4685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Rf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Lf</a:t>
            </a:r>
            <a:r>
              <a:rPr lang="zh-CN" altLang="en-US" sz="1600" dirty="0" smtClean="0"/>
              <a:t>表示趋肤效应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2501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165463" y="535579"/>
            <a:ext cx="4615543" cy="457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5463" y="96773"/>
            <a:ext cx="7149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无源元件建模提参方法</a:t>
            </a:r>
            <a:r>
              <a:rPr lang="en-US" altLang="zh-CN" sz="2400" b="1" dirty="0" smtClean="0"/>
              <a:t>—</a:t>
            </a:r>
            <a:r>
              <a:rPr lang="zh-CN" altLang="en-US" sz="2400" b="1" dirty="0"/>
              <a:t>集总</a:t>
            </a:r>
            <a:r>
              <a:rPr lang="zh-CN" altLang="en-US" sz="2400" b="1" dirty="0" smtClean="0"/>
              <a:t>参数模型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05096" y="992777"/>
                <a:ext cx="1033707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Transformer</a:t>
                </a:r>
                <a:r>
                  <a:rPr lang="zh-CN" alt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集总参数模型</a:t>
                </a:r>
                <a:r>
                  <a:rPr lang="en-US" altLang="zh-CN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—2-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模型</a:t>
                </a:r>
                <a:r>
                  <a:rPr lang="en-US" altLang="zh-CN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[1]</a:t>
                </a:r>
                <a:r>
                  <a:rPr lang="zh-CN" alt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：</a:t>
                </a:r>
                <a:endParaRPr lang="en-US" altLang="zh-CN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96" y="992777"/>
                <a:ext cx="10337075" cy="1754326"/>
              </a:xfrm>
              <a:prstGeom prst="rect">
                <a:avLst/>
              </a:prstGeom>
              <a:blipFill>
                <a:blip r:embed="rId2"/>
                <a:stretch>
                  <a:fillRect l="-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343411" y="5260633"/>
            <a:ext cx="113385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[</a:t>
            </a:r>
            <a:r>
              <a:rPr lang="en-US" altLang="zh-CN" sz="1050" dirty="0"/>
              <a:t>1] Gao Z, Song J, Kang K. Analysis and modeling of CMOS millimeter-wave M: N six-port transformers[C]//2014 IEEE International Wireless Symposium (IWS 2014). 2014</a:t>
            </a:r>
            <a:r>
              <a:rPr lang="en-US" altLang="zh-CN" sz="1050" dirty="0" smtClean="0"/>
              <a:t>.</a:t>
            </a:r>
          </a:p>
          <a:p>
            <a:r>
              <a:rPr lang="en-US" altLang="zh-CN" sz="1050" dirty="0" smtClean="0"/>
              <a:t>[2].</a:t>
            </a:r>
            <a:r>
              <a:rPr lang="en-US" altLang="zh-CN" sz="1050" dirty="0"/>
              <a:t> Cao Y, Groves R A, Huang X, et al. Frequency-independent equivalent-circuit model for on-chip spiral inductors[J]. IEEE Journal of Solid-State Circuits, 2003, 38(3): 419-426</a:t>
            </a:r>
            <a:r>
              <a:rPr lang="en-US" altLang="zh-CN" sz="1050" dirty="0" smtClean="0"/>
              <a:t>.</a:t>
            </a:r>
          </a:p>
          <a:p>
            <a:r>
              <a:rPr lang="en-US" altLang="zh-CN" sz="1050" dirty="0" smtClean="0"/>
              <a:t>[</a:t>
            </a:r>
            <a:r>
              <a:rPr lang="en-US" altLang="zh-CN" sz="1050" dirty="0"/>
              <a:t>3] Huang F, Lu J, Jiang N, et al. Frequency-independent asymmetric double-</a:t>
            </a:r>
            <a:r>
              <a:rPr lang="el-GR" altLang="zh-CN" sz="1050" dirty="0"/>
              <a:t>π </a:t>
            </a:r>
            <a:r>
              <a:rPr lang="en-US" altLang="zh-CN" sz="1050" dirty="0"/>
              <a:t>equivalent circuit for on-chip spiral inductors: physics-based modeling and parameter extraction[J]. IEEE journal of solid-state circuits, 2006, 41(10): 2272-2283.</a:t>
            </a:r>
            <a:endParaRPr lang="zh-CN" altLang="en-US" sz="105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918" y="1803855"/>
            <a:ext cx="3535362" cy="27094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608" y="1994017"/>
            <a:ext cx="3687129" cy="232912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5501" y="2065599"/>
            <a:ext cx="3378814" cy="22316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923109" y="4513309"/>
                <a:ext cx="9657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对于传输线建模，</a:t>
                </a:r>
                <a:r>
                  <a:rPr lang="zh-CN" altLang="en-US" dirty="0"/>
                  <a:t>主要</a:t>
                </a:r>
                <a:r>
                  <a:rPr lang="zh-CN" altLang="en-US" dirty="0" smtClean="0"/>
                  <a:t>有</a:t>
                </a:r>
                <a:r>
                  <a:rPr lang="en-US" altLang="zh-CN" dirty="0" smtClean="0"/>
                  <a:t>2-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模型</m:t>
                    </m:r>
                  </m:oMath>
                </a14:m>
                <a:r>
                  <a:rPr lang="zh-CN" altLang="en-US" dirty="0" smtClean="0"/>
                  <a:t>和基于此做一定修改的模型</a:t>
                </a:r>
                <a:r>
                  <a:rPr lang="en-US" altLang="zh-CN" dirty="0" smtClean="0"/>
                  <a:t>[2][3]</a:t>
                </a:r>
                <a:r>
                  <a:rPr lang="zh-CN" altLang="en-US" dirty="0" smtClean="0"/>
                  <a:t>以及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模型。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09" y="4513309"/>
                <a:ext cx="9657805" cy="369332"/>
              </a:xfrm>
              <a:prstGeom prst="rect">
                <a:avLst/>
              </a:prstGeom>
              <a:blipFill>
                <a:blip r:embed="rId6"/>
                <a:stretch>
                  <a:fillRect l="-50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17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165463" y="535579"/>
            <a:ext cx="4615543" cy="457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5463" y="96773"/>
            <a:ext cx="7149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无源元件建模提参方法</a:t>
            </a:r>
            <a:r>
              <a:rPr lang="en-US" altLang="zh-CN" sz="2400" b="1" dirty="0" smtClean="0"/>
              <a:t>—</a:t>
            </a:r>
            <a:r>
              <a:rPr lang="zh-CN" altLang="en-US" sz="2400" b="1" dirty="0"/>
              <a:t>集总</a:t>
            </a:r>
            <a:r>
              <a:rPr lang="zh-CN" altLang="en-US" sz="2400" b="1" dirty="0" smtClean="0"/>
              <a:t>参数模型</a:t>
            </a:r>
            <a:endParaRPr lang="zh-CN" altLang="en-US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505096" y="992777"/>
            <a:ext cx="10337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Transformer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集总参数模型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—T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模型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[1]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：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43411" y="5260633"/>
            <a:ext cx="113385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[</a:t>
            </a:r>
            <a:r>
              <a:rPr lang="en-US" altLang="zh-CN" sz="1050" dirty="0"/>
              <a:t>1] </a:t>
            </a:r>
            <a:r>
              <a:rPr lang="en-US" altLang="zh-CN" sz="1050" dirty="0" err="1"/>
              <a:t>Guo</a:t>
            </a:r>
            <a:r>
              <a:rPr lang="en-US" altLang="zh-CN" sz="1050" dirty="0"/>
              <a:t> J C, Tan T Y. A broadband and scalable model for on-chip inductors incorporating substrate and conductor loss effects[J]. IEEE Transactions on Electron Devices, 2006, 53(3): 413-421..</a:t>
            </a:r>
            <a:endParaRPr lang="en-US" altLang="zh-CN" sz="1050" dirty="0" smtClean="0"/>
          </a:p>
          <a:p>
            <a:r>
              <a:rPr lang="en-US" altLang="zh-CN" sz="1050" dirty="0" smtClean="0"/>
              <a:t>.</a:t>
            </a:r>
            <a:endParaRPr lang="zh-CN" altLang="en-US" sz="105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05" y="1514475"/>
            <a:ext cx="2638425" cy="26098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421" y="1514475"/>
            <a:ext cx="3834037" cy="29158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831805" y="4371703"/>
                <a:ext cx="99494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模型较</a:t>
                </a:r>
                <a:r>
                  <a:rPr lang="en-US" altLang="zh-CN" dirty="0" smtClean="0"/>
                  <a:t>2-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dirty="0" smtClean="0"/>
                  <a:t>简单，但在谐振点附近拟合误差大。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5" y="4371703"/>
                <a:ext cx="9949406" cy="369332"/>
              </a:xfrm>
              <a:prstGeom prst="rect">
                <a:avLst/>
              </a:prstGeom>
              <a:blipFill>
                <a:blip r:embed="rId4"/>
                <a:stretch>
                  <a:fillRect l="-49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738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2056</Words>
  <Application>Microsoft Office PowerPoint</Application>
  <PresentationFormat>宽屏</PresentationFormat>
  <Paragraphs>134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等线</vt:lpstr>
      <vt:lpstr>等线 Light</vt:lpstr>
      <vt:lpstr>Arial</vt:lpstr>
      <vt:lpstr>Cambria Math</vt:lpstr>
      <vt:lpstr>Office 主题​​</vt:lpstr>
      <vt:lpstr>毫米波无源元件建模提参方法调研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无源元件建模</dc:title>
  <dc:creator>刘念宏</dc:creator>
  <cp:lastModifiedBy>刘念宏</cp:lastModifiedBy>
  <cp:revision>133</cp:revision>
  <dcterms:created xsi:type="dcterms:W3CDTF">2016-08-24T07:09:53Z</dcterms:created>
  <dcterms:modified xsi:type="dcterms:W3CDTF">2016-08-26T01:09:54Z</dcterms:modified>
</cp:coreProperties>
</file>