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5" r:id="rId6"/>
    <p:sldId id="269" r:id="rId7"/>
    <p:sldId id="270" r:id="rId8"/>
    <p:sldId id="266" r:id="rId9"/>
    <p:sldId id="267" r:id="rId10"/>
    <p:sldId id="259" r:id="rId11"/>
    <p:sldId id="271" r:id="rId12"/>
    <p:sldId id="273" r:id="rId13"/>
    <p:sldId id="274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85B0-344B-4B3A-866E-06A74B2B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99DC2-D5C9-4437-A379-AAEBB5A5E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21D8-BBC0-4185-8AF2-A4577D97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82A5-4CED-45D0-936F-C8B065BA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CA9A-444B-4367-8522-7E5C5686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50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CEB3-B814-4E48-8914-8558591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8FC6-39B3-4D1C-840A-3081E4C50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3612-4903-4C9B-9452-7F910421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F9B9-676D-40A3-891F-D0A171B5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2126-8001-4396-9447-04286A05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7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B178-43FF-4011-97DD-2BA519670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99A11-1637-48CA-8FF8-EF552859A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C448-8654-498D-9F05-5120B9A8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C075-0524-45AD-8F17-0C539807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6B60-CE7A-496F-A3D8-AD9DC049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E6A9-539B-4599-B586-18CC9C5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936C-DE63-4B86-A053-51D0799A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E662-7226-4656-9AE8-F71E7843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C898-6741-47E0-B2C1-84F1A52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770D-F325-47CC-9C6C-34DC28FC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7A05-75B1-4A5E-9CFC-8130A9E7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43D2-F796-4DE2-BDF6-623AABB5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AF8C-106B-44B1-98B7-7918C9A3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6777-FFF9-49C3-8822-43776CE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ECC4-0E9B-49BD-8DD8-49BB4082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53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8050-F9D2-4585-8296-2E3A3280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A060-A4FC-4DF0-B459-B1DD9A4E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1F684-7DEE-43A2-BF93-5D1C89D89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69603-12BE-444D-8DC1-9C973009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BAA8-9698-4028-887C-C160EB6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D20F9-1385-4E9E-9A2E-4191681B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67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BCC6-895C-4CEA-93D9-3F2B354C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DC30-C2B0-49CE-9577-5DFA4010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67B9-026F-45B0-BD4A-20EE3B6D7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666B2-A720-462C-AC38-3540600E1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0E731-6E2E-4495-A585-B3E2A23F5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A7D0E-8568-497E-AECC-6F149AA2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39671-96BE-4801-91FD-37A97D2D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3CA49-A1A0-4186-94EE-B2CC4976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2EF1-EE91-4191-8BCC-2FB9B62B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D5613-2C91-4302-A046-8B84A341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728AC-61AB-443D-8BB3-57728F85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0F1EC-C6B1-4A56-B8D5-9875DA2A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91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C2275-A10A-4AA3-89B8-AA2BF00A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BDA13-0AB8-401C-9C85-AB03297A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0D718-DB56-4933-8EE4-64C062DF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81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1F74-A60D-48FF-9213-92371E6A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2B73-0A23-43EB-94D8-FA4019CD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9FEBC-91B0-4F5F-A210-E7A9EDE7B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F56E-DAB2-417E-8923-9063ACD0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C439-BDD0-4D61-929E-069E75E6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72A4-8173-4934-B0B3-D1983D10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4844-6F1C-4E2D-AFAC-1B84899F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34817-BFCE-494B-8E37-A36C5ADA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C930-157F-46BE-AD00-13253BCD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D389-1BA5-4EDA-96FB-77F06BC2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6373D-3A2E-4652-AFAC-7088270B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8055-CB2A-433E-8E1B-7E813498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7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FB20A-CD25-4E4C-B5EF-288314DD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2B964-9B2C-4941-8F11-D8D12549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700F-75FB-47E3-8388-C6DBD9D6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DCE8-2FDC-404A-97B3-D145E9BD5F40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31EE-B623-41F5-8C4D-A7305B6D7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4816-BA47-46DC-AA7D-B9FA26DA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E489-FA48-4633-A080-F4F89DEFB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60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8789-F15D-43C9-890A-EED1F1C5D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Hashtags as a Means for Political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E3151-76A8-4C98-B537-7DCC71DB0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5338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Impact of Location-based Hashtag Activism on Place-Specific Political Processes Using Geolocated Social Media Posts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202BBE-BF3A-453F-BC2B-59DC108991BE}"/>
              </a:ext>
            </a:extLst>
          </p:cNvPr>
          <p:cNvSpPr txBox="1">
            <a:spLocks/>
          </p:cNvSpPr>
          <p:nvPr/>
        </p:nvSpPr>
        <p:spPr>
          <a:xfrm>
            <a:off x="1676400" y="4519451"/>
            <a:ext cx="9144000" cy="44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Nicoletti</a:t>
            </a:r>
          </a:p>
        </p:txBody>
      </p:sp>
    </p:spTree>
    <p:extLst>
      <p:ext uri="{BB962C8B-B14F-4D97-AF65-F5344CB8AC3E}">
        <p14:creationId xmlns:p14="http://schemas.microsoft.com/office/powerpoint/2010/main" val="10044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B50E-DC8E-4170-86A2-C079B356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2FD3-BEB8-47FB-A6C6-94FDC5F1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#JusticeForGeorgeFloyd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0975EA-D6AD-473C-AA87-BC9E2CEBAD0C}"/>
              </a:ext>
            </a:extLst>
          </p:cNvPr>
          <p:cNvSpPr/>
          <p:nvPr/>
        </p:nvSpPr>
        <p:spPr>
          <a:xfrm>
            <a:off x="938211" y="440531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TV demand dropped significantly amid George Floyd protests | Fortune">
            <a:extLst>
              <a:ext uri="{FF2B5EF4-FFF2-40B4-BE49-F238E27FC236}">
                <a16:creationId xmlns:a16="http://schemas.microsoft.com/office/drawing/2014/main" id="{91BD5F57-1B03-490E-9911-459ACFC3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6" y="2447738"/>
            <a:ext cx="6167718" cy="41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rge Floyd, Houston's Protests, and Living Without the Benefit of the  Doubt | The New Yorker">
            <a:extLst>
              <a:ext uri="{FF2B5EF4-FFF2-40B4-BE49-F238E27FC236}">
                <a16:creationId xmlns:a16="http://schemas.microsoft.com/office/drawing/2014/main" id="{369AFAAB-FF36-4B9C-A736-B464633F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9" y="2452686"/>
            <a:ext cx="2748089" cy="411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58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4DB2A52-1B60-4F96-9C9C-3036FBCA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6B148D-88D0-40D4-B750-419F94F3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#JusticeForGeorgeFloyd</a:t>
            </a:r>
          </a:p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data-sets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Geo-located Twitter data from Twitter API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geo-located protest data from ACLED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legislatives responses to policing from NCSL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2016/2020 county/precinct level election results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200D75-1074-422B-80AB-BB0287F70254}"/>
              </a:ext>
            </a:extLst>
          </p:cNvPr>
          <p:cNvSpPr/>
          <p:nvPr/>
        </p:nvSpPr>
        <p:spPr>
          <a:xfrm>
            <a:off x="938211" y="440531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2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4DB2A52-1B60-4F96-9C9C-3036FBCA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6B148D-88D0-40D4-B750-419F94F3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#JusticeForGeorgeFloyd</a:t>
            </a:r>
          </a:p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data-sets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Geo-located Twitter data from Twitter API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geo-located protest data from ACLED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legislatives responses to policing from NCSL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2016/2020 county/precinct level election results</a:t>
            </a:r>
          </a:p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approach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 scraping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 data analysis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Analysis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(classification, regression, clustering)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200D75-1074-422B-80AB-BB0287F70254}"/>
              </a:ext>
            </a:extLst>
          </p:cNvPr>
          <p:cNvSpPr/>
          <p:nvPr/>
        </p:nvSpPr>
        <p:spPr>
          <a:xfrm>
            <a:off x="938211" y="440531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5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4DB2A52-1B60-4F96-9C9C-3036FBCA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6B148D-88D0-40D4-B750-419F94F3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#JusticeForGeorgeFloyd</a:t>
            </a:r>
          </a:p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data-sets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Geo-located Twitter data from Twitter API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geo-located protest data from ACLED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legislatives responses to policing from NCSL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2016/2020 county/precinct level election results</a:t>
            </a:r>
          </a:p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approach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 scraping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 data analysis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Analysis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(classification, regression, clustering)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862AD43-1807-43ED-A60F-27AF8F23F437}"/>
              </a:ext>
            </a:extLst>
          </p:cNvPr>
          <p:cNvCxnSpPr>
            <a:cxnSpLocks/>
            <a:stCxn id="17" idx="3"/>
            <a:endCxn id="17" idx="1"/>
          </p:cNvCxnSpPr>
          <p:nvPr/>
        </p:nvCxnSpPr>
        <p:spPr>
          <a:xfrm rot="5400000" flipH="1">
            <a:off x="1116830" y="5393532"/>
            <a:ext cx="1397552" cy="12700"/>
          </a:xfrm>
          <a:prstGeom prst="curvedConnector5">
            <a:avLst>
              <a:gd name="adj1" fmla="val 682"/>
              <a:gd name="adj2" fmla="val 8616394"/>
              <a:gd name="adj3" fmla="val 112608"/>
            </a:avLst>
          </a:prstGeom>
          <a:ln w="317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3D9CA9-8D00-4A4F-936D-FBE1B0C7D18D}"/>
              </a:ext>
            </a:extLst>
          </p:cNvPr>
          <p:cNvCxnSpPr>
            <a:cxnSpLocks/>
            <a:stCxn id="17" idx="7"/>
            <a:endCxn id="17" idx="5"/>
          </p:cNvCxnSpPr>
          <p:nvPr/>
        </p:nvCxnSpPr>
        <p:spPr>
          <a:xfrm rot="16200000" flipH="1">
            <a:off x="5353267" y="5393532"/>
            <a:ext cx="1397552" cy="12700"/>
          </a:xfrm>
          <a:prstGeom prst="curvedConnector5">
            <a:avLst>
              <a:gd name="adj1" fmla="val -2045"/>
              <a:gd name="adj2" fmla="val 10378898"/>
              <a:gd name="adj3" fmla="val 110564"/>
            </a:avLst>
          </a:prstGeom>
          <a:ln w="317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200D75-1074-422B-80AB-BB0287F70254}"/>
              </a:ext>
            </a:extLst>
          </p:cNvPr>
          <p:cNvSpPr/>
          <p:nvPr/>
        </p:nvSpPr>
        <p:spPr>
          <a:xfrm>
            <a:off x="938211" y="440531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8B22-451A-40E6-AABD-D7BD893B003C}"/>
              </a:ext>
            </a:extLst>
          </p:cNvPr>
          <p:cNvSpPr txBox="1"/>
          <p:nvPr/>
        </p:nvSpPr>
        <p:spPr>
          <a:xfrm>
            <a:off x="7486067" y="5215216"/>
            <a:ext cx="25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57290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10602-23DC-4029-B168-A857A9450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1872" y="202668"/>
            <a:ext cx="9088256" cy="64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D89CA-E2A3-4ADD-963C-8BFF01506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347" y="1281112"/>
            <a:ext cx="11503306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B50E-DC8E-4170-86A2-C079B356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2FD3-BEB8-47FB-A6C6-94FDC5F1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Hashtag Activism today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crucial strategy for activists to influence social change</a:t>
            </a:r>
          </a:p>
          <a:p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research in this field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for the organization and effectiveness of social movements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for influencing political processes</a:t>
            </a:r>
          </a:p>
          <a:p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summer: #justiceforgeorgefloyd</a:t>
            </a:r>
          </a:p>
        </p:txBody>
      </p:sp>
    </p:spTree>
    <p:extLst>
      <p:ext uri="{BB962C8B-B14F-4D97-AF65-F5344CB8AC3E}">
        <p14:creationId xmlns:p14="http://schemas.microsoft.com/office/powerpoint/2010/main" val="234861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B50E-DC8E-4170-86A2-C079B356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2FD3-BEB8-47FB-A6C6-94FDC5F1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research regarding the </a:t>
            </a:r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 characteristics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social media movements</a:t>
            </a:r>
          </a:p>
          <a:p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Unresolved questions: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twitter activity in a specific area more likely to influence political processes within that same area?</a:t>
            </a:r>
          </a:p>
          <a:p>
            <a:pPr lvl="1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the location from where people tweet determine the location from where change happens?</a:t>
            </a:r>
          </a:p>
          <a:p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relationship between location based hashtag activism and location based political processes (e.g. voter behaviour, policy adoption)</a:t>
            </a:r>
          </a:p>
          <a:p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B50E-DC8E-4170-86A2-C079B356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5506B-2FBD-4FE4-930B-492136957849}"/>
              </a:ext>
            </a:extLst>
          </p:cNvPr>
          <p:cNvSpPr txBox="1"/>
          <p:nvPr/>
        </p:nvSpPr>
        <p:spPr>
          <a:xfrm>
            <a:off x="135395" y="2185673"/>
            <a:ext cx="351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location-based hashtag activism influence place-specific political processes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16739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6DF45A-9D79-4DF6-AC24-D177CF5B9D30}"/>
              </a:ext>
            </a:extLst>
          </p:cNvPr>
          <p:cNvSpPr/>
          <p:nvPr/>
        </p:nvSpPr>
        <p:spPr>
          <a:xfrm>
            <a:off x="5211210" y="460031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processes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249FE-2540-4D54-A4B6-90BA098342F1}"/>
              </a:ext>
            </a:extLst>
          </p:cNvPr>
          <p:cNvSpPr/>
          <p:nvPr/>
        </p:nvSpPr>
        <p:spPr>
          <a:xfrm>
            <a:off x="5211210" y="3859484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 Activism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7257009-9A9F-4484-8BAB-C2F4A1087A31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rot="5400000" flipH="1" flipV="1">
            <a:off x="5137152" y="2825481"/>
            <a:ext cx="2068007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9D4403B-250A-4F3E-BAA3-FBF6432A4785}"/>
              </a:ext>
            </a:extLst>
          </p:cNvPr>
          <p:cNvSpPr txBox="1"/>
          <p:nvPr/>
        </p:nvSpPr>
        <p:spPr>
          <a:xfrm>
            <a:off x="135395" y="2185673"/>
            <a:ext cx="351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location-based hashtag activism influence place-specific political processes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60056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6DF45A-9D79-4DF6-AC24-D177CF5B9D30}"/>
              </a:ext>
            </a:extLst>
          </p:cNvPr>
          <p:cNvSpPr/>
          <p:nvPr/>
        </p:nvSpPr>
        <p:spPr>
          <a:xfrm>
            <a:off x="5211210" y="460031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processes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249FE-2540-4D54-A4B6-90BA098342F1}"/>
              </a:ext>
            </a:extLst>
          </p:cNvPr>
          <p:cNvSpPr/>
          <p:nvPr/>
        </p:nvSpPr>
        <p:spPr>
          <a:xfrm>
            <a:off x="5211210" y="3859484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 Activism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7257009-9A9F-4484-8BAB-C2F4A1087A31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rot="5400000" flipH="1" flipV="1">
            <a:off x="5137152" y="2825481"/>
            <a:ext cx="2068007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BF0268D-3BCD-492B-A3E5-52583B36589A}"/>
              </a:ext>
            </a:extLst>
          </p:cNvPr>
          <p:cNvSpPr/>
          <p:nvPr/>
        </p:nvSpPr>
        <p:spPr>
          <a:xfrm>
            <a:off x="5187882" y="5593702"/>
            <a:ext cx="1966547" cy="10123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Actors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A30D310-2FEF-4309-B6D9-1EC606DCC3A5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5969770" y="5392315"/>
            <a:ext cx="402772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199864-E690-490F-AC9B-3CCB115BB0E0}"/>
              </a:ext>
            </a:extLst>
          </p:cNvPr>
          <p:cNvSpPr txBox="1"/>
          <p:nvPr/>
        </p:nvSpPr>
        <p:spPr>
          <a:xfrm>
            <a:off x="135395" y="2185673"/>
            <a:ext cx="351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location-based hashtag activism influence place-specific political processes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113797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6DF45A-9D79-4DF6-AC24-D177CF5B9D30}"/>
              </a:ext>
            </a:extLst>
          </p:cNvPr>
          <p:cNvSpPr/>
          <p:nvPr/>
        </p:nvSpPr>
        <p:spPr>
          <a:xfrm>
            <a:off x="5211210" y="460031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processes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249FE-2540-4D54-A4B6-90BA098342F1}"/>
              </a:ext>
            </a:extLst>
          </p:cNvPr>
          <p:cNvSpPr/>
          <p:nvPr/>
        </p:nvSpPr>
        <p:spPr>
          <a:xfrm>
            <a:off x="5211210" y="3859484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 Activism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7257009-9A9F-4484-8BAB-C2F4A1087A31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rot="5400000" flipH="1" flipV="1">
            <a:off x="5137152" y="2825481"/>
            <a:ext cx="2068007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BF0268D-3BCD-492B-A3E5-52583B36589A}"/>
              </a:ext>
            </a:extLst>
          </p:cNvPr>
          <p:cNvSpPr/>
          <p:nvPr/>
        </p:nvSpPr>
        <p:spPr>
          <a:xfrm>
            <a:off x="5187882" y="5593702"/>
            <a:ext cx="1966547" cy="10123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Actors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A30D310-2FEF-4309-B6D9-1EC606DCC3A5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5969770" y="5392315"/>
            <a:ext cx="402772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011370-A845-419D-A3AE-E42D8A73AD38}"/>
              </a:ext>
            </a:extLst>
          </p:cNvPr>
          <p:cNvSpPr txBox="1"/>
          <p:nvPr/>
        </p:nvSpPr>
        <p:spPr>
          <a:xfrm>
            <a:off x="8779825" y="404291"/>
            <a:ext cx="330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SQ1.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key actors involved in location-based hashtag activism for driving political processes?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B2743-C956-495A-BAF3-269E0FEF0031}"/>
              </a:ext>
            </a:extLst>
          </p:cNvPr>
          <p:cNvSpPr txBox="1"/>
          <p:nvPr/>
        </p:nvSpPr>
        <p:spPr>
          <a:xfrm>
            <a:off x="135395" y="2185673"/>
            <a:ext cx="351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location-based hashtag activism influence place-specific political processes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25788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DED09A-4392-43A1-9FEA-ECC29E98BFDB}"/>
              </a:ext>
            </a:extLst>
          </p:cNvPr>
          <p:cNvSpPr/>
          <p:nvPr/>
        </p:nvSpPr>
        <p:spPr>
          <a:xfrm>
            <a:off x="5187882" y="5593702"/>
            <a:ext cx="1966547" cy="10123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Actors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6C9CB6-DD33-4490-8FF3-30C96DF53F69}"/>
              </a:ext>
            </a:extLst>
          </p:cNvPr>
          <p:cNvSpPr/>
          <p:nvPr/>
        </p:nvSpPr>
        <p:spPr>
          <a:xfrm>
            <a:off x="7272443" y="2329262"/>
            <a:ext cx="1247728" cy="9750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protest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6DF45A-9D79-4DF6-AC24-D177CF5B9D30}"/>
              </a:ext>
            </a:extLst>
          </p:cNvPr>
          <p:cNvSpPr/>
          <p:nvPr/>
        </p:nvSpPr>
        <p:spPr>
          <a:xfrm>
            <a:off x="5211210" y="460031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processes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249FE-2540-4D54-A4B6-90BA098342F1}"/>
              </a:ext>
            </a:extLst>
          </p:cNvPr>
          <p:cNvSpPr/>
          <p:nvPr/>
        </p:nvSpPr>
        <p:spPr>
          <a:xfrm>
            <a:off x="5211210" y="3859484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 Activism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5DB26F9-6CB7-4F89-9E4D-12C640A47F78}"/>
              </a:ext>
            </a:extLst>
          </p:cNvPr>
          <p:cNvCxnSpPr>
            <a:cxnSpLocks/>
            <a:stCxn id="19" idx="6"/>
            <a:endCxn id="15" idx="4"/>
          </p:cNvCxnSpPr>
          <p:nvPr/>
        </p:nvCxnSpPr>
        <p:spPr>
          <a:xfrm flipV="1">
            <a:off x="7131100" y="3304312"/>
            <a:ext cx="765207" cy="1220895"/>
          </a:xfrm>
          <a:prstGeom prst="curvedConnector2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C9CAC58-8D5A-436F-B813-DED223C9DD8D}"/>
              </a:ext>
            </a:extLst>
          </p:cNvPr>
          <p:cNvCxnSpPr>
            <a:cxnSpLocks/>
            <a:stCxn id="9" idx="0"/>
            <a:endCxn id="19" idx="4"/>
          </p:cNvCxnSpPr>
          <p:nvPr/>
        </p:nvCxnSpPr>
        <p:spPr>
          <a:xfrm rot="16200000" flipV="1">
            <a:off x="5969770" y="5392315"/>
            <a:ext cx="402772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3B63122-97D8-4AD9-95AF-E330743D5004}"/>
              </a:ext>
            </a:extLst>
          </p:cNvPr>
          <p:cNvCxnSpPr>
            <a:cxnSpLocks/>
            <a:stCxn id="15" idx="0"/>
            <a:endCxn id="18" idx="6"/>
          </p:cNvCxnSpPr>
          <p:nvPr/>
        </p:nvCxnSpPr>
        <p:spPr>
          <a:xfrm rot="16200000" flipV="1">
            <a:off x="6911950" y="1344904"/>
            <a:ext cx="1203508" cy="765207"/>
          </a:xfrm>
          <a:prstGeom prst="curvedConnector2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CEA1E3-AB27-4119-88E8-5E36040A0AD6}"/>
              </a:ext>
            </a:extLst>
          </p:cNvPr>
          <p:cNvSpPr txBox="1"/>
          <p:nvPr/>
        </p:nvSpPr>
        <p:spPr>
          <a:xfrm>
            <a:off x="8779825" y="404291"/>
            <a:ext cx="330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SQ1.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key actors involved in location-based hashtag activism for driving political processes?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D3F6E-2CE8-4081-835A-53D952DB82FF}"/>
              </a:ext>
            </a:extLst>
          </p:cNvPr>
          <p:cNvSpPr txBox="1"/>
          <p:nvPr/>
        </p:nvSpPr>
        <p:spPr>
          <a:xfrm>
            <a:off x="8779824" y="2216622"/>
            <a:ext cx="330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SQ2.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location-based hashtag activism translate into physical protest activity?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3DE0C-F04F-4514-80DD-5C52D4A842C9}"/>
              </a:ext>
            </a:extLst>
          </p:cNvPr>
          <p:cNvSpPr txBox="1"/>
          <p:nvPr/>
        </p:nvSpPr>
        <p:spPr>
          <a:xfrm>
            <a:off x="135395" y="2185673"/>
            <a:ext cx="351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location-based hashtag activism influence place-specific political processes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28624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DED09A-4392-43A1-9FEA-ECC29E98BFDB}"/>
              </a:ext>
            </a:extLst>
          </p:cNvPr>
          <p:cNvSpPr/>
          <p:nvPr/>
        </p:nvSpPr>
        <p:spPr>
          <a:xfrm>
            <a:off x="5187882" y="5593702"/>
            <a:ext cx="1966547" cy="10123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Actors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6C9CB6-DD33-4490-8FF3-30C96DF53F69}"/>
              </a:ext>
            </a:extLst>
          </p:cNvPr>
          <p:cNvSpPr/>
          <p:nvPr/>
        </p:nvSpPr>
        <p:spPr>
          <a:xfrm>
            <a:off x="7272443" y="2329262"/>
            <a:ext cx="1247728" cy="9750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protest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05B42D-78BE-4D54-A980-4BEB23A17D8A}"/>
              </a:ext>
            </a:extLst>
          </p:cNvPr>
          <p:cNvSpPr/>
          <p:nvPr/>
        </p:nvSpPr>
        <p:spPr>
          <a:xfrm>
            <a:off x="3804798" y="2329262"/>
            <a:ext cx="1247728" cy="9750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adoption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F7CA12-6CBD-4938-81A7-B9BA42946BB9}"/>
              </a:ext>
            </a:extLst>
          </p:cNvPr>
          <p:cNvSpPr/>
          <p:nvPr/>
        </p:nvSpPr>
        <p:spPr>
          <a:xfrm>
            <a:off x="5489910" y="2329262"/>
            <a:ext cx="1363809" cy="9750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 behaviour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6DF45A-9D79-4DF6-AC24-D177CF5B9D30}"/>
              </a:ext>
            </a:extLst>
          </p:cNvPr>
          <p:cNvSpPr/>
          <p:nvPr/>
        </p:nvSpPr>
        <p:spPr>
          <a:xfrm>
            <a:off x="5211210" y="460031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processes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249FE-2540-4D54-A4B6-90BA098342F1}"/>
              </a:ext>
            </a:extLst>
          </p:cNvPr>
          <p:cNvSpPr/>
          <p:nvPr/>
        </p:nvSpPr>
        <p:spPr>
          <a:xfrm>
            <a:off x="5211210" y="3859484"/>
            <a:ext cx="1919890" cy="13314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 Activism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C6E3736-CD08-4EA9-9866-4CD9759C1088}"/>
              </a:ext>
            </a:extLst>
          </p:cNvPr>
          <p:cNvCxnSpPr>
            <a:cxnSpLocks/>
            <a:stCxn id="19" idx="2"/>
            <a:endCxn id="16" idx="4"/>
          </p:cNvCxnSpPr>
          <p:nvPr/>
        </p:nvCxnSpPr>
        <p:spPr>
          <a:xfrm rot="10800000">
            <a:off x="4428662" y="3304313"/>
            <a:ext cx="782548" cy="1220895"/>
          </a:xfrm>
          <a:prstGeom prst="curvedConnector2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9833612-1D80-4DCF-A1EC-E8BA70B323B3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rot="5400000" flipH="1" flipV="1">
            <a:off x="5893899" y="3581568"/>
            <a:ext cx="555172" cy="660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5DB26F9-6CB7-4F89-9E4D-12C640A47F78}"/>
              </a:ext>
            </a:extLst>
          </p:cNvPr>
          <p:cNvCxnSpPr>
            <a:cxnSpLocks/>
            <a:stCxn id="19" idx="6"/>
            <a:endCxn id="15" idx="4"/>
          </p:cNvCxnSpPr>
          <p:nvPr/>
        </p:nvCxnSpPr>
        <p:spPr>
          <a:xfrm flipV="1">
            <a:off x="7131100" y="3304312"/>
            <a:ext cx="765207" cy="1220895"/>
          </a:xfrm>
          <a:prstGeom prst="curvedConnector2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C9CAC58-8D5A-436F-B813-DED223C9DD8D}"/>
              </a:ext>
            </a:extLst>
          </p:cNvPr>
          <p:cNvCxnSpPr>
            <a:cxnSpLocks/>
            <a:stCxn id="9" idx="0"/>
            <a:endCxn id="19" idx="4"/>
          </p:cNvCxnSpPr>
          <p:nvPr/>
        </p:nvCxnSpPr>
        <p:spPr>
          <a:xfrm rot="16200000" flipV="1">
            <a:off x="5969770" y="5392315"/>
            <a:ext cx="402772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7257009-9A9F-4484-8BAB-C2F4A1087A31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rot="16200000" flipV="1">
            <a:off x="5902593" y="2060040"/>
            <a:ext cx="537785" cy="660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3B63122-97D8-4AD9-95AF-E330743D5004}"/>
              </a:ext>
            </a:extLst>
          </p:cNvPr>
          <p:cNvCxnSpPr>
            <a:cxnSpLocks/>
            <a:stCxn id="15" idx="0"/>
            <a:endCxn id="18" idx="6"/>
          </p:cNvCxnSpPr>
          <p:nvPr/>
        </p:nvCxnSpPr>
        <p:spPr>
          <a:xfrm rot="16200000" flipV="1">
            <a:off x="6911950" y="1344904"/>
            <a:ext cx="1203508" cy="765207"/>
          </a:xfrm>
          <a:prstGeom prst="curvedConnector2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87F21DC-F9A6-4CB4-8FEC-757876A9D02B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rot="5400000" flipH="1" flipV="1">
            <a:off x="4218182" y="1336234"/>
            <a:ext cx="1203508" cy="782548"/>
          </a:xfrm>
          <a:prstGeom prst="curvedConnector2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84240E1-EA6E-47C7-AE79-99E698ACF559}"/>
              </a:ext>
            </a:extLst>
          </p:cNvPr>
          <p:cNvCxnSpPr>
            <a:cxnSpLocks/>
            <a:stCxn id="17" idx="7"/>
            <a:endCxn id="15" idx="1"/>
          </p:cNvCxnSpPr>
          <p:nvPr/>
        </p:nvCxnSpPr>
        <p:spPr>
          <a:xfrm rot="5400000" flipH="1" flipV="1">
            <a:off x="7054581" y="2071468"/>
            <a:ext cx="12700" cy="801175"/>
          </a:xfrm>
          <a:prstGeom prst="curvedConnector3">
            <a:avLst>
              <a:gd name="adj1" fmla="val 2924354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14F1C6A9-0507-4367-91C6-0AB5085F5D05}"/>
              </a:ext>
            </a:extLst>
          </p:cNvPr>
          <p:cNvCxnSpPr>
            <a:cxnSpLocks/>
            <a:stCxn id="15" idx="3"/>
            <a:endCxn id="17" idx="5"/>
          </p:cNvCxnSpPr>
          <p:nvPr/>
        </p:nvCxnSpPr>
        <p:spPr>
          <a:xfrm rot="5400000">
            <a:off x="7054582" y="2760932"/>
            <a:ext cx="12700" cy="801175"/>
          </a:xfrm>
          <a:prstGeom prst="curvedConnector3">
            <a:avLst>
              <a:gd name="adj1" fmla="val 2924354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E2EEBB7-773C-45BC-B8A4-E1E8157A6152}"/>
              </a:ext>
            </a:extLst>
          </p:cNvPr>
          <p:cNvCxnSpPr>
            <a:cxnSpLocks/>
            <a:stCxn id="16" idx="7"/>
            <a:endCxn id="17" idx="1"/>
          </p:cNvCxnSpPr>
          <p:nvPr/>
        </p:nvCxnSpPr>
        <p:spPr>
          <a:xfrm rot="5400000" flipH="1" flipV="1">
            <a:off x="5279717" y="2062138"/>
            <a:ext cx="12700" cy="819835"/>
          </a:xfrm>
          <a:prstGeom prst="curvedConnector3">
            <a:avLst>
              <a:gd name="adj1" fmla="val 2924354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543FEF4-57FC-489E-B191-7F3750F9E42D}"/>
              </a:ext>
            </a:extLst>
          </p:cNvPr>
          <p:cNvCxnSpPr>
            <a:cxnSpLocks/>
            <a:stCxn id="17" idx="3"/>
            <a:endCxn id="16" idx="5"/>
          </p:cNvCxnSpPr>
          <p:nvPr/>
        </p:nvCxnSpPr>
        <p:spPr>
          <a:xfrm rot="5400000">
            <a:off x="5279718" y="2751602"/>
            <a:ext cx="12700" cy="819835"/>
          </a:xfrm>
          <a:prstGeom prst="curvedConnector3">
            <a:avLst>
              <a:gd name="adj1" fmla="val 2924354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5154DE-6287-4CF5-B1B4-C55D9B849624}"/>
              </a:ext>
            </a:extLst>
          </p:cNvPr>
          <p:cNvSpPr txBox="1"/>
          <p:nvPr/>
        </p:nvSpPr>
        <p:spPr>
          <a:xfrm>
            <a:off x="8779825" y="404291"/>
            <a:ext cx="330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SQ1.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key actors involved in location-based hashtag activism for driving political processes?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F46EB-5285-4491-B858-4CE3B2ED45D6}"/>
              </a:ext>
            </a:extLst>
          </p:cNvPr>
          <p:cNvSpPr txBox="1"/>
          <p:nvPr/>
        </p:nvSpPr>
        <p:spPr>
          <a:xfrm>
            <a:off x="135395" y="2185673"/>
            <a:ext cx="351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location-based hashtag activism influence place-specific political processes in the United States?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D2B3-E2BA-449A-BE2B-1E750D649D5B}"/>
              </a:ext>
            </a:extLst>
          </p:cNvPr>
          <p:cNvSpPr txBox="1"/>
          <p:nvPr/>
        </p:nvSpPr>
        <p:spPr>
          <a:xfrm>
            <a:off x="8779824" y="2216622"/>
            <a:ext cx="330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SQ2.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location-based hashtag activism translate into physical protest activity?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C36D5-57B2-4EDB-AF19-34ADC33E9176}"/>
              </a:ext>
            </a:extLst>
          </p:cNvPr>
          <p:cNvSpPr txBox="1"/>
          <p:nvPr/>
        </p:nvSpPr>
        <p:spPr>
          <a:xfrm>
            <a:off x="8779824" y="4028953"/>
            <a:ext cx="330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SQ3. </a:t>
            </a:r>
            <a:r>
              <a:rPr lang="en-C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location-based hashtag activism influence voter behaviour and/or policy adoption?</a:t>
            </a:r>
          </a:p>
        </p:txBody>
      </p:sp>
    </p:spTree>
    <p:extLst>
      <p:ext uri="{BB962C8B-B14F-4D97-AF65-F5344CB8AC3E}">
        <p14:creationId xmlns:p14="http://schemas.microsoft.com/office/powerpoint/2010/main" val="33539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506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Hashtags as a Means for Political Action</vt:lpstr>
      <vt:lpstr>Problem introduction</vt:lpstr>
      <vt:lpstr>Knowledge Gap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Methods</vt:lpstr>
      <vt:lpstr>Methods</vt:lpstr>
      <vt:lpstr>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Hashtags as a Means for Political Action</dc:title>
  <dc:creator>Leonardo Nicoletti</dc:creator>
  <cp:lastModifiedBy>Leonardo Nicoletti</cp:lastModifiedBy>
  <cp:revision>40</cp:revision>
  <dcterms:created xsi:type="dcterms:W3CDTF">2021-03-16T21:21:26Z</dcterms:created>
  <dcterms:modified xsi:type="dcterms:W3CDTF">2021-03-17T21:43:44Z</dcterms:modified>
</cp:coreProperties>
</file>