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2B8BE"/>
    <a:srgbClr val="DAE3F3"/>
    <a:srgbClr val="E9868F"/>
    <a:srgbClr val="E857F3"/>
    <a:srgbClr val="A9D18E"/>
    <a:srgbClr val="E5D196"/>
    <a:srgbClr val="FF9696"/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4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9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8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7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80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5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6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8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D608-C030-4241-9E24-B3771303628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1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664-9449-4D18-8C47-EA910B89A5B6}"/>
              </a:ext>
            </a:extLst>
          </p:cNvPr>
          <p:cNvCxnSpPr>
            <a:cxnSpLocks/>
          </p:cNvCxnSpPr>
          <p:nvPr/>
        </p:nvCxnSpPr>
        <p:spPr>
          <a:xfrm>
            <a:off x="5080789" y="4225643"/>
            <a:ext cx="0" cy="2074985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13B6D-2D9E-41D3-9704-2010A221BF8C}"/>
              </a:ext>
            </a:extLst>
          </p:cNvPr>
          <p:cNvCxnSpPr/>
          <p:nvPr/>
        </p:nvCxnSpPr>
        <p:spPr>
          <a:xfrm>
            <a:off x="5076393" y="6418363"/>
            <a:ext cx="5114336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9459F1D-3589-4609-BD4E-58D3FA3B94A2}"/>
              </a:ext>
            </a:extLst>
          </p:cNvPr>
          <p:cNvSpPr/>
          <p:nvPr/>
        </p:nvSpPr>
        <p:spPr>
          <a:xfrm>
            <a:off x="888389" y="398328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CD284-5F1E-4DAA-AC87-5BB20DCE06C1}"/>
              </a:ext>
            </a:extLst>
          </p:cNvPr>
          <p:cNvSpPr/>
          <p:nvPr/>
        </p:nvSpPr>
        <p:spPr>
          <a:xfrm>
            <a:off x="3553024" y="37609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US Census Bureau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AE0771-1ABA-4BD0-9C82-7E3D095E778A}"/>
              </a:ext>
            </a:extLst>
          </p:cNvPr>
          <p:cNvSpPr/>
          <p:nvPr/>
        </p:nvSpPr>
        <p:spPr>
          <a:xfrm>
            <a:off x="1994756" y="377296"/>
            <a:ext cx="1044785" cy="58372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F38B91-C1AA-4370-9F05-4E8C0D9E14A6}"/>
              </a:ext>
            </a:extLst>
          </p:cNvPr>
          <p:cNvSpPr/>
          <p:nvPr/>
        </p:nvSpPr>
        <p:spPr>
          <a:xfrm>
            <a:off x="6452902" y="408285"/>
            <a:ext cx="1266896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Twitter API v2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D7600A-F20A-4EBC-B230-B2EC70F400C4}"/>
              </a:ext>
            </a:extLst>
          </p:cNvPr>
          <p:cNvSpPr/>
          <p:nvPr/>
        </p:nvSpPr>
        <p:spPr>
          <a:xfrm>
            <a:off x="1994757" y="1308955"/>
            <a:ext cx="1044785" cy="583726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Collection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41AE3-4F9C-4DFB-96EF-310D7EB438B4}"/>
              </a:ext>
            </a:extLst>
          </p:cNvPr>
          <p:cNvSpPr/>
          <p:nvPr/>
        </p:nvSpPr>
        <p:spPr>
          <a:xfrm>
            <a:off x="3551987" y="1308957"/>
            <a:ext cx="1199708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2016 county shapes and demographics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0518C3-6AB5-4741-83D0-E312113CA6ED}"/>
              </a:ext>
            </a:extLst>
          </p:cNvPr>
          <p:cNvSpPr/>
          <p:nvPr/>
        </p:nvSpPr>
        <p:spPr>
          <a:xfrm>
            <a:off x="5320509" y="1310824"/>
            <a:ext cx="1726489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media posts and geo-located physical protests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88D8-5B72-4895-B3E8-88C18C030065}"/>
              </a:ext>
            </a:extLst>
          </p:cNvPr>
          <p:cNvSpPr/>
          <p:nvPr/>
        </p:nvSpPr>
        <p:spPr>
          <a:xfrm>
            <a:off x="9541869" y="374482"/>
            <a:ext cx="825357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Web scraping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6337F0A-DDB1-48FC-AF97-DBA80E9F060D}"/>
              </a:ext>
            </a:extLst>
          </p:cNvPr>
          <p:cNvCxnSpPr>
            <a:cxnSpLocks/>
            <a:stCxn id="70" idx="1"/>
            <a:endCxn id="85" idx="3"/>
          </p:cNvCxnSpPr>
          <p:nvPr/>
        </p:nvCxnSpPr>
        <p:spPr>
          <a:xfrm rot="10800000" flipV="1">
            <a:off x="9199553" y="666345"/>
            <a:ext cx="342317" cy="8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903898-E51E-4118-B285-0E9F8BFF5270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rot="5400000">
            <a:off x="3977793" y="1133873"/>
            <a:ext cx="349134" cy="10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53526B-A6E4-4E21-98BF-BEC3862988DF}"/>
              </a:ext>
            </a:extLst>
          </p:cNvPr>
          <p:cNvSpPr/>
          <p:nvPr/>
        </p:nvSpPr>
        <p:spPr>
          <a:xfrm>
            <a:off x="1994757" y="2263191"/>
            <a:ext cx="1044785" cy="583726"/>
          </a:xfrm>
          <a:prstGeom prst="rect">
            <a:avLst/>
          </a:prstGeom>
          <a:pattFill prst="wdUpDiag">
            <a:fgClr>
              <a:srgbClr val="FFF2CC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E4E48-34B3-48C5-A81B-AED07E8C3785}"/>
              </a:ext>
            </a:extLst>
          </p:cNvPr>
          <p:cNvSpPr/>
          <p:nvPr/>
        </p:nvSpPr>
        <p:spPr>
          <a:xfrm>
            <a:off x="3196139" y="2246594"/>
            <a:ext cx="1904725" cy="619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county (raw count, population normalized count, network weighted count)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B0C14E-77B5-4FA2-926E-1A6FDE7E2F12}"/>
              </a:ext>
            </a:extLst>
          </p:cNvPr>
          <p:cNvSpPr/>
          <p:nvPr/>
        </p:nvSpPr>
        <p:spPr>
          <a:xfrm>
            <a:off x="8941129" y="2263998"/>
            <a:ext cx="1129527" cy="58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state (number of legislative responses)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2097-6503-44E9-8D4A-5FD8C24E20A4}"/>
              </a:ext>
            </a:extLst>
          </p:cNvPr>
          <p:cNvSpPr/>
          <p:nvPr/>
        </p:nvSpPr>
        <p:spPr>
          <a:xfrm>
            <a:off x="1994757" y="3194280"/>
            <a:ext cx="1044785" cy="583726"/>
          </a:xfrm>
          <a:prstGeom prst="rect">
            <a:avLst/>
          </a:prstGeom>
          <a:pattFill prst="wdUpDiag">
            <a:fgClr>
              <a:srgbClr val="DEEBF7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Time series modelling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EEF74C-4747-47F3-AD86-F185BCA51D5F}"/>
              </a:ext>
            </a:extLst>
          </p:cNvPr>
          <p:cNvSpPr/>
          <p:nvPr/>
        </p:nvSpPr>
        <p:spPr>
          <a:xfrm>
            <a:off x="1992270" y="4156141"/>
            <a:ext cx="1044785" cy="583726"/>
          </a:xfrm>
          <a:prstGeom prst="rect">
            <a:avLst/>
          </a:prstGeom>
          <a:pattFill prst="wdUpDiag">
            <a:fgClr>
              <a:srgbClr val="FF96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Regression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1ADCA2-C1C0-4D8E-B761-6EA21FDD6D9C}"/>
              </a:ext>
            </a:extLst>
          </p:cNvPr>
          <p:cNvSpPr/>
          <p:nvPr/>
        </p:nvSpPr>
        <p:spPr>
          <a:xfrm>
            <a:off x="8501661" y="4163755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Physical protest vs. legislation count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DC71E-D834-4259-9A6D-E662814EC3DC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4148501" y="2866180"/>
            <a:ext cx="1670" cy="1287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9B078-F62E-475B-B810-50B361D3BD7E}"/>
              </a:ext>
            </a:extLst>
          </p:cNvPr>
          <p:cNvSpPr/>
          <p:nvPr/>
        </p:nvSpPr>
        <p:spPr>
          <a:xfrm>
            <a:off x="6314363" y="5085383"/>
            <a:ext cx="982174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Community detection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E273B8-828A-4130-8E58-8665061D1902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4148501" y="1892683"/>
            <a:ext cx="3340" cy="353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8442263-D4D2-4EA5-9934-E3263AF44EE9}"/>
              </a:ext>
            </a:extLst>
          </p:cNvPr>
          <p:cNvSpPr/>
          <p:nvPr/>
        </p:nvSpPr>
        <p:spPr>
          <a:xfrm>
            <a:off x="2001061" y="5088263"/>
            <a:ext cx="1044785" cy="583726"/>
          </a:xfrm>
          <a:prstGeom prst="rect">
            <a:avLst/>
          </a:prstGeom>
          <a:pattFill prst="wdUpDiag">
            <a:fgClr>
              <a:srgbClr val="E5D1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Network Modelling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D96BD7-8364-4532-8E58-8BBD68865274}"/>
              </a:ext>
            </a:extLst>
          </p:cNvPr>
          <p:cNvSpPr/>
          <p:nvPr/>
        </p:nvSpPr>
        <p:spPr>
          <a:xfrm>
            <a:off x="7999843" y="375370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NCSL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253051-8F3F-46CF-932D-1DEE018AF49E}"/>
              </a:ext>
            </a:extLst>
          </p:cNvPr>
          <p:cNvCxnSpPr>
            <a:cxnSpLocks/>
          </p:cNvCxnSpPr>
          <p:nvPr/>
        </p:nvCxnSpPr>
        <p:spPr>
          <a:xfrm>
            <a:off x="6832168" y="234553"/>
            <a:ext cx="0" cy="358726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A45C7A-A09A-440A-900F-32DE2F63F7D2}"/>
              </a:ext>
            </a:extLst>
          </p:cNvPr>
          <p:cNvCxnSpPr>
            <a:cxnSpLocks/>
          </p:cNvCxnSpPr>
          <p:nvPr/>
        </p:nvCxnSpPr>
        <p:spPr>
          <a:xfrm flipH="1">
            <a:off x="4890624" y="4584902"/>
            <a:ext cx="1939059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32B52A0-7E10-4803-9BDC-C52440ABD528}"/>
              </a:ext>
            </a:extLst>
          </p:cNvPr>
          <p:cNvCxnSpPr>
            <a:cxnSpLocks/>
          </p:cNvCxnSpPr>
          <p:nvPr/>
        </p:nvCxnSpPr>
        <p:spPr>
          <a:xfrm flipV="1">
            <a:off x="9998652" y="234552"/>
            <a:ext cx="0" cy="5653454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341DA-A652-4E65-96D0-B8AD2572E967}"/>
              </a:ext>
            </a:extLst>
          </p:cNvPr>
          <p:cNvCxnSpPr>
            <a:cxnSpLocks/>
          </p:cNvCxnSpPr>
          <p:nvPr/>
        </p:nvCxnSpPr>
        <p:spPr>
          <a:xfrm flipH="1">
            <a:off x="6832170" y="234552"/>
            <a:ext cx="3175275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DF6ED2B-97E4-4050-AB49-474A4975FF93}"/>
              </a:ext>
            </a:extLst>
          </p:cNvPr>
          <p:cNvSpPr/>
          <p:nvPr/>
        </p:nvSpPr>
        <p:spPr>
          <a:xfrm>
            <a:off x="3268141" y="234553"/>
            <a:ext cx="3447943" cy="31212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197B83-94B7-44A8-8561-09B11AA95644}"/>
              </a:ext>
            </a:extLst>
          </p:cNvPr>
          <p:cNvSpPr/>
          <p:nvPr/>
        </p:nvSpPr>
        <p:spPr>
          <a:xfrm>
            <a:off x="5017972" y="38364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ACLED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E5FB78A-9918-4A1F-BA66-4155D49B26FA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rot="5400000">
            <a:off x="6475647" y="700120"/>
            <a:ext cx="318813" cy="9025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75749-2311-4CFD-8E49-6E7DC851E7A8}"/>
              </a:ext>
            </a:extLst>
          </p:cNvPr>
          <p:cNvSpPr/>
          <p:nvPr/>
        </p:nvSpPr>
        <p:spPr>
          <a:xfrm>
            <a:off x="7941677" y="1323078"/>
            <a:ext cx="1319273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 level legislative responses to policing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52F000-22B5-4C09-B53B-CB6DC4E56804}"/>
              </a:ext>
            </a:extLst>
          </p:cNvPr>
          <p:cNvCxnSpPr>
            <a:cxnSpLocks/>
            <a:stCxn id="85" idx="2"/>
            <a:endCxn id="94" idx="0"/>
          </p:cNvCxnSpPr>
          <p:nvPr/>
        </p:nvCxnSpPr>
        <p:spPr>
          <a:xfrm rot="16200000" flipH="1">
            <a:off x="8418514" y="1140279"/>
            <a:ext cx="363982" cy="16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0170593-A485-4771-87F8-5D4AF676BABC}"/>
              </a:ext>
            </a:extLst>
          </p:cNvPr>
          <p:cNvCxnSpPr>
            <a:cxnSpLocks/>
            <a:stCxn id="92" idx="2"/>
            <a:endCxn id="69" idx="0"/>
          </p:cNvCxnSpPr>
          <p:nvPr/>
        </p:nvCxnSpPr>
        <p:spPr>
          <a:xfrm rot="16200000" flipH="1">
            <a:off x="5729065" y="856135"/>
            <a:ext cx="343451" cy="5659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4DBE34-B443-4A7D-AF82-659296AFE8E9}"/>
              </a:ext>
            </a:extLst>
          </p:cNvPr>
          <p:cNvSpPr/>
          <p:nvPr/>
        </p:nvSpPr>
        <p:spPr>
          <a:xfrm>
            <a:off x="6538405" y="2235992"/>
            <a:ext cx="109588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Data aggregated by day (count)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708FCE8-1745-4D7F-A489-F8AA1467E0BB}"/>
              </a:ext>
            </a:extLst>
          </p:cNvPr>
          <p:cNvCxnSpPr>
            <a:cxnSpLocks/>
            <a:stCxn id="69" idx="1"/>
            <a:endCxn id="75" idx="3"/>
          </p:cNvCxnSpPr>
          <p:nvPr/>
        </p:nvCxnSpPr>
        <p:spPr>
          <a:xfrm rot="10800000" flipV="1">
            <a:off x="5100865" y="1602687"/>
            <a:ext cx="219645" cy="953700"/>
          </a:xfrm>
          <a:prstGeom prst="bentConnector3">
            <a:avLst>
              <a:gd name="adj1" fmla="val 33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76BE680-D8DC-4A42-A93B-81CE6C3EB51E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5952758" y="1942207"/>
            <a:ext cx="642501" cy="5287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0798C6A-136F-41AF-9536-56B48FBBE031}"/>
              </a:ext>
            </a:extLst>
          </p:cNvPr>
          <p:cNvCxnSpPr>
            <a:cxnSpLocks/>
            <a:stCxn id="94" idx="2"/>
            <a:endCxn id="76" idx="3"/>
          </p:cNvCxnSpPr>
          <p:nvPr/>
        </p:nvCxnSpPr>
        <p:spPr>
          <a:xfrm rot="16200000" flipH="1">
            <a:off x="9010799" y="1497318"/>
            <a:ext cx="650370" cy="1469342"/>
          </a:xfrm>
          <a:prstGeom prst="bentConnector4">
            <a:avLst>
              <a:gd name="adj1" fmla="val 13942"/>
              <a:gd name="adj2" fmla="val 1155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4A27137-FFF3-4E6B-80DF-E5EC9B4E0F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1655" y="2751554"/>
            <a:ext cx="1055913" cy="4457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A9EC37-6D43-4010-B3B5-BD55DD6838CD}"/>
              </a:ext>
            </a:extLst>
          </p:cNvPr>
          <p:cNvSpPr/>
          <p:nvPr/>
        </p:nvSpPr>
        <p:spPr>
          <a:xfrm>
            <a:off x="6993657" y="3189859"/>
            <a:ext cx="103059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Multivariate time-series forecasting (LSTM, VAR)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FF3C90-0627-4CE2-9E72-4AB11ED1659E}"/>
              </a:ext>
            </a:extLst>
          </p:cNvPr>
          <p:cNvSpPr/>
          <p:nvPr/>
        </p:nvSpPr>
        <p:spPr>
          <a:xfrm>
            <a:off x="7768648" y="2260464"/>
            <a:ext cx="103059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network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91A08B0-7FBC-4A0B-ABF2-1E4CA03C2898}"/>
              </a:ext>
            </a:extLst>
          </p:cNvPr>
          <p:cNvCxnSpPr>
            <a:cxnSpLocks/>
            <a:stCxn id="69" idx="2"/>
            <a:endCxn id="103" idx="0"/>
          </p:cNvCxnSpPr>
          <p:nvPr/>
        </p:nvCxnSpPr>
        <p:spPr>
          <a:xfrm rot="16200000" flipH="1">
            <a:off x="7050893" y="1027410"/>
            <a:ext cx="365914" cy="2100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107074-F01D-42FF-A498-80DEC7AF3C3B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 rot="16200000" flipH="1">
            <a:off x="7112583" y="2793485"/>
            <a:ext cx="370141" cy="422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8DE489-0D75-4452-A901-7FA176F25795}"/>
              </a:ext>
            </a:extLst>
          </p:cNvPr>
          <p:cNvSpPr/>
          <p:nvPr/>
        </p:nvSpPr>
        <p:spPr>
          <a:xfrm>
            <a:off x="3519803" y="4153504"/>
            <a:ext cx="126073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physical protests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A47ADA-53DA-4950-AC62-80BDD6742410}"/>
              </a:ext>
            </a:extLst>
          </p:cNvPr>
          <p:cNvSpPr/>
          <p:nvPr/>
        </p:nvSpPr>
        <p:spPr>
          <a:xfrm>
            <a:off x="6129549" y="4157595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legislation count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5D6A79-1D8F-4254-B50C-6178D096E616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6200000" flipH="1">
            <a:off x="8960430" y="3395812"/>
            <a:ext cx="1605268" cy="514345"/>
          </a:xfrm>
          <a:prstGeom prst="bentConnector4">
            <a:avLst>
              <a:gd name="adj1" fmla="val 40909"/>
              <a:gd name="adj2" fmla="val 1542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3107793-954F-4511-90B9-77121D6D2DC9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16200000" flipH="1">
            <a:off x="7660098" y="418205"/>
            <a:ext cx="369448" cy="33221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EBD692C-F496-4DDA-8E68-A0490FB9A6C3}"/>
              </a:ext>
            </a:extLst>
          </p:cNvPr>
          <p:cNvCxnSpPr>
            <a:cxnSpLocks/>
            <a:stCxn id="76" idx="2"/>
            <a:endCxn id="107" idx="0"/>
          </p:cNvCxnSpPr>
          <p:nvPr/>
        </p:nvCxnSpPr>
        <p:spPr>
          <a:xfrm rot="5400000">
            <a:off x="7543744" y="2195446"/>
            <a:ext cx="1307245" cy="2617055"/>
          </a:xfrm>
          <a:prstGeom prst="bentConnector3">
            <a:avLst>
              <a:gd name="adj1" fmla="val 8161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EC9B0E7-5EFE-4318-A966-FF0456955546}"/>
              </a:ext>
            </a:extLst>
          </p:cNvPr>
          <p:cNvCxnSpPr>
            <a:cxnSpLocks/>
            <a:stCxn id="103" idx="2"/>
            <a:endCxn id="122" idx="0"/>
          </p:cNvCxnSpPr>
          <p:nvPr/>
        </p:nvCxnSpPr>
        <p:spPr>
          <a:xfrm rot="5400000">
            <a:off x="5805381" y="2609504"/>
            <a:ext cx="2243880" cy="2713252"/>
          </a:xfrm>
          <a:prstGeom prst="bentConnector3">
            <a:avLst>
              <a:gd name="adj1" fmla="val 89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E584A7-24FC-4DE7-B5AA-B55ACD8DE3C0}"/>
              </a:ext>
            </a:extLst>
          </p:cNvPr>
          <p:cNvSpPr/>
          <p:nvPr/>
        </p:nvSpPr>
        <p:spPr>
          <a:xfrm>
            <a:off x="8690608" y="5085383"/>
            <a:ext cx="935545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Network spatial interactions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E13844E-2A89-4E6E-A704-4EB0AE6D8BA6}"/>
              </a:ext>
            </a:extLst>
          </p:cNvPr>
          <p:cNvCxnSpPr>
            <a:cxnSpLocks/>
            <a:stCxn id="103" idx="2"/>
            <a:endCxn id="113" idx="1"/>
          </p:cNvCxnSpPr>
          <p:nvPr/>
        </p:nvCxnSpPr>
        <p:spPr>
          <a:xfrm rot="16200000" flipH="1">
            <a:off x="7220749" y="3907388"/>
            <a:ext cx="2533056" cy="406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5BE76C-7531-4567-8378-A8B9973A4A0C}"/>
              </a:ext>
            </a:extLst>
          </p:cNvPr>
          <p:cNvCxnSpPr>
            <a:cxnSpLocks/>
            <a:endCxn id="106" idx="3"/>
          </p:cNvCxnSpPr>
          <p:nvPr/>
        </p:nvCxnSpPr>
        <p:spPr>
          <a:xfrm rot="5400000">
            <a:off x="4798925" y="3762637"/>
            <a:ext cx="664345" cy="701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AB97673-7C09-4FBD-AF9A-59B953328AB4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5471382" y="3791293"/>
            <a:ext cx="668436" cy="6478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8CBDC-C7CD-49CA-B29C-262F87739020}"/>
              </a:ext>
            </a:extLst>
          </p:cNvPr>
          <p:cNvSpPr/>
          <p:nvPr/>
        </p:nvSpPr>
        <p:spPr>
          <a:xfrm>
            <a:off x="4901524" y="3197296"/>
            <a:ext cx="116025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Correlated time series analysis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8177DD-C998-45C7-A046-D800B5ABC960}"/>
              </a:ext>
            </a:extLst>
          </p:cNvPr>
          <p:cNvSpPr/>
          <p:nvPr/>
        </p:nvSpPr>
        <p:spPr>
          <a:xfrm>
            <a:off x="6129548" y="3189859"/>
            <a:ext cx="786314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TLCC + Granger causality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BDBFF1D-55E6-4C05-A921-2292988E3E47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5998461" y="3256778"/>
            <a:ext cx="7437" cy="1041052"/>
          </a:xfrm>
          <a:prstGeom prst="bentConnector3">
            <a:avLst>
              <a:gd name="adj1" fmla="val -307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3018D0-D683-4F27-A6AA-590F0CADF56A}"/>
              </a:ext>
            </a:extLst>
          </p:cNvPr>
          <p:cNvSpPr/>
          <p:nvPr/>
        </p:nvSpPr>
        <p:spPr>
          <a:xfrm>
            <a:off x="5079608" y="5088070"/>
            <a:ext cx="982174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Centrality metrics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F81D852-EAFC-468F-84D4-5BDFCD4B360F}"/>
              </a:ext>
            </a:extLst>
          </p:cNvPr>
          <p:cNvCxnSpPr>
            <a:cxnSpLocks/>
            <a:stCxn id="103" idx="2"/>
            <a:endCxn id="81" idx="0"/>
          </p:cNvCxnSpPr>
          <p:nvPr/>
        </p:nvCxnSpPr>
        <p:spPr>
          <a:xfrm rot="5400000">
            <a:off x="6424104" y="3225539"/>
            <a:ext cx="2241193" cy="1478497"/>
          </a:xfrm>
          <a:prstGeom prst="bentConnector3">
            <a:avLst>
              <a:gd name="adj1" fmla="val 892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5D5373B3-305B-48AA-B9DA-1B9BD141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88" y="2422472"/>
            <a:ext cx="241427" cy="241427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11E549-44AF-4BCD-8E27-6055438A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3344100"/>
            <a:ext cx="241427" cy="241427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88DC0DF-466C-42EA-852F-D51024F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7" y="4317996"/>
            <a:ext cx="241427" cy="241427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488C596F-8F4F-4A47-A1E5-E623ADA0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65" y="5239624"/>
            <a:ext cx="241427" cy="24142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658473FF-AA5E-45AD-884B-FED89205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40" y="6023592"/>
            <a:ext cx="241427" cy="241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032CD-EC5A-482E-B3AD-CC8F543CA39B}"/>
              </a:ext>
            </a:extLst>
          </p:cNvPr>
          <p:cNvSpPr txBox="1"/>
          <p:nvPr/>
        </p:nvSpPr>
        <p:spPr>
          <a:xfrm>
            <a:off x="8869685" y="6005805"/>
            <a:ext cx="162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200" b="1" dirty="0">
                <a:solidFill>
                  <a:prstClr val="black"/>
                </a:solidFill>
                <a:latin typeface="Calibri" panose="020F0502020204030204"/>
              </a:rPr>
              <a:t>= Geospatial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341212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87B3A30-8699-48F3-89E1-C9D1DD87C500}"/>
              </a:ext>
            </a:extLst>
          </p:cNvPr>
          <p:cNvCxnSpPr>
            <a:cxnSpLocks/>
          </p:cNvCxnSpPr>
          <p:nvPr/>
        </p:nvCxnSpPr>
        <p:spPr>
          <a:xfrm>
            <a:off x="11028318" y="3305788"/>
            <a:ext cx="0" cy="884784"/>
          </a:xfrm>
          <a:prstGeom prst="straightConnector1">
            <a:avLst/>
          </a:prstGeom>
          <a:ln w="127000">
            <a:solidFill>
              <a:srgbClr val="DAE3F3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B899CB-7D58-42D3-AA5C-90EF596CC9C1}"/>
              </a:ext>
            </a:extLst>
          </p:cNvPr>
          <p:cNvSpPr/>
          <p:nvPr/>
        </p:nvSpPr>
        <p:spPr>
          <a:xfrm>
            <a:off x="1734148" y="4383234"/>
            <a:ext cx="8765930" cy="1087643"/>
          </a:xfrm>
          <a:prstGeom prst="rect">
            <a:avLst/>
          </a:prstGeom>
          <a:solidFill>
            <a:srgbClr val="F2B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746EB-7120-4CFF-9583-844F80256407}"/>
              </a:ext>
            </a:extLst>
          </p:cNvPr>
          <p:cNvSpPr/>
          <p:nvPr/>
        </p:nvSpPr>
        <p:spPr>
          <a:xfrm>
            <a:off x="1712755" y="3086115"/>
            <a:ext cx="8787321" cy="1087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664-9449-4D18-8C47-EA910B89A5B6}"/>
              </a:ext>
            </a:extLst>
          </p:cNvPr>
          <p:cNvCxnSpPr>
            <a:cxnSpLocks/>
          </p:cNvCxnSpPr>
          <p:nvPr/>
        </p:nvCxnSpPr>
        <p:spPr>
          <a:xfrm>
            <a:off x="5080789" y="4225643"/>
            <a:ext cx="0" cy="2074985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13B6D-2D9E-41D3-9704-2010A221BF8C}"/>
              </a:ext>
            </a:extLst>
          </p:cNvPr>
          <p:cNvCxnSpPr/>
          <p:nvPr/>
        </p:nvCxnSpPr>
        <p:spPr>
          <a:xfrm>
            <a:off x="5076393" y="6418363"/>
            <a:ext cx="5114336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9459F1D-3589-4609-BD4E-58D3FA3B94A2}"/>
              </a:ext>
            </a:extLst>
          </p:cNvPr>
          <p:cNvSpPr/>
          <p:nvPr/>
        </p:nvSpPr>
        <p:spPr>
          <a:xfrm>
            <a:off x="888389" y="398328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CD284-5F1E-4DAA-AC87-5BB20DCE06C1}"/>
              </a:ext>
            </a:extLst>
          </p:cNvPr>
          <p:cNvSpPr/>
          <p:nvPr/>
        </p:nvSpPr>
        <p:spPr>
          <a:xfrm>
            <a:off x="3553024" y="37609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US Census Bureau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AE0771-1ABA-4BD0-9C82-7E3D095E778A}"/>
              </a:ext>
            </a:extLst>
          </p:cNvPr>
          <p:cNvSpPr/>
          <p:nvPr/>
        </p:nvSpPr>
        <p:spPr>
          <a:xfrm>
            <a:off x="1994756" y="377296"/>
            <a:ext cx="1044785" cy="58372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F38B91-C1AA-4370-9F05-4E8C0D9E14A6}"/>
              </a:ext>
            </a:extLst>
          </p:cNvPr>
          <p:cNvSpPr/>
          <p:nvPr/>
        </p:nvSpPr>
        <p:spPr>
          <a:xfrm>
            <a:off x="6452902" y="408285"/>
            <a:ext cx="1266896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Twitter API v2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D7600A-F20A-4EBC-B230-B2EC70F400C4}"/>
              </a:ext>
            </a:extLst>
          </p:cNvPr>
          <p:cNvSpPr/>
          <p:nvPr/>
        </p:nvSpPr>
        <p:spPr>
          <a:xfrm>
            <a:off x="1994757" y="1308955"/>
            <a:ext cx="1044785" cy="583726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Collection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41AE3-4F9C-4DFB-96EF-310D7EB438B4}"/>
              </a:ext>
            </a:extLst>
          </p:cNvPr>
          <p:cNvSpPr/>
          <p:nvPr/>
        </p:nvSpPr>
        <p:spPr>
          <a:xfrm>
            <a:off x="3551987" y="1308957"/>
            <a:ext cx="1199708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2016 county shapes and demographics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0518C3-6AB5-4741-83D0-E312113CA6ED}"/>
              </a:ext>
            </a:extLst>
          </p:cNvPr>
          <p:cNvSpPr/>
          <p:nvPr/>
        </p:nvSpPr>
        <p:spPr>
          <a:xfrm>
            <a:off x="5320509" y="1310824"/>
            <a:ext cx="1726489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media posts and geo-located physical protests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88D8-5B72-4895-B3E8-88C18C030065}"/>
              </a:ext>
            </a:extLst>
          </p:cNvPr>
          <p:cNvSpPr/>
          <p:nvPr/>
        </p:nvSpPr>
        <p:spPr>
          <a:xfrm>
            <a:off x="9541869" y="374482"/>
            <a:ext cx="825357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Web scraping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6337F0A-DDB1-48FC-AF97-DBA80E9F060D}"/>
              </a:ext>
            </a:extLst>
          </p:cNvPr>
          <p:cNvCxnSpPr>
            <a:cxnSpLocks/>
            <a:stCxn id="70" idx="1"/>
            <a:endCxn id="85" idx="3"/>
          </p:cNvCxnSpPr>
          <p:nvPr/>
        </p:nvCxnSpPr>
        <p:spPr>
          <a:xfrm rot="10800000" flipV="1">
            <a:off x="9199553" y="666345"/>
            <a:ext cx="342317" cy="8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903898-E51E-4118-B285-0E9F8BFF5270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rot="5400000">
            <a:off x="3977793" y="1133873"/>
            <a:ext cx="349134" cy="10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53526B-A6E4-4E21-98BF-BEC3862988DF}"/>
              </a:ext>
            </a:extLst>
          </p:cNvPr>
          <p:cNvSpPr/>
          <p:nvPr/>
        </p:nvSpPr>
        <p:spPr>
          <a:xfrm>
            <a:off x="1994757" y="2263191"/>
            <a:ext cx="1044785" cy="583726"/>
          </a:xfrm>
          <a:prstGeom prst="rect">
            <a:avLst/>
          </a:prstGeom>
          <a:pattFill prst="wdUpDiag">
            <a:fgClr>
              <a:srgbClr val="FFF2CC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E4E48-34B3-48C5-A81B-AED07E8C3785}"/>
              </a:ext>
            </a:extLst>
          </p:cNvPr>
          <p:cNvSpPr/>
          <p:nvPr/>
        </p:nvSpPr>
        <p:spPr>
          <a:xfrm>
            <a:off x="3196139" y="2246594"/>
            <a:ext cx="1904725" cy="619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county (raw count, population normalized count, network weighted count)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B0C14E-77B5-4FA2-926E-1A6FDE7E2F12}"/>
              </a:ext>
            </a:extLst>
          </p:cNvPr>
          <p:cNvSpPr/>
          <p:nvPr/>
        </p:nvSpPr>
        <p:spPr>
          <a:xfrm>
            <a:off x="8941129" y="2263998"/>
            <a:ext cx="1129527" cy="58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state (number of legislative responses)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2097-6503-44E9-8D4A-5FD8C24E20A4}"/>
              </a:ext>
            </a:extLst>
          </p:cNvPr>
          <p:cNvSpPr/>
          <p:nvPr/>
        </p:nvSpPr>
        <p:spPr>
          <a:xfrm>
            <a:off x="1994757" y="3356933"/>
            <a:ext cx="1044785" cy="583726"/>
          </a:xfrm>
          <a:prstGeom prst="rect">
            <a:avLst/>
          </a:prstGeom>
          <a:pattFill prst="wdUpDiag">
            <a:fgClr>
              <a:srgbClr val="DEEBF7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Time series modelling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EEF74C-4747-47F3-AD86-F185BCA51D5F}"/>
              </a:ext>
            </a:extLst>
          </p:cNvPr>
          <p:cNvSpPr/>
          <p:nvPr/>
        </p:nvSpPr>
        <p:spPr>
          <a:xfrm>
            <a:off x="1995990" y="4635237"/>
            <a:ext cx="1044785" cy="583726"/>
          </a:xfrm>
          <a:prstGeom prst="rect">
            <a:avLst/>
          </a:prstGeom>
          <a:pattFill prst="wdUpDiag">
            <a:fgClr>
              <a:srgbClr val="FF96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Regression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1ADCA2-C1C0-4D8E-B761-6EA21FDD6D9C}"/>
              </a:ext>
            </a:extLst>
          </p:cNvPr>
          <p:cNvSpPr/>
          <p:nvPr/>
        </p:nvSpPr>
        <p:spPr>
          <a:xfrm>
            <a:off x="8505381" y="4642851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Physical protest vs. legislation count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DC71E-D834-4259-9A6D-E662814EC3DC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4148501" y="2866180"/>
            <a:ext cx="5390" cy="1766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E273B8-828A-4130-8E58-8665061D1902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4148501" y="1892683"/>
            <a:ext cx="3340" cy="353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4D96BD7-8364-4532-8E58-8BBD68865274}"/>
              </a:ext>
            </a:extLst>
          </p:cNvPr>
          <p:cNvSpPr/>
          <p:nvPr/>
        </p:nvSpPr>
        <p:spPr>
          <a:xfrm>
            <a:off x="7999843" y="375370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NCSL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253051-8F3F-46CF-932D-1DEE018AF49E}"/>
              </a:ext>
            </a:extLst>
          </p:cNvPr>
          <p:cNvCxnSpPr>
            <a:cxnSpLocks/>
          </p:cNvCxnSpPr>
          <p:nvPr/>
        </p:nvCxnSpPr>
        <p:spPr>
          <a:xfrm>
            <a:off x="6832168" y="234553"/>
            <a:ext cx="0" cy="358726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A45C7A-A09A-440A-900F-32DE2F63F7D2}"/>
              </a:ext>
            </a:extLst>
          </p:cNvPr>
          <p:cNvCxnSpPr>
            <a:cxnSpLocks/>
          </p:cNvCxnSpPr>
          <p:nvPr/>
        </p:nvCxnSpPr>
        <p:spPr>
          <a:xfrm flipH="1">
            <a:off x="4894344" y="5063998"/>
            <a:ext cx="1939059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32B52A0-7E10-4803-9BDC-C52440ABD528}"/>
              </a:ext>
            </a:extLst>
          </p:cNvPr>
          <p:cNvCxnSpPr>
            <a:cxnSpLocks/>
          </p:cNvCxnSpPr>
          <p:nvPr/>
        </p:nvCxnSpPr>
        <p:spPr>
          <a:xfrm flipV="1">
            <a:off x="9998652" y="234552"/>
            <a:ext cx="0" cy="5653454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341DA-A652-4E65-96D0-B8AD2572E967}"/>
              </a:ext>
            </a:extLst>
          </p:cNvPr>
          <p:cNvCxnSpPr>
            <a:cxnSpLocks/>
          </p:cNvCxnSpPr>
          <p:nvPr/>
        </p:nvCxnSpPr>
        <p:spPr>
          <a:xfrm flipH="1">
            <a:off x="6832170" y="234552"/>
            <a:ext cx="3175275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DF6ED2B-97E4-4050-AB49-474A4975FF93}"/>
              </a:ext>
            </a:extLst>
          </p:cNvPr>
          <p:cNvSpPr/>
          <p:nvPr/>
        </p:nvSpPr>
        <p:spPr>
          <a:xfrm>
            <a:off x="3268141" y="234553"/>
            <a:ext cx="3447943" cy="31212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197B83-94B7-44A8-8561-09B11AA95644}"/>
              </a:ext>
            </a:extLst>
          </p:cNvPr>
          <p:cNvSpPr/>
          <p:nvPr/>
        </p:nvSpPr>
        <p:spPr>
          <a:xfrm>
            <a:off x="5017972" y="38364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ACLED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E5FB78A-9918-4A1F-BA66-4155D49B26FA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rot="5400000">
            <a:off x="6475647" y="700120"/>
            <a:ext cx="318813" cy="9025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75749-2311-4CFD-8E49-6E7DC851E7A8}"/>
              </a:ext>
            </a:extLst>
          </p:cNvPr>
          <p:cNvSpPr/>
          <p:nvPr/>
        </p:nvSpPr>
        <p:spPr>
          <a:xfrm>
            <a:off x="7941677" y="1323078"/>
            <a:ext cx="1319273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 level legislative responses to policing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52F000-22B5-4C09-B53B-CB6DC4E56804}"/>
              </a:ext>
            </a:extLst>
          </p:cNvPr>
          <p:cNvCxnSpPr>
            <a:cxnSpLocks/>
            <a:stCxn id="85" idx="2"/>
            <a:endCxn id="94" idx="0"/>
          </p:cNvCxnSpPr>
          <p:nvPr/>
        </p:nvCxnSpPr>
        <p:spPr>
          <a:xfrm rot="16200000" flipH="1">
            <a:off x="8418514" y="1140279"/>
            <a:ext cx="363982" cy="16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0170593-A485-4771-87F8-5D4AF676BABC}"/>
              </a:ext>
            </a:extLst>
          </p:cNvPr>
          <p:cNvCxnSpPr>
            <a:cxnSpLocks/>
            <a:stCxn id="92" idx="2"/>
            <a:endCxn id="69" idx="0"/>
          </p:cNvCxnSpPr>
          <p:nvPr/>
        </p:nvCxnSpPr>
        <p:spPr>
          <a:xfrm rot="16200000" flipH="1">
            <a:off x="5729065" y="856135"/>
            <a:ext cx="343451" cy="5659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4DBE34-B443-4A7D-AF82-659296AFE8E9}"/>
              </a:ext>
            </a:extLst>
          </p:cNvPr>
          <p:cNvSpPr/>
          <p:nvPr/>
        </p:nvSpPr>
        <p:spPr>
          <a:xfrm>
            <a:off x="6538405" y="2235992"/>
            <a:ext cx="109588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Data aggregated by day (count)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708FCE8-1745-4D7F-A489-F8AA1467E0BB}"/>
              </a:ext>
            </a:extLst>
          </p:cNvPr>
          <p:cNvCxnSpPr>
            <a:cxnSpLocks/>
            <a:stCxn id="69" idx="1"/>
            <a:endCxn id="75" idx="3"/>
          </p:cNvCxnSpPr>
          <p:nvPr/>
        </p:nvCxnSpPr>
        <p:spPr>
          <a:xfrm rot="10800000" flipV="1">
            <a:off x="5100865" y="1602687"/>
            <a:ext cx="219645" cy="953700"/>
          </a:xfrm>
          <a:prstGeom prst="bentConnector3">
            <a:avLst>
              <a:gd name="adj1" fmla="val 33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76BE680-D8DC-4A42-A93B-81CE6C3EB51E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5952758" y="1942207"/>
            <a:ext cx="642501" cy="5287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0798C6A-136F-41AF-9536-56B48FBBE031}"/>
              </a:ext>
            </a:extLst>
          </p:cNvPr>
          <p:cNvCxnSpPr>
            <a:cxnSpLocks/>
            <a:stCxn id="94" idx="2"/>
            <a:endCxn id="76" idx="3"/>
          </p:cNvCxnSpPr>
          <p:nvPr/>
        </p:nvCxnSpPr>
        <p:spPr>
          <a:xfrm rot="16200000" flipH="1">
            <a:off x="9010799" y="1497318"/>
            <a:ext cx="650370" cy="1469342"/>
          </a:xfrm>
          <a:prstGeom prst="bentConnector4">
            <a:avLst>
              <a:gd name="adj1" fmla="val 13942"/>
              <a:gd name="adj2" fmla="val 1155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4A27137-FFF3-4E6B-80DF-E5EC9B4E0F27}"/>
              </a:ext>
            </a:extLst>
          </p:cNvPr>
          <p:cNvCxnSpPr>
            <a:cxnSpLocks/>
            <a:endCxn id="119" idx="0"/>
          </p:cNvCxnSpPr>
          <p:nvPr/>
        </p:nvCxnSpPr>
        <p:spPr>
          <a:xfrm rot="10800000" flipV="1">
            <a:off x="5481655" y="2751553"/>
            <a:ext cx="1055917" cy="6083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A9EC37-6D43-4010-B3B5-BD55DD6838CD}"/>
              </a:ext>
            </a:extLst>
          </p:cNvPr>
          <p:cNvSpPr/>
          <p:nvPr/>
        </p:nvSpPr>
        <p:spPr>
          <a:xfrm>
            <a:off x="6993657" y="3352512"/>
            <a:ext cx="103059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Multivariate time-series forecasting (LSTM, VAR)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107074-F01D-42FF-A498-80DEC7AF3C3B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 rot="16200000" flipH="1">
            <a:off x="7031255" y="2874812"/>
            <a:ext cx="532794" cy="422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8DE489-0D75-4452-A901-7FA176F25795}"/>
              </a:ext>
            </a:extLst>
          </p:cNvPr>
          <p:cNvSpPr/>
          <p:nvPr/>
        </p:nvSpPr>
        <p:spPr>
          <a:xfrm>
            <a:off x="3523523" y="4632600"/>
            <a:ext cx="126073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physical protests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A47ADA-53DA-4950-AC62-80BDD6742410}"/>
              </a:ext>
            </a:extLst>
          </p:cNvPr>
          <p:cNvSpPr/>
          <p:nvPr/>
        </p:nvSpPr>
        <p:spPr>
          <a:xfrm>
            <a:off x="6133269" y="4636691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legislation count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5D6A79-1D8F-4254-B50C-6178D096E616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6200000" flipH="1">
            <a:off x="8722742" y="3633500"/>
            <a:ext cx="2084364" cy="518065"/>
          </a:xfrm>
          <a:prstGeom prst="bentConnector4">
            <a:avLst>
              <a:gd name="adj1" fmla="val 77378"/>
              <a:gd name="adj2" fmla="val 15314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3107793-954F-4511-90B9-77121D6D2DC9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16200000" flipH="1">
            <a:off x="7660098" y="418205"/>
            <a:ext cx="369448" cy="33221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EBD692C-F496-4DDA-8E68-A0490FB9A6C3}"/>
              </a:ext>
            </a:extLst>
          </p:cNvPr>
          <p:cNvCxnSpPr>
            <a:cxnSpLocks/>
            <a:stCxn id="76" idx="2"/>
            <a:endCxn id="107" idx="0"/>
          </p:cNvCxnSpPr>
          <p:nvPr/>
        </p:nvCxnSpPr>
        <p:spPr>
          <a:xfrm rot="5400000">
            <a:off x="7306056" y="2436854"/>
            <a:ext cx="1786341" cy="2613335"/>
          </a:xfrm>
          <a:prstGeom prst="bentConnector3">
            <a:avLst>
              <a:gd name="adj1" fmla="val 9011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5BE76C-7531-4567-8378-A8B9973A4A0C}"/>
              </a:ext>
            </a:extLst>
          </p:cNvPr>
          <p:cNvCxnSpPr>
            <a:cxnSpLocks/>
          </p:cNvCxnSpPr>
          <p:nvPr/>
        </p:nvCxnSpPr>
        <p:spPr>
          <a:xfrm rot="5400000">
            <a:off x="4793853" y="4246129"/>
            <a:ext cx="664345" cy="701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AB97673-7C09-4FBD-AF9A-59B953328A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8004" y="4128892"/>
            <a:ext cx="938917" cy="6516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8CBDC-C7CD-49CA-B29C-262F87739020}"/>
              </a:ext>
            </a:extLst>
          </p:cNvPr>
          <p:cNvSpPr/>
          <p:nvPr/>
        </p:nvSpPr>
        <p:spPr>
          <a:xfrm>
            <a:off x="4901524" y="3359949"/>
            <a:ext cx="116025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Correlated time series analysis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8177DD-C998-45C7-A046-D800B5ABC960}"/>
              </a:ext>
            </a:extLst>
          </p:cNvPr>
          <p:cNvSpPr/>
          <p:nvPr/>
        </p:nvSpPr>
        <p:spPr>
          <a:xfrm>
            <a:off x="6129548" y="3352512"/>
            <a:ext cx="786314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TLCC + Granger causality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BDBFF1D-55E6-4C05-A921-2292988E3E47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5998461" y="3419431"/>
            <a:ext cx="7437" cy="1041052"/>
          </a:xfrm>
          <a:prstGeom prst="bentConnector3">
            <a:avLst>
              <a:gd name="adj1" fmla="val -183247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5D5373B3-305B-48AA-B9DA-1B9BD141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88" y="2422472"/>
            <a:ext cx="241427" cy="241427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11E549-44AF-4BCD-8E27-6055438A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3506753"/>
            <a:ext cx="241427" cy="241427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88DC0DF-466C-42EA-852F-D51024F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4797092"/>
            <a:ext cx="241427" cy="24142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658473FF-AA5E-45AD-884B-FED89205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59" y="5932443"/>
            <a:ext cx="241427" cy="241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032CD-EC5A-482E-B3AD-CC8F543CA39B}"/>
              </a:ext>
            </a:extLst>
          </p:cNvPr>
          <p:cNvSpPr txBox="1"/>
          <p:nvPr/>
        </p:nvSpPr>
        <p:spPr>
          <a:xfrm>
            <a:off x="8871304" y="5914656"/>
            <a:ext cx="162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200" b="1" dirty="0">
                <a:solidFill>
                  <a:prstClr val="black"/>
                </a:solidFill>
                <a:latin typeface="Calibri" panose="020F0502020204030204"/>
              </a:rPr>
              <a:t>= Geospatial Analysis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E3B00E-A379-439D-B67B-DD1B355ECEB8}"/>
              </a:ext>
            </a:extLst>
          </p:cNvPr>
          <p:cNvSpPr txBox="1"/>
          <p:nvPr/>
        </p:nvSpPr>
        <p:spPr>
          <a:xfrm>
            <a:off x="10644619" y="2985563"/>
            <a:ext cx="758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TIME</a:t>
            </a:r>
            <a:endParaRPr lang="en-CA" sz="12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B6E53B4-87E1-4CA1-8C4B-FD0F3ABF450B}"/>
              </a:ext>
            </a:extLst>
          </p:cNvPr>
          <p:cNvCxnSpPr>
            <a:cxnSpLocks/>
          </p:cNvCxnSpPr>
          <p:nvPr/>
        </p:nvCxnSpPr>
        <p:spPr>
          <a:xfrm>
            <a:off x="11029555" y="4586093"/>
            <a:ext cx="0" cy="884784"/>
          </a:xfrm>
          <a:prstGeom prst="straightConnector1">
            <a:avLst/>
          </a:prstGeom>
          <a:ln w="127000">
            <a:solidFill>
              <a:srgbClr val="F2B8BE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D0092-79C9-4586-8CDA-CE50CC0FDFDC}"/>
              </a:ext>
            </a:extLst>
          </p:cNvPr>
          <p:cNvSpPr txBox="1"/>
          <p:nvPr/>
        </p:nvSpPr>
        <p:spPr>
          <a:xfrm>
            <a:off x="10492597" y="4279895"/>
            <a:ext cx="1068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RELATION</a:t>
            </a:r>
            <a:endParaRPr lang="en-CA" sz="12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983F57-26BA-4782-B8EC-22604B0CAD1B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1293768" y="2543185"/>
            <a:ext cx="862" cy="2927692"/>
          </a:xfrm>
          <a:prstGeom prst="straightConnector1">
            <a:avLst/>
          </a:prstGeom>
          <a:ln w="127000">
            <a:solidFill>
              <a:srgbClr val="E7E6E6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DF765A0-0979-4602-90C3-4FEDA8EFA969}"/>
              </a:ext>
            </a:extLst>
          </p:cNvPr>
          <p:cNvSpPr txBox="1"/>
          <p:nvPr/>
        </p:nvSpPr>
        <p:spPr>
          <a:xfrm>
            <a:off x="915451" y="2204631"/>
            <a:ext cx="758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SPACE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379783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231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Nicoletti</dc:creator>
  <cp:lastModifiedBy>Leonardo Nicoletti</cp:lastModifiedBy>
  <cp:revision>44</cp:revision>
  <dcterms:created xsi:type="dcterms:W3CDTF">2020-01-02T17:19:30Z</dcterms:created>
  <dcterms:modified xsi:type="dcterms:W3CDTF">2021-06-23T01:00:40Z</dcterms:modified>
</cp:coreProperties>
</file>