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7F3"/>
    <a:srgbClr val="A9D18E"/>
    <a:srgbClr val="E5D196"/>
    <a:srgbClr val="FF9696"/>
    <a:srgbClr val="DEEBF7"/>
    <a:srgbClr val="FFF2CC"/>
    <a:srgbClr val="FBE5D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4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01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82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14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6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65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6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0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68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09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71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D608-C030-4241-9E24-B3771303628F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FB9664-9449-4D18-8C47-EA910B89A5B6}"/>
              </a:ext>
            </a:extLst>
          </p:cNvPr>
          <p:cNvCxnSpPr>
            <a:cxnSpLocks/>
          </p:cNvCxnSpPr>
          <p:nvPr/>
        </p:nvCxnSpPr>
        <p:spPr>
          <a:xfrm>
            <a:off x="3556789" y="4225642"/>
            <a:ext cx="0" cy="2074985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313B6D-2D9E-41D3-9704-2010A221BF8C}"/>
              </a:ext>
            </a:extLst>
          </p:cNvPr>
          <p:cNvCxnSpPr/>
          <p:nvPr/>
        </p:nvCxnSpPr>
        <p:spPr>
          <a:xfrm>
            <a:off x="3552393" y="6418363"/>
            <a:ext cx="5114336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EC87F6-F8D2-4663-89A5-38F80093A65F}"/>
              </a:ext>
            </a:extLst>
          </p:cNvPr>
          <p:cNvCxnSpPr>
            <a:cxnSpLocks/>
          </p:cNvCxnSpPr>
          <p:nvPr/>
        </p:nvCxnSpPr>
        <p:spPr>
          <a:xfrm flipH="1">
            <a:off x="1909610" y="-418246"/>
            <a:ext cx="328032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9459F1D-3589-4609-BD4E-58D3FA3B94A2}"/>
              </a:ext>
            </a:extLst>
          </p:cNvPr>
          <p:cNvSpPr/>
          <p:nvPr/>
        </p:nvSpPr>
        <p:spPr>
          <a:xfrm>
            <a:off x="-635612" y="398328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CD284-5F1E-4DAA-AC87-5BB20DCE06C1}"/>
              </a:ext>
            </a:extLst>
          </p:cNvPr>
          <p:cNvSpPr/>
          <p:nvPr/>
        </p:nvSpPr>
        <p:spPr>
          <a:xfrm>
            <a:off x="2029024" y="37609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US Census Bureau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AE0771-1ABA-4BD0-9C82-7E3D095E778A}"/>
              </a:ext>
            </a:extLst>
          </p:cNvPr>
          <p:cNvSpPr/>
          <p:nvPr/>
        </p:nvSpPr>
        <p:spPr>
          <a:xfrm>
            <a:off x="470755" y="377296"/>
            <a:ext cx="1044785" cy="583726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Sources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F38B91-C1AA-4370-9F05-4E8C0D9E14A6}"/>
              </a:ext>
            </a:extLst>
          </p:cNvPr>
          <p:cNvSpPr/>
          <p:nvPr/>
        </p:nvSpPr>
        <p:spPr>
          <a:xfrm>
            <a:off x="4928902" y="408285"/>
            <a:ext cx="1266896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Twitter API v2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D7600A-F20A-4EBC-B230-B2EC70F400C4}"/>
              </a:ext>
            </a:extLst>
          </p:cNvPr>
          <p:cNvSpPr/>
          <p:nvPr/>
        </p:nvSpPr>
        <p:spPr>
          <a:xfrm>
            <a:off x="470756" y="1308955"/>
            <a:ext cx="1044785" cy="583726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Collection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641AE3-4F9C-4DFB-96EF-310D7EB438B4}"/>
              </a:ext>
            </a:extLst>
          </p:cNvPr>
          <p:cNvSpPr/>
          <p:nvPr/>
        </p:nvSpPr>
        <p:spPr>
          <a:xfrm>
            <a:off x="2027987" y="1308957"/>
            <a:ext cx="1199708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2016 county shapes and demographics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0518C3-6AB5-4741-83D0-E312113CA6ED}"/>
              </a:ext>
            </a:extLst>
          </p:cNvPr>
          <p:cNvSpPr/>
          <p:nvPr/>
        </p:nvSpPr>
        <p:spPr>
          <a:xfrm>
            <a:off x="3796508" y="1310824"/>
            <a:ext cx="1726489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Geo-located social media posts and geo-located physical protests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8A88D8-5B72-4895-B3E8-88C18C030065}"/>
              </a:ext>
            </a:extLst>
          </p:cNvPr>
          <p:cNvSpPr/>
          <p:nvPr/>
        </p:nvSpPr>
        <p:spPr>
          <a:xfrm>
            <a:off x="8017868" y="374482"/>
            <a:ext cx="825357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Web scraping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6337F0A-DDB1-48FC-AF97-DBA80E9F060D}"/>
              </a:ext>
            </a:extLst>
          </p:cNvPr>
          <p:cNvCxnSpPr>
            <a:cxnSpLocks/>
            <a:stCxn id="70" idx="1"/>
            <a:endCxn id="85" idx="3"/>
          </p:cNvCxnSpPr>
          <p:nvPr/>
        </p:nvCxnSpPr>
        <p:spPr>
          <a:xfrm rot="10800000" flipV="1">
            <a:off x="7675552" y="666345"/>
            <a:ext cx="342317" cy="8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A903898-E51E-4118-B285-0E9F8BFF5270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rot="5400000">
            <a:off x="2453793" y="1133872"/>
            <a:ext cx="349134" cy="10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C53526B-A6E4-4E21-98BF-BEC3862988DF}"/>
              </a:ext>
            </a:extLst>
          </p:cNvPr>
          <p:cNvSpPr/>
          <p:nvPr/>
        </p:nvSpPr>
        <p:spPr>
          <a:xfrm>
            <a:off x="470756" y="2263191"/>
            <a:ext cx="1044785" cy="583726"/>
          </a:xfrm>
          <a:prstGeom prst="rect">
            <a:avLst/>
          </a:prstGeom>
          <a:pattFill prst="wdUpDiag">
            <a:fgClr>
              <a:srgbClr val="FFF2CC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Preprocessing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E4E48-34B3-48C5-A81B-AED07E8C3785}"/>
              </a:ext>
            </a:extLst>
          </p:cNvPr>
          <p:cNvSpPr/>
          <p:nvPr/>
        </p:nvSpPr>
        <p:spPr>
          <a:xfrm>
            <a:off x="1672138" y="2246593"/>
            <a:ext cx="1904725" cy="619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county (raw count, population normalized count, network weighted count)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B0C14E-77B5-4FA2-926E-1A6FDE7E2F12}"/>
              </a:ext>
            </a:extLst>
          </p:cNvPr>
          <p:cNvSpPr/>
          <p:nvPr/>
        </p:nvSpPr>
        <p:spPr>
          <a:xfrm>
            <a:off x="7417128" y="2263998"/>
            <a:ext cx="1129527" cy="586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state (number of legislative responses)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942097-6503-44E9-8D4A-5FD8C24E20A4}"/>
              </a:ext>
            </a:extLst>
          </p:cNvPr>
          <p:cNvSpPr/>
          <p:nvPr/>
        </p:nvSpPr>
        <p:spPr>
          <a:xfrm>
            <a:off x="470756" y="3194280"/>
            <a:ext cx="1044785" cy="583726"/>
          </a:xfrm>
          <a:prstGeom prst="rect">
            <a:avLst/>
          </a:prstGeom>
          <a:pattFill prst="wdUpDiag">
            <a:fgClr>
              <a:srgbClr val="DEEBF7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Time series modelling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EEF74C-4747-47F3-AD86-F185BCA51D5F}"/>
              </a:ext>
            </a:extLst>
          </p:cNvPr>
          <p:cNvSpPr/>
          <p:nvPr/>
        </p:nvSpPr>
        <p:spPr>
          <a:xfrm>
            <a:off x="468269" y="4156141"/>
            <a:ext cx="1044785" cy="583726"/>
          </a:xfrm>
          <a:prstGeom prst="rect">
            <a:avLst/>
          </a:prstGeom>
          <a:pattFill prst="wdUpDiag">
            <a:fgClr>
              <a:srgbClr val="FF969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Regression Analysis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1ADCA2-C1C0-4D8E-B761-6EA21FDD6D9C}"/>
              </a:ext>
            </a:extLst>
          </p:cNvPr>
          <p:cNvSpPr/>
          <p:nvPr/>
        </p:nvSpPr>
        <p:spPr>
          <a:xfrm>
            <a:off x="6977660" y="4163755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Physical protest vs. legislation count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DDC71E-D834-4259-9A6D-E662814EC3DC}"/>
              </a:ext>
            </a:extLst>
          </p:cNvPr>
          <p:cNvCxnSpPr>
            <a:cxnSpLocks/>
            <a:stCxn id="75" idx="2"/>
            <a:endCxn id="106" idx="0"/>
          </p:cNvCxnSpPr>
          <p:nvPr/>
        </p:nvCxnSpPr>
        <p:spPr>
          <a:xfrm>
            <a:off x="2624501" y="2866180"/>
            <a:ext cx="1670" cy="1287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9B078-F62E-475B-B810-50B361D3BD7E}"/>
              </a:ext>
            </a:extLst>
          </p:cNvPr>
          <p:cNvSpPr/>
          <p:nvPr/>
        </p:nvSpPr>
        <p:spPr>
          <a:xfrm>
            <a:off x="4790363" y="5085383"/>
            <a:ext cx="982174" cy="583726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Community detection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E273B8-828A-4130-8E58-8665061D1902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2624501" y="1892683"/>
            <a:ext cx="3340" cy="353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8442263-D4D2-4EA5-9934-E3263AF44EE9}"/>
              </a:ext>
            </a:extLst>
          </p:cNvPr>
          <p:cNvSpPr/>
          <p:nvPr/>
        </p:nvSpPr>
        <p:spPr>
          <a:xfrm>
            <a:off x="477060" y="5088263"/>
            <a:ext cx="1044785" cy="583726"/>
          </a:xfrm>
          <a:prstGeom prst="rect">
            <a:avLst/>
          </a:prstGeom>
          <a:pattFill prst="wdUpDiag">
            <a:fgClr>
              <a:srgbClr val="E5D19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Network Modelling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D96BD7-8364-4532-8E58-8BBD68865274}"/>
              </a:ext>
            </a:extLst>
          </p:cNvPr>
          <p:cNvSpPr/>
          <p:nvPr/>
        </p:nvSpPr>
        <p:spPr>
          <a:xfrm>
            <a:off x="6475843" y="375370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NCSL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7253051-8F3F-46CF-932D-1DEE018AF49E}"/>
              </a:ext>
            </a:extLst>
          </p:cNvPr>
          <p:cNvCxnSpPr>
            <a:cxnSpLocks/>
          </p:cNvCxnSpPr>
          <p:nvPr/>
        </p:nvCxnSpPr>
        <p:spPr>
          <a:xfrm>
            <a:off x="5308168" y="234552"/>
            <a:ext cx="0" cy="3587261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A45C7A-A09A-440A-900F-32DE2F63F7D2}"/>
              </a:ext>
            </a:extLst>
          </p:cNvPr>
          <p:cNvCxnSpPr>
            <a:cxnSpLocks/>
          </p:cNvCxnSpPr>
          <p:nvPr/>
        </p:nvCxnSpPr>
        <p:spPr>
          <a:xfrm flipH="1">
            <a:off x="3366623" y="4584902"/>
            <a:ext cx="1939059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32B52A0-7E10-4803-9BDC-C52440ABD528}"/>
              </a:ext>
            </a:extLst>
          </p:cNvPr>
          <p:cNvCxnSpPr>
            <a:cxnSpLocks/>
          </p:cNvCxnSpPr>
          <p:nvPr/>
        </p:nvCxnSpPr>
        <p:spPr>
          <a:xfrm flipV="1">
            <a:off x="8474652" y="234552"/>
            <a:ext cx="0" cy="5653454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B341DA-A652-4E65-96D0-B8AD2572E967}"/>
              </a:ext>
            </a:extLst>
          </p:cNvPr>
          <p:cNvCxnSpPr>
            <a:cxnSpLocks/>
          </p:cNvCxnSpPr>
          <p:nvPr/>
        </p:nvCxnSpPr>
        <p:spPr>
          <a:xfrm flipH="1">
            <a:off x="5308169" y="234552"/>
            <a:ext cx="3175275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DF6ED2B-97E4-4050-AB49-474A4975FF93}"/>
              </a:ext>
            </a:extLst>
          </p:cNvPr>
          <p:cNvSpPr/>
          <p:nvPr/>
        </p:nvSpPr>
        <p:spPr>
          <a:xfrm>
            <a:off x="1744140" y="234552"/>
            <a:ext cx="3447943" cy="31212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197B83-94B7-44A8-8561-09B11AA95644}"/>
              </a:ext>
            </a:extLst>
          </p:cNvPr>
          <p:cNvSpPr/>
          <p:nvPr/>
        </p:nvSpPr>
        <p:spPr>
          <a:xfrm>
            <a:off x="3493972" y="38364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ACLED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E5FB78A-9918-4A1F-BA66-4155D49B26FA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rot="5400000">
            <a:off x="4951646" y="700119"/>
            <a:ext cx="318813" cy="9025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AF75749-2311-4CFD-8E49-6E7DC851E7A8}"/>
              </a:ext>
            </a:extLst>
          </p:cNvPr>
          <p:cNvSpPr/>
          <p:nvPr/>
        </p:nvSpPr>
        <p:spPr>
          <a:xfrm>
            <a:off x="6417676" y="1323078"/>
            <a:ext cx="1319273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dirty="0"/>
              <a:t>State level legislative responses to policing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952F000-22B5-4C09-B53B-CB6DC4E56804}"/>
              </a:ext>
            </a:extLst>
          </p:cNvPr>
          <p:cNvCxnSpPr>
            <a:cxnSpLocks/>
            <a:stCxn id="85" idx="2"/>
            <a:endCxn id="94" idx="0"/>
          </p:cNvCxnSpPr>
          <p:nvPr/>
        </p:nvCxnSpPr>
        <p:spPr>
          <a:xfrm rot="16200000" flipH="1">
            <a:off x="6894514" y="1140279"/>
            <a:ext cx="363982" cy="16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0170593-A485-4771-87F8-5D4AF676BABC}"/>
              </a:ext>
            </a:extLst>
          </p:cNvPr>
          <p:cNvCxnSpPr>
            <a:cxnSpLocks/>
            <a:stCxn id="92" idx="2"/>
            <a:endCxn id="69" idx="0"/>
          </p:cNvCxnSpPr>
          <p:nvPr/>
        </p:nvCxnSpPr>
        <p:spPr>
          <a:xfrm rot="16200000" flipH="1">
            <a:off x="4205064" y="856134"/>
            <a:ext cx="343451" cy="5659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B4DBE34-B443-4A7D-AF82-659296AFE8E9}"/>
              </a:ext>
            </a:extLst>
          </p:cNvPr>
          <p:cNvSpPr/>
          <p:nvPr/>
        </p:nvSpPr>
        <p:spPr>
          <a:xfrm>
            <a:off x="5014404" y="2235992"/>
            <a:ext cx="1095889" cy="583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Data aggregated by day (count)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708FCE8-1745-4D7F-A489-F8AA1467E0BB}"/>
              </a:ext>
            </a:extLst>
          </p:cNvPr>
          <p:cNvCxnSpPr>
            <a:cxnSpLocks/>
            <a:stCxn id="69" idx="1"/>
            <a:endCxn id="75" idx="3"/>
          </p:cNvCxnSpPr>
          <p:nvPr/>
        </p:nvCxnSpPr>
        <p:spPr>
          <a:xfrm rot="10800000" flipV="1">
            <a:off x="3576864" y="1602687"/>
            <a:ext cx="219645" cy="953700"/>
          </a:xfrm>
          <a:prstGeom prst="bentConnector3">
            <a:avLst>
              <a:gd name="adj1" fmla="val 339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76BE680-D8DC-4A42-A93B-81CE6C3EB51E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4428757" y="1942207"/>
            <a:ext cx="642501" cy="5287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0798C6A-136F-41AF-9536-56B48FBBE031}"/>
              </a:ext>
            </a:extLst>
          </p:cNvPr>
          <p:cNvCxnSpPr>
            <a:cxnSpLocks/>
            <a:stCxn id="94" idx="2"/>
            <a:endCxn id="76" idx="3"/>
          </p:cNvCxnSpPr>
          <p:nvPr/>
        </p:nvCxnSpPr>
        <p:spPr>
          <a:xfrm rot="16200000" flipH="1">
            <a:off x="7486799" y="1497318"/>
            <a:ext cx="650370" cy="1469342"/>
          </a:xfrm>
          <a:prstGeom prst="bentConnector4">
            <a:avLst>
              <a:gd name="adj1" fmla="val 13942"/>
              <a:gd name="adj2" fmla="val 1155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4A27137-FFF3-4E6B-80DF-E5EC9B4E0F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57654" y="2751554"/>
            <a:ext cx="1055913" cy="4457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A9EC37-6D43-4010-B3B5-BD55DD6838CD}"/>
              </a:ext>
            </a:extLst>
          </p:cNvPr>
          <p:cNvSpPr/>
          <p:nvPr/>
        </p:nvSpPr>
        <p:spPr>
          <a:xfrm>
            <a:off x="5469656" y="3189859"/>
            <a:ext cx="103059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Multivariate time-series forecasting (LSTM, VAR)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FFF3C90-0627-4CE2-9E72-4AB11ED1659E}"/>
              </a:ext>
            </a:extLst>
          </p:cNvPr>
          <p:cNvSpPr/>
          <p:nvPr/>
        </p:nvSpPr>
        <p:spPr>
          <a:xfrm>
            <a:off x="6244647" y="2260464"/>
            <a:ext cx="1030599" cy="583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Geo-located social network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91A08B0-7FBC-4A0B-ABF2-1E4CA03C2898}"/>
              </a:ext>
            </a:extLst>
          </p:cNvPr>
          <p:cNvCxnSpPr>
            <a:cxnSpLocks/>
            <a:stCxn id="69" idx="2"/>
            <a:endCxn id="103" idx="0"/>
          </p:cNvCxnSpPr>
          <p:nvPr/>
        </p:nvCxnSpPr>
        <p:spPr>
          <a:xfrm rot="16200000" flipH="1">
            <a:off x="5526893" y="1027410"/>
            <a:ext cx="365914" cy="21001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C107074-F01D-42FF-A498-80DEC7AF3C3B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 rot="16200000" flipH="1">
            <a:off x="5588582" y="2793484"/>
            <a:ext cx="370141" cy="4226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8DE489-0D75-4452-A901-7FA176F25795}"/>
              </a:ext>
            </a:extLst>
          </p:cNvPr>
          <p:cNvSpPr/>
          <p:nvPr/>
        </p:nvSpPr>
        <p:spPr>
          <a:xfrm>
            <a:off x="1995802" y="4153504"/>
            <a:ext cx="126073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physical protests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A47ADA-53DA-4950-AC62-80BDD6742410}"/>
              </a:ext>
            </a:extLst>
          </p:cNvPr>
          <p:cNvSpPr/>
          <p:nvPr/>
        </p:nvSpPr>
        <p:spPr>
          <a:xfrm>
            <a:off x="4605548" y="4157595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legislation count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5D6A79-1D8F-4254-B50C-6178D096E616}"/>
              </a:ext>
            </a:extLst>
          </p:cNvPr>
          <p:cNvCxnSpPr>
            <a:cxnSpLocks/>
            <a:stCxn id="76" idx="2"/>
            <a:endCxn id="79" idx="3"/>
          </p:cNvCxnSpPr>
          <p:nvPr/>
        </p:nvCxnSpPr>
        <p:spPr>
          <a:xfrm rot="16200000" flipH="1">
            <a:off x="7436430" y="3395811"/>
            <a:ext cx="1605268" cy="514345"/>
          </a:xfrm>
          <a:prstGeom prst="bentConnector4">
            <a:avLst>
              <a:gd name="adj1" fmla="val 40909"/>
              <a:gd name="adj2" fmla="val 1542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3107793-954F-4511-90B9-77121D6D2DC9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rot="16200000" flipH="1">
            <a:off x="6136098" y="418204"/>
            <a:ext cx="369448" cy="33221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EBD692C-F496-4DDA-8E68-A0490FB9A6C3}"/>
              </a:ext>
            </a:extLst>
          </p:cNvPr>
          <p:cNvCxnSpPr>
            <a:cxnSpLocks/>
            <a:stCxn id="76" idx="2"/>
            <a:endCxn id="107" idx="0"/>
          </p:cNvCxnSpPr>
          <p:nvPr/>
        </p:nvCxnSpPr>
        <p:spPr>
          <a:xfrm rot="5400000">
            <a:off x="6019743" y="2195445"/>
            <a:ext cx="1307245" cy="2617055"/>
          </a:xfrm>
          <a:prstGeom prst="bentConnector3">
            <a:avLst>
              <a:gd name="adj1" fmla="val 8161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EC9B0E7-5EFE-4318-A966-FF0456955546}"/>
              </a:ext>
            </a:extLst>
          </p:cNvPr>
          <p:cNvCxnSpPr>
            <a:cxnSpLocks/>
            <a:stCxn id="103" idx="2"/>
            <a:endCxn id="122" idx="0"/>
          </p:cNvCxnSpPr>
          <p:nvPr/>
        </p:nvCxnSpPr>
        <p:spPr>
          <a:xfrm rot="5400000">
            <a:off x="4281381" y="2609504"/>
            <a:ext cx="2243880" cy="2713252"/>
          </a:xfrm>
          <a:prstGeom prst="bentConnector3">
            <a:avLst>
              <a:gd name="adj1" fmla="val 89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BE584A7-24FC-4DE7-B5AA-B55ACD8DE3C0}"/>
              </a:ext>
            </a:extLst>
          </p:cNvPr>
          <p:cNvSpPr/>
          <p:nvPr/>
        </p:nvSpPr>
        <p:spPr>
          <a:xfrm>
            <a:off x="7166607" y="5085383"/>
            <a:ext cx="935545" cy="583726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Network spatial interactions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E13844E-2A89-4E6E-A704-4EB0AE6D8BA6}"/>
              </a:ext>
            </a:extLst>
          </p:cNvPr>
          <p:cNvCxnSpPr>
            <a:cxnSpLocks/>
            <a:stCxn id="103" idx="2"/>
            <a:endCxn id="113" idx="1"/>
          </p:cNvCxnSpPr>
          <p:nvPr/>
        </p:nvCxnSpPr>
        <p:spPr>
          <a:xfrm rot="16200000" flipH="1">
            <a:off x="5696749" y="3907388"/>
            <a:ext cx="2533056" cy="406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05BE76C-7531-4567-8378-A8B9973A4A0C}"/>
              </a:ext>
            </a:extLst>
          </p:cNvPr>
          <p:cNvCxnSpPr>
            <a:cxnSpLocks/>
            <a:endCxn id="106" idx="3"/>
          </p:cNvCxnSpPr>
          <p:nvPr/>
        </p:nvCxnSpPr>
        <p:spPr>
          <a:xfrm rot="5400000">
            <a:off x="3274924" y="3762637"/>
            <a:ext cx="664345" cy="7011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AB97673-7C09-4FBD-AF9A-59B953328AB4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3947382" y="3791292"/>
            <a:ext cx="668436" cy="6478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8CBDC-C7CD-49CA-B29C-262F87739020}"/>
              </a:ext>
            </a:extLst>
          </p:cNvPr>
          <p:cNvSpPr/>
          <p:nvPr/>
        </p:nvSpPr>
        <p:spPr>
          <a:xfrm>
            <a:off x="3377523" y="3197296"/>
            <a:ext cx="116025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Correlated time series analysis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8177DD-C998-45C7-A046-D800B5ABC960}"/>
              </a:ext>
            </a:extLst>
          </p:cNvPr>
          <p:cNvSpPr/>
          <p:nvPr/>
        </p:nvSpPr>
        <p:spPr>
          <a:xfrm>
            <a:off x="4606473" y="3189859"/>
            <a:ext cx="786314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Granger causality + cointegration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BDBFF1D-55E6-4C05-A921-2292988E3E47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5400000" flipH="1" flipV="1">
            <a:off x="4474922" y="3256315"/>
            <a:ext cx="7437" cy="1041977"/>
          </a:xfrm>
          <a:prstGeom prst="bentConnector3">
            <a:avLst>
              <a:gd name="adj1" fmla="val -14897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3018D0-D683-4F27-A6AA-590F0CADF56A}"/>
              </a:ext>
            </a:extLst>
          </p:cNvPr>
          <p:cNvSpPr/>
          <p:nvPr/>
        </p:nvSpPr>
        <p:spPr>
          <a:xfrm>
            <a:off x="3555608" y="5088070"/>
            <a:ext cx="982174" cy="583726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Centrality metrics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F81D852-EAFC-468F-84D4-5BDFCD4B360F}"/>
              </a:ext>
            </a:extLst>
          </p:cNvPr>
          <p:cNvCxnSpPr>
            <a:cxnSpLocks/>
            <a:stCxn id="103" idx="2"/>
            <a:endCxn id="81" idx="0"/>
          </p:cNvCxnSpPr>
          <p:nvPr/>
        </p:nvCxnSpPr>
        <p:spPr>
          <a:xfrm rot="5400000">
            <a:off x="4900103" y="3225538"/>
            <a:ext cx="2241193" cy="1478497"/>
          </a:xfrm>
          <a:prstGeom prst="bentConnector3">
            <a:avLst>
              <a:gd name="adj1" fmla="val 892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5D5373B3-305B-48AA-B9DA-1B9BD141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7" y="2422471"/>
            <a:ext cx="241427" cy="241427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211E549-44AF-4BCD-8E27-6055438A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6" y="3344099"/>
            <a:ext cx="241427" cy="241427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988DC0DF-466C-42EA-852F-D51024F0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6" y="4317995"/>
            <a:ext cx="241427" cy="241427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488C596F-8F4F-4A47-A1E5-E623ADA0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4" y="5239623"/>
            <a:ext cx="241427" cy="241427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658473FF-AA5E-45AD-884B-FED89205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39" y="6023591"/>
            <a:ext cx="241427" cy="241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B032CD-EC5A-482E-B3AD-CC8F543CA39B}"/>
              </a:ext>
            </a:extLst>
          </p:cNvPr>
          <p:cNvSpPr txBox="1"/>
          <p:nvPr/>
        </p:nvSpPr>
        <p:spPr>
          <a:xfrm>
            <a:off x="7345684" y="6005804"/>
            <a:ext cx="162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Geospatial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341212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120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Nicoletti</dc:creator>
  <cp:lastModifiedBy>Leonardo Nicoletti</cp:lastModifiedBy>
  <cp:revision>41</cp:revision>
  <dcterms:created xsi:type="dcterms:W3CDTF">2020-01-02T17:19:30Z</dcterms:created>
  <dcterms:modified xsi:type="dcterms:W3CDTF">2021-06-09T20:26:10Z</dcterms:modified>
</cp:coreProperties>
</file>