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BE"/>
    <a:srgbClr val="FFF2CC"/>
    <a:srgbClr val="FF9696"/>
    <a:srgbClr val="E7E6E6"/>
    <a:srgbClr val="DAE3F3"/>
    <a:srgbClr val="E9868F"/>
    <a:srgbClr val="E857F3"/>
    <a:srgbClr val="A9D18E"/>
    <a:srgbClr val="E5D19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4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9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8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7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80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5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6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8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D608-C030-4241-9E24-B3771303628F}" type="datetimeFigureOut">
              <a:rPr lang="en-CA" smtClean="0"/>
              <a:t>2021-07-31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22C3-6ED0-4AC8-BDA6-A9A46EAC3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1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664-9449-4D18-8C47-EA910B89A5B6}"/>
              </a:ext>
            </a:extLst>
          </p:cNvPr>
          <p:cNvCxnSpPr>
            <a:cxnSpLocks/>
          </p:cNvCxnSpPr>
          <p:nvPr/>
        </p:nvCxnSpPr>
        <p:spPr>
          <a:xfrm>
            <a:off x="5080789" y="4225643"/>
            <a:ext cx="0" cy="2074985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13B6D-2D9E-41D3-9704-2010A221BF8C}"/>
              </a:ext>
            </a:extLst>
          </p:cNvPr>
          <p:cNvCxnSpPr/>
          <p:nvPr/>
        </p:nvCxnSpPr>
        <p:spPr>
          <a:xfrm>
            <a:off x="5076393" y="6418363"/>
            <a:ext cx="5114336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9459F1D-3589-4609-BD4E-58D3FA3B94A2}"/>
              </a:ext>
            </a:extLst>
          </p:cNvPr>
          <p:cNvSpPr/>
          <p:nvPr/>
        </p:nvSpPr>
        <p:spPr>
          <a:xfrm>
            <a:off x="888389" y="398328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CD284-5F1E-4DAA-AC87-5BB20DCE06C1}"/>
              </a:ext>
            </a:extLst>
          </p:cNvPr>
          <p:cNvSpPr/>
          <p:nvPr/>
        </p:nvSpPr>
        <p:spPr>
          <a:xfrm>
            <a:off x="3553024" y="37609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US Census Bureau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AE0771-1ABA-4BD0-9C82-7E3D095E778A}"/>
              </a:ext>
            </a:extLst>
          </p:cNvPr>
          <p:cNvSpPr/>
          <p:nvPr/>
        </p:nvSpPr>
        <p:spPr>
          <a:xfrm>
            <a:off x="1994756" y="377296"/>
            <a:ext cx="1044785" cy="58372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F38B91-C1AA-4370-9F05-4E8C0D9E14A6}"/>
              </a:ext>
            </a:extLst>
          </p:cNvPr>
          <p:cNvSpPr/>
          <p:nvPr/>
        </p:nvSpPr>
        <p:spPr>
          <a:xfrm>
            <a:off x="6452902" y="408285"/>
            <a:ext cx="1266896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Twitter API v2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D7600A-F20A-4EBC-B230-B2EC70F400C4}"/>
              </a:ext>
            </a:extLst>
          </p:cNvPr>
          <p:cNvSpPr/>
          <p:nvPr/>
        </p:nvSpPr>
        <p:spPr>
          <a:xfrm>
            <a:off x="1994757" y="1308955"/>
            <a:ext cx="1044785" cy="583726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Collection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41AE3-4F9C-4DFB-96EF-310D7EB438B4}"/>
              </a:ext>
            </a:extLst>
          </p:cNvPr>
          <p:cNvSpPr/>
          <p:nvPr/>
        </p:nvSpPr>
        <p:spPr>
          <a:xfrm>
            <a:off x="3551987" y="1308957"/>
            <a:ext cx="1199708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2016 county shapes and demographics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0518C3-6AB5-4741-83D0-E312113CA6ED}"/>
              </a:ext>
            </a:extLst>
          </p:cNvPr>
          <p:cNvSpPr/>
          <p:nvPr/>
        </p:nvSpPr>
        <p:spPr>
          <a:xfrm>
            <a:off x="5320509" y="1310824"/>
            <a:ext cx="1726489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media posts and geo-located physical protests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88D8-5B72-4895-B3E8-88C18C030065}"/>
              </a:ext>
            </a:extLst>
          </p:cNvPr>
          <p:cNvSpPr/>
          <p:nvPr/>
        </p:nvSpPr>
        <p:spPr>
          <a:xfrm>
            <a:off x="9541869" y="374482"/>
            <a:ext cx="825357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Web scraping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6337F0A-DDB1-48FC-AF97-DBA80E9F060D}"/>
              </a:ext>
            </a:extLst>
          </p:cNvPr>
          <p:cNvCxnSpPr>
            <a:cxnSpLocks/>
            <a:stCxn id="70" idx="1"/>
            <a:endCxn id="85" idx="3"/>
          </p:cNvCxnSpPr>
          <p:nvPr/>
        </p:nvCxnSpPr>
        <p:spPr>
          <a:xfrm rot="10800000" flipV="1">
            <a:off x="9199553" y="666345"/>
            <a:ext cx="342317" cy="8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903898-E51E-4118-B285-0E9F8BFF5270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rot="5400000">
            <a:off x="3977793" y="1133873"/>
            <a:ext cx="349134" cy="10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53526B-A6E4-4E21-98BF-BEC3862988DF}"/>
              </a:ext>
            </a:extLst>
          </p:cNvPr>
          <p:cNvSpPr/>
          <p:nvPr/>
        </p:nvSpPr>
        <p:spPr>
          <a:xfrm>
            <a:off x="1994757" y="2263191"/>
            <a:ext cx="1044785" cy="583726"/>
          </a:xfrm>
          <a:prstGeom prst="rect">
            <a:avLst/>
          </a:prstGeom>
          <a:pattFill prst="wdUpDiag">
            <a:fgClr>
              <a:srgbClr val="FFF2CC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E4E48-34B3-48C5-A81B-AED07E8C3785}"/>
              </a:ext>
            </a:extLst>
          </p:cNvPr>
          <p:cNvSpPr/>
          <p:nvPr/>
        </p:nvSpPr>
        <p:spPr>
          <a:xfrm>
            <a:off x="3196139" y="2246594"/>
            <a:ext cx="1904725" cy="619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county (raw count, population normalized count, network weighted count)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B0C14E-77B5-4FA2-926E-1A6FDE7E2F12}"/>
              </a:ext>
            </a:extLst>
          </p:cNvPr>
          <p:cNvSpPr/>
          <p:nvPr/>
        </p:nvSpPr>
        <p:spPr>
          <a:xfrm>
            <a:off x="8941129" y="2263998"/>
            <a:ext cx="1129527" cy="58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state (number of legislative responses)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2097-6503-44E9-8D4A-5FD8C24E20A4}"/>
              </a:ext>
            </a:extLst>
          </p:cNvPr>
          <p:cNvSpPr/>
          <p:nvPr/>
        </p:nvSpPr>
        <p:spPr>
          <a:xfrm>
            <a:off x="1994757" y="3194280"/>
            <a:ext cx="1044785" cy="583726"/>
          </a:xfrm>
          <a:prstGeom prst="rect">
            <a:avLst/>
          </a:prstGeom>
          <a:pattFill prst="wdUpDiag">
            <a:fgClr>
              <a:srgbClr val="DEEBF7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Time series modelling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EEF74C-4747-47F3-AD86-F185BCA51D5F}"/>
              </a:ext>
            </a:extLst>
          </p:cNvPr>
          <p:cNvSpPr/>
          <p:nvPr/>
        </p:nvSpPr>
        <p:spPr>
          <a:xfrm>
            <a:off x="1992270" y="4156141"/>
            <a:ext cx="1044785" cy="583726"/>
          </a:xfrm>
          <a:prstGeom prst="rect">
            <a:avLst/>
          </a:prstGeom>
          <a:pattFill prst="wdUpDiag">
            <a:fgClr>
              <a:srgbClr val="FF96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Regression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1ADCA2-C1C0-4D8E-B761-6EA21FDD6D9C}"/>
              </a:ext>
            </a:extLst>
          </p:cNvPr>
          <p:cNvSpPr/>
          <p:nvPr/>
        </p:nvSpPr>
        <p:spPr>
          <a:xfrm>
            <a:off x="8501661" y="4163755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Physical protest vs. legislation count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DC71E-D834-4259-9A6D-E662814EC3DC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4148501" y="2866180"/>
            <a:ext cx="1670" cy="1287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9B078-F62E-475B-B810-50B361D3BD7E}"/>
              </a:ext>
            </a:extLst>
          </p:cNvPr>
          <p:cNvSpPr/>
          <p:nvPr/>
        </p:nvSpPr>
        <p:spPr>
          <a:xfrm>
            <a:off x="6314363" y="5085383"/>
            <a:ext cx="982174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Community detection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E273B8-828A-4130-8E58-8665061D1902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4148501" y="1892683"/>
            <a:ext cx="3340" cy="353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8442263-D4D2-4EA5-9934-E3263AF44EE9}"/>
              </a:ext>
            </a:extLst>
          </p:cNvPr>
          <p:cNvSpPr/>
          <p:nvPr/>
        </p:nvSpPr>
        <p:spPr>
          <a:xfrm>
            <a:off x="2001061" y="5088263"/>
            <a:ext cx="1044785" cy="583726"/>
          </a:xfrm>
          <a:prstGeom prst="rect">
            <a:avLst/>
          </a:prstGeom>
          <a:pattFill prst="wdUpDiag">
            <a:fgClr>
              <a:srgbClr val="E5D1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Network Modelling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D96BD7-8364-4532-8E58-8BBD68865274}"/>
              </a:ext>
            </a:extLst>
          </p:cNvPr>
          <p:cNvSpPr/>
          <p:nvPr/>
        </p:nvSpPr>
        <p:spPr>
          <a:xfrm>
            <a:off x="7999843" y="375370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NCSL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253051-8F3F-46CF-932D-1DEE018AF49E}"/>
              </a:ext>
            </a:extLst>
          </p:cNvPr>
          <p:cNvCxnSpPr>
            <a:cxnSpLocks/>
          </p:cNvCxnSpPr>
          <p:nvPr/>
        </p:nvCxnSpPr>
        <p:spPr>
          <a:xfrm>
            <a:off x="6832168" y="234553"/>
            <a:ext cx="0" cy="358726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A45C7A-A09A-440A-900F-32DE2F63F7D2}"/>
              </a:ext>
            </a:extLst>
          </p:cNvPr>
          <p:cNvCxnSpPr>
            <a:cxnSpLocks/>
          </p:cNvCxnSpPr>
          <p:nvPr/>
        </p:nvCxnSpPr>
        <p:spPr>
          <a:xfrm flipH="1">
            <a:off x="4890624" y="4584902"/>
            <a:ext cx="1939059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32B52A0-7E10-4803-9BDC-C52440ABD528}"/>
              </a:ext>
            </a:extLst>
          </p:cNvPr>
          <p:cNvCxnSpPr>
            <a:cxnSpLocks/>
          </p:cNvCxnSpPr>
          <p:nvPr/>
        </p:nvCxnSpPr>
        <p:spPr>
          <a:xfrm flipV="1">
            <a:off x="9998652" y="234552"/>
            <a:ext cx="0" cy="5653454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341DA-A652-4E65-96D0-B8AD2572E967}"/>
              </a:ext>
            </a:extLst>
          </p:cNvPr>
          <p:cNvCxnSpPr>
            <a:cxnSpLocks/>
          </p:cNvCxnSpPr>
          <p:nvPr/>
        </p:nvCxnSpPr>
        <p:spPr>
          <a:xfrm flipH="1">
            <a:off x="6832170" y="234552"/>
            <a:ext cx="3175275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DF6ED2B-97E4-4050-AB49-474A4975FF93}"/>
              </a:ext>
            </a:extLst>
          </p:cNvPr>
          <p:cNvSpPr/>
          <p:nvPr/>
        </p:nvSpPr>
        <p:spPr>
          <a:xfrm>
            <a:off x="3268141" y="234553"/>
            <a:ext cx="3447943" cy="31212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197B83-94B7-44A8-8561-09B11AA95644}"/>
              </a:ext>
            </a:extLst>
          </p:cNvPr>
          <p:cNvSpPr/>
          <p:nvPr/>
        </p:nvSpPr>
        <p:spPr>
          <a:xfrm>
            <a:off x="5017972" y="38364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ACLED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E5FB78A-9918-4A1F-BA66-4155D49B26FA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rot="5400000">
            <a:off x="6475647" y="700120"/>
            <a:ext cx="318813" cy="9025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75749-2311-4CFD-8E49-6E7DC851E7A8}"/>
              </a:ext>
            </a:extLst>
          </p:cNvPr>
          <p:cNvSpPr/>
          <p:nvPr/>
        </p:nvSpPr>
        <p:spPr>
          <a:xfrm>
            <a:off x="7941677" y="1323078"/>
            <a:ext cx="1319273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 level legislative responses to policing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52F000-22B5-4C09-B53B-CB6DC4E56804}"/>
              </a:ext>
            </a:extLst>
          </p:cNvPr>
          <p:cNvCxnSpPr>
            <a:cxnSpLocks/>
            <a:stCxn id="85" idx="2"/>
            <a:endCxn id="94" idx="0"/>
          </p:cNvCxnSpPr>
          <p:nvPr/>
        </p:nvCxnSpPr>
        <p:spPr>
          <a:xfrm rot="16200000" flipH="1">
            <a:off x="8418514" y="1140279"/>
            <a:ext cx="363982" cy="16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0170593-A485-4771-87F8-5D4AF676BABC}"/>
              </a:ext>
            </a:extLst>
          </p:cNvPr>
          <p:cNvCxnSpPr>
            <a:cxnSpLocks/>
            <a:stCxn id="92" idx="2"/>
            <a:endCxn id="69" idx="0"/>
          </p:cNvCxnSpPr>
          <p:nvPr/>
        </p:nvCxnSpPr>
        <p:spPr>
          <a:xfrm rot="16200000" flipH="1">
            <a:off x="5729065" y="856135"/>
            <a:ext cx="343451" cy="5659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4DBE34-B443-4A7D-AF82-659296AFE8E9}"/>
              </a:ext>
            </a:extLst>
          </p:cNvPr>
          <p:cNvSpPr/>
          <p:nvPr/>
        </p:nvSpPr>
        <p:spPr>
          <a:xfrm>
            <a:off x="6538405" y="2235992"/>
            <a:ext cx="109588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Data aggregated by day (count)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708FCE8-1745-4D7F-A489-F8AA1467E0BB}"/>
              </a:ext>
            </a:extLst>
          </p:cNvPr>
          <p:cNvCxnSpPr>
            <a:cxnSpLocks/>
            <a:stCxn id="69" idx="1"/>
            <a:endCxn id="75" idx="3"/>
          </p:cNvCxnSpPr>
          <p:nvPr/>
        </p:nvCxnSpPr>
        <p:spPr>
          <a:xfrm rot="10800000" flipV="1">
            <a:off x="5100865" y="1602687"/>
            <a:ext cx="219645" cy="953700"/>
          </a:xfrm>
          <a:prstGeom prst="bentConnector3">
            <a:avLst>
              <a:gd name="adj1" fmla="val 33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76BE680-D8DC-4A42-A93B-81CE6C3EB51E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5952758" y="1942207"/>
            <a:ext cx="642501" cy="5287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0798C6A-136F-41AF-9536-56B48FBBE031}"/>
              </a:ext>
            </a:extLst>
          </p:cNvPr>
          <p:cNvCxnSpPr>
            <a:cxnSpLocks/>
            <a:stCxn id="94" idx="2"/>
            <a:endCxn id="76" idx="3"/>
          </p:cNvCxnSpPr>
          <p:nvPr/>
        </p:nvCxnSpPr>
        <p:spPr>
          <a:xfrm rot="16200000" flipH="1">
            <a:off x="9010799" y="1497318"/>
            <a:ext cx="650370" cy="1469342"/>
          </a:xfrm>
          <a:prstGeom prst="bentConnector4">
            <a:avLst>
              <a:gd name="adj1" fmla="val 13942"/>
              <a:gd name="adj2" fmla="val 1155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4A27137-FFF3-4E6B-80DF-E5EC9B4E0F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1655" y="2751554"/>
            <a:ext cx="1055913" cy="4457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A9EC37-6D43-4010-B3B5-BD55DD6838CD}"/>
              </a:ext>
            </a:extLst>
          </p:cNvPr>
          <p:cNvSpPr/>
          <p:nvPr/>
        </p:nvSpPr>
        <p:spPr>
          <a:xfrm>
            <a:off x="6993657" y="3189859"/>
            <a:ext cx="103059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Multivariate time-series forecasting (LSTM, VAR)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FF3C90-0627-4CE2-9E72-4AB11ED1659E}"/>
              </a:ext>
            </a:extLst>
          </p:cNvPr>
          <p:cNvSpPr/>
          <p:nvPr/>
        </p:nvSpPr>
        <p:spPr>
          <a:xfrm>
            <a:off x="7768648" y="2260464"/>
            <a:ext cx="103059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network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91A08B0-7FBC-4A0B-ABF2-1E4CA03C2898}"/>
              </a:ext>
            </a:extLst>
          </p:cNvPr>
          <p:cNvCxnSpPr>
            <a:cxnSpLocks/>
            <a:stCxn id="69" idx="2"/>
            <a:endCxn id="103" idx="0"/>
          </p:cNvCxnSpPr>
          <p:nvPr/>
        </p:nvCxnSpPr>
        <p:spPr>
          <a:xfrm rot="16200000" flipH="1">
            <a:off x="7050893" y="1027410"/>
            <a:ext cx="365914" cy="2100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107074-F01D-42FF-A498-80DEC7AF3C3B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 rot="16200000" flipH="1">
            <a:off x="7112583" y="2793485"/>
            <a:ext cx="370141" cy="422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8DE489-0D75-4452-A901-7FA176F25795}"/>
              </a:ext>
            </a:extLst>
          </p:cNvPr>
          <p:cNvSpPr/>
          <p:nvPr/>
        </p:nvSpPr>
        <p:spPr>
          <a:xfrm>
            <a:off x="3519803" y="4153504"/>
            <a:ext cx="126073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physical protests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A47ADA-53DA-4950-AC62-80BDD6742410}"/>
              </a:ext>
            </a:extLst>
          </p:cNvPr>
          <p:cNvSpPr/>
          <p:nvPr/>
        </p:nvSpPr>
        <p:spPr>
          <a:xfrm>
            <a:off x="6129549" y="4157595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legislation count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5D6A79-1D8F-4254-B50C-6178D096E616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6200000" flipH="1">
            <a:off x="8960430" y="3395812"/>
            <a:ext cx="1605268" cy="514345"/>
          </a:xfrm>
          <a:prstGeom prst="bentConnector4">
            <a:avLst>
              <a:gd name="adj1" fmla="val 40909"/>
              <a:gd name="adj2" fmla="val 15424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3107793-954F-4511-90B9-77121D6D2DC9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16200000" flipH="1">
            <a:off x="7660098" y="418205"/>
            <a:ext cx="369448" cy="33221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EBD692C-F496-4DDA-8E68-A0490FB9A6C3}"/>
              </a:ext>
            </a:extLst>
          </p:cNvPr>
          <p:cNvCxnSpPr>
            <a:cxnSpLocks/>
            <a:stCxn id="76" idx="2"/>
            <a:endCxn id="107" idx="0"/>
          </p:cNvCxnSpPr>
          <p:nvPr/>
        </p:nvCxnSpPr>
        <p:spPr>
          <a:xfrm rot="5400000">
            <a:off x="7543744" y="2195446"/>
            <a:ext cx="1307245" cy="2617055"/>
          </a:xfrm>
          <a:prstGeom prst="bentConnector3">
            <a:avLst>
              <a:gd name="adj1" fmla="val 8161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EC9B0E7-5EFE-4318-A966-FF0456955546}"/>
              </a:ext>
            </a:extLst>
          </p:cNvPr>
          <p:cNvCxnSpPr>
            <a:cxnSpLocks/>
            <a:stCxn id="103" idx="2"/>
            <a:endCxn id="122" idx="0"/>
          </p:cNvCxnSpPr>
          <p:nvPr/>
        </p:nvCxnSpPr>
        <p:spPr>
          <a:xfrm rot="5400000">
            <a:off x="5805381" y="2609504"/>
            <a:ext cx="2243880" cy="2713252"/>
          </a:xfrm>
          <a:prstGeom prst="bentConnector3">
            <a:avLst>
              <a:gd name="adj1" fmla="val 89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E584A7-24FC-4DE7-B5AA-B55ACD8DE3C0}"/>
              </a:ext>
            </a:extLst>
          </p:cNvPr>
          <p:cNvSpPr/>
          <p:nvPr/>
        </p:nvSpPr>
        <p:spPr>
          <a:xfrm>
            <a:off x="8690608" y="5085383"/>
            <a:ext cx="935545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Network spatial interactions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E13844E-2A89-4E6E-A704-4EB0AE6D8BA6}"/>
              </a:ext>
            </a:extLst>
          </p:cNvPr>
          <p:cNvCxnSpPr>
            <a:cxnSpLocks/>
            <a:stCxn id="103" idx="2"/>
            <a:endCxn id="113" idx="1"/>
          </p:cNvCxnSpPr>
          <p:nvPr/>
        </p:nvCxnSpPr>
        <p:spPr>
          <a:xfrm rot="16200000" flipH="1">
            <a:off x="7220749" y="3907388"/>
            <a:ext cx="2533056" cy="406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5BE76C-7531-4567-8378-A8B9973A4A0C}"/>
              </a:ext>
            </a:extLst>
          </p:cNvPr>
          <p:cNvCxnSpPr>
            <a:cxnSpLocks/>
            <a:endCxn id="106" idx="3"/>
          </p:cNvCxnSpPr>
          <p:nvPr/>
        </p:nvCxnSpPr>
        <p:spPr>
          <a:xfrm rot="5400000">
            <a:off x="4798925" y="3762637"/>
            <a:ext cx="664345" cy="701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AB97673-7C09-4FBD-AF9A-59B953328AB4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5471382" y="3791293"/>
            <a:ext cx="668436" cy="6478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8CBDC-C7CD-49CA-B29C-262F87739020}"/>
              </a:ext>
            </a:extLst>
          </p:cNvPr>
          <p:cNvSpPr/>
          <p:nvPr/>
        </p:nvSpPr>
        <p:spPr>
          <a:xfrm>
            <a:off x="4901524" y="3197296"/>
            <a:ext cx="116025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Correlated time series analysis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8177DD-C998-45C7-A046-D800B5ABC960}"/>
              </a:ext>
            </a:extLst>
          </p:cNvPr>
          <p:cNvSpPr/>
          <p:nvPr/>
        </p:nvSpPr>
        <p:spPr>
          <a:xfrm>
            <a:off x="6129548" y="3189859"/>
            <a:ext cx="786314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TLCC + Granger causality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BDBFF1D-55E6-4C05-A921-2292988E3E47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5998461" y="3256778"/>
            <a:ext cx="7437" cy="1041052"/>
          </a:xfrm>
          <a:prstGeom prst="bentConnector3">
            <a:avLst>
              <a:gd name="adj1" fmla="val -307382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3018D0-D683-4F27-A6AA-590F0CADF56A}"/>
              </a:ext>
            </a:extLst>
          </p:cNvPr>
          <p:cNvSpPr/>
          <p:nvPr/>
        </p:nvSpPr>
        <p:spPr>
          <a:xfrm>
            <a:off x="5079608" y="5088070"/>
            <a:ext cx="982174" cy="583726"/>
          </a:xfrm>
          <a:prstGeom prst="rect">
            <a:avLst/>
          </a:prstGeom>
          <a:solidFill>
            <a:schemeClr val="accent4">
              <a:lumMod val="75000"/>
              <a:alpha val="41176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Centrality metrics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F81D852-EAFC-468F-84D4-5BDFCD4B360F}"/>
              </a:ext>
            </a:extLst>
          </p:cNvPr>
          <p:cNvCxnSpPr>
            <a:cxnSpLocks/>
            <a:stCxn id="103" idx="2"/>
            <a:endCxn id="81" idx="0"/>
          </p:cNvCxnSpPr>
          <p:nvPr/>
        </p:nvCxnSpPr>
        <p:spPr>
          <a:xfrm rot="5400000">
            <a:off x="6424104" y="3225539"/>
            <a:ext cx="2241193" cy="1478497"/>
          </a:xfrm>
          <a:prstGeom prst="bentConnector3">
            <a:avLst>
              <a:gd name="adj1" fmla="val 892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5D5373B3-305B-48AA-B9DA-1B9BD141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88" y="2422472"/>
            <a:ext cx="241427" cy="241427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11E549-44AF-4BCD-8E27-6055438A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3344100"/>
            <a:ext cx="241427" cy="241427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88DC0DF-466C-42EA-852F-D51024F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7" y="4317996"/>
            <a:ext cx="241427" cy="241427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488C596F-8F4F-4A47-A1E5-E623ADA0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65" y="5239624"/>
            <a:ext cx="241427" cy="24142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658473FF-AA5E-45AD-884B-FED89205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40" y="6023592"/>
            <a:ext cx="241427" cy="241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032CD-EC5A-482E-B3AD-CC8F543CA39B}"/>
              </a:ext>
            </a:extLst>
          </p:cNvPr>
          <p:cNvSpPr txBox="1"/>
          <p:nvPr/>
        </p:nvSpPr>
        <p:spPr>
          <a:xfrm>
            <a:off x="8869685" y="6005805"/>
            <a:ext cx="162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200" b="1" dirty="0">
                <a:solidFill>
                  <a:prstClr val="black"/>
                </a:solidFill>
                <a:latin typeface="Calibri" panose="020F0502020204030204"/>
              </a:rPr>
              <a:t>= Geospatial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341212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87B3A30-8699-48F3-89E1-C9D1DD87C500}"/>
              </a:ext>
            </a:extLst>
          </p:cNvPr>
          <p:cNvCxnSpPr>
            <a:cxnSpLocks/>
          </p:cNvCxnSpPr>
          <p:nvPr/>
        </p:nvCxnSpPr>
        <p:spPr>
          <a:xfrm>
            <a:off x="11028318" y="3305788"/>
            <a:ext cx="0" cy="884784"/>
          </a:xfrm>
          <a:prstGeom prst="straightConnector1">
            <a:avLst/>
          </a:prstGeom>
          <a:ln w="127000">
            <a:solidFill>
              <a:srgbClr val="DAE3F3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B899CB-7D58-42D3-AA5C-90EF596CC9C1}"/>
              </a:ext>
            </a:extLst>
          </p:cNvPr>
          <p:cNvSpPr/>
          <p:nvPr/>
        </p:nvSpPr>
        <p:spPr>
          <a:xfrm>
            <a:off x="1734148" y="4383234"/>
            <a:ext cx="8765930" cy="1087643"/>
          </a:xfrm>
          <a:prstGeom prst="rect">
            <a:avLst/>
          </a:prstGeom>
          <a:solidFill>
            <a:srgbClr val="F2B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746EB-7120-4CFF-9583-844F80256407}"/>
              </a:ext>
            </a:extLst>
          </p:cNvPr>
          <p:cNvSpPr/>
          <p:nvPr/>
        </p:nvSpPr>
        <p:spPr>
          <a:xfrm>
            <a:off x="1712755" y="3086115"/>
            <a:ext cx="8787321" cy="1087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664-9449-4D18-8C47-EA910B89A5B6}"/>
              </a:ext>
            </a:extLst>
          </p:cNvPr>
          <p:cNvCxnSpPr>
            <a:cxnSpLocks/>
          </p:cNvCxnSpPr>
          <p:nvPr/>
        </p:nvCxnSpPr>
        <p:spPr>
          <a:xfrm>
            <a:off x="5080789" y="4225643"/>
            <a:ext cx="0" cy="2074985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13B6D-2D9E-41D3-9704-2010A221BF8C}"/>
              </a:ext>
            </a:extLst>
          </p:cNvPr>
          <p:cNvCxnSpPr/>
          <p:nvPr/>
        </p:nvCxnSpPr>
        <p:spPr>
          <a:xfrm>
            <a:off x="5076393" y="6418363"/>
            <a:ext cx="5114336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9459F1D-3589-4609-BD4E-58D3FA3B94A2}"/>
              </a:ext>
            </a:extLst>
          </p:cNvPr>
          <p:cNvSpPr/>
          <p:nvPr/>
        </p:nvSpPr>
        <p:spPr>
          <a:xfrm>
            <a:off x="888389" y="398328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CD284-5F1E-4DAA-AC87-5BB20DCE06C1}"/>
              </a:ext>
            </a:extLst>
          </p:cNvPr>
          <p:cNvSpPr/>
          <p:nvPr/>
        </p:nvSpPr>
        <p:spPr>
          <a:xfrm>
            <a:off x="3553024" y="37609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US Census Bureau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AE0771-1ABA-4BD0-9C82-7E3D095E778A}"/>
              </a:ext>
            </a:extLst>
          </p:cNvPr>
          <p:cNvSpPr/>
          <p:nvPr/>
        </p:nvSpPr>
        <p:spPr>
          <a:xfrm>
            <a:off x="1994756" y="377296"/>
            <a:ext cx="1044785" cy="58372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F38B91-C1AA-4370-9F05-4E8C0D9E14A6}"/>
              </a:ext>
            </a:extLst>
          </p:cNvPr>
          <p:cNvSpPr/>
          <p:nvPr/>
        </p:nvSpPr>
        <p:spPr>
          <a:xfrm>
            <a:off x="6452902" y="408285"/>
            <a:ext cx="1266896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Twitter API v2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D7600A-F20A-4EBC-B230-B2EC70F400C4}"/>
              </a:ext>
            </a:extLst>
          </p:cNvPr>
          <p:cNvSpPr/>
          <p:nvPr/>
        </p:nvSpPr>
        <p:spPr>
          <a:xfrm>
            <a:off x="1994757" y="1308955"/>
            <a:ext cx="1044785" cy="583726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Collection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41AE3-4F9C-4DFB-96EF-310D7EB438B4}"/>
              </a:ext>
            </a:extLst>
          </p:cNvPr>
          <p:cNvSpPr/>
          <p:nvPr/>
        </p:nvSpPr>
        <p:spPr>
          <a:xfrm>
            <a:off x="3551987" y="1308957"/>
            <a:ext cx="1199708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2016 county shapes and demographics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0518C3-6AB5-4741-83D0-E312113CA6ED}"/>
              </a:ext>
            </a:extLst>
          </p:cNvPr>
          <p:cNvSpPr/>
          <p:nvPr/>
        </p:nvSpPr>
        <p:spPr>
          <a:xfrm>
            <a:off x="5320509" y="1310824"/>
            <a:ext cx="1726489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media posts and geo-located physical protests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88D8-5B72-4895-B3E8-88C18C030065}"/>
              </a:ext>
            </a:extLst>
          </p:cNvPr>
          <p:cNvSpPr/>
          <p:nvPr/>
        </p:nvSpPr>
        <p:spPr>
          <a:xfrm>
            <a:off x="9541869" y="374482"/>
            <a:ext cx="825357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Web scraping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6337F0A-DDB1-48FC-AF97-DBA80E9F060D}"/>
              </a:ext>
            </a:extLst>
          </p:cNvPr>
          <p:cNvCxnSpPr>
            <a:cxnSpLocks/>
            <a:stCxn id="70" idx="1"/>
            <a:endCxn id="85" idx="3"/>
          </p:cNvCxnSpPr>
          <p:nvPr/>
        </p:nvCxnSpPr>
        <p:spPr>
          <a:xfrm rot="10800000" flipV="1">
            <a:off x="9199553" y="666345"/>
            <a:ext cx="342317" cy="8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903898-E51E-4118-B285-0E9F8BFF5270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rot="5400000">
            <a:off x="3977793" y="1133873"/>
            <a:ext cx="349134" cy="10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53526B-A6E4-4E21-98BF-BEC3862988DF}"/>
              </a:ext>
            </a:extLst>
          </p:cNvPr>
          <p:cNvSpPr/>
          <p:nvPr/>
        </p:nvSpPr>
        <p:spPr>
          <a:xfrm>
            <a:off x="1994757" y="2263191"/>
            <a:ext cx="1044785" cy="583726"/>
          </a:xfrm>
          <a:prstGeom prst="rect">
            <a:avLst/>
          </a:prstGeom>
          <a:pattFill prst="wdUpDiag">
            <a:fgClr>
              <a:srgbClr val="FFF2CC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E4E48-34B3-48C5-A81B-AED07E8C3785}"/>
              </a:ext>
            </a:extLst>
          </p:cNvPr>
          <p:cNvSpPr/>
          <p:nvPr/>
        </p:nvSpPr>
        <p:spPr>
          <a:xfrm>
            <a:off x="3196139" y="2246594"/>
            <a:ext cx="1904725" cy="619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county (raw count, population normalized count, network weighted count)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B0C14E-77B5-4FA2-926E-1A6FDE7E2F12}"/>
              </a:ext>
            </a:extLst>
          </p:cNvPr>
          <p:cNvSpPr/>
          <p:nvPr/>
        </p:nvSpPr>
        <p:spPr>
          <a:xfrm>
            <a:off x="8941129" y="2263998"/>
            <a:ext cx="1129527" cy="58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state (number of legislative responses)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2097-6503-44E9-8D4A-5FD8C24E20A4}"/>
              </a:ext>
            </a:extLst>
          </p:cNvPr>
          <p:cNvSpPr/>
          <p:nvPr/>
        </p:nvSpPr>
        <p:spPr>
          <a:xfrm>
            <a:off x="1994757" y="3356933"/>
            <a:ext cx="1044785" cy="583726"/>
          </a:xfrm>
          <a:prstGeom prst="rect">
            <a:avLst/>
          </a:prstGeom>
          <a:pattFill prst="wdUpDiag">
            <a:fgClr>
              <a:srgbClr val="DEEBF7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Time series modelling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EEF74C-4747-47F3-AD86-F185BCA51D5F}"/>
              </a:ext>
            </a:extLst>
          </p:cNvPr>
          <p:cNvSpPr/>
          <p:nvPr/>
        </p:nvSpPr>
        <p:spPr>
          <a:xfrm>
            <a:off x="1995990" y="4635237"/>
            <a:ext cx="1044785" cy="583726"/>
          </a:xfrm>
          <a:prstGeom prst="rect">
            <a:avLst/>
          </a:prstGeom>
          <a:pattFill prst="wdUpDiag">
            <a:fgClr>
              <a:srgbClr val="FF96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Regression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1ADCA2-C1C0-4D8E-B761-6EA21FDD6D9C}"/>
              </a:ext>
            </a:extLst>
          </p:cNvPr>
          <p:cNvSpPr/>
          <p:nvPr/>
        </p:nvSpPr>
        <p:spPr>
          <a:xfrm>
            <a:off x="8505381" y="4642851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Physical protest vs. legislation count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DC71E-D834-4259-9A6D-E662814EC3DC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4148501" y="2866180"/>
            <a:ext cx="5390" cy="1766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E273B8-828A-4130-8E58-8665061D1902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4148501" y="1892683"/>
            <a:ext cx="3340" cy="353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4D96BD7-8364-4532-8E58-8BBD68865274}"/>
              </a:ext>
            </a:extLst>
          </p:cNvPr>
          <p:cNvSpPr/>
          <p:nvPr/>
        </p:nvSpPr>
        <p:spPr>
          <a:xfrm>
            <a:off x="7999843" y="375370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NCSL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253051-8F3F-46CF-932D-1DEE018AF49E}"/>
              </a:ext>
            </a:extLst>
          </p:cNvPr>
          <p:cNvCxnSpPr>
            <a:cxnSpLocks/>
          </p:cNvCxnSpPr>
          <p:nvPr/>
        </p:nvCxnSpPr>
        <p:spPr>
          <a:xfrm>
            <a:off x="6832168" y="234553"/>
            <a:ext cx="0" cy="358726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A45C7A-A09A-440A-900F-32DE2F63F7D2}"/>
              </a:ext>
            </a:extLst>
          </p:cNvPr>
          <p:cNvCxnSpPr>
            <a:cxnSpLocks/>
          </p:cNvCxnSpPr>
          <p:nvPr/>
        </p:nvCxnSpPr>
        <p:spPr>
          <a:xfrm flipH="1">
            <a:off x="4894344" y="5063998"/>
            <a:ext cx="1939059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32B52A0-7E10-4803-9BDC-C52440ABD528}"/>
              </a:ext>
            </a:extLst>
          </p:cNvPr>
          <p:cNvCxnSpPr>
            <a:cxnSpLocks/>
          </p:cNvCxnSpPr>
          <p:nvPr/>
        </p:nvCxnSpPr>
        <p:spPr>
          <a:xfrm flipV="1">
            <a:off x="9998652" y="234552"/>
            <a:ext cx="0" cy="5653454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341DA-A652-4E65-96D0-B8AD2572E967}"/>
              </a:ext>
            </a:extLst>
          </p:cNvPr>
          <p:cNvCxnSpPr>
            <a:cxnSpLocks/>
          </p:cNvCxnSpPr>
          <p:nvPr/>
        </p:nvCxnSpPr>
        <p:spPr>
          <a:xfrm flipH="1">
            <a:off x="6832170" y="234552"/>
            <a:ext cx="3175275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DF6ED2B-97E4-4050-AB49-474A4975FF93}"/>
              </a:ext>
            </a:extLst>
          </p:cNvPr>
          <p:cNvSpPr/>
          <p:nvPr/>
        </p:nvSpPr>
        <p:spPr>
          <a:xfrm>
            <a:off x="3268141" y="234553"/>
            <a:ext cx="3447943" cy="31212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197B83-94B7-44A8-8561-09B11AA95644}"/>
              </a:ext>
            </a:extLst>
          </p:cNvPr>
          <p:cNvSpPr/>
          <p:nvPr/>
        </p:nvSpPr>
        <p:spPr>
          <a:xfrm>
            <a:off x="5017972" y="38364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ACLED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E5FB78A-9918-4A1F-BA66-4155D49B26FA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rot="5400000">
            <a:off x="6475647" y="700120"/>
            <a:ext cx="318813" cy="9025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75749-2311-4CFD-8E49-6E7DC851E7A8}"/>
              </a:ext>
            </a:extLst>
          </p:cNvPr>
          <p:cNvSpPr/>
          <p:nvPr/>
        </p:nvSpPr>
        <p:spPr>
          <a:xfrm>
            <a:off x="7941677" y="1323078"/>
            <a:ext cx="1319273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 level legislative responses to policing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52F000-22B5-4C09-B53B-CB6DC4E56804}"/>
              </a:ext>
            </a:extLst>
          </p:cNvPr>
          <p:cNvCxnSpPr>
            <a:cxnSpLocks/>
            <a:stCxn id="85" idx="2"/>
            <a:endCxn id="94" idx="0"/>
          </p:cNvCxnSpPr>
          <p:nvPr/>
        </p:nvCxnSpPr>
        <p:spPr>
          <a:xfrm rot="16200000" flipH="1">
            <a:off x="8418514" y="1140279"/>
            <a:ext cx="363982" cy="16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0170593-A485-4771-87F8-5D4AF676BABC}"/>
              </a:ext>
            </a:extLst>
          </p:cNvPr>
          <p:cNvCxnSpPr>
            <a:cxnSpLocks/>
            <a:stCxn id="92" idx="2"/>
            <a:endCxn id="69" idx="0"/>
          </p:cNvCxnSpPr>
          <p:nvPr/>
        </p:nvCxnSpPr>
        <p:spPr>
          <a:xfrm rot="16200000" flipH="1">
            <a:off x="5729065" y="856135"/>
            <a:ext cx="343451" cy="5659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4DBE34-B443-4A7D-AF82-659296AFE8E9}"/>
              </a:ext>
            </a:extLst>
          </p:cNvPr>
          <p:cNvSpPr/>
          <p:nvPr/>
        </p:nvSpPr>
        <p:spPr>
          <a:xfrm>
            <a:off x="6538405" y="2235992"/>
            <a:ext cx="109588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Data aggregated by day (count)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708FCE8-1745-4D7F-A489-F8AA1467E0BB}"/>
              </a:ext>
            </a:extLst>
          </p:cNvPr>
          <p:cNvCxnSpPr>
            <a:cxnSpLocks/>
            <a:stCxn id="69" idx="1"/>
            <a:endCxn id="75" idx="3"/>
          </p:cNvCxnSpPr>
          <p:nvPr/>
        </p:nvCxnSpPr>
        <p:spPr>
          <a:xfrm rot="10800000" flipV="1">
            <a:off x="5100865" y="1602687"/>
            <a:ext cx="219645" cy="953700"/>
          </a:xfrm>
          <a:prstGeom prst="bentConnector3">
            <a:avLst>
              <a:gd name="adj1" fmla="val 33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76BE680-D8DC-4A42-A93B-81CE6C3EB51E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5952758" y="1942207"/>
            <a:ext cx="642501" cy="5287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0798C6A-136F-41AF-9536-56B48FBBE031}"/>
              </a:ext>
            </a:extLst>
          </p:cNvPr>
          <p:cNvCxnSpPr>
            <a:cxnSpLocks/>
            <a:stCxn id="94" idx="2"/>
            <a:endCxn id="76" idx="3"/>
          </p:cNvCxnSpPr>
          <p:nvPr/>
        </p:nvCxnSpPr>
        <p:spPr>
          <a:xfrm rot="16200000" flipH="1">
            <a:off x="9010799" y="1497318"/>
            <a:ext cx="650370" cy="1469342"/>
          </a:xfrm>
          <a:prstGeom prst="bentConnector4">
            <a:avLst>
              <a:gd name="adj1" fmla="val 13942"/>
              <a:gd name="adj2" fmla="val 1155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4A27137-FFF3-4E6B-80DF-E5EC9B4E0F27}"/>
              </a:ext>
            </a:extLst>
          </p:cNvPr>
          <p:cNvCxnSpPr>
            <a:cxnSpLocks/>
            <a:endCxn id="119" idx="0"/>
          </p:cNvCxnSpPr>
          <p:nvPr/>
        </p:nvCxnSpPr>
        <p:spPr>
          <a:xfrm rot="10800000" flipV="1">
            <a:off x="5481655" y="2751553"/>
            <a:ext cx="1055917" cy="6083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A9EC37-6D43-4010-B3B5-BD55DD6838CD}"/>
              </a:ext>
            </a:extLst>
          </p:cNvPr>
          <p:cNvSpPr/>
          <p:nvPr/>
        </p:nvSpPr>
        <p:spPr>
          <a:xfrm>
            <a:off x="6993657" y="3352512"/>
            <a:ext cx="103059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Multivariate time-series forecasting (LSTM, VAR)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107074-F01D-42FF-A498-80DEC7AF3C3B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 rot="16200000" flipH="1">
            <a:off x="7031255" y="2874812"/>
            <a:ext cx="532794" cy="422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8DE489-0D75-4452-A901-7FA176F25795}"/>
              </a:ext>
            </a:extLst>
          </p:cNvPr>
          <p:cNvSpPr/>
          <p:nvPr/>
        </p:nvSpPr>
        <p:spPr>
          <a:xfrm>
            <a:off x="3523523" y="4632600"/>
            <a:ext cx="126073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physical protests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A47ADA-53DA-4950-AC62-80BDD6742410}"/>
              </a:ext>
            </a:extLst>
          </p:cNvPr>
          <p:cNvSpPr/>
          <p:nvPr/>
        </p:nvSpPr>
        <p:spPr>
          <a:xfrm>
            <a:off x="6133269" y="4636691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legislation count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5D6A79-1D8F-4254-B50C-6178D096E616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6200000" flipH="1">
            <a:off x="8722742" y="3633500"/>
            <a:ext cx="2084364" cy="518065"/>
          </a:xfrm>
          <a:prstGeom prst="bentConnector4">
            <a:avLst>
              <a:gd name="adj1" fmla="val 77378"/>
              <a:gd name="adj2" fmla="val 15314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3107793-954F-4511-90B9-77121D6D2DC9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16200000" flipH="1">
            <a:off x="7660098" y="418205"/>
            <a:ext cx="369448" cy="33221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EBD692C-F496-4DDA-8E68-A0490FB9A6C3}"/>
              </a:ext>
            </a:extLst>
          </p:cNvPr>
          <p:cNvCxnSpPr>
            <a:cxnSpLocks/>
            <a:stCxn id="76" idx="2"/>
            <a:endCxn id="107" idx="0"/>
          </p:cNvCxnSpPr>
          <p:nvPr/>
        </p:nvCxnSpPr>
        <p:spPr>
          <a:xfrm rot="5400000">
            <a:off x="7306056" y="2436854"/>
            <a:ext cx="1786341" cy="2613335"/>
          </a:xfrm>
          <a:prstGeom prst="bentConnector3">
            <a:avLst>
              <a:gd name="adj1" fmla="val 9011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5BE76C-7531-4567-8378-A8B9973A4A0C}"/>
              </a:ext>
            </a:extLst>
          </p:cNvPr>
          <p:cNvCxnSpPr>
            <a:cxnSpLocks/>
          </p:cNvCxnSpPr>
          <p:nvPr/>
        </p:nvCxnSpPr>
        <p:spPr>
          <a:xfrm rot="5400000">
            <a:off x="4793853" y="4246129"/>
            <a:ext cx="664345" cy="701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AB97673-7C09-4FBD-AF9A-59B953328A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8004" y="4128892"/>
            <a:ext cx="938917" cy="6516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8CBDC-C7CD-49CA-B29C-262F87739020}"/>
              </a:ext>
            </a:extLst>
          </p:cNvPr>
          <p:cNvSpPr/>
          <p:nvPr/>
        </p:nvSpPr>
        <p:spPr>
          <a:xfrm>
            <a:off x="4901524" y="3359949"/>
            <a:ext cx="116025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Correlated time series analysis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8177DD-C998-45C7-A046-D800B5ABC960}"/>
              </a:ext>
            </a:extLst>
          </p:cNvPr>
          <p:cNvSpPr/>
          <p:nvPr/>
        </p:nvSpPr>
        <p:spPr>
          <a:xfrm>
            <a:off x="6129548" y="3352512"/>
            <a:ext cx="786314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TLCC + Granger causality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BDBFF1D-55E6-4C05-A921-2292988E3E47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5998461" y="3419431"/>
            <a:ext cx="7437" cy="1041052"/>
          </a:xfrm>
          <a:prstGeom prst="bentConnector3">
            <a:avLst>
              <a:gd name="adj1" fmla="val -183247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5D5373B3-305B-48AA-B9DA-1B9BD141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88" y="2422472"/>
            <a:ext cx="241427" cy="241427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11E549-44AF-4BCD-8E27-6055438A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3506753"/>
            <a:ext cx="241427" cy="241427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88DC0DF-466C-42EA-852F-D51024F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4797092"/>
            <a:ext cx="241427" cy="24142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658473FF-AA5E-45AD-884B-FED89205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59" y="5932443"/>
            <a:ext cx="241427" cy="241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032CD-EC5A-482E-B3AD-CC8F543CA39B}"/>
              </a:ext>
            </a:extLst>
          </p:cNvPr>
          <p:cNvSpPr txBox="1"/>
          <p:nvPr/>
        </p:nvSpPr>
        <p:spPr>
          <a:xfrm>
            <a:off x="8871304" y="5914656"/>
            <a:ext cx="162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200" b="1" dirty="0">
                <a:solidFill>
                  <a:prstClr val="black"/>
                </a:solidFill>
                <a:latin typeface="Calibri" panose="020F0502020204030204"/>
              </a:rPr>
              <a:t>= Geospatial Analysis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E3B00E-A379-439D-B67B-DD1B355ECEB8}"/>
              </a:ext>
            </a:extLst>
          </p:cNvPr>
          <p:cNvSpPr txBox="1"/>
          <p:nvPr/>
        </p:nvSpPr>
        <p:spPr>
          <a:xfrm>
            <a:off x="10644619" y="2985563"/>
            <a:ext cx="758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TIME</a:t>
            </a:r>
            <a:endParaRPr lang="en-CA" sz="12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B6E53B4-87E1-4CA1-8C4B-FD0F3ABF450B}"/>
              </a:ext>
            </a:extLst>
          </p:cNvPr>
          <p:cNvCxnSpPr>
            <a:cxnSpLocks/>
          </p:cNvCxnSpPr>
          <p:nvPr/>
        </p:nvCxnSpPr>
        <p:spPr>
          <a:xfrm>
            <a:off x="11029555" y="4586093"/>
            <a:ext cx="0" cy="884784"/>
          </a:xfrm>
          <a:prstGeom prst="straightConnector1">
            <a:avLst/>
          </a:prstGeom>
          <a:ln w="127000">
            <a:solidFill>
              <a:srgbClr val="F2B8BE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D0092-79C9-4586-8CDA-CE50CC0FDFDC}"/>
              </a:ext>
            </a:extLst>
          </p:cNvPr>
          <p:cNvSpPr txBox="1"/>
          <p:nvPr/>
        </p:nvSpPr>
        <p:spPr>
          <a:xfrm>
            <a:off x="10492597" y="4279895"/>
            <a:ext cx="1068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RELATION</a:t>
            </a:r>
            <a:endParaRPr lang="en-CA" sz="12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983F57-26BA-4782-B8EC-22604B0CAD1B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1293768" y="2543185"/>
            <a:ext cx="862" cy="2927692"/>
          </a:xfrm>
          <a:prstGeom prst="straightConnector1">
            <a:avLst/>
          </a:prstGeom>
          <a:ln w="127000">
            <a:solidFill>
              <a:srgbClr val="E7E6E6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DF765A0-0979-4602-90C3-4FEDA8EFA969}"/>
              </a:ext>
            </a:extLst>
          </p:cNvPr>
          <p:cNvSpPr txBox="1"/>
          <p:nvPr/>
        </p:nvSpPr>
        <p:spPr>
          <a:xfrm>
            <a:off x="915451" y="2204631"/>
            <a:ext cx="758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SPACE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37978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87B3A30-8699-48F3-89E1-C9D1DD87C500}"/>
              </a:ext>
            </a:extLst>
          </p:cNvPr>
          <p:cNvCxnSpPr>
            <a:cxnSpLocks/>
          </p:cNvCxnSpPr>
          <p:nvPr/>
        </p:nvCxnSpPr>
        <p:spPr>
          <a:xfrm>
            <a:off x="11028318" y="3305788"/>
            <a:ext cx="0" cy="884784"/>
          </a:xfrm>
          <a:prstGeom prst="straightConnector1">
            <a:avLst/>
          </a:prstGeom>
          <a:ln w="127000">
            <a:solidFill>
              <a:srgbClr val="DAE3F3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B899CB-7D58-42D3-AA5C-90EF596CC9C1}"/>
              </a:ext>
            </a:extLst>
          </p:cNvPr>
          <p:cNvSpPr/>
          <p:nvPr/>
        </p:nvSpPr>
        <p:spPr>
          <a:xfrm>
            <a:off x="1734148" y="4383234"/>
            <a:ext cx="8765930" cy="1087643"/>
          </a:xfrm>
          <a:prstGeom prst="rect">
            <a:avLst/>
          </a:prstGeom>
          <a:solidFill>
            <a:srgbClr val="F2B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746EB-7120-4CFF-9583-844F80256407}"/>
              </a:ext>
            </a:extLst>
          </p:cNvPr>
          <p:cNvSpPr/>
          <p:nvPr/>
        </p:nvSpPr>
        <p:spPr>
          <a:xfrm>
            <a:off x="1712755" y="3086115"/>
            <a:ext cx="8787321" cy="1087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FB9664-9449-4D18-8C47-EA910B89A5B6}"/>
              </a:ext>
            </a:extLst>
          </p:cNvPr>
          <p:cNvCxnSpPr>
            <a:cxnSpLocks/>
          </p:cNvCxnSpPr>
          <p:nvPr/>
        </p:nvCxnSpPr>
        <p:spPr>
          <a:xfrm>
            <a:off x="5080789" y="4225643"/>
            <a:ext cx="0" cy="2074985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313B6D-2D9E-41D3-9704-2010A221BF8C}"/>
              </a:ext>
            </a:extLst>
          </p:cNvPr>
          <p:cNvCxnSpPr/>
          <p:nvPr/>
        </p:nvCxnSpPr>
        <p:spPr>
          <a:xfrm>
            <a:off x="5076393" y="6418363"/>
            <a:ext cx="5114336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9459F1D-3589-4609-BD4E-58D3FA3B94A2}"/>
              </a:ext>
            </a:extLst>
          </p:cNvPr>
          <p:cNvSpPr/>
          <p:nvPr/>
        </p:nvSpPr>
        <p:spPr>
          <a:xfrm>
            <a:off x="888389" y="3983284"/>
            <a:ext cx="5991227" cy="1976436"/>
          </a:xfrm>
          <a:prstGeom prst="ellipse">
            <a:avLst/>
          </a:prstGeom>
          <a:noFill/>
          <a:ln>
            <a:solidFill>
              <a:srgbClr val="E7E6E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CD284-5F1E-4DAA-AC87-5BB20DCE06C1}"/>
              </a:ext>
            </a:extLst>
          </p:cNvPr>
          <p:cNvSpPr/>
          <p:nvPr/>
        </p:nvSpPr>
        <p:spPr>
          <a:xfrm>
            <a:off x="3553024" y="37609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US Census Bureau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AE0771-1ABA-4BD0-9C82-7E3D095E778A}"/>
              </a:ext>
            </a:extLst>
          </p:cNvPr>
          <p:cNvSpPr/>
          <p:nvPr/>
        </p:nvSpPr>
        <p:spPr>
          <a:xfrm>
            <a:off x="1994756" y="377296"/>
            <a:ext cx="1044785" cy="58372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F38B91-C1AA-4370-9F05-4E8C0D9E14A6}"/>
              </a:ext>
            </a:extLst>
          </p:cNvPr>
          <p:cNvSpPr/>
          <p:nvPr/>
        </p:nvSpPr>
        <p:spPr>
          <a:xfrm>
            <a:off x="6452902" y="408285"/>
            <a:ext cx="1266896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Twitter API v2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D7600A-F20A-4EBC-B230-B2EC70F400C4}"/>
              </a:ext>
            </a:extLst>
          </p:cNvPr>
          <p:cNvSpPr/>
          <p:nvPr/>
        </p:nvSpPr>
        <p:spPr>
          <a:xfrm>
            <a:off x="1994757" y="1308955"/>
            <a:ext cx="1044785" cy="583726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Collection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641AE3-4F9C-4DFB-96EF-310D7EB438B4}"/>
              </a:ext>
            </a:extLst>
          </p:cNvPr>
          <p:cNvSpPr/>
          <p:nvPr/>
        </p:nvSpPr>
        <p:spPr>
          <a:xfrm>
            <a:off x="3551987" y="1308957"/>
            <a:ext cx="1199708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2016 county shapes and demographics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0518C3-6AB5-4741-83D0-E312113CA6ED}"/>
              </a:ext>
            </a:extLst>
          </p:cNvPr>
          <p:cNvSpPr/>
          <p:nvPr/>
        </p:nvSpPr>
        <p:spPr>
          <a:xfrm>
            <a:off x="5320509" y="1310824"/>
            <a:ext cx="1726489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Geo-located social media posts and geo-located physical protests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8A88D8-5B72-4895-B3E8-88C18C030065}"/>
              </a:ext>
            </a:extLst>
          </p:cNvPr>
          <p:cNvSpPr/>
          <p:nvPr/>
        </p:nvSpPr>
        <p:spPr>
          <a:xfrm>
            <a:off x="9541869" y="374482"/>
            <a:ext cx="825357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Web scraping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6337F0A-DDB1-48FC-AF97-DBA80E9F060D}"/>
              </a:ext>
            </a:extLst>
          </p:cNvPr>
          <p:cNvCxnSpPr>
            <a:cxnSpLocks/>
            <a:stCxn id="70" idx="1"/>
            <a:endCxn id="85" idx="3"/>
          </p:cNvCxnSpPr>
          <p:nvPr/>
        </p:nvCxnSpPr>
        <p:spPr>
          <a:xfrm rot="10800000" flipV="1">
            <a:off x="9199553" y="666345"/>
            <a:ext cx="342317" cy="8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A903898-E51E-4118-B285-0E9F8BFF5270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rot="5400000">
            <a:off x="3977793" y="1133873"/>
            <a:ext cx="349134" cy="10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C53526B-A6E4-4E21-98BF-BEC3862988DF}"/>
              </a:ext>
            </a:extLst>
          </p:cNvPr>
          <p:cNvSpPr/>
          <p:nvPr/>
        </p:nvSpPr>
        <p:spPr>
          <a:xfrm>
            <a:off x="1994757" y="2263191"/>
            <a:ext cx="1044785" cy="583726"/>
          </a:xfrm>
          <a:prstGeom prst="rect">
            <a:avLst/>
          </a:prstGeom>
          <a:pattFill prst="wdUpDiag">
            <a:fgClr>
              <a:srgbClr val="FFF2CC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E4E48-34B3-48C5-A81B-AED07E8C3785}"/>
              </a:ext>
            </a:extLst>
          </p:cNvPr>
          <p:cNvSpPr/>
          <p:nvPr/>
        </p:nvSpPr>
        <p:spPr>
          <a:xfrm>
            <a:off x="3196139" y="2246594"/>
            <a:ext cx="1904725" cy="619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county </a:t>
            </a:r>
          </a:p>
          <a:p>
            <a:pPr algn="ctr"/>
            <a:r>
              <a:rPr lang="en-CA" sz="1050" dirty="0"/>
              <a:t>(raw count, population normalized count)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B0C14E-77B5-4FA2-926E-1A6FDE7E2F12}"/>
              </a:ext>
            </a:extLst>
          </p:cNvPr>
          <p:cNvSpPr/>
          <p:nvPr/>
        </p:nvSpPr>
        <p:spPr>
          <a:xfrm>
            <a:off x="8941129" y="2263998"/>
            <a:ext cx="1129527" cy="58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50" dirty="0"/>
              <a:t>Data aggregated by state (number of legislative responses)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942097-6503-44E9-8D4A-5FD8C24E20A4}"/>
              </a:ext>
            </a:extLst>
          </p:cNvPr>
          <p:cNvSpPr/>
          <p:nvPr/>
        </p:nvSpPr>
        <p:spPr>
          <a:xfrm>
            <a:off x="1994757" y="3356933"/>
            <a:ext cx="1044785" cy="583726"/>
          </a:xfrm>
          <a:prstGeom prst="rect">
            <a:avLst/>
          </a:prstGeom>
          <a:pattFill prst="wdUpDiag">
            <a:fgClr>
              <a:srgbClr val="DEEBF7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Time series modelling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EEF74C-4747-47F3-AD86-F185BCA51D5F}"/>
              </a:ext>
            </a:extLst>
          </p:cNvPr>
          <p:cNvSpPr/>
          <p:nvPr/>
        </p:nvSpPr>
        <p:spPr>
          <a:xfrm>
            <a:off x="1995990" y="4635237"/>
            <a:ext cx="1044785" cy="583726"/>
          </a:xfrm>
          <a:prstGeom prst="rect">
            <a:avLst/>
          </a:prstGeom>
          <a:pattFill prst="wdUpDiag">
            <a:fgClr>
              <a:srgbClr val="FF9696"/>
            </a:fgClr>
            <a:bgClr>
              <a:schemeClr val="bg1"/>
            </a:bgClr>
          </a:patt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Regression Analysis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1ADCA2-C1C0-4D8E-B761-6EA21FDD6D9C}"/>
              </a:ext>
            </a:extLst>
          </p:cNvPr>
          <p:cNvSpPr/>
          <p:nvPr/>
        </p:nvSpPr>
        <p:spPr>
          <a:xfrm>
            <a:off x="8505381" y="4642851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Physical protest vs. legislation count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DC71E-D834-4259-9A6D-E662814EC3DC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4148501" y="2866180"/>
            <a:ext cx="5390" cy="1766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E273B8-828A-4130-8E58-8665061D1902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4148501" y="1892683"/>
            <a:ext cx="3340" cy="353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4D96BD7-8364-4532-8E58-8BBD68865274}"/>
              </a:ext>
            </a:extLst>
          </p:cNvPr>
          <p:cNvSpPr/>
          <p:nvPr/>
        </p:nvSpPr>
        <p:spPr>
          <a:xfrm>
            <a:off x="7999843" y="375370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NCSL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253051-8F3F-46CF-932D-1DEE018AF49E}"/>
              </a:ext>
            </a:extLst>
          </p:cNvPr>
          <p:cNvCxnSpPr>
            <a:cxnSpLocks/>
          </p:cNvCxnSpPr>
          <p:nvPr/>
        </p:nvCxnSpPr>
        <p:spPr>
          <a:xfrm>
            <a:off x="6832168" y="234553"/>
            <a:ext cx="0" cy="3587261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A45C7A-A09A-440A-900F-32DE2F63F7D2}"/>
              </a:ext>
            </a:extLst>
          </p:cNvPr>
          <p:cNvCxnSpPr>
            <a:cxnSpLocks/>
          </p:cNvCxnSpPr>
          <p:nvPr/>
        </p:nvCxnSpPr>
        <p:spPr>
          <a:xfrm flipH="1">
            <a:off x="4894344" y="5063998"/>
            <a:ext cx="1939059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32B52A0-7E10-4803-9BDC-C52440ABD528}"/>
              </a:ext>
            </a:extLst>
          </p:cNvPr>
          <p:cNvCxnSpPr>
            <a:cxnSpLocks/>
          </p:cNvCxnSpPr>
          <p:nvPr/>
        </p:nvCxnSpPr>
        <p:spPr>
          <a:xfrm flipV="1">
            <a:off x="9998652" y="234552"/>
            <a:ext cx="0" cy="5653454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341DA-A652-4E65-96D0-B8AD2572E967}"/>
              </a:ext>
            </a:extLst>
          </p:cNvPr>
          <p:cNvCxnSpPr>
            <a:cxnSpLocks/>
          </p:cNvCxnSpPr>
          <p:nvPr/>
        </p:nvCxnSpPr>
        <p:spPr>
          <a:xfrm flipH="1">
            <a:off x="6832170" y="234552"/>
            <a:ext cx="3175275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DF6ED2B-97E4-4050-AB49-474A4975FF93}"/>
              </a:ext>
            </a:extLst>
          </p:cNvPr>
          <p:cNvSpPr/>
          <p:nvPr/>
        </p:nvSpPr>
        <p:spPr>
          <a:xfrm>
            <a:off x="3268141" y="234553"/>
            <a:ext cx="3447943" cy="31212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197B83-94B7-44A8-8561-09B11AA95644}"/>
              </a:ext>
            </a:extLst>
          </p:cNvPr>
          <p:cNvSpPr/>
          <p:nvPr/>
        </p:nvSpPr>
        <p:spPr>
          <a:xfrm>
            <a:off x="5017972" y="383647"/>
            <a:ext cx="1199708" cy="583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ACLED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E5FB78A-9918-4A1F-BA66-4155D49B26FA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rot="5400000">
            <a:off x="6475647" y="700120"/>
            <a:ext cx="318813" cy="9025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75749-2311-4CFD-8E49-6E7DC851E7A8}"/>
              </a:ext>
            </a:extLst>
          </p:cNvPr>
          <p:cNvSpPr/>
          <p:nvPr/>
        </p:nvSpPr>
        <p:spPr>
          <a:xfrm>
            <a:off x="7941677" y="1323078"/>
            <a:ext cx="1319273" cy="583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 level legislative responses to policing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52F000-22B5-4C09-B53B-CB6DC4E56804}"/>
              </a:ext>
            </a:extLst>
          </p:cNvPr>
          <p:cNvCxnSpPr>
            <a:cxnSpLocks/>
            <a:stCxn id="85" idx="2"/>
            <a:endCxn id="94" idx="0"/>
          </p:cNvCxnSpPr>
          <p:nvPr/>
        </p:nvCxnSpPr>
        <p:spPr>
          <a:xfrm rot="16200000" flipH="1">
            <a:off x="8418514" y="1140279"/>
            <a:ext cx="363982" cy="16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0170593-A485-4771-87F8-5D4AF676BABC}"/>
              </a:ext>
            </a:extLst>
          </p:cNvPr>
          <p:cNvCxnSpPr>
            <a:cxnSpLocks/>
            <a:stCxn id="92" idx="2"/>
            <a:endCxn id="69" idx="0"/>
          </p:cNvCxnSpPr>
          <p:nvPr/>
        </p:nvCxnSpPr>
        <p:spPr>
          <a:xfrm rot="16200000" flipH="1">
            <a:off x="5729065" y="856135"/>
            <a:ext cx="343451" cy="5659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B4DBE34-B443-4A7D-AF82-659296AFE8E9}"/>
              </a:ext>
            </a:extLst>
          </p:cNvPr>
          <p:cNvSpPr/>
          <p:nvPr/>
        </p:nvSpPr>
        <p:spPr>
          <a:xfrm>
            <a:off x="6538405" y="2235992"/>
            <a:ext cx="1095889" cy="583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Data aggregated by day (count)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708FCE8-1745-4D7F-A489-F8AA1467E0BB}"/>
              </a:ext>
            </a:extLst>
          </p:cNvPr>
          <p:cNvCxnSpPr>
            <a:cxnSpLocks/>
            <a:stCxn id="69" idx="1"/>
            <a:endCxn id="75" idx="3"/>
          </p:cNvCxnSpPr>
          <p:nvPr/>
        </p:nvCxnSpPr>
        <p:spPr>
          <a:xfrm rot="10800000" flipV="1">
            <a:off x="5100865" y="1602687"/>
            <a:ext cx="219645" cy="953700"/>
          </a:xfrm>
          <a:prstGeom prst="bentConnector3">
            <a:avLst>
              <a:gd name="adj1" fmla="val 3398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76BE680-D8DC-4A42-A93B-81CE6C3EB51E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5952758" y="1942207"/>
            <a:ext cx="642501" cy="5287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0798C6A-136F-41AF-9536-56B48FBBE031}"/>
              </a:ext>
            </a:extLst>
          </p:cNvPr>
          <p:cNvCxnSpPr>
            <a:cxnSpLocks/>
            <a:stCxn id="94" idx="2"/>
            <a:endCxn id="76" idx="3"/>
          </p:cNvCxnSpPr>
          <p:nvPr/>
        </p:nvCxnSpPr>
        <p:spPr>
          <a:xfrm rot="16200000" flipH="1">
            <a:off x="9010799" y="1497318"/>
            <a:ext cx="650370" cy="1469342"/>
          </a:xfrm>
          <a:prstGeom prst="bentConnector4">
            <a:avLst>
              <a:gd name="adj1" fmla="val 13942"/>
              <a:gd name="adj2" fmla="val 1155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4A27137-FFF3-4E6B-80DF-E5EC9B4E0F27}"/>
              </a:ext>
            </a:extLst>
          </p:cNvPr>
          <p:cNvCxnSpPr>
            <a:cxnSpLocks/>
            <a:endCxn id="119" idx="0"/>
          </p:cNvCxnSpPr>
          <p:nvPr/>
        </p:nvCxnSpPr>
        <p:spPr>
          <a:xfrm rot="10800000" flipV="1">
            <a:off x="5481655" y="2751553"/>
            <a:ext cx="1055917" cy="6083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A9EC37-6D43-4010-B3B5-BD55DD6838CD}"/>
              </a:ext>
            </a:extLst>
          </p:cNvPr>
          <p:cNvSpPr/>
          <p:nvPr/>
        </p:nvSpPr>
        <p:spPr>
          <a:xfrm>
            <a:off x="6993657" y="3352512"/>
            <a:ext cx="103059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Multivariate time-series forecasting (LSTM, VAR)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107074-F01D-42FF-A498-80DEC7AF3C3B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 rot="16200000" flipH="1">
            <a:off x="7031255" y="2874812"/>
            <a:ext cx="532794" cy="422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8DE489-0D75-4452-A901-7FA176F25795}"/>
              </a:ext>
            </a:extLst>
          </p:cNvPr>
          <p:cNvSpPr/>
          <p:nvPr/>
        </p:nvSpPr>
        <p:spPr>
          <a:xfrm>
            <a:off x="3523523" y="4632600"/>
            <a:ext cx="126073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physical protests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A47ADA-53DA-4950-AC62-80BDD6742410}"/>
              </a:ext>
            </a:extLst>
          </p:cNvPr>
          <p:cNvSpPr/>
          <p:nvPr/>
        </p:nvSpPr>
        <p:spPr>
          <a:xfrm>
            <a:off x="6133269" y="4636691"/>
            <a:ext cx="1518577" cy="583726"/>
          </a:xfrm>
          <a:prstGeom prst="rect">
            <a:avLst/>
          </a:prstGeom>
          <a:solidFill>
            <a:srgbClr val="FF0000">
              <a:alpha val="41176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tweets vs. legislation count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5D6A79-1D8F-4254-B50C-6178D096E616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6200000" flipH="1">
            <a:off x="8722742" y="3633500"/>
            <a:ext cx="2084364" cy="518065"/>
          </a:xfrm>
          <a:prstGeom prst="bentConnector4">
            <a:avLst>
              <a:gd name="adj1" fmla="val 77378"/>
              <a:gd name="adj2" fmla="val 15314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3107793-954F-4511-90B9-77121D6D2DC9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rot="16200000" flipH="1">
            <a:off x="7660098" y="418205"/>
            <a:ext cx="369448" cy="33221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EBD692C-F496-4DDA-8E68-A0490FB9A6C3}"/>
              </a:ext>
            </a:extLst>
          </p:cNvPr>
          <p:cNvCxnSpPr>
            <a:cxnSpLocks/>
            <a:stCxn id="76" idx="2"/>
            <a:endCxn id="107" idx="0"/>
          </p:cNvCxnSpPr>
          <p:nvPr/>
        </p:nvCxnSpPr>
        <p:spPr>
          <a:xfrm rot="5400000">
            <a:off x="7306056" y="2436854"/>
            <a:ext cx="1786341" cy="2613335"/>
          </a:xfrm>
          <a:prstGeom prst="bentConnector3">
            <a:avLst>
              <a:gd name="adj1" fmla="val 9011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05BE76C-7531-4567-8378-A8B9973A4A0C}"/>
              </a:ext>
            </a:extLst>
          </p:cNvPr>
          <p:cNvCxnSpPr>
            <a:cxnSpLocks/>
          </p:cNvCxnSpPr>
          <p:nvPr/>
        </p:nvCxnSpPr>
        <p:spPr>
          <a:xfrm rot="5400000">
            <a:off x="4793853" y="4246129"/>
            <a:ext cx="664345" cy="701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AB97673-7C09-4FBD-AF9A-59B953328A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8004" y="4128892"/>
            <a:ext cx="938917" cy="6516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8CBDC-C7CD-49CA-B29C-262F87739020}"/>
              </a:ext>
            </a:extLst>
          </p:cNvPr>
          <p:cNvSpPr/>
          <p:nvPr/>
        </p:nvSpPr>
        <p:spPr>
          <a:xfrm>
            <a:off x="4901524" y="3359949"/>
            <a:ext cx="1160259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Correlated time series analysis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8177DD-C998-45C7-A046-D800B5ABC960}"/>
              </a:ext>
            </a:extLst>
          </p:cNvPr>
          <p:cNvSpPr/>
          <p:nvPr/>
        </p:nvSpPr>
        <p:spPr>
          <a:xfrm>
            <a:off x="6129548" y="3352512"/>
            <a:ext cx="786314" cy="58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/>
              <a:t>TLCC + Granger causality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BDBFF1D-55E6-4C05-A921-2292988E3E47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5400000" flipH="1" flipV="1">
            <a:off x="5998461" y="3419431"/>
            <a:ext cx="7437" cy="1041052"/>
          </a:xfrm>
          <a:prstGeom prst="bentConnector3">
            <a:avLst>
              <a:gd name="adj1" fmla="val -183247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5D5373B3-305B-48AA-B9DA-1B9BD141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88" y="2422472"/>
            <a:ext cx="241427" cy="241427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11E549-44AF-4BCD-8E27-6055438A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3506753"/>
            <a:ext cx="241427" cy="241427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88DC0DF-466C-42EA-852F-D51024F0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57" y="4797092"/>
            <a:ext cx="241427" cy="241427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658473FF-AA5E-45AD-884B-FED89205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59" y="5932443"/>
            <a:ext cx="241427" cy="241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B032CD-EC5A-482E-B3AD-CC8F543CA39B}"/>
              </a:ext>
            </a:extLst>
          </p:cNvPr>
          <p:cNvSpPr txBox="1"/>
          <p:nvPr/>
        </p:nvSpPr>
        <p:spPr>
          <a:xfrm>
            <a:off x="8871304" y="5914656"/>
            <a:ext cx="162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200" b="1" dirty="0">
                <a:solidFill>
                  <a:prstClr val="black"/>
                </a:solidFill>
                <a:latin typeface="Calibri" panose="020F0502020204030204"/>
              </a:rPr>
              <a:t>= Geospatial Analysis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E3B00E-A379-439D-B67B-DD1B355ECEB8}"/>
              </a:ext>
            </a:extLst>
          </p:cNvPr>
          <p:cNvSpPr txBox="1"/>
          <p:nvPr/>
        </p:nvSpPr>
        <p:spPr>
          <a:xfrm>
            <a:off x="10644619" y="2985563"/>
            <a:ext cx="758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TIME</a:t>
            </a:r>
            <a:endParaRPr lang="en-CA" sz="12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B6E53B4-87E1-4CA1-8C4B-FD0F3ABF450B}"/>
              </a:ext>
            </a:extLst>
          </p:cNvPr>
          <p:cNvCxnSpPr>
            <a:cxnSpLocks/>
          </p:cNvCxnSpPr>
          <p:nvPr/>
        </p:nvCxnSpPr>
        <p:spPr>
          <a:xfrm>
            <a:off x="11029555" y="4586093"/>
            <a:ext cx="0" cy="884784"/>
          </a:xfrm>
          <a:prstGeom prst="straightConnector1">
            <a:avLst/>
          </a:prstGeom>
          <a:ln w="127000">
            <a:solidFill>
              <a:srgbClr val="F2B8BE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D0092-79C9-4586-8CDA-CE50CC0FDFDC}"/>
              </a:ext>
            </a:extLst>
          </p:cNvPr>
          <p:cNvSpPr txBox="1"/>
          <p:nvPr/>
        </p:nvSpPr>
        <p:spPr>
          <a:xfrm>
            <a:off x="10492597" y="4279895"/>
            <a:ext cx="1068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RELATION</a:t>
            </a:r>
            <a:endParaRPr lang="en-CA" sz="12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0983F57-26BA-4782-B8EC-22604B0CAD1B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1293768" y="2543185"/>
            <a:ext cx="862" cy="2927692"/>
          </a:xfrm>
          <a:prstGeom prst="straightConnector1">
            <a:avLst/>
          </a:prstGeom>
          <a:ln w="127000">
            <a:solidFill>
              <a:srgbClr val="E7E6E6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DF765A0-0979-4602-90C3-4FEDA8EFA969}"/>
              </a:ext>
            </a:extLst>
          </p:cNvPr>
          <p:cNvSpPr txBox="1"/>
          <p:nvPr/>
        </p:nvSpPr>
        <p:spPr>
          <a:xfrm>
            <a:off x="915451" y="2204631"/>
            <a:ext cx="7583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/>
              <a:t>SPACE</a:t>
            </a:r>
            <a:endParaRPr lang="en-CA" sz="1200" b="1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D25EE53-FDD8-46B9-B2B0-F25187805C8F}"/>
              </a:ext>
            </a:extLst>
          </p:cNvPr>
          <p:cNvCxnSpPr>
            <a:cxnSpLocks/>
            <a:stCxn id="76" idx="2"/>
            <a:endCxn id="120" idx="2"/>
          </p:cNvCxnSpPr>
          <p:nvPr/>
        </p:nvCxnSpPr>
        <p:spPr>
          <a:xfrm rot="5400000">
            <a:off x="7471355" y="1901700"/>
            <a:ext cx="1085888" cy="2983188"/>
          </a:xfrm>
          <a:prstGeom prst="bentConnector3">
            <a:avLst>
              <a:gd name="adj1" fmla="val 11295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C62C0A0-9FAC-403E-9353-BD09D3A54862}"/>
              </a:ext>
            </a:extLst>
          </p:cNvPr>
          <p:cNvSpPr/>
          <p:nvPr/>
        </p:nvSpPr>
        <p:spPr>
          <a:xfrm>
            <a:off x="8837259" y="987485"/>
            <a:ext cx="1943100" cy="863297"/>
          </a:xfrm>
          <a:prstGeom prst="rect">
            <a:avLst/>
          </a:prstGeom>
          <a:solidFill>
            <a:srgbClr val="F2B8B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National-level physical protest counts and tweet counts by day (training data) fed as 7-day windows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B61158-776D-4603-86E8-095D75A106DA}"/>
              </a:ext>
            </a:extLst>
          </p:cNvPr>
          <p:cNvSpPr/>
          <p:nvPr/>
        </p:nvSpPr>
        <p:spPr>
          <a:xfrm>
            <a:off x="7516948" y="3310304"/>
            <a:ext cx="1136996" cy="8088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Long Short Term Memory Neural Network (LSTM)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DCAD010-0C65-4E0D-A771-6612C9529145}"/>
              </a:ext>
            </a:extLst>
          </p:cNvPr>
          <p:cNvCxnSpPr>
            <a:cxnSpLocks/>
            <a:stCxn id="82" idx="1"/>
            <a:endCxn id="84" idx="0"/>
          </p:cNvCxnSpPr>
          <p:nvPr/>
        </p:nvCxnSpPr>
        <p:spPr>
          <a:xfrm rot="10800000" flipV="1">
            <a:off x="8085447" y="1419134"/>
            <a:ext cx="751813" cy="1891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9F8EF8-F990-4C7C-A08C-5DB350F076AC}"/>
              </a:ext>
            </a:extLst>
          </p:cNvPr>
          <p:cNvSpPr/>
          <p:nvPr/>
        </p:nvSpPr>
        <p:spPr>
          <a:xfrm>
            <a:off x="9287646" y="2324660"/>
            <a:ext cx="1030599" cy="63422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Vector Auto Regressive (VAR) model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244E5B-03AD-4BBF-9CB3-FE34B1170ACE}"/>
              </a:ext>
            </a:extLst>
          </p:cNvPr>
          <p:cNvCxnSpPr>
            <a:cxnSpLocks/>
            <a:stCxn id="82" idx="2"/>
            <a:endCxn id="112" idx="0"/>
          </p:cNvCxnSpPr>
          <p:nvPr/>
        </p:nvCxnSpPr>
        <p:spPr>
          <a:xfrm flipH="1">
            <a:off x="9802946" y="1850782"/>
            <a:ext cx="5863" cy="473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810554B-9A69-4718-A8D0-75E0571D4576}"/>
              </a:ext>
            </a:extLst>
          </p:cNvPr>
          <p:cNvCxnSpPr>
            <a:cxnSpLocks/>
            <a:stCxn id="112" idx="2"/>
            <a:endCxn id="116" idx="0"/>
          </p:cNvCxnSpPr>
          <p:nvPr/>
        </p:nvCxnSpPr>
        <p:spPr>
          <a:xfrm>
            <a:off x="9802946" y="2958880"/>
            <a:ext cx="0" cy="46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552AD32-9490-494A-AEFE-4C74E8B7C8E1}"/>
              </a:ext>
            </a:extLst>
          </p:cNvPr>
          <p:cNvSpPr/>
          <p:nvPr/>
        </p:nvSpPr>
        <p:spPr>
          <a:xfrm>
            <a:off x="9287646" y="3427246"/>
            <a:ext cx="1030599" cy="583726"/>
          </a:xfrm>
          <a:prstGeom prst="rect">
            <a:avLst/>
          </a:prstGeom>
          <a:solidFill>
            <a:srgbClr val="F2B8B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Fitted values from VAR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8A45036-14C1-449A-80C6-12ADA9A3B013}"/>
              </a:ext>
            </a:extLst>
          </p:cNvPr>
          <p:cNvCxnSpPr>
            <a:cxnSpLocks/>
            <a:stCxn id="116" idx="1"/>
            <a:endCxn id="84" idx="3"/>
          </p:cNvCxnSpPr>
          <p:nvPr/>
        </p:nvCxnSpPr>
        <p:spPr>
          <a:xfrm flipH="1" flipV="1">
            <a:off x="8653944" y="3714710"/>
            <a:ext cx="633702" cy="4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86B8A85-6F9F-472F-93F7-4F38538C6354}"/>
              </a:ext>
            </a:extLst>
          </p:cNvPr>
          <p:cNvSpPr/>
          <p:nvPr/>
        </p:nvSpPr>
        <p:spPr>
          <a:xfrm>
            <a:off x="6053902" y="4561417"/>
            <a:ext cx="743525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Simple LSTM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7DC9EDB-188E-44E4-95F0-C8B6950B85EC}"/>
              </a:ext>
            </a:extLst>
          </p:cNvPr>
          <p:cNvCxnSpPr>
            <a:cxnSpLocks/>
            <a:stCxn id="84" idx="1"/>
            <a:endCxn id="123" idx="0"/>
          </p:cNvCxnSpPr>
          <p:nvPr/>
        </p:nvCxnSpPr>
        <p:spPr>
          <a:xfrm rot="10800000" flipV="1">
            <a:off x="6425666" y="3714709"/>
            <a:ext cx="1091283" cy="84670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ACA10F-97D9-4D94-BB90-D10BF548AEC4}"/>
              </a:ext>
            </a:extLst>
          </p:cNvPr>
          <p:cNvSpPr/>
          <p:nvPr/>
        </p:nvSpPr>
        <p:spPr>
          <a:xfrm>
            <a:off x="9946482" y="4561416"/>
            <a:ext cx="916414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LSTM + VAR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5C974C4-5570-4D0F-95C8-DB5E1DB2F74A}"/>
              </a:ext>
            </a:extLst>
          </p:cNvPr>
          <p:cNvCxnSpPr>
            <a:cxnSpLocks/>
            <a:stCxn id="84" idx="2"/>
            <a:endCxn id="131" idx="0"/>
          </p:cNvCxnSpPr>
          <p:nvPr/>
        </p:nvCxnSpPr>
        <p:spPr>
          <a:xfrm rot="16200000" flipH="1">
            <a:off x="9023917" y="3180644"/>
            <a:ext cx="442300" cy="2319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3173BD4-3303-4BC1-B6E3-D3495E7D81DD}"/>
              </a:ext>
            </a:extLst>
          </p:cNvPr>
          <p:cNvSpPr/>
          <p:nvPr/>
        </p:nvSpPr>
        <p:spPr>
          <a:xfrm>
            <a:off x="7352931" y="4421628"/>
            <a:ext cx="1943100" cy="863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National-level physical protests and tweet counts by day (validation data) as 7-day windows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2918FC0-B4D5-4D0D-B39A-95873FB0C7AE}"/>
              </a:ext>
            </a:extLst>
          </p:cNvPr>
          <p:cNvCxnSpPr>
            <a:cxnSpLocks/>
            <a:stCxn id="134" idx="1"/>
            <a:endCxn id="123" idx="3"/>
          </p:cNvCxnSpPr>
          <p:nvPr/>
        </p:nvCxnSpPr>
        <p:spPr>
          <a:xfrm flipH="1">
            <a:off x="6797427" y="4853277"/>
            <a:ext cx="555504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7BE3D4B-C334-4736-AA3B-28BCF2A21109}"/>
              </a:ext>
            </a:extLst>
          </p:cNvPr>
          <p:cNvCxnSpPr>
            <a:cxnSpLocks/>
            <a:stCxn id="134" idx="3"/>
            <a:endCxn id="131" idx="1"/>
          </p:cNvCxnSpPr>
          <p:nvPr/>
        </p:nvCxnSpPr>
        <p:spPr>
          <a:xfrm>
            <a:off x="9296031" y="4853277"/>
            <a:ext cx="65045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B13AE6-C619-4555-BF5A-3AFA04A30CAB}"/>
              </a:ext>
            </a:extLst>
          </p:cNvPr>
          <p:cNvSpPr/>
          <p:nvPr/>
        </p:nvSpPr>
        <p:spPr>
          <a:xfrm>
            <a:off x="6486348" y="2423190"/>
            <a:ext cx="1030599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Tuned-model parameters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5ECAB59-0AFF-49C8-BD11-2361B6A46ED7}"/>
              </a:ext>
            </a:extLst>
          </p:cNvPr>
          <p:cNvCxnSpPr>
            <a:cxnSpLocks/>
            <a:stCxn id="123" idx="2"/>
          </p:cNvCxnSpPr>
          <p:nvPr/>
        </p:nvCxnSpPr>
        <p:spPr>
          <a:xfrm rot="16200000" flipH="1">
            <a:off x="6534335" y="5036473"/>
            <a:ext cx="873943" cy="10912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01BE2E5F-A7E6-4A78-83F1-39B200827335}"/>
              </a:ext>
            </a:extLst>
          </p:cNvPr>
          <p:cNvCxnSpPr>
            <a:cxnSpLocks/>
            <a:stCxn id="131" idx="2"/>
          </p:cNvCxnSpPr>
          <p:nvPr/>
        </p:nvCxnSpPr>
        <p:spPr>
          <a:xfrm rot="5400000">
            <a:off x="9333034" y="4947431"/>
            <a:ext cx="873944" cy="12693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9C14C279-B3BF-4537-8014-5DC5EB14B5FE}"/>
              </a:ext>
            </a:extLst>
          </p:cNvPr>
          <p:cNvCxnSpPr>
            <a:cxnSpLocks/>
            <a:endCxn id="143" idx="1"/>
          </p:cNvCxnSpPr>
          <p:nvPr/>
        </p:nvCxnSpPr>
        <p:spPr>
          <a:xfrm rot="16200000" flipV="1">
            <a:off x="5544752" y="3656649"/>
            <a:ext cx="3729332" cy="1846139"/>
          </a:xfrm>
          <a:prstGeom prst="bentConnector4">
            <a:avLst>
              <a:gd name="adj1" fmla="val -5545"/>
              <a:gd name="adj2" fmla="val 13833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84716E5-61E7-4E6F-A1C4-6E2848E44CA0}"/>
              </a:ext>
            </a:extLst>
          </p:cNvPr>
          <p:cNvSpPr txBox="1"/>
          <p:nvPr/>
        </p:nvSpPr>
        <p:spPr>
          <a:xfrm rot="16200000">
            <a:off x="3976401" y="4575739"/>
            <a:ext cx="3286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200" b="1" dirty="0"/>
              <a:t>Validation and hyperparameter tuning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F7A0CA23-0224-4865-ABDA-41264A188E71}"/>
              </a:ext>
            </a:extLst>
          </p:cNvPr>
          <p:cNvCxnSpPr>
            <a:cxnSpLocks/>
            <a:stCxn id="143" idx="3"/>
            <a:endCxn id="84" idx="0"/>
          </p:cNvCxnSpPr>
          <p:nvPr/>
        </p:nvCxnSpPr>
        <p:spPr>
          <a:xfrm>
            <a:off x="7516947" y="2715053"/>
            <a:ext cx="568499" cy="5952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DDD5418-A1A6-425E-8934-00BB97C69304}"/>
              </a:ext>
            </a:extLst>
          </p:cNvPr>
          <p:cNvSpPr/>
          <p:nvPr/>
        </p:nvSpPr>
        <p:spPr>
          <a:xfrm>
            <a:off x="5196628" y="1754068"/>
            <a:ext cx="948028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Final </a:t>
            </a:r>
          </a:p>
          <a:p>
            <a:pPr algn="ctr"/>
            <a:r>
              <a:rPr lang="en-CA" sz="1200" b="1" dirty="0"/>
              <a:t>LSTM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B6459BC-C774-4107-9911-E2DC75A24C63}"/>
              </a:ext>
            </a:extLst>
          </p:cNvPr>
          <p:cNvSpPr/>
          <p:nvPr/>
        </p:nvSpPr>
        <p:spPr>
          <a:xfrm>
            <a:off x="5197612" y="1067914"/>
            <a:ext cx="948206" cy="58372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b="1" dirty="0"/>
              <a:t>Final </a:t>
            </a:r>
          </a:p>
          <a:p>
            <a:pPr algn="ctr"/>
            <a:r>
              <a:rPr lang="en-CA" sz="1200" b="1" dirty="0"/>
              <a:t>LSTM + VAR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FCFEF5CD-8966-437A-958D-599FDBDD8060}"/>
              </a:ext>
            </a:extLst>
          </p:cNvPr>
          <p:cNvCxnSpPr>
            <a:cxnSpLocks/>
            <a:stCxn id="143" idx="0"/>
            <a:endCxn id="180" idx="3"/>
          </p:cNvCxnSpPr>
          <p:nvPr/>
        </p:nvCxnSpPr>
        <p:spPr>
          <a:xfrm rot="16200000" flipV="1">
            <a:off x="6042027" y="1463569"/>
            <a:ext cx="1063413" cy="8558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A119CAA4-3BDC-4404-99D3-C400B275E57B}"/>
              </a:ext>
            </a:extLst>
          </p:cNvPr>
          <p:cNvCxnSpPr>
            <a:cxnSpLocks/>
            <a:stCxn id="143" idx="0"/>
            <a:endCxn id="179" idx="3"/>
          </p:cNvCxnSpPr>
          <p:nvPr/>
        </p:nvCxnSpPr>
        <p:spPr>
          <a:xfrm rot="16200000" flipV="1">
            <a:off x="6384523" y="1806065"/>
            <a:ext cx="377259" cy="856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343FD7-C18C-4473-A9EE-490490687D36}"/>
              </a:ext>
            </a:extLst>
          </p:cNvPr>
          <p:cNvSpPr/>
          <p:nvPr/>
        </p:nvSpPr>
        <p:spPr>
          <a:xfrm>
            <a:off x="7516947" y="5587437"/>
            <a:ext cx="1618376" cy="863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200" dirty="0"/>
              <a:t>National-level physical protest count predictions (next day)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8C01E16-DBE2-4AD7-9D5F-A7CF59819C45}"/>
              </a:ext>
            </a:extLst>
          </p:cNvPr>
          <p:cNvSpPr/>
          <p:nvPr/>
        </p:nvSpPr>
        <p:spPr>
          <a:xfrm>
            <a:off x="3362002" y="1034253"/>
            <a:ext cx="1402072" cy="643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National-level physical protests and tweet counts by day (testing data)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848B85-694A-4E43-B20E-94E0C75DBDC8}"/>
              </a:ext>
            </a:extLst>
          </p:cNvPr>
          <p:cNvSpPr/>
          <p:nvPr/>
        </p:nvSpPr>
        <p:spPr>
          <a:xfrm>
            <a:off x="3360840" y="1733047"/>
            <a:ext cx="1402072" cy="626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dirty="0"/>
              <a:t>State-level physical protests and tweet counts by day (full dataset)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380032B-FAF0-48E0-A226-CF5D7BA49731}"/>
              </a:ext>
            </a:extLst>
          </p:cNvPr>
          <p:cNvCxnSpPr>
            <a:cxnSpLocks/>
            <a:stCxn id="194" idx="3"/>
            <a:endCxn id="179" idx="1"/>
          </p:cNvCxnSpPr>
          <p:nvPr/>
        </p:nvCxnSpPr>
        <p:spPr>
          <a:xfrm flipV="1">
            <a:off x="4762912" y="2045931"/>
            <a:ext cx="433716" cy="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2C83D8D-B41A-4F48-BCE0-55589FE7B4E0}"/>
              </a:ext>
            </a:extLst>
          </p:cNvPr>
          <p:cNvCxnSpPr>
            <a:cxnSpLocks/>
            <a:stCxn id="190" idx="3"/>
            <a:endCxn id="180" idx="1"/>
          </p:cNvCxnSpPr>
          <p:nvPr/>
        </p:nvCxnSpPr>
        <p:spPr>
          <a:xfrm>
            <a:off x="4764074" y="1356135"/>
            <a:ext cx="433538" cy="3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0BF260FE-EDD6-4759-8686-E3CD09E3C56F}"/>
              </a:ext>
            </a:extLst>
          </p:cNvPr>
          <p:cNvCxnSpPr>
            <a:cxnSpLocks/>
            <a:stCxn id="179" idx="2"/>
            <a:endCxn id="217" idx="2"/>
          </p:cNvCxnSpPr>
          <p:nvPr/>
        </p:nvCxnSpPr>
        <p:spPr>
          <a:xfrm rot="5400000">
            <a:off x="3957485" y="646007"/>
            <a:ext cx="21370" cy="3404945"/>
          </a:xfrm>
          <a:prstGeom prst="bentConnector3">
            <a:avLst>
              <a:gd name="adj1" fmla="val 116972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4FA5BFD4-AF61-458B-9669-A5E73112EB6A}"/>
              </a:ext>
            </a:extLst>
          </p:cNvPr>
          <p:cNvCxnSpPr>
            <a:cxnSpLocks/>
            <a:stCxn id="180" idx="0"/>
            <a:endCxn id="216" idx="0"/>
          </p:cNvCxnSpPr>
          <p:nvPr/>
        </p:nvCxnSpPr>
        <p:spPr>
          <a:xfrm rot="16200000" flipV="1">
            <a:off x="3952281" y="-651520"/>
            <a:ext cx="34013" cy="3404856"/>
          </a:xfrm>
          <a:prstGeom prst="bentConnector3">
            <a:avLst>
              <a:gd name="adj1" fmla="val 7720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32F41E2-2EEE-4903-B11A-51AEF7418BE5}"/>
              </a:ext>
            </a:extLst>
          </p:cNvPr>
          <p:cNvSpPr/>
          <p:nvPr/>
        </p:nvSpPr>
        <p:spPr>
          <a:xfrm>
            <a:off x="1663037" y="1033901"/>
            <a:ext cx="1207644" cy="643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b="1" dirty="0"/>
              <a:t>National-level physical protest count predictions (testing time-frame)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441AA6-6B74-483C-AB83-911979639212}"/>
              </a:ext>
            </a:extLst>
          </p:cNvPr>
          <p:cNvSpPr/>
          <p:nvPr/>
        </p:nvSpPr>
        <p:spPr>
          <a:xfrm>
            <a:off x="1661875" y="1732695"/>
            <a:ext cx="1207644" cy="626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000" b="1" dirty="0"/>
              <a:t>State-level physical protest count predictions (full time-frame)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DC3CB53-B8C2-42EC-B7BB-206CBCC479CF}"/>
              </a:ext>
            </a:extLst>
          </p:cNvPr>
          <p:cNvSpPr/>
          <p:nvPr/>
        </p:nvSpPr>
        <p:spPr>
          <a:xfrm>
            <a:off x="1821008" y="5836317"/>
            <a:ext cx="456509" cy="149470"/>
          </a:xfrm>
          <a:prstGeom prst="rect">
            <a:avLst/>
          </a:prstGeom>
          <a:solidFill>
            <a:srgbClr val="FF9696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50" b="1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487F4A8-636C-46DF-B8C9-C9E5F0561B03}"/>
              </a:ext>
            </a:extLst>
          </p:cNvPr>
          <p:cNvSpPr/>
          <p:nvPr/>
        </p:nvSpPr>
        <p:spPr>
          <a:xfrm>
            <a:off x="1821006" y="6057696"/>
            <a:ext cx="456509" cy="149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50" b="1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BBDFA84-7AC9-4F7C-8BC2-9CAE0830D9EA}"/>
              </a:ext>
            </a:extLst>
          </p:cNvPr>
          <p:cNvSpPr/>
          <p:nvPr/>
        </p:nvSpPr>
        <p:spPr>
          <a:xfrm>
            <a:off x="1821007" y="6279076"/>
            <a:ext cx="456509" cy="149470"/>
          </a:xfrm>
          <a:prstGeom prst="rect">
            <a:avLst/>
          </a:prstGeom>
          <a:solidFill>
            <a:srgbClr val="FFF2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5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8C4D495-9989-4AA5-98CE-4BF8B56E0BFB}"/>
              </a:ext>
            </a:extLst>
          </p:cNvPr>
          <p:cNvSpPr txBox="1"/>
          <p:nvPr/>
        </p:nvSpPr>
        <p:spPr>
          <a:xfrm>
            <a:off x="2246839" y="5780247"/>
            <a:ext cx="83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Training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108FC1C-724E-45DA-91B1-8954C0004F0C}"/>
              </a:ext>
            </a:extLst>
          </p:cNvPr>
          <p:cNvSpPr txBox="1"/>
          <p:nvPr/>
        </p:nvSpPr>
        <p:spPr>
          <a:xfrm>
            <a:off x="2236882" y="6001626"/>
            <a:ext cx="83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Validation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F7A190E-644C-46BD-BB7E-21E96ECA59D9}"/>
              </a:ext>
            </a:extLst>
          </p:cNvPr>
          <p:cNvSpPr txBox="1"/>
          <p:nvPr/>
        </p:nvSpPr>
        <p:spPr>
          <a:xfrm>
            <a:off x="2246839" y="6223006"/>
            <a:ext cx="83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Testing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216C7E7-81F2-4BB5-985E-CB4575917EFC}"/>
              </a:ext>
            </a:extLst>
          </p:cNvPr>
          <p:cNvSpPr/>
          <p:nvPr/>
        </p:nvSpPr>
        <p:spPr>
          <a:xfrm>
            <a:off x="1815745" y="6500455"/>
            <a:ext cx="456509" cy="149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5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3CB9825-0742-4785-A443-0EEAD206C2A3}"/>
              </a:ext>
            </a:extLst>
          </p:cNvPr>
          <p:cNvSpPr txBox="1"/>
          <p:nvPr/>
        </p:nvSpPr>
        <p:spPr>
          <a:xfrm>
            <a:off x="2243177" y="6444385"/>
            <a:ext cx="1402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Final predictions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37926FC-97F3-4C3F-938D-295E1ADCFF1D}"/>
              </a:ext>
            </a:extLst>
          </p:cNvPr>
          <p:cNvSpPr/>
          <p:nvPr/>
        </p:nvSpPr>
        <p:spPr>
          <a:xfrm>
            <a:off x="1825273" y="5621407"/>
            <a:ext cx="456509" cy="14947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5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9ECE6EA-6EB6-4B89-820D-F2CB8699CA70}"/>
              </a:ext>
            </a:extLst>
          </p:cNvPr>
          <p:cNvSpPr txBox="1"/>
          <p:nvPr/>
        </p:nvSpPr>
        <p:spPr>
          <a:xfrm>
            <a:off x="2251104" y="5565337"/>
            <a:ext cx="83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5682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EC87F6-F8D2-4663-89A5-38F80093A65F}"/>
              </a:ext>
            </a:extLst>
          </p:cNvPr>
          <p:cNvCxnSpPr>
            <a:cxnSpLocks/>
          </p:cNvCxnSpPr>
          <p:nvPr/>
        </p:nvCxnSpPr>
        <p:spPr>
          <a:xfrm flipH="1">
            <a:off x="3433610" y="-418246"/>
            <a:ext cx="328032" cy="0"/>
          </a:xfrm>
          <a:prstGeom prst="line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69A06BE-E942-440B-B9FD-1E4DADEB7F09}"/>
              </a:ext>
            </a:extLst>
          </p:cNvPr>
          <p:cNvSpPr/>
          <p:nvPr/>
        </p:nvSpPr>
        <p:spPr>
          <a:xfrm>
            <a:off x="2009042" y="1649884"/>
            <a:ext cx="857250" cy="8572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134D0C-D9B0-4BF8-B764-5828DB3B775E}"/>
              </a:ext>
            </a:extLst>
          </p:cNvPr>
          <p:cNvSpPr/>
          <p:nvPr/>
        </p:nvSpPr>
        <p:spPr>
          <a:xfrm>
            <a:off x="2009042" y="3118932"/>
            <a:ext cx="857250" cy="8572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99F5A7-6969-4A2B-B1DE-D712FB430D5E}"/>
              </a:ext>
            </a:extLst>
          </p:cNvPr>
          <p:cNvSpPr/>
          <p:nvPr/>
        </p:nvSpPr>
        <p:spPr>
          <a:xfrm>
            <a:off x="2009042" y="4587980"/>
            <a:ext cx="857250" cy="8572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160312-E5C9-48A0-BA88-7ED97100497D}"/>
              </a:ext>
            </a:extLst>
          </p:cNvPr>
          <p:cNvSpPr/>
          <p:nvPr/>
        </p:nvSpPr>
        <p:spPr>
          <a:xfrm>
            <a:off x="5427790" y="628512"/>
            <a:ext cx="857250" cy="857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4352A8-4B62-457D-BAC8-4CBCC4929484}"/>
              </a:ext>
            </a:extLst>
          </p:cNvPr>
          <p:cNvSpPr/>
          <p:nvPr/>
        </p:nvSpPr>
        <p:spPr>
          <a:xfrm>
            <a:off x="5427790" y="1618379"/>
            <a:ext cx="857250" cy="857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A6F865-A1DA-4DC6-8404-CF61842E1A3A}"/>
              </a:ext>
            </a:extLst>
          </p:cNvPr>
          <p:cNvSpPr/>
          <p:nvPr/>
        </p:nvSpPr>
        <p:spPr>
          <a:xfrm>
            <a:off x="5427790" y="4587980"/>
            <a:ext cx="857250" cy="857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A0A825-F344-4A8F-9E31-626FED46170F}"/>
              </a:ext>
            </a:extLst>
          </p:cNvPr>
          <p:cNvSpPr/>
          <p:nvPr/>
        </p:nvSpPr>
        <p:spPr>
          <a:xfrm>
            <a:off x="5427790" y="3598113"/>
            <a:ext cx="857250" cy="857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081EE8-379A-468C-893D-EB03DE48AF3F}"/>
              </a:ext>
            </a:extLst>
          </p:cNvPr>
          <p:cNvSpPr/>
          <p:nvPr/>
        </p:nvSpPr>
        <p:spPr>
          <a:xfrm>
            <a:off x="5427790" y="2608246"/>
            <a:ext cx="857250" cy="857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87C763-21C9-46C5-9CAC-3BFF84A9DF62}"/>
              </a:ext>
            </a:extLst>
          </p:cNvPr>
          <p:cNvSpPr/>
          <p:nvPr/>
        </p:nvSpPr>
        <p:spPr>
          <a:xfrm>
            <a:off x="5427790" y="5577847"/>
            <a:ext cx="857250" cy="8572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4F79BB6-047E-4E5D-A868-E2AE27B08A2E}"/>
              </a:ext>
            </a:extLst>
          </p:cNvPr>
          <p:cNvSpPr/>
          <p:nvPr/>
        </p:nvSpPr>
        <p:spPr>
          <a:xfrm>
            <a:off x="9234854" y="2608246"/>
            <a:ext cx="857250" cy="8572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FB70B19-04C7-470E-A28A-15CC52EB0913}"/>
              </a:ext>
            </a:extLst>
          </p:cNvPr>
          <p:cNvSpPr/>
          <p:nvPr/>
        </p:nvSpPr>
        <p:spPr>
          <a:xfrm>
            <a:off x="9234854" y="3598113"/>
            <a:ext cx="857250" cy="8572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B2873-7BFB-457E-8671-F29802A477D0}"/>
              </a:ext>
            </a:extLst>
          </p:cNvPr>
          <p:cNvCxnSpPr>
            <a:cxnSpLocks/>
            <a:stCxn id="2" idx="6"/>
            <a:endCxn id="50" idx="2"/>
          </p:cNvCxnSpPr>
          <p:nvPr/>
        </p:nvCxnSpPr>
        <p:spPr>
          <a:xfrm flipV="1">
            <a:off x="2866292" y="1057137"/>
            <a:ext cx="2561498" cy="10213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C37BF3-5FB5-404A-9028-B503EDD6C7D9}"/>
              </a:ext>
            </a:extLst>
          </p:cNvPr>
          <p:cNvCxnSpPr>
            <a:cxnSpLocks/>
            <a:stCxn id="2" idx="6"/>
            <a:endCxn id="54" idx="2"/>
          </p:cNvCxnSpPr>
          <p:nvPr/>
        </p:nvCxnSpPr>
        <p:spPr>
          <a:xfrm>
            <a:off x="2866292" y="2078509"/>
            <a:ext cx="2561498" cy="9583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235A61-978A-4FBD-868A-D64C6A26B4F9}"/>
              </a:ext>
            </a:extLst>
          </p:cNvPr>
          <p:cNvCxnSpPr>
            <a:cxnSpLocks/>
            <a:stCxn id="2" idx="6"/>
            <a:endCxn id="53" idx="2"/>
          </p:cNvCxnSpPr>
          <p:nvPr/>
        </p:nvCxnSpPr>
        <p:spPr>
          <a:xfrm>
            <a:off x="2866292" y="2078509"/>
            <a:ext cx="2561498" cy="19482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A1216E-D096-4DED-9FE0-A541A7152696}"/>
              </a:ext>
            </a:extLst>
          </p:cNvPr>
          <p:cNvCxnSpPr>
            <a:cxnSpLocks/>
            <a:stCxn id="2" idx="6"/>
            <a:endCxn id="52" idx="2"/>
          </p:cNvCxnSpPr>
          <p:nvPr/>
        </p:nvCxnSpPr>
        <p:spPr>
          <a:xfrm>
            <a:off x="2866292" y="2078509"/>
            <a:ext cx="2561498" cy="29380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1558C7-8652-4F03-83A3-C2B6C03F56C8}"/>
              </a:ext>
            </a:extLst>
          </p:cNvPr>
          <p:cNvCxnSpPr>
            <a:cxnSpLocks/>
            <a:stCxn id="2" idx="6"/>
            <a:endCxn id="51" idx="2"/>
          </p:cNvCxnSpPr>
          <p:nvPr/>
        </p:nvCxnSpPr>
        <p:spPr>
          <a:xfrm flipV="1">
            <a:off x="2866292" y="2047004"/>
            <a:ext cx="2561498" cy="315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CD50F1-1AB2-410D-A06B-50A6D85DF6F9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866292" y="1057137"/>
            <a:ext cx="2561498" cy="24765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49F8432-8EDD-4F17-8406-A35A6879802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866292" y="3036871"/>
            <a:ext cx="2561498" cy="496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575CC4-3C87-4BDD-9C91-051197311B7F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2866292" y="3533637"/>
            <a:ext cx="2561498" cy="493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093AD-5F87-4455-BBB0-4EED5544C1F8}"/>
              </a:ext>
            </a:extLst>
          </p:cNvPr>
          <p:cNvCxnSpPr>
            <a:cxnSpLocks/>
            <a:stCxn id="48" idx="6"/>
            <a:endCxn id="55" idx="2"/>
          </p:cNvCxnSpPr>
          <p:nvPr/>
        </p:nvCxnSpPr>
        <p:spPr>
          <a:xfrm>
            <a:off x="2866292" y="3547557"/>
            <a:ext cx="2561498" cy="24589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AD8302-BAFB-4AAC-8DC8-5BFA7E975E28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66292" y="2047004"/>
            <a:ext cx="2561498" cy="14866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D3A760-DFDD-4930-809E-62FC094E84E1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866292" y="1057137"/>
            <a:ext cx="2561498" cy="39752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7A2C30F-B14A-4A60-8EB9-85F708F7B3E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866292" y="3036871"/>
            <a:ext cx="2561498" cy="19954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9BADB9-E82A-472B-A033-C2D394DE227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866292" y="4026738"/>
            <a:ext cx="2561498" cy="10056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1F72FB-033D-418E-8EA1-788D5BADC165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866292" y="5016605"/>
            <a:ext cx="25614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4817893-AD5B-41FE-925C-5DA1E3087B32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66292" y="2047004"/>
            <a:ext cx="2561498" cy="29853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4CBB1E1-7556-461A-B92C-8E7F0AD38D76}"/>
              </a:ext>
            </a:extLst>
          </p:cNvPr>
          <p:cNvCxnSpPr>
            <a:cxnSpLocks/>
            <a:stCxn id="2" idx="6"/>
            <a:endCxn id="55" idx="2"/>
          </p:cNvCxnSpPr>
          <p:nvPr/>
        </p:nvCxnSpPr>
        <p:spPr>
          <a:xfrm>
            <a:off x="2866292" y="2078509"/>
            <a:ext cx="2561498" cy="39279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C9E9B39-09F3-4131-A645-550AF7468010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2866292" y="5016605"/>
            <a:ext cx="2561498" cy="9898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4EC76AB-632F-4E99-ABD9-34D49028DDE8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2866292" y="3547557"/>
            <a:ext cx="2561498" cy="14690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A438F46-81EE-4536-A826-6234A86842C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6285040" y="4026738"/>
            <a:ext cx="2949814" cy="19863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07005FA-D6FC-43C4-A4B8-38AF9E68D176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285040" y="3036871"/>
            <a:ext cx="2949814" cy="29761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93F63D-F793-4B2A-AB78-0F83E05C5E9E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6285040" y="4026738"/>
            <a:ext cx="2949814" cy="9744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F682E58-405F-4BD1-AD87-579BEFF0AA7F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285040" y="3036871"/>
            <a:ext cx="2949814" cy="19643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B9C8F75-5911-40A3-BF3D-AD6E8A51556C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85040" y="4022706"/>
            <a:ext cx="2949814" cy="4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47C0486-2E28-4E1C-B418-05F14B57496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285040" y="3036871"/>
            <a:ext cx="2949814" cy="9858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AE55B57-BAE1-42DB-8219-7061C775CA54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85040" y="3032839"/>
            <a:ext cx="2949814" cy="9938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691ECDA-3ABD-4BB1-9D53-33113EDC0115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285040" y="3032839"/>
            <a:ext cx="2949814" cy="4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499075A-A577-4EBF-85AD-9AF3D48CE918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85040" y="2021726"/>
            <a:ext cx="2949814" cy="20050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E2373C4-740C-4D5E-9969-DC10B7B508E0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285040" y="2021726"/>
            <a:ext cx="2949814" cy="10151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968D9DE-EDE9-4794-B26B-88A35A6A567D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285040" y="1062996"/>
            <a:ext cx="2949814" cy="19738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06EAB06-02B4-4BD4-B4D3-268A33DB67FE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85040" y="1062996"/>
            <a:ext cx="2949814" cy="29637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4B65A-94E0-43BC-B2CD-054756FAAA3B}"/>
              </a:ext>
            </a:extLst>
          </p:cNvPr>
          <p:cNvSpPr txBox="1"/>
          <p:nvPr/>
        </p:nvSpPr>
        <p:spPr>
          <a:xfrm>
            <a:off x="1681528" y="653620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layer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2BEC1F-8113-443C-B45D-13761AC4CA24}"/>
              </a:ext>
            </a:extLst>
          </p:cNvPr>
          <p:cNvSpPr txBox="1"/>
          <p:nvPr/>
        </p:nvSpPr>
        <p:spPr>
          <a:xfrm>
            <a:off x="5100276" y="6531026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>
                    <a:lumMod val="50000"/>
                  </a:schemeClr>
                </a:solidFill>
              </a:rPr>
              <a:t>hidden layer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5F89A3-E8B0-4500-A452-1C8697AFB444}"/>
              </a:ext>
            </a:extLst>
          </p:cNvPr>
          <p:cNvSpPr txBox="1"/>
          <p:nvPr/>
        </p:nvSpPr>
        <p:spPr>
          <a:xfrm>
            <a:off x="8907340" y="6531026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5">
                    <a:lumMod val="75000"/>
                  </a:schemeClr>
                </a:solidFill>
              </a:rPr>
              <a:t>output layer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9FBDDDA-1EC1-4BD3-A1A7-48F6E80A6062}"/>
              </a:ext>
            </a:extLst>
          </p:cNvPr>
          <p:cNvSpPr txBox="1"/>
          <p:nvPr/>
        </p:nvSpPr>
        <p:spPr>
          <a:xfrm>
            <a:off x="4962618" y="-51087"/>
            <a:ext cx="178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>
                    <a:lumMod val="50000"/>
                  </a:schemeClr>
                </a:solidFill>
              </a:rPr>
              <a:t>backpropagation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0870695-E6C7-461B-A84D-E1707373FFE0}"/>
              </a:ext>
            </a:extLst>
          </p:cNvPr>
          <p:cNvCxnSpPr>
            <a:cxnSpLocks/>
          </p:cNvCxnSpPr>
          <p:nvPr/>
        </p:nvCxnSpPr>
        <p:spPr>
          <a:xfrm flipH="1">
            <a:off x="4291707" y="441217"/>
            <a:ext cx="2991329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9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471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Nicoletti</dc:creator>
  <cp:lastModifiedBy>Leonardo Nicoletti</cp:lastModifiedBy>
  <cp:revision>61</cp:revision>
  <dcterms:created xsi:type="dcterms:W3CDTF">2020-01-02T17:19:30Z</dcterms:created>
  <dcterms:modified xsi:type="dcterms:W3CDTF">2021-08-01T00:09:43Z</dcterms:modified>
</cp:coreProperties>
</file>