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0FEDA-15BA-4D00-B675-AA3A58AC71DC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732E-100B-4884-987C-84F0B08BB7F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41300-5257-4811-8C67-90595695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41300-5257-4811-8C67-90595695B5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41300-5257-4811-8C67-90595695B5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BB69-2C55-4250-B170-5D90109FE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A858-FFA8-40D6-B949-0295F677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2A38-9A00-4B06-B756-BBAFD5C1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275-CF1C-4386-AB41-95437E15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4179-39D3-40D0-BA0E-561E4F3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E7E-E4BB-4DE1-BFF4-333035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C250B-E6D2-4C8D-8DD2-43F53FCE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9FB9-732E-491F-A420-63097830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80DF-1421-4FCA-9258-8BC2A60F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9DA5-3B8F-4733-BA47-5B510E6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DAD8A-53D4-4E52-9600-3732A4EE5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BF50A-A778-4D5A-B244-E63B5326B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E7A2-CC2C-48FF-AACE-1DD7FC2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CA89-540D-4C64-8B1B-60A3E9A9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1F22-3CBF-4A5A-89F6-00DDAC8F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21BA-ABDF-4F87-90A6-05E75DED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7BAE-FB7A-4F87-BF71-D958EBF8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448F-4F2C-4515-8803-2D580247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082E-0F6A-4860-A6DB-8B238228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D8C1-C924-42C7-8BF3-97E65AC0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EE64-63F0-4142-9A96-EC1CEBF4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2AC3-AB0D-4E9F-A58C-3C77B502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C1A3-F4D2-4FFF-A5F9-0FDD6DFD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88CA-0622-4680-8105-3F19E92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1164-97FD-4D1D-8664-66AF3829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92E-4A53-4066-9F79-59D919CA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AC6F-0F93-4200-B757-F83D26AAC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48CE-E66A-4BBA-B7FE-0F3F3EBB5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F5CE2-094D-4BD7-BF2C-3244CE05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C5E1-DE02-4034-BE52-46DBB56C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CBDD-2627-471C-BFB3-DA6F0C2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C1F-6381-449D-A950-3405BC32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77BE-63BC-4219-A1AA-E66F5C62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34850-4112-41CE-831C-B74BD05E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61DEE-98B3-465C-A132-5BD5054E6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47C8-891A-4168-8528-5C090C37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DAF84-675B-4B45-B423-F1CDF340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5EDCD-D5CB-4BBC-81A8-C67E0678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E81D1-7262-4187-9FA2-B37937FD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AF17-4764-46D0-8550-5B40DD18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595B0-0901-4B72-8EC7-DD54AF53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BDB27-E18E-4EF2-8659-9C98E646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EEF54-59E2-4970-A2B0-D426D9A8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1872B-B821-4858-995F-B1440B2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5D03-1F12-470D-9063-5F8964BD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1655-D435-48A5-8E12-3981FEC8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42C-5574-4206-BA4F-9EBDCF5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C300-5160-4514-B178-68951AD5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EA0C0-F786-4921-9383-EACC7FF1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F9D0-C5E6-48C5-B3A5-279E8487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0588-982D-4B08-A656-1671823D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BEA9-E7CB-4B76-A8CC-901F1E4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F13C-7BB4-4651-AB19-3A7BDEC8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4B79E-F6F8-4BE9-8D33-4F16C5C1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05E8-8887-4900-9BF4-E31DEB1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821A-038D-40B1-9324-314F201C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CB58-5823-4109-B262-A6FCB8E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4A88-F719-40AE-82A4-D07673DE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F2065-7780-480D-A400-C55382D6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81D7-4CAD-4297-8A09-CAB58F1C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646D-95BC-4F5F-9332-5CBDAB817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74FF-8BF1-41A4-ABBF-90DB9E5EB2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93D2-6121-4E27-8A29-351737AC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57A0-BB95-4E3E-964A-DD393AD3F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13E7-BE10-4134-A763-FD601327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793F2-FA12-404E-8FBC-AE7B09B5473C}"/>
              </a:ext>
            </a:extLst>
          </p:cNvPr>
          <p:cNvSpPr txBox="1"/>
          <p:nvPr/>
        </p:nvSpPr>
        <p:spPr>
          <a:xfrm>
            <a:off x="3657600" y="1046286"/>
            <a:ext cx="509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MuLan</a:t>
            </a:r>
            <a:endParaRPr 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D7DBB2-C9BC-461F-9536-2A6AA4A4C25D}"/>
                  </a:ext>
                </a:extLst>
              </p:cNvPr>
              <p:cNvSpPr txBox="1"/>
              <p:nvPr/>
            </p:nvSpPr>
            <p:spPr>
              <a:xfrm>
                <a:off x="2690446" y="2061895"/>
                <a:ext cx="7025053" cy="85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/>
                  <a:t>Measurement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4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𝛕</m:t>
                        </m:r>
                      </m:e>
                      <m:sub>
                        <m:sSup>
                          <m:sSupPr>
                            <m:ctrlPr>
                              <a:rPr lang="en-US" sz="4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𝛍</m:t>
                            </m:r>
                          </m:e>
                          <m:sup>
                            <m:r>
                              <a:rPr lang="en-US" sz="44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4400" b="1" dirty="0"/>
                  <a:t> </a:t>
                </a:r>
                <a:r>
                  <a:rPr lang="en-US" sz="4400" dirty="0"/>
                  <a:t>and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G</a:t>
                </a:r>
                <a:r>
                  <a:rPr lang="en-US" sz="4400" b="1" baseline="-25000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D7DBB2-C9BC-461F-9536-2A6AA4A4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46" y="2061895"/>
                <a:ext cx="7025053" cy="850105"/>
              </a:xfrm>
              <a:prstGeom prst="rect">
                <a:avLst/>
              </a:prstGeom>
              <a:blipFill>
                <a:blip r:embed="rId2"/>
                <a:stretch>
                  <a:fillRect l="-1127" t="-13571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0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11639-0479-43CB-8598-9849CB51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7" y="0"/>
            <a:ext cx="9748333" cy="68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6469-2324-48D4-BC29-5A00E710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8C1C-DCF2-42A6-B786-241E6DD0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mounted on hinge to swing in beam</a:t>
            </a:r>
          </a:p>
          <a:p>
            <a:r>
              <a:rPr lang="en-US" dirty="0"/>
              <a:t>Two targets and B-fields for maximal dephasing of stopped muons</a:t>
            </a:r>
          </a:p>
          <a:p>
            <a:r>
              <a:rPr lang="en-US" dirty="0" err="1"/>
              <a:t>Arnokrome</a:t>
            </a:r>
            <a:r>
              <a:rPr lang="en-US" dirty="0"/>
              <a:t>-III (AK-3) aka “Fridge Magnet”</a:t>
            </a:r>
          </a:p>
          <a:p>
            <a:pPr lvl="1"/>
            <a:r>
              <a:rPr lang="en-US" dirty="0"/>
              <a:t>Used in R-06 run</a:t>
            </a:r>
          </a:p>
          <a:p>
            <a:pPr lvl="1"/>
            <a:r>
              <a:rPr lang="en-US" dirty="0" err="1"/>
              <a:t>Ferromagentic</a:t>
            </a:r>
            <a:r>
              <a:rPr lang="en-US" dirty="0"/>
              <a:t> alloy, 30% chrome, 10% copper, 60% iron</a:t>
            </a:r>
          </a:p>
          <a:p>
            <a:pPr lvl="1"/>
            <a:r>
              <a:rPr lang="en-US" dirty="0"/>
              <a:t>200mm in diameter, 0.5mm thick</a:t>
            </a:r>
          </a:p>
          <a:p>
            <a:pPr lvl="1"/>
            <a:r>
              <a:rPr lang="en-US" dirty="0"/>
              <a:t>Intrinsic magnetization oriented perpendicular to muon polarization </a:t>
            </a:r>
          </a:p>
          <a:p>
            <a:pPr lvl="1"/>
            <a:r>
              <a:rPr lang="en-US" dirty="0"/>
              <a:t>Results in 50 MHz precession =&gt; depolarization!</a:t>
            </a:r>
          </a:p>
        </p:txBody>
      </p:sp>
    </p:spTree>
    <p:extLst>
      <p:ext uri="{BB962C8B-B14F-4D97-AF65-F5344CB8AC3E}">
        <p14:creationId xmlns:p14="http://schemas.microsoft.com/office/powerpoint/2010/main" val="26954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6469-2324-48D4-BC29-5A00E710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8C1C-DCF2-42A6-B786-241E6DD0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893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Target mounted on hinge to swing in beam</a:t>
            </a:r>
          </a:p>
          <a:p>
            <a:r>
              <a:rPr lang="en-US" dirty="0"/>
              <a:t>Two targets and B-fields for maximal dephasing of stopped muons</a:t>
            </a:r>
          </a:p>
          <a:p>
            <a:r>
              <a:rPr lang="en-US" dirty="0"/>
              <a:t>Quartz (SiO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in R-07 run</a:t>
            </a:r>
          </a:p>
          <a:p>
            <a:pPr lvl="1"/>
            <a:r>
              <a:rPr lang="en-US" dirty="0"/>
              <a:t>Largest diameter single crystal commercially available:</a:t>
            </a:r>
          </a:p>
          <a:p>
            <a:pPr lvl="2"/>
            <a:r>
              <a:rPr lang="en-US" dirty="0"/>
              <a:t> 130mm in diameter, 20mm thick</a:t>
            </a:r>
          </a:p>
          <a:p>
            <a:pPr lvl="1"/>
            <a:r>
              <a:rPr lang="en-US" dirty="0"/>
              <a:t>External Halbach array produces 130 Gauss B-field</a:t>
            </a:r>
          </a:p>
          <a:p>
            <a:pPr lvl="1"/>
            <a:r>
              <a:rPr lang="en-US" dirty="0"/>
              <a:t>Stopped muons create muonium (90%)</a:t>
            </a:r>
          </a:p>
          <a:p>
            <a:pPr lvl="2"/>
            <a:r>
              <a:rPr lang="en-US" dirty="0"/>
              <a:t>Test for lifetime dependences!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474D2-5059-4BE8-AA36-31A10959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07" y="301531"/>
            <a:ext cx="4110613" cy="63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2691-D504-465D-9122-48FAAFCC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Positron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743A6-A1C0-475E-8752-B361150A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19" y="952830"/>
            <a:ext cx="6285320" cy="5363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1B8E3-3E65-4414-97F8-592D62CC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96" y="251209"/>
            <a:ext cx="6682153" cy="59257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9F09-2F6D-4CC4-B339-BD4FD45B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94680" cy="5192576"/>
          </a:xfrm>
        </p:spPr>
        <p:txBody>
          <a:bodyPr>
            <a:normAutofit/>
          </a:bodyPr>
          <a:lstStyle/>
          <a:p>
            <a:r>
              <a:rPr lang="en-US" dirty="0"/>
              <a:t>Extended beamline with target sits in center of 4</a:t>
            </a:r>
            <a:r>
              <a:rPr lang="el-GR" dirty="0"/>
              <a:t>π</a:t>
            </a:r>
            <a:r>
              <a:rPr lang="en-US" dirty="0"/>
              <a:t> scintillator arrangement</a:t>
            </a:r>
          </a:p>
          <a:p>
            <a:r>
              <a:rPr lang="en-US" dirty="0"/>
              <a:t>170 triangle shaped BC-404 plastic scintillator pairs form football with 70% 4</a:t>
            </a:r>
            <a:r>
              <a:rPr lang="el-GR" dirty="0"/>
              <a:t>π</a:t>
            </a:r>
            <a:r>
              <a:rPr lang="en-US" dirty="0"/>
              <a:t> coverage, 40cm inner radius</a:t>
            </a:r>
          </a:p>
          <a:p>
            <a:r>
              <a:rPr lang="en-US" dirty="0"/>
              <a:t>Tiles 3mm thick, 0.7 ns rise time, 1.8 s fall time</a:t>
            </a:r>
          </a:p>
          <a:p>
            <a:r>
              <a:rPr lang="en-US" dirty="0"/>
              <a:t>Light guide connects tiles with PMTs </a:t>
            </a:r>
          </a:p>
          <a:p>
            <a:r>
              <a:rPr lang="en-US" dirty="0"/>
              <a:t>Scintillator stacks suppresses background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E17BB-6155-4650-8964-AFC9E567C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" y="65159"/>
            <a:ext cx="8711986" cy="4401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6EEAF-FF3A-41FB-911E-7D92A67CE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17" y="4122181"/>
            <a:ext cx="4620958" cy="2782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6F8B2-41AE-4D70-87A7-2A1CA3381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76" y="731194"/>
            <a:ext cx="4620958" cy="587559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9A24A29-4BD5-4FE4-9757-C1C485481C08}"/>
              </a:ext>
            </a:extLst>
          </p:cNvPr>
          <p:cNvSpPr/>
          <p:nvPr/>
        </p:nvSpPr>
        <p:spPr>
          <a:xfrm>
            <a:off x="5572183" y="1346479"/>
            <a:ext cx="523817" cy="4581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294CCD-F004-4D0E-ACF3-CF6E6E484E45}"/>
              </a:ext>
            </a:extLst>
          </p:cNvPr>
          <p:cNvSpPr/>
          <p:nvPr/>
        </p:nvSpPr>
        <p:spPr>
          <a:xfrm>
            <a:off x="8015891" y="1346479"/>
            <a:ext cx="523817" cy="4581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D65102-9273-411E-87C1-E4B64BD65FDB}"/>
              </a:ext>
            </a:extLst>
          </p:cNvPr>
          <p:cNvSpPr/>
          <p:nvPr/>
        </p:nvSpPr>
        <p:spPr>
          <a:xfrm>
            <a:off x="5556087" y="4114513"/>
            <a:ext cx="523817" cy="4581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CFC775-E16C-4ECE-BBF3-1CE4BA75189A}"/>
              </a:ext>
            </a:extLst>
          </p:cNvPr>
          <p:cNvSpPr/>
          <p:nvPr/>
        </p:nvSpPr>
        <p:spPr>
          <a:xfrm>
            <a:off x="8015891" y="4108185"/>
            <a:ext cx="523817" cy="4581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A3972C-4424-4B53-9D2A-BB1A63B5BE36}"/>
              </a:ext>
            </a:extLst>
          </p:cNvPr>
          <p:cNvSpPr/>
          <p:nvPr/>
        </p:nvSpPr>
        <p:spPr>
          <a:xfrm>
            <a:off x="6844497" y="699596"/>
            <a:ext cx="427406" cy="198218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6FA8A1-AC56-4285-9756-8AF50A99E47F}"/>
              </a:ext>
            </a:extLst>
          </p:cNvPr>
          <p:cNvSpPr/>
          <p:nvPr/>
        </p:nvSpPr>
        <p:spPr>
          <a:xfrm>
            <a:off x="6837589" y="3546426"/>
            <a:ext cx="427406" cy="198218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5794-27FE-44FB-AD40-2C6D87C8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132E-27A9-442D-869E-3B23DEFE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connected to 24 tiles for time stability monitoring</a:t>
            </a:r>
          </a:p>
          <a:p>
            <a:r>
              <a:rPr lang="en-US" dirty="0"/>
              <a:t>Waveform digitizer for sampling the raw PTM signals</a:t>
            </a:r>
          </a:p>
          <a:p>
            <a:r>
              <a:rPr lang="en-US" dirty="0"/>
              <a:t>Clock (crystal oscillator) for long-term stable timing</a:t>
            </a:r>
          </a:p>
          <a:p>
            <a:pPr lvl="1"/>
            <a:r>
              <a:rPr lang="en-US" dirty="0"/>
              <a:t>Precise clock frequency blinded! </a:t>
            </a:r>
          </a:p>
          <a:p>
            <a:pPr lvl="1"/>
            <a:r>
              <a:rPr lang="en-US" dirty="0"/>
              <a:t>Collaboration knew clock rate with 0.2 MHz uncertainty</a:t>
            </a:r>
          </a:p>
          <a:p>
            <a:r>
              <a:rPr lang="en-US" dirty="0" err="1"/>
              <a:t>Etc</a:t>
            </a: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84851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41A-B3AA-42FC-BBA6-9E3C761A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Pileup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761B-039F-48D3-8960-482608D5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Oh no! Same detector is hit twice at “the same time”</a:t>
            </a:r>
          </a:p>
          <a:p>
            <a:r>
              <a:rPr lang="en-US" dirty="0"/>
              <a:t>Leads to pileup of signals</a:t>
            </a:r>
          </a:p>
          <a:p>
            <a:r>
              <a:rPr lang="en-US" dirty="0"/>
              <a:t>Introduction of artificial deadtime (ADT) to define minimum resolving time for neighboring signals</a:t>
            </a:r>
          </a:p>
          <a:p>
            <a:r>
              <a:rPr lang="en-US" dirty="0"/>
              <a:t>Reconstruction of lost pulses through “shadow-windows”</a:t>
            </a:r>
          </a:p>
          <a:p>
            <a:pPr lvl="1"/>
            <a:r>
              <a:rPr lang="en-US" dirty="0"/>
              <a:t>Add lost hit if a hit in following fill at the same time is detected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2ACB9-F70B-4EDA-A890-0DF344C6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54" y="520478"/>
            <a:ext cx="5755249" cy="6144545"/>
          </a:xfrm>
          <a:prstGeom prst="rect">
            <a:avLst/>
          </a:prstGeom>
        </p:spPr>
      </p:pic>
      <p:grpSp>
        <p:nvGrpSpPr>
          <p:cNvPr id="7" name="Group 38">
            <a:extLst>
              <a:ext uri="{FF2B5EF4-FFF2-40B4-BE49-F238E27FC236}">
                <a16:creationId xmlns:a16="http://schemas.microsoft.com/office/drawing/2014/main" id="{02AC133B-5E22-44F3-8D9B-265554EB8001}"/>
              </a:ext>
            </a:extLst>
          </p:cNvPr>
          <p:cNvGrpSpPr>
            <a:grpSpLocks/>
          </p:cNvGrpSpPr>
          <p:nvPr/>
        </p:nvGrpSpPr>
        <p:grpSpPr bwMode="auto">
          <a:xfrm>
            <a:off x="6533502" y="1367632"/>
            <a:ext cx="5257800" cy="4809331"/>
            <a:chOff x="3781" y="738"/>
            <a:chExt cx="1931" cy="1230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A39ABED6-6ED4-4CDD-89E4-67AF6396B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" r="4448"/>
            <a:stretch>
              <a:fillRect/>
            </a:stretch>
          </p:blipFill>
          <p:spPr bwMode="auto">
            <a:xfrm>
              <a:off x="3781" y="738"/>
              <a:ext cx="1931" cy="1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923C141-CA00-459F-8F14-EC3303F91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" y="839"/>
              <a:ext cx="76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500">
                  <a:solidFill>
                    <a:schemeClr val="folHlink"/>
                  </a:solidFill>
                  <a:latin typeface="Arial" pitchFamily="34" charset="0"/>
                </a:defRPr>
              </a:lvl1pPr>
              <a:lvl2pPr marL="742950" indent="-285750">
                <a:defRPr sz="1500">
                  <a:solidFill>
                    <a:schemeClr val="folHlink"/>
                  </a:solidFill>
                  <a:latin typeface="Arial" pitchFamily="34" charset="0"/>
                </a:defRPr>
              </a:lvl2pPr>
              <a:lvl3pPr marL="1143000" indent="-228600">
                <a:defRPr sz="1500">
                  <a:solidFill>
                    <a:schemeClr val="folHlink"/>
                  </a:solidFill>
                  <a:latin typeface="Arial" pitchFamily="34" charset="0"/>
                </a:defRPr>
              </a:lvl3pPr>
              <a:lvl4pPr marL="1600200" indent="-228600">
                <a:defRPr sz="1500">
                  <a:solidFill>
                    <a:schemeClr val="folHlink"/>
                  </a:solidFill>
                  <a:latin typeface="Arial" pitchFamily="34" charset="0"/>
                </a:defRPr>
              </a:lvl4pPr>
              <a:lvl5pPr marL="2057400" indent="-228600">
                <a:defRPr sz="1500">
                  <a:solidFill>
                    <a:schemeClr val="folHlink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folHlink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folHlink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folHlink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folHlink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en-US" sz="1600" b="1">
                  <a:solidFill>
                    <a:schemeClr val="tx1"/>
                  </a:solidFill>
                  <a:effectLst/>
                </a:rPr>
                <a:t>A difficult fit</a:t>
              </a:r>
            </a:p>
          </p:txBody>
        </p:sp>
      </p:grpSp>
      <p:pic>
        <p:nvPicPr>
          <p:cNvPr id="10" name="Picture 14">
            <a:extLst>
              <a:ext uri="{FF2B5EF4-FFF2-40B4-BE49-F238E27FC236}">
                <a16:creationId xmlns:a16="http://schemas.microsoft.com/office/drawing/2014/main" id="{21C75D11-3E9A-4919-964C-4F881E89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r="4221"/>
          <a:stretch>
            <a:fillRect/>
          </a:stretch>
        </p:blipFill>
        <p:spPr bwMode="auto">
          <a:xfrm>
            <a:off x="1317846" y="520478"/>
            <a:ext cx="10053759" cy="61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8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14C7-6662-4C6E-8A63-BF527A3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9058-6B74-4FED-A841-6AC99A57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US" dirty="0"/>
              <a:t>Artificial deadtime correction</a:t>
            </a:r>
          </a:p>
          <a:p>
            <a:r>
              <a:rPr lang="en-US" dirty="0"/>
              <a:t>Below-Threshold pulses</a:t>
            </a:r>
          </a:p>
          <a:p>
            <a:r>
              <a:rPr lang="en-US" dirty="0"/>
              <a:t>Time pick-off stability</a:t>
            </a:r>
          </a:p>
          <a:p>
            <a:r>
              <a:rPr lang="en-US" dirty="0"/>
              <a:t>Gain variations</a:t>
            </a:r>
          </a:p>
          <a:p>
            <a:r>
              <a:rPr lang="en-US" dirty="0"/>
              <a:t>Spin rotation</a:t>
            </a:r>
          </a:p>
          <a:p>
            <a:r>
              <a:rPr lang="en-US" dirty="0"/>
              <a:t>Upstream muon stops</a:t>
            </a:r>
          </a:p>
          <a:p>
            <a:r>
              <a:rPr lang="en-US" dirty="0"/>
              <a:t>Beam stability</a:t>
            </a:r>
          </a:p>
          <a:p>
            <a:r>
              <a:rPr lang="en-US" dirty="0"/>
              <a:t>Clock stability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07C2B-CE95-4743-8B4C-231CD4C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98" y="2343516"/>
            <a:ext cx="7407118" cy="41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3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8A75-B48B-4659-9974-B02BAE0E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5198E-9C07-4FED-9D8A-C00AA254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54" y="218669"/>
            <a:ext cx="6798346" cy="321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A6C22-8FB0-45BC-8BB6-3E2D6AE9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4" y="3073346"/>
            <a:ext cx="6183310" cy="34579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8D11C-8F6E-41D6-8B94-8E65D6712886}"/>
              </a:ext>
            </a:extLst>
          </p:cNvPr>
          <p:cNvCxnSpPr/>
          <p:nvPr/>
        </p:nvCxnSpPr>
        <p:spPr>
          <a:xfrm flipH="1">
            <a:off x="4280598" y="3788229"/>
            <a:ext cx="9344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32337-35CC-48F2-B616-931EB4CC8C23}"/>
              </a:ext>
            </a:extLst>
          </p:cNvPr>
          <p:cNvCxnSpPr>
            <a:cxnSpLocks/>
          </p:cNvCxnSpPr>
          <p:nvPr/>
        </p:nvCxnSpPr>
        <p:spPr>
          <a:xfrm>
            <a:off x="5989658" y="2363037"/>
            <a:ext cx="9227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74F322-7391-4B47-A4D6-AE839F935758}"/>
              </a:ext>
            </a:extLst>
          </p:cNvPr>
          <p:cNvCxnSpPr>
            <a:cxnSpLocks/>
          </p:cNvCxnSpPr>
          <p:nvPr/>
        </p:nvCxnSpPr>
        <p:spPr>
          <a:xfrm>
            <a:off x="5989658" y="2666162"/>
            <a:ext cx="9227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F66-2105-4EA6-9EC1-8BB8EAE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917C-B370-41E7-A275-88E8FC7E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of SM: Weak interaction determined by G</a:t>
            </a:r>
            <a:r>
              <a:rPr lang="en-US" baseline="-25000" dirty="0"/>
              <a:t>F</a:t>
            </a:r>
          </a:p>
          <a:p>
            <a:endParaRPr lang="en-US" dirty="0"/>
          </a:p>
          <a:p>
            <a:r>
              <a:rPr lang="en-US" dirty="0"/>
              <a:t>Muon lifetime: </a:t>
            </a:r>
          </a:p>
          <a:p>
            <a:endParaRPr lang="en-US" dirty="0"/>
          </a:p>
          <a:p>
            <a:r>
              <a:rPr lang="en-US" dirty="0"/>
              <a:t>Precision of q not limited by theory anymore</a:t>
            </a:r>
          </a:p>
          <a:p>
            <a:endParaRPr lang="en-US" dirty="0"/>
          </a:p>
          <a:p>
            <a:r>
              <a:rPr lang="en-US" dirty="0"/>
              <a:t>Test of equivalence of lifetimes of free muon and muonium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0B38F-2298-4F35-9B38-459296A8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39" y="2559417"/>
            <a:ext cx="4021138" cy="115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91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9E76-0D15-46A5-A90C-C4D4FF90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A80-8DA0-4196-960F-03060BEA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muon decay:</a:t>
            </a:r>
          </a:p>
          <a:p>
            <a:endParaRPr lang="en-US" dirty="0"/>
          </a:p>
          <a:p>
            <a:r>
              <a:rPr lang="en-US" dirty="0"/>
              <a:t>Muons in matter:</a:t>
            </a:r>
          </a:p>
          <a:p>
            <a:pPr lvl="1"/>
            <a:r>
              <a:rPr lang="en-US" dirty="0"/>
              <a:t>positive: either decays “freely” or forms muonium (prediction: same </a:t>
            </a:r>
            <a:r>
              <a:rPr lang="el-GR" dirty="0"/>
              <a:t>τ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negative: form muonic atom, eventually gets either captured or decays (</a:t>
            </a:r>
            <a:r>
              <a:rPr lang="el-GR" dirty="0"/>
              <a:t>τ</a:t>
            </a:r>
            <a:r>
              <a:rPr lang="en-US" dirty="0"/>
              <a:t> effective shorter)</a:t>
            </a:r>
          </a:p>
          <a:p>
            <a:r>
              <a:rPr lang="en-US" dirty="0"/>
              <a:t>Muon decay violates parity</a:t>
            </a:r>
          </a:p>
          <a:p>
            <a:pPr lvl="1"/>
            <a:r>
              <a:rPr lang="en-US" dirty="0"/>
              <a:t>Spin aligned anti-parallel to momentum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6750C-C810-46EA-BB09-8EA320E0B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86" y="1523634"/>
            <a:ext cx="2663484" cy="12019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9BDD3-C795-465D-B411-E536D528ADC3}"/>
              </a:ext>
            </a:extLst>
          </p:cNvPr>
          <p:cNvCxnSpPr>
            <a:cxnSpLocks/>
          </p:cNvCxnSpPr>
          <p:nvPr/>
        </p:nvCxnSpPr>
        <p:spPr>
          <a:xfrm>
            <a:off x="1637881" y="3884125"/>
            <a:ext cx="8953082" cy="346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C0F37-ADAD-4816-83F6-B3D7269E871E}"/>
              </a:ext>
            </a:extLst>
          </p:cNvPr>
          <p:cNvCxnSpPr>
            <a:cxnSpLocks/>
          </p:cNvCxnSpPr>
          <p:nvPr/>
        </p:nvCxnSpPr>
        <p:spPr>
          <a:xfrm flipV="1">
            <a:off x="1637881" y="3749188"/>
            <a:ext cx="8953082" cy="555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BF16-225E-443F-8480-979EFD5E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A1A5-48EC-4A93-8AAC-8616943E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fancy accelerator facility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</a:t>
            </a:r>
            <a:r>
              <a:rPr lang="en-US" dirty="0" err="1"/>
              <a:t>pions</a:t>
            </a:r>
            <a:r>
              <a:rPr lang="en-US" dirty="0"/>
              <a:t> with proton beam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dirty="0" err="1"/>
              <a:t>pions</a:t>
            </a:r>
            <a:r>
              <a:rPr lang="en-US" dirty="0"/>
              <a:t> decay into muons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surface muons towards target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</a:t>
            </a:r>
            <a:r>
              <a:rPr lang="el-GR" dirty="0"/>
              <a:t>μ</a:t>
            </a:r>
            <a:r>
              <a:rPr lang="el-GR" baseline="30000" dirty="0"/>
              <a:t>+</a:t>
            </a:r>
            <a:r>
              <a:rPr lang="en-US" baseline="30000" dirty="0"/>
              <a:t> </a:t>
            </a:r>
            <a:r>
              <a:rPr lang="en-US" dirty="0"/>
              <a:t>in magnetized target</a:t>
            </a:r>
            <a:endParaRPr lang="en-US" baseline="30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decay e</a:t>
            </a:r>
            <a:r>
              <a:rPr lang="en-US" baseline="30000" dirty="0"/>
              <a:t>+ </a:t>
            </a:r>
            <a:r>
              <a:rPr lang="en-US" dirty="0"/>
              <a:t>with ~4</a:t>
            </a:r>
            <a:r>
              <a:rPr lang="el-GR" dirty="0"/>
              <a:t>π</a:t>
            </a:r>
            <a:r>
              <a:rPr lang="en-US" dirty="0"/>
              <a:t> detector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l-GR" dirty="0"/>
              <a:t>τ</a:t>
            </a:r>
            <a:r>
              <a:rPr lang="en-US" dirty="0"/>
              <a:t> from decay rate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93790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CFE9-5231-4D50-BA04-E758A5CA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DDC6-8804-414B-9644-02A93B4A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1825625"/>
            <a:ext cx="10515600" cy="4351338"/>
          </a:xfrm>
        </p:spPr>
        <p:txBody>
          <a:bodyPr/>
          <a:lstStyle/>
          <a:p>
            <a:r>
              <a:rPr lang="en-US" dirty="0"/>
              <a:t>Facility at Paul Scherrer Institute, </a:t>
            </a:r>
            <a:r>
              <a:rPr lang="en-US" dirty="0" err="1"/>
              <a:t>Villingen</a:t>
            </a:r>
            <a:endParaRPr lang="en-US" dirty="0"/>
          </a:p>
          <a:p>
            <a:r>
              <a:rPr lang="en-US" dirty="0"/>
              <a:t>590 MeV proton cyclotron </a:t>
            </a:r>
          </a:p>
          <a:p>
            <a:r>
              <a:rPr lang="en-US" dirty="0"/>
              <a:t>1.4-1.8 mA beam</a:t>
            </a:r>
          </a:p>
          <a:p>
            <a:r>
              <a:rPr lang="en-US" dirty="0"/>
              <a:t>Rotation 40-60mm long graphite target</a:t>
            </a:r>
          </a:p>
          <a:p>
            <a:r>
              <a:rPr lang="en-US" dirty="0"/>
              <a:t>Produces surface muons</a:t>
            </a:r>
          </a:p>
          <a:p>
            <a:pPr lvl="1"/>
            <a:r>
              <a:rPr lang="en-US" dirty="0" err="1"/>
              <a:t>Pariy</a:t>
            </a:r>
            <a:r>
              <a:rPr lang="en-US" dirty="0"/>
              <a:t> violation! ~100% longitudinally polarized</a:t>
            </a:r>
          </a:p>
          <a:p>
            <a:r>
              <a:rPr lang="en-US" dirty="0"/>
              <a:t>Muons guided towards experiment</a:t>
            </a:r>
          </a:p>
        </p:txBody>
      </p:sp>
      <p:pic>
        <p:nvPicPr>
          <p:cNvPr id="4" name="Picture 1029">
            <a:extLst>
              <a:ext uri="{FF2B5EF4-FFF2-40B4-BE49-F238E27FC236}">
                <a16:creationId xmlns:a16="http://schemas.microsoft.com/office/drawing/2014/main" id="{6AA6C21A-E22D-4CE5-986C-ABE93526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71" y="545995"/>
            <a:ext cx="4668829" cy="33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46" descr="F:\EigeneDateien\MuCap\Vorträge\Troia2007\piE3.JPG">
            <a:extLst>
              <a:ext uri="{FF2B5EF4-FFF2-40B4-BE49-F238E27FC236}">
                <a16:creationId xmlns:a16="http://schemas.microsoft.com/office/drawing/2014/main" id="{0347B870-8EC2-4D42-B98A-F3337806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6999" r="7782" b="12001"/>
          <a:stretch>
            <a:fillRect/>
          </a:stretch>
        </p:blipFill>
        <p:spPr bwMode="auto">
          <a:xfrm>
            <a:off x="7482675" y="1089408"/>
            <a:ext cx="457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D6F8B-6FCE-48C8-AB1E-7112D58C9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01" y="2772220"/>
            <a:ext cx="10406999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C888-A57C-4630-8641-8D2CA98A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8366-1519-4B5C-8F39-D31D0DE7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2503" cy="4351338"/>
          </a:xfrm>
        </p:spPr>
        <p:txBody>
          <a:bodyPr/>
          <a:lstStyle/>
          <a:p>
            <a:r>
              <a:rPr lang="en-US" dirty="0"/>
              <a:t>Super fast E-field</a:t>
            </a:r>
          </a:p>
          <a:p>
            <a:r>
              <a:rPr lang="en-US" dirty="0"/>
              <a:t>Displaces beam vertically by 46mm</a:t>
            </a:r>
          </a:p>
          <a:p>
            <a:r>
              <a:rPr lang="en-US" dirty="0"/>
              <a:t>Two pairs of 75x20 aluminum plates</a:t>
            </a:r>
          </a:p>
          <a:p>
            <a:r>
              <a:rPr lang="en-US" dirty="0"/>
              <a:t>Operated by 17 high-power, fast transition MOSFETs</a:t>
            </a:r>
          </a:p>
          <a:p>
            <a:r>
              <a:rPr lang="en-US" dirty="0"/>
              <a:t>Built by TRIUMF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90DB0-078A-435D-9325-5582FA3E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20" y="1027906"/>
            <a:ext cx="5950271" cy="2438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3D00B-DFF2-4256-9DF0-63211C209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45" y="3429000"/>
            <a:ext cx="4508882" cy="33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B669-C14C-41CB-BE9C-A58FA35E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226" cy="1325563"/>
          </a:xfrm>
        </p:spPr>
        <p:txBody>
          <a:bodyPr/>
          <a:lstStyle/>
          <a:p>
            <a:r>
              <a:rPr lang="en-US" dirty="0"/>
              <a:t>Beam monitor (</a:t>
            </a:r>
            <a:r>
              <a:rPr lang="en-US" b="1" dirty="0"/>
              <a:t>E</a:t>
            </a:r>
            <a:r>
              <a:rPr lang="en-US" dirty="0"/>
              <a:t>ntrance </a:t>
            </a:r>
            <a:r>
              <a:rPr lang="en-US" b="1" dirty="0"/>
              <a:t>M</a:t>
            </a:r>
            <a:r>
              <a:rPr lang="en-US" dirty="0"/>
              <a:t>uon </a:t>
            </a:r>
            <a:r>
              <a:rPr lang="en-US" b="1" dirty="0"/>
              <a:t>C</a:t>
            </a:r>
            <a:r>
              <a:rPr lang="en-US" dirty="0"/>
              <a:t>ounter, EMC)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4EFC-1689-4A1D-AB6C-29523F7B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7215" cy="4351338"/>
          </a:xfrm>
        </p:spPr>
        <p:txBody>
          <a:bodyPr/>
          <a:lstStyle/>
          <a:p>
            <a:r>
              <a:rPr lang="en-US" dirty="0"/>
              <a:t>Planar, high-voltage, multiwire</a:t>
            </a:r>
          </a:p>
          <a:p>
            <a:r>
              <a:rPr lang="en-US" dirty="0"/>
              <a:t>Measurement of x-y beam profile</a:t>
            </a:r>
          </a:p>
          <a:p>
            <a:r>
              <a:rPr lang="en-US" dirty="0"/>
              <a:t>2 perpendicular anode planes between 3 HV-cathode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21941-8E83-45EC-A3D0-3765039D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1690688"/>
            <a:ext cx="81573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0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06F1-EA43-4147-9612-8FBA95AD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D8CE-982D-4BE9-9464-C46F0220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5259" cy="4351338"/>
          </a:xfrm>
        </p:spPr>
        <p:txBody>
          <a:bodyPr/>
          <a:lstStyle/>
          <a:p>
            <a:r>
              <a:rPr lang="en-US" dirty="0"/>
              <a:t>Beam operated @ 28.8 MeV/c</a:t>
            </a:r>
          </a:p>
          <a:p>
            <a:r>
              <a:rPr lang="en-US" dirty="0"/>
              <a:t>Flux:  ~8 MHz</a:t>
            </a:r>
          </a:p>
          <a:p>
            <a:r>
              <a:rPr lang="en-US" dirty="0"/>
              <a:t>Spot on target: ~21x10mm</a:t>
            </a:r>
            <a:r>
              <a:rPr lang="en-US" baseline="30000" dirty="0"/>
              <a:t>2 </a:t>
            </a:r>
            <a:r>
              <a:rPr lang="en-US" dirty="0"/>
              <a:t>  </a:t>
            </a:r>
          </a:p>
          <a:p>
            <a:r>
              <a:rPr lang="en-US" dirty="0"/>
              <a:t>40 stopped muons per accumulation period, 15 positrons measured</a:t>
            </a:r>
          </a:p>
          <a:p>
            <a:r>
              <a:rPr lang="en-US" dirty="0"/>
              <a:t>T</a:t>
            </a:r>
            <a:r>
              <a:rPr lang="en-US" baseline="-25000" dirty="0"/>
              <a:t>A </a:t>
            </a:r>
            <a:r>
              <a:rPr lang="en-US" dirty="0"/>
              <a:t>optimized (5 </a:t>
            </a:r>
            <a:r>
              <a:rPr lang="el-GR" dirty="0"/>
              <a:t>μ</a:t>
            </a:r>
            <a:r>
              <a:rPr lang="en-US" dirty="0"/>
              <a:t>s)</a:t>
            </a:r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is roughly 10</a:t>
            </a:r>
            <a:r>
              <a:rPr lang="el-GR" dirty="0"/>
              <a:t> </a:t>
            </a:r>
            <a:r>
              <a:rPr lang="en-US" dirty="0"/>
              <a:t>x</a:t>
            </a:r>
            <a:r>
              <a:rPr lang="el-GR" dirty="0"/>
              <a:t> τ</a:t>
            </a:r>
            <a:r>
              <a:rPr lang="el-GR" baseline="-25000" dirty="0"/>
              <a:t>μ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5612F-161A-43CD-B4F9-807CAFEA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2" y="1508594"/>
            <a:ext cx="5323368" cy="45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98E65-CCEC-42E7-8811-A3A710DA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4" y="0"/>
            <a:ext cx="980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573</Words>
  <Application>Microsoft Office PowerPoint</Application>
  <PresentationFormat>Widescreen</PresentationFormat>
  <Paragraphs>104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Motivation</vt:lpstr>
      <vt:lpstr>Basics</vt:lpstr>
      <vt:lpstr>Technique </vt:lpstr>
      <vt:lpstr>Beamline</vt:lpstr>
      <vt:lpstr>Kicker</vt:lpstr>
      <vt:lpstr>Beam monitor (Entrance Muon Counter, EMC)</vt:lpstr>
      <vt:lpstr>Beam Characteristics</vt:lpstr>
      <vt:lpstr>PowerPoint Presentation</vt:lpstr>
      <vt:lpstr>PowerPoint Presentation</vt:lpstr>
      <vt:lpstr>Targets</vt:lpstr>
      <vt:lpstr>Targets</vt:lpstr>
      <vt:lpstr>Positron detector</vt:lpstr>
      <vt:lpstr>Additional Hardware</vt:lpstr>
      <vt:lpstr>Pileup reconstruction</vt:lpstr>
      <vt:lpstr>Systematics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</dc:creator>
  <cp:lastModifiedBy>Lukas</cp:lastModifiedBy>
  <cp:revision>16</cp:revision>
  <dcterms:created xsi:type="dcterms:W3CDTF">2018-04-19T03:19:49Z</dcterms:created>
  <dcterms:modified xsi:type="dcterms:W3CDTF">2018-04-19T07:07:43Z</dcterms:modified>
</cp:coreProperties>
</file>