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7" r:id="rId2"/>
    <p:sldId id="30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6" r:id="rId4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3DB99-1240-4296-8BCA-840D0AC1D070}" type="datetimeFigureOut">
              <a:rPr lang="bg-BG" smtClean="0"/>
              <a:t>4.1.2016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AD264-7897-42BE-B506-9C260E0320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9698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094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32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99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13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641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4295566-14B5-4D49-8737-6FAD47357F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74426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4295566-14B5-4D49-8737-6FAD47357F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0000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63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992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99730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8108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487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etar.horozov@telerik.com" TargetMode="External"/><Relationship Id="rId2" Type="http://schemas.openxmlformats.org/officeDocument/2006/relationships/hyperlink" Target="mailto:nikolay.nedyalkov@telerik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books.google.bg/books?id=yU-rTcurys8C&amp;pg=PA133&amp;dq=cause+effect+graphs&amp;hl=en&amp;sa=X&amp;ei=PVPEUbC2HY7dsgaj14E4&amp;ved=0CDgQ6AEwAg#v=onepage&amp;q=cause%20effect%20graphs&amp;f=false" TargetMode="External"/><Relationship Id="rId2" Type="http://schemas.openxmlformats.org/officeDocument/2006/relationships/hyperlink" Target="http://www.cems.uwe.ac.uk/jharney/table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Table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/>
              <a:t>the </a:t>
            </a:r>
            <a:r>
              <a:rPr lang="en-US" dirty="0" smtClean="0"/>
              <a:t>Business Logic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91300" y="4796239"/>
            <a:ext cx="2095500" cy="171800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127821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The Decision Table Bug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kind of bugs are we looking for</a:t>
            </a:r>
            <a:r>
              <a:rPr lang="en-US" dirty="0" smtClean="0"/>
              <a:t>?</a:t>
            </a:r>
          </a:p>
          <a:p>
            <a:pPr marL="739775" lvl="1" indent="-382588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Under </a:t>
            </a:r>
            <a:r>
              <a:rPr lang="en-US" dirty="0"/>
              <a:t>some combination of conditions,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 wrong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action might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occur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</a:t>
            </a:r>
            <a:r>
              <a:rPr lang="en-US" dirty="0" smtClean="0"/>
              <a:t>ome </a:t>
            </a:r>
            <a:r>
              <a:rPr lang="en-US" dirty="0"/>
              <a:t>action that </a:t>
            </a:r>
            <a:r>
              <a:rPr lang="en-US" dirty="0" smtClean="0"/>
              <a:t>the system </a:t>
            </a:r>
            <a:r>
              <a:rPr lang="en-US" dirty="0"/>
              <a:t>is not to take under this combination of </a:t>
            </a:r>
            <a:r>
              <a:rPr lang="en-US" dirty="0" smtClean="0"/>
              <a:t>conditions</a:t>
            </a:r>
          </a:p>
          <a:p>
            <a:pPr marL="739775" lvl="1" indent="-382588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U</a:t>
            </a:r>
            <a:r>
              <a:rPr lang="en-US" dirty="0" smtClean="0"/>
              <a:t>nder </a:t>
            </a:r>
            <a:r>
              <a:rPr lang="en-US" dirty="0"/>
              <a:t>some combination </a:t>
            </a:r>
            <a:r>
              <a:rPr lang="en-US" dirty="0" smtClean="0"/>
              <a:t>of conditions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system might not take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right action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Not taking a required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61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vs.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underlying model </a:t>
            </a:r>
            <a:r>
              <a:rPr lang="en-US" dirty="0" smtClean="0"/>
              <a:t>of decision table testing has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two variations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Table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More </a:t>
            </a:r>
            <a:r>
              <a:rPr lang="en-US" dirty="0"/>
              <a:t>commonly </a:t>
            </a:r>
            <a:r>
              <a:rPr lang="en-US" dirty="0" smtClean="0"/>
              <a:t>used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Boolean graph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Less typical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If the graph is used, this technique is also referred to 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cause-effect graph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026" name="Picture 2" descr="C:\Users\ogeorgiev\Desktop\graph2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671" y="1905000"/>
            <a:ext cx="3013329" cy="2514600"/>
          </a:xfrm>
          <a:prstGeom prst="roundRect">
            <a:avLst>
              <a:gd name="adj" fmla="val 6566"/>
            </a:avLst>
          </a:prstGeom>
          <a:noFill/>
          <a:effectLst>
            <a:glow rad="101600">
              <a:schemeClr val="tx1">
                <a:alpha val="40000"/>
              </a:schemeClr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41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Creating test cases with decision tables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 rule (column) is replaced with concrete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Necessary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preconditions </a:t>
            </a:r>
            <a:r>
              <a:rPr lang="en-US" dirty="0" smtClean="0"/>
              <a:t>are set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During test execution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actual actions taken are compared to expected ones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419600"/>
            <a:ext cx="3276600" cy="2457450"/>
          </a:xfrm>
          <a:prstGeom prst="ellipse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1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column in a decision table  contains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business rule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/>
          </p:nvPr>
        </p:nvGraphicFramePr>
        <p:xfrm>
          <a:off x="1219200" y="3276600"/>
          <a:ext cx="6858000" cy="2743200"/>
        </p:xfrm>
        <a:graphic>
          <a:graphicData uri="http://schemas.openxmlformats.org/drawingml/2006/table">
            <a:tbl>
              <a:tblPr/>
              <a:tblGrid>
                <a:gridCol w="1676400"/>
                <a:gridCol w="609600"/>
                <a:gridCol w="609600"/>
                <a:gridCol w="637590"/>
                <a:gridCol w="657810"/>
                <a:gridCol w="685800"/>
                <a:gridCol w="685800"/>
                <a:gridCol w="685800"/>
                <a:gridCol w="609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657600" y="1981200"/>
            <a:ext cx="2438400" cy="4114800"/>
            <a:chOff x="3657600" y="1981200"/>
            <a:chExt cx="2438400" cy="4114800"/>
          </a:xfrm>
        </p:grpSpPr>
        <p:sp>
          <p:nvSpPr>
            <p:cNvPr id="6" name="Rounded Rectangle 5"/>
            <p:cNvSpPr/>
            <p:nvPr/>
          </p:nvSpPr>
          <p:spPr>
            <a:xfrm>
              <a:off x="4191000" y="3200400"/>
              <a:ext cx="457200" cy="289560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ular Callout 6"/>
            <p:cNvSpPr/>
            <p:nvPr/>
          </p:nvSpPr>
          <p:spPr>
            <a:xfrm>
              <a:off x="3657600" y="1981200"/>
              <a:ext cx="2438400" cy="939800"/>
            </a:xfrm>
            <a:prstGeom prst="wedgeRoundRectCallout">
              <a:avLst/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 single business rule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518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Rules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business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rule</a:t>
            </a:r>
            <a:r>
              <a:rPr lang="en-US" dirty="0" smtClean="0"/>
              <a:t> says</a:t>
            </a:r>
            <a:r>
              <a:rPr lang="en-US" dirty="0"/>
              <a:t>, in </a:t>
            </a:r>
            <a:r>
              <a:rPr lang="en-US" dirty="0" smtClean="0"/>
              <a:t>essence: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35000" y="2057400"/>
            <a:ext cx="79248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tabLst>
                <a:tab pos="282575" algn="l"/>
              </a:tabLst>
            </a:pPr>
            <a:r>
              <a:rPr lang="en-US" sz="3200" noProof="1">
                <a:cs typeface="Consolas" pitchFamily="49" charset="0"/>
              </a:rPr>
              <a:t>"Under this particular combination of conditions - carry out this particular combination of actions."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969" y="4419600"/>
            <a:ext cx="2931781" cy="21336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1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Coverage Criterion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coverage criterion </a:t>
            </a:r>
            <a:r>
              <a:rPr lang="en-US" dirty="0" smtClean="0"/>
              <a:t>for decision tables is expressed by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simple rule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35000" y="2607338"/>
            <a:ext cx="79248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tabLst>
                <a:tab pos="282575" algn="l"/>
              </a:tabLst>
            </a:pPr>
            <a:r>
              <a:rPr lang="en-US" sz="3200" noProof="1" smtClean="0">
                <a:cs typeface="Consolas" pitchFamily="49" charset="0"/>
              </a:rPr>
              <a:t>"One test per column in the decision table have to be derived."</a:t>
            </a:r>
            <a:endParaRPr lang="en-US" sz="3200" noProof="1">
              <a:cs typeface="Consolas" pitchFamily="49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305300"/>
            <a:ext cx="1636014" cy="21526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C:\PROJECTS\QA-Academy\LOCAL_FILES\Oleg_IMAGES_Archive\Not used\Space_View_by_odkrunch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66800" y="3962400"/>
            <a:ext cx="3686415" cy="2895600"/>
          </a:xfrm>
          <a:prstGeom prst="ellipse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06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Decision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number of columns </a:t>
            </a:r>
            <a:r>
              <a:rPr lang="en-US" dirty="0" smtClean="0"/>
              <a:t>(business rules) in a decision table is equal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r>
              <a:rPr lang="en-US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 = the number of conditions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Applied when conditions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strictly Boolean </a:t>
            </a:r>
            <a:r>
              <a:rPr lang="en-US" dirty="0"/>
              <a:t>– true or </a:t>
            </a:r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/>
          </p:nvPr>
        </p:nvGraphicFramePr>
        <p:xfrm>
          <a:off x="1524000" y="4419600"/>
          <a:ext cx="6096001" cy="2112264"/>
        </p:xfrm>
        <a:graphic>
          <a:graphicData uri="http://schemas.openxmlformats.org/drawingml/2006/table">
            <a:tbl>
              <a:tblPr/>
              <a:tblGrid>
                <a:gridCol w="1490133"/>
                <a:gridCol w="541867"/>
                <a:gridCol w="541867"/>
                <a:gridCol w="566747"/>
                <a:gridCol w="584720"/>
                <a:gridCol w="609600"/>
                <a:gridCol w="609600"/>
                <a:gridCol w="609600"/>
                <a:gridCol w="54186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ight Brace 8"/>
          <p:cNvSpPr/>
          <p:nvPr/>
        </p:nvSpPr>
        <p:spPr>
          <a:xfrm rot="16200000">
            <a:off x="5181600" y="1904998"/>
            <a:ext cx="304802" cy="4572002"/>
          </a:xfrm>
          <a:prstGeom prst="rightBrace">
            <a:avLst/>
          </a:prstGeom>
          <a:ln w="349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48226" y="3561543"/>
            <a:ext cx="9715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r>
              <a:rPr lang="en-US" b="1" baseline="30000" dirty="0"/>
              <a:t>n</a:t>
            </a:r>
            <a:r>
              <a:rPr lang="en-US" b="1" dirty="0" smtClean="0"/>
              <a:t> = 8</a:t>
            </a:r>
            <a:endParaRPr lang="en-US" b="1" dirty="0"/>
          </a:p>
        </p:txBody>
      </p:sp>
      <p:sp>
        <p:nvSpPr>
          <p:cNvPr id="12" name="Left Brace 11"/>
          <p:cNvSpPr/>
          <p:nvPr/>
        </p:nvSpPr>
        <p:spPr>
          <a:xfrm>
            <a:off x="1143000" y="4800600"/>
            <a:ext cx="266700" cy="990600"/>
          </a:xfrm>
          <a:prstGeom prst="leftBrace">
            <a:avLst/>
          </a:prstGeom>
          <a:ln w="317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494898" y="5057373"/>
            <a:ext cx="8191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</a:t>
            </a:r>
            <a:r>
              <a:rPr lang="en-US" b="1" dirty="0" smtClean="0"/>
              <a:t> = 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749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Decision table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conditions are </a:t>
            </a:r>
            <a:r>
              <a:rPr lang="en-US" dirty="0" smtClean="0"/>
              <a:t>not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Boolean </a:t>
            </a:r>
            <a:r>
              <a:rPr lang="en-US" dirty="0"/>
              <a:t>– </a:t>
            </a:r>
            <a:r>
              <a:rPr lang="en-US" dirty="0" smtClean="0"/>
              <a:t>extended decision table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Where x = number of possible condition entries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/>
          </p:nvPr>
        </p:nvGraphicFramePr>
        <p:xfrm>
          <a:off x="1409700" y="2774061"/>
          <a:ext cx="6096001" cy="2112264"/>
        </p:xfrm>
        <a:graphic>
          <a:graphicData uri="http://schemas.openxmlformats.org/drawingml/2006/table">
            <a:tbl>
              <a:tblPr/>
              <a:tblGrid>
                <a:gridCol w="1490133"/>
                <a:gridCol w="541867"/>
                <a:gridCol w="541867"/>
                <a:gridCol w="566747"/>
                <a:gridCol w="584720"/>
                <a:gridCol w="609600"/>
                <a:gridCol w="609600"/>
                <a:gridCol w="609600"/>
                <a:gridCol w="541867"/>
              </a:tblGrid>
              <a:tr h="3501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ight Brace 8"/>
          <p:cNvSpPr/>
          <p:nvPr/>
        </p:nvSpPr>
        <p:spPr>
          <a:xfrm rot="16200000">
            <a:off x="5073648" y="244513"/>
            <a:ext cx="304802" cy="4572002"/>
          </a:xfrm>
          <a:prstGeom prst="rightBrace">
            <a:avLst/>
          </a:prstGeom>
          <a:ln w="349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40274" y="1929231"/>
            <a:ext cx="9715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xⁿ = ?</a:t>
            </a:r>
            <a:endParaRPr lang="en-US" b="1" dirty="0"/>
          </a:p>
        </p:txBody>
      </p:sp>
      <p:sp>
        <p:nvSpPr>
          <p:cNvPr id="12" name="Left Brace 11"/>
          <p:cNvSpPr/>
          <p:nvPr/>
        </p:nvSpPr>
        <p:spPr>
          <a:xfrm>
            <a:off x="1041400" y="3133722"/>
            <a:ext cx="266700" cy="990600"/>
          </a:xfrm>
          <a:prstGeom prst="leftBrace">
            <a:avLst/>
          </a:prstGeom>
          <a:ln w="317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335344" y="3390495"/>
            <a:ext cx="8191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</a:t>
            </a:r>
            <a:r>
              <a:rPr lang="en-US" b="1" dirty="0" smtClean="0"/>
              <a:t> = 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821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Population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Conditions</a:t>
            </a:r>
            <a:r>
              <a:rPr lang="en-US" dirty="0" smtClean="0"/>
              <a:t> in a decision table are populated using a simple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Half</a:t>
            </a:r>
            <a:r>
              <a:rPr lang="en-US" dirty="0" smtClean="0"/>
              <a:t> of the first row is filled with "Yes", the other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half</a:t>
            </a:r>
            <a:r>
              <a:rPr lang="en-US" dirty="0" smtClean="0"/>
              <a:t> – with "No"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second row is filled: first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quarter</a:t>
            </a:r>
            <a:r>
              <a:rPr lang="en-US" dirty="0" smtClean="0"/>
              <a:t> "Yes", second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quarter</a:t>
            </a:r>
            <a:r>
              <a:rPr lang="en-US" dirty="0" smtClean="0"/>
              <a:t> "No" …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…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last row is filled: one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cell</a:t>
            </a:r>
            <a:r>
              <a:rPr lang="en-US" dirty="0" smtClean="0"/>
              <a:t> "Yes", one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cell</a:t>
            </a:r>
            <a:r>
              <a:rPr lang="en-US" dirty="0" smtClean="0"/>
              <a:t> "No"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0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Conditions Population </a:t>
            </a:r>
            <a:r>
              <a:rPr lang="en-US" sz="3600" dirty="0" smtClean="0"/>
              <a:t>Pattern (2)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Conditions</a:t>
            </a:r>
            <a:r>
              <a:rPr lang="en-US" dirty="0"/>
              <a:t> in a decision table are populated using a simple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/>
          </p:nvPr>
        </p:nvGraphicFramePr>
        <p:xfrm>
          <a:off x="1524000" y="2514600"/>
          <a:ext cx="6096001" cy="2112264"/>
        </p:xfrm>
        <a:graphic>
          <a:graphicData uri="http://schemas.openxmlformats.org/drawingml/2006/table">
            <a:tbl>
              <a:tblPr/>
              <a:tblGrid>
                <a:gridCol w="1371600"/>
                <a:gridCol w="660400"/>
                <a:gridCol w="541867"/>
                <a:gridCol w="566747"/>
                <a:gridCol w="584720"/>
                <a:gridCol w="609600"/>
                <a:gridCol w="609600"/>
                <a:gridCol w="609600"/>
                <a:gridCol w="54186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2933698" y="2895601"/>
            <a:ext cx="4673600" cy="266706"/>
            <a:chOff x="2793997" y="2895601"/>
            <a:chExt cx="4673600" cy="266706"/>
          </a:xfrm>
        </p:grpSpPr>
        <p:sp>
          <p:nvSpPr>
            <p:cNvPr id="8" name="Rounded Rectangle 7"/>
            <p:cNvSpPr/>
            <p:nvPr/>
          </p:nvSpPr>
          <p:spPr>
            <a:xfrm rot="5400000">
              <a:off x="6159494" y="1854204"/>
              <a:ext cx="266705" cy="2349501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5400000">
              <a:off x="3816346" y="1873252"/>
              <a:ext cx="266703" cy="2311402"/>
            </a:xfrm>
            <a:prstGeom prst="roundRect">
              <a:avLst/>
            </a:prstGeom>
            <a:solidFill>
              <a:schemeClr val="tx1">
                <a:lumMod val="60000"/>
                <a:lumOff val="40000"/>
                <a:alpha val="32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59098" y="3276599"/>
            <a:ext cx="4648202" cy="266708"/>
            <a:chOff x="2819397" y="3276599"/>
            <a:chExt cx="4648202" cy="266708"/>
          </a:xfrm>
        </p:grpSpPr>
        <p:sp>
          <p:nvSpPr>
            <p:cNvPr id="10" name="Rounded Rectangle 9"/>
            <p:cNvSpPr/>
            <p:nvPr/>
          </p:nvSpPr>
          <p:spPr>
            <a:xfrm rot="5400000">
              <a:off x="4400549" y="2838456"/>
              <a:ext cx="266702" cy="114300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5400000">
              <a:off x="6762748" y="2838456"/>
              <a:ext cx="266702" cy="114300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 rot="5400000">
              <a:off x="3251195" y="2844801"/>
              <a:ext cx="266704" cy="1130299"/>
            </a:xfrm>
            <a:prstGeom prst="roundRect">
              <a:avLst/>
            </a:prstGeom>
            <a:solidFill>
              <a:schemeClr val="tx1">
                <a:lumMod val="60000"/>
                <a:lumOff val="40000"/>
                <a:alpha val="32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 rot="5400000">
              <a:off x="5562597" y="2819400"/>
              <a:ext cx="266702" cy="1181101"/>
            </a:xfrm>
            <a:prstGeom prst="roundRect">
              <a:avLst/>
            </a:prstGeom>
            <a:solidFill>
              <a:schemeClr val="tx1">
                <a:lumMod val="60000"/>
                <a:lumOff val="40000"/>
                <a:alpha val="32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933698" y="3581402"/>
            <a:ext cx="4686302" cy="317509"/>
            <a:chOff x="2793997" y="3581402"/>
            <a:chExt cx="4686302" cy="317509"/>
          </a:xfrm>
        </p:grpSpPr>
        <p:sp>
          <p:nvSpPr>
            <p:cNvPr id="14" name="Rounded Rectangle 13"/>
            <p:cNvSpPr/>
            <p:nvPr/>
          </p:nvSpPr>
          <p:spPr>
            <a:xfrm rot="5400000">
              <a:off x="3498848" y="3460759"/>
              <a:ext cx="304802" cy="57150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 rot="5400000">
              <a:off x="2908295" y="3467104"/>
              <a:ext cx="304803" cy="533399"/>
            </a:xfrm>
            <a:prstGeom prst="roundRect">
              <a:avLst/>
            </a:prstGeom>
            <a:solidFill>
              <a:schemeClr val="tx1">
                <a:lumMod val="60000"/>
                <a:lumOff val="40000"/>
                <a:alpha val="32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rot="5400000">
              <a:off x="4076697" y="3467104"/>
              <a:ext cx="304803" cy="533399"/>
            </a:xfrm>
            <a:prstGeom prst="roundRect">
              <a:avLst/>
            </a:prstGeom>
            <a:solidFill>
              <a:schemeClr val="tx1">
                <a:lumMod val="60000"/>
                <a:lumOff val="40000"/>
                <a:alpha val="32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rot="5400000">
              <a:off x="4654546" y="3460760"/>
              <a:ext cx="304802" cy="57150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 rot="5400000">
              <a:off x="5260972" y="3451231"/>
              <a:ext cx="292097" cy="577851"/>
            </a:xfrm>
            <a:prstGeom prst="roundRect">
              <a:avLst/>
            </a:prstGeom>
            <a:solidFill>
              <a:schemeClr val="tx1">
                <a:lumMod val="60000"/>
                <a:lumOff val="40000"/>
                <a:alpha val="32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 rot="5400000">
              <a:off x="5848349" y="3460760"/>
              <a:ext cx="304802" cy="57150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 rot="5400000">
              <a:off x="6457945" y="3448054"/>
              <a:ext cx="304803" cy="571499"/>
            </a:xfrm>
            <a:prstGeom prst="roundRect">
              <a:avLst/>
            </a:prstGeom>
            <a:solidFill>
              <a:schemeClr val="tx1">
                <a:lumMod val="60000"/>
                <a:lumOff val="40000"/>
                <a:alpha val="32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 rot="5400000">
              <a:off x="7042148" y="3448055"/>
              <a:ext cx="304802" cy="57150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757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239" y="921303"/>
            <a:ext cx="7581900" cy="5764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Nikolay Nedyalkov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/>
              <a:t>QA Architect </a:t>
            </a:r>
            <a:endParaRPr lang="en-US" sz="2400" dirty="0" smtClean="0"/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/>
              <a:t>XAML </a:t>
            </a:r>
            <a:r>
              <a:rPr lang="en-US" sz="2400" dirty="0" smtClean="0"/>
              <a:t>Division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/>
              <a:t>email: </a:t>
            </a:r>
            <a:r>
              <a:rPr lang="en-US" sz="2400" dirty="0">
                <a:hlinkClick r:id="rId2"/>
              </a:rPr>
              <a:t>nikolay.nedyalkov@telerik.com</a:t>
            </a:r>
            <a:endParaRPr lang="en-US" sz="2400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Petar Horozov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Principal </a:t>
            </a:r>
            <a:r>
              <a:rPr lang="en-US" sz="2400" dirty="0"/>
              <a:t>QA Engineer </a:t>
            </a:r>
            <a:endParaRPr lang="en-US" sz="2400" dirty="0" smtClean="0"/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/>
              <a:t>XAML </a:t>
            </a:r>
            <a:r>
              <a:rPr lang="en-US" sz="2400" dirty="0" smtClean="0"/>
              <a:t>Team2</a:t>
            </a:r>
            <a:br>
              <a:rPr lang="en-US" sz="2400" dirty="0" smtClean="0"/>
            </a:br>
            <a:r>
              <a:rPr lang="en-US" sz="2400" dirty="0" smtClean="0"/>
              <a:t>email</a:t>
            </a:r>
            <a:r>
              <a:rPr lang="en-US" dirty="0"/>
              <a:t>: </a:t>
            </a:r>
            <a:r>
              <a:rPr lang="en-US" sz="2400" dirty="0">
                <a:hlinkClick r:id="rId3"/>
              </a:rPr>
              <a:t>petar.horozov@telerik.com</a:t>
            </a:r>
            <a:endParaRPr lang="en-US" sz="2400" dirty="0"/>
          </a:p>
          <a:p>
            <a:pPr marL="357188" lvl="1" indent="0">
              <a:lnSpc>
                <a:spcPct val="100000"/>
              </a:lnSpc>
              <a:buNone/>
            </a:pP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544" y="921303"/>
            <a:ext cx="1602595" cy="213679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095" y="3539906"/>
            <a:ext cx="1616044" cy="2154726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95779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52400"/>
            <a:ext cx="7924800" cy="685800"/>
          </a:xfrm>
        </p:spPr>
        <p:txBody>
          <a:bodyPr/>
          <a:lstStyle/>
          <a:p>
            <a:r>
              <a:rPr lang="en-US" dirty="0" smtClean="0"/>
              <a:t>Creating Decision Tables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71825" y="914400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0"/>
            <a:ext cx="7785100" cy="4493332"/>
          </a:xfrm>
          <a:prstGeom prst="roundRect">
            <a:avLst>
              <a:gd name="adj" fmla="val 2927"/>
            </a:avLst>
          </a:prstGeom>
          <a:effectLst>
            <a:glow rad="101600">
              <a:schemeClr val="tx1">
                <a:alpha val="40000"/>
              </a:schemeClr>
            </a:glo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79749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1828801"/>
          </a:xfrm>
        </p:spPr>
        <p:txBody>
          <a:bodyPr/>
          <a:lstStyle/>
          <a:p>
            <a:r>
              <a:rPr lang="en-US" dirty="0" smtClean="0"/>
              <a:t>Collapsing Columns in Decision 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667000"/>
            <a:ext cx="7924800" cy="569120"/>
          </a:xfrm>
        </p:spPr>
        <p:txBody>
          <a:bodyPr/>
          <a:lstStyle/>
          <a:p>
            <a:r>
              <a:rPr lang="en-US" dirty="0" smtClean="0"/>
              <a:t>Reducing the Repetitive Test Rules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505200"/>
            <a:ext cx="3810000" cy="2823482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71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Collapsing Columns In a Decision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Not all columns in a decision table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actually needed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sometimes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collapse the decision table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combining columns</a:t>
            </a:r>
            <a:r>
              <a:rPr lang="en-US" dirty="0"/>
              <a:t>, to achieve a more </a:t>
            </a:r>
            <a:r>
              <a:rPr lang="en-US" dirty="0" smtClean="0"/>
              <a:t>concise decision table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Performed when the </a:t>
            </a:r>
            <a:r>
              <a:rPr lang="en-US" dirty="0"/>
              <a:t>value of one or more particular conditions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can't affect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actions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 two or more combinations of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17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Collapsing Columns In a Decision </a:t>
            </a:r>
            <a:r>
              <a:rPr lang="en-US" dirty="0" smtClean="0"/>
              <a:t>Table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6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To combine columns – we should look 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two or more columns</a:t>
            </a:r>
            <a:r>
              <a:rPr lang="en-US" dirty="0"/>
              <a:t> that </a:t>
            </a:r>
            <a:r>
              <a:rPr lang="en-US" dirty="0" smtClean="0"/>
              <a:t>result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same combination of actions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/>
          </p:nvPr>
        </p:nvGraphicFramePr>
        <p:xfrm>
          <a:off x="1219200" y="3124200"/>
          <a:ext cx="6858000" cy="3124200"/>
        </p:xfrm>
        <a:graphic>
          <a:graphicData uri="http://schemas.openxmlformats.org/drawingml/2006/table">
            <a:tbl>
              <a:tblPr/>
              <a:tblGrid>
                <a:gridCol w="1676400"/>
                <a:gridCol w="609600"/>
                <a:gridCol w="609600"/>
                <a:gridCol w="637590"/>
                <a:gridCol w="657810"/>
                <a:gridCol w="685800"/>
                <a:gridCol w="685800"/>
                <a:gridCol w="685800"/>
                <a:gridCol w="609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800600" y="5105400"/>
            <a:ext cx="3200400" cy="1143000"/>
            <a:chOff x="4800600" y="5105400"/>
            <a:chExt cx="3200400" cy="1143000"/>
          </a:xfrm>
        </p:grpSpPr>
        <p:sp>
          <p:nvSpPr>
            <p:cNvPr id="7" name="Rounded Rectangle 6"/>
            <p:cNvSpPr/>
            <p:nvPr/>
          </p:nvSpPr>
          <p:spPr>
            <a:xfrm>
              <a:off x="4800600" y="5105400"/>
              <a:ext cx="1219200" cy="1143000"/>
            </a:xfrm>
            <a:prstGeom prst="roundRect">
              <a:avLst/>
            </a:prstGeom>
            <a:solidFill>
              <a:schemeClr val="tx1">
                <a:lumMod val="75000"/>
                <a:alpha val="32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858000" y="5105400"/>
              <a:ext cx="1143000" cy="1143000"/>
            </a:xfrm>
            <a:prstGeom prst="roundRect">
              <a:avLst/>
            </a:prstGeom>
            <a:solidFill>
              <a:schemeClr val="tx1">
                <a:lumMod val="75000"/>
                <a:alpha val="32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050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Collapsing Columns In a Decision </a:t>
            </a:r>
            <a:r>
              <a:rPr lang="en-US" dirty="0" smtClean="0"/>
              <a:t>Table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6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these columns – some of the conditions will be the same, and some will be different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Different ones don't seem to affect the outcome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/>
          </p:nvPr>
        </p:nvGraphicFramePr>
        <p:xfrm>
          <a:off x="1219200" y="3124200"/>
          <a:ext cx="6858000" cy="3124200"/>
        </p:xfrm>
        <a:graphic>
          <a:graphicData uri="http://schemas.openxmlformats.org/drawingml/2006/table">
            <a:tbl>
              <a:tblPr/>
              <a:tblGrid>
                <a:gridCol w="1676400"/>
                <a:gridCol w="609600"/>
                <a:gridCol w="609600"/>
                <a:gridCol w="637590"/>
                <a:gridCol w="657810"/>
                <a:gridCol w="685800"/>
                <a:gridCol w="685800"/>
                <a:gridCol w="685800"/>
                <a:gridCol w="609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800600" y="5105400"/>
            <a:ext cx="3200400" cy="1143000"/>
            <a:chOff x="4800600" y="5105400"/>
            <a:chExt cx="3200400" cy="1143000"/>
          </a:xfrm>
        </p:grpSpPr>
        <p:sp>
          <p:nvSpPr>
            <p:cNvPr id="7" name="Rounded Rectangle 6"/>
            <p:cNvSpPr/>
            <p:nvPr/>
          </p:nvSpPr>
          <p:spPr>
            <a:xfrm>
              <a:off x="4800600" y="5105400"/>
              <a:ext cx="1219200" cy="1143000"/>
            </a:xfrm>
            <a:prstGeom prst="roundRect">
              <a:avLst/>
            </a:prstGeom>
            <a:solidFill>
              <a:schemeClr val="tx1">
                <a:lumMod val="75000"/>
                <a:alpha val="32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858000" y="5105400"/>
              <a:ext cx="1143000" cy="1143000"/>
            </a:xfrm>
            <a:prstGeom prst="roundRect">
              <a:avLst/>
            </a:prstGeom>
            <a:solidFill>
              <a:schemeClr val="tx1">
                <a:lumMod val="75000"/>
                <a:alpha val="32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00600" y="3581400"/>
            <a:ext cx="3225800" cy="1143000"/>
            <a:chOff x="4800600" y="3581400"/>
            <a:chExt cx="3225800" cy="1143000"/>
          </a:xfrm>
        </p:grpSpPr>
        <p:sp>
          <p:nvSpPr>
            <p:cNvPr id="10" name="Rounded Rectangle 9"/>
            <p:cNvSpPr/>
            <p:nvPr/>
          </p:nvSpPr>
          <p:spPr>
            <a:xfrm>
              <a:off x="4800600" y="3962400"/>
              <a:ext cx="1219200" cy="762000"/>
            </a:xfrm>
            <a:prstGeom prst="roundRect">
              <a:avLst/>
            </a:prstGeom>
            <a:solidFill>
              <a:schemeClr val="tx1">
                <a:lumMod val="75000"/>
                <a:alpha val="32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00600" y="3600450"/>
              <a:ext cx="1219200" cy="36195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781800" y="3581400"/>
              <a:ext cx="1244600" cy="762000"/>
            </a:xfrm>
            <a:prstGeom prst="roundRect">
              <a:avLst/>
            </a:prstGeom>
            <a:solidFill>
              <a:schemeClr val="tx1">
                <a:lumMod val="75000"/>
                <a:alpha val="32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807200" y="4340225"/>
              <a:ext cx="1219200" cy="36195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074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Collapsing Columns In a Decision </a:t>
            </a:r>
            <a:r>
              <a:rPr lang="en-US" dirty="0" smtClean="0"/>
              <a:t>Table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14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Each group of repetitive two (or more) columns </a:t>
            </a:r>
            <a:r>
              <a:rPr lang="en-US" dirty="0"/>
              <a:t>can be </a:t>
            </a:r>
            <a:r>
              <a:rPr lang="en-US" dirty="0" smtClean="0"/>
              <a:t>combined in a single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/>
          </p:nvPr>
        </p:nvGraphicFramePr>
        <p:xfrm>
          <a:off x="1219200" y="3124200"/>
          <a:ext cx="6858000" cy="3124200"/>
        </p:xfrm>
        <a:graphic>
          <a:graphicData uri="http://schemas.openxmlformats.org/drawingml/2006/table">
            <a:tbl>
              <a:tblPr/>
              <a:tblGrid>
                <a:gridCol w="1676400"/>
                <a:gridCol w="609600"/>
                <a:gridCol w="609600"/>
                <a:gridCol w="637590"/>
                <a:gridCol w="657810"/>
                <a:gridCol w="685800"/>
                <a:gridCol w="685800"/>
                <a:gridCol w="685800"/>
                <a:gridCol w="609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800600" y="5105400"/>
            <a:ext cx="3200400" cy="1143000"/>
            <a:chOff x="4800600" y="5105400"/>
            <a:chExt cx="3200400" cy="1143000"/>
          </a:xfrm>
        </p:grpSpPr>
        <p:sp>
          <p:nvSpPr>
            <p:cNvPr id="7" name="Rounded Rectangle 6"/>
            <p:cNvSpPr/>
            <p:nvPr/>
          </p:nvSpPr>
          <p:spPr>
            <a:xfrm>
              <a:off x="4800600" y="5105400"/>
              <a:ext cx="1219200" cy="1143000"/>
            </a:xfrm>
            <a:prstGeom prst="roundRect">
              <a:avLst/>
            </a:prstGeom>
            <a:solidFill>
              <a:schemeClr val="tx1">
                <a:lumMod val="75000"/>
                <a:alpha val="32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858000" y="5105400"/>
              <a:ext cx="1143000" cy="1143000"/>
            </a:xfrm>
            <a:prstGeom prst="roundRect">
              <a:avLst/>
            </a:prstGeom>
            <a:solidFill>
              <a:schemeClr val="tx1">
                <a:lumMod val="75000"/>
                <a:alpha val="32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00600" y="3581400"/>
            <a:ext cx="3225800" cy="1143000"/>
            <a:chOff x="4800600" y="3581400"/>
            <a:chExt cx="3225800" cy="1143000"/>
          </a:xfrm>
        </p:grpSpPr>
        <p:sp>
          <p:nvSpPr>
            <p:cNvPr id="10" name="Rounded Rectangle 9"/>
            <p:cNvSpPr/>
            <p:nvPr/>
          </p:nvSpPr>
          <p:spPr>
            <a:xfrm>
              <a:off x="4800600" y="3962400"/>
              <a:ext cx="1219200" cy="762000"/>
            </a:xfrm>
            <a:prstGeom prst="roundRect">
              <a:avLst/>
            </a:prstGeom>
            <a:solidFill>
              <a:schemeClr val="tx1">
                <a:lumMod val="75000"/>
                <a:alpha val="32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00600" y="3600450"/>
              <a:ext cx="1219200" cy="36195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781800" y="3581400"/>
              <a:ext cx="1244600" cy="762000"/>
            </a:xfrm>
            <a:prstGeom prst="roundRect">
              <a:avLst/>
            </a:prstGeom>
            <a:solidFill>
              <a:schemeClr val="tx1">
                <a:lumMod val="75000"/>
                <a:alpha val="32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807200" y="4340225"/>
              <a:ext cx="1219200" cy="36195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ight Brace 14"/>
          <p:cNvSpPr/>
          <p:nvPr/>
        </p:nvSpPr>
        <p:spPr>
          <a:xfrm rot="16200000">
            <a:off x="5276850" y="2266950"/>
            <a:ext cx="266700" cy="1219200"/>
          </a:xfrm>
          <a:prstGeom prst="rightBrace">
            <a:avLst/>
          </a:prstGeom>
          <a:ln w="349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 rot="16200000">
            <a:off x="7308850" y="2260600"/>
            <a:ext cx="266700" cy="1219200"/>
          </a:xfrm>
          <a:prstGeom prst="rightBrace">
            <a:avLst/>
          </a:prstGeom>
          <a:ln w="349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06578" y="2342346"/>
            <a:ext cx="8072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 = 5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038578" y="2309792"/>
            <a:ext cx="962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</a:t>
            </a:r>
            <a:r>
              <a:rPr lang="en-US" b="1" dirty="0" smtClean="0"/>
              <a:t> = 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371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Collapsing Columns In a Decision </a:t>
            </a:r>
            <a:r>
              <a:rPr lang="en-US" dirty="0" smtClean="0"/>
              <a:t>Table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67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Insignificant values are replaced with "–" (dash)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Means that any value can be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790700" y="3124200"/>
            <a:ext cx="5562600" cy="3124200"/>
            <a:chOff x="1219200" y="3124200"/>
            <a:chExt cx="5562600" cy="3124200"/>
          </a:xfrm>
        </p:grpSpPr>
        <p:graphicFrame>
          <p:nvGraphicFramePr>
            <p:cNvPr id="6" name="Group 134"/>
            <p:cNvGraphicFramePr>
              <a:graphicFrameLocks/>
            </p:cNvGraphicFramePr>
            <p:nvPr>
              <p:extLst/>
            </p:nvPr>
          </p:nvGraphicFramePr>
          <p:xfrm>
            <a:off x="1219200" y="3124200"/>
            <a:ext cx="5562600" cy="3124200"/>
          </p:xfrm>
          <a:graphic>
            <a:graphicData uri="http://schemas.openxmlformats.org/drawingml/2006/table">
              <a:tbl>
                <a:tblPr/>
                <a:tblGrid>
                  <a:gridCol w="1676400"/>
                  <a:gridCol w="609600"/>
                  <a:gridCol w="609600"/>
                  <a:gridCol w="637590"/>
                  <a:gridCol w="657810"/>
                  <a:gridCol w="685800"/>
                  <a:gridCol w="685800"/>
                </a:tblGrid>
                <a:tr h="457200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Conditions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</a:tr>
                <a:tr h="350520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Condition A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–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350520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Condition B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350520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Condition C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–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350520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Actions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</a:tr>
                <a:tr h="350520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Action A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350520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Action B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350520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Action C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</a:tbl>
            </a:graphicData>
          </a:graphic>
        </p:graphicFrame>
        <p:sp>
          <p:nvSpPr>
            <p:cNvPr id="7" name="Rounded Rectangle 6"/>
            <p:cNvSpPr/>
            <p:nvPr/>
          </p:nvSpPr>
          <p:spPr>
            <a:xfrm>
              <a:off x="4800600" y="3581400"/>
              <a:ext cx="533400" cy="381000"/>
            </a:xfrm>
            <a:prstGeom prst="roundRect">
              <a:avLst/>
            </a:prstGeom>
            <a:solidFill>
              <a:schemeClr val="tx1">
                <a:lumMod val="75000"/>
                <a:alpha val="32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172200" y="4343400"/>
              <a:ext cx="533400" cy="381000"/>
            </a:xfrm>
            <a:prstGeom prst="roundRect">
              <a:avLst/>
            </a:prstGeom>
            <a:solidFill>
              <a:schemeClr val="tx1">
                <a:lumMod val="75000"/>
                <a:alpha val="32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138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Hint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Combinable </a:t>
            </a:r>
            <a:r>
              <a:rPr lang="en-US" dirty="0"/>
              <a:t>columns are often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next to each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other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Nevertheless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 is not always the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3705226"/>
            <a:ext cx="2819400" cy="211455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21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1371601"/>
          </a:xfrm>
        </p:spPr>
        <p:txBody>
          <a:bodyPr/>
          <a:lstStyle/>
          <a:p>
            <a:r>
              <a:rPr lang="en-US" dirty="0" smtClean="0"/>
              <a:t>Collapsing Columns in a Decision 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286000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075" name="Picture 3" descr="C:\Users\ogeorgiev\Desktop\collap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169" y="2971800"/>
            <a:ext cx="5935663" cy="3429000"/>
          </a:xfrm>
          <a:prstGeom prst="roundRect">
            <a:avLst>
              <a:gd name="adj" fmla="val 2223"/>
            </a:avLst>
          </a:prstGeom>
          <a:noFill/>
          <a:effectLst>
            <a:glow rad="101600">
              <a:schemeClr val="tx1"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7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924800" cy="2819400"/>
          </a:xfrm>
        </p:spPr>
        <p:txBody>
          <a:bodyPr/>
          <a:lstStyle/>
          <a:p>
            <a:r>
              <a:rPr lang="en-US" dirty="0" smtClean="0"/>
              <a:t>Transitions Between Decision Tables </a:t>
            </a:r>
            <a:br>
              <a:rPr lang="en-US" dirty="0" smtClean="0"/>
            </a:b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Cause-effect Graphs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113" y="3962400"/>
            <a:ext cx="2009775" cy="240982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374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Decision Table Testing – Main </a:t>
            </a:r>
            <a:r>
              <a:rPr lang="en-US" dirty="0" smtClean="0"/>
              <a:t>Concepts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Decision Tables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 Decision </a:t>
            </a:r>
            <a:r>
              <a:rPr lang="en-US" dirty="0" smtClean="0"/>
              <a:t>Tables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Collapsing Columns in Decision </a:t>
            </a:r>
            <a:r>
              <a:rPr lang="en-US" dirty="0" smtClean="0"/>
              <a:t>Tables</a:t>
            </a:r>
          </a:p>
          <a:p>
            <a:pPr>
              <a:lnSpc>
                <a:spcPct val="100000"/>
              </a:lnSpc>
            </a:pPr>
            <a:r>
              <a:rPr lang="en-US" dirty="0"/>
              <a:t>Cause-effect </a:t>
            </a:r>
            <a:r>
              <a:rPr lang="en-US" dirty="0" smtClean="0"/>
              <a:t>Graphs</a:t>
            </a:r>
          </a:p>
          <a:p>
            <a:pPr>
              <a:lnSpc>
                <a:spcPct val="100000"/>
              </a:lnSpc>
            </a:pPr>
            <a:r>
              <a:rPr lang="en-US" dirty="0"/>
              <a:t>Decision </a:t>
            </a:r>
            <a:r>
              <a:rPr lang="en-US" dirty="0" smtClean="0"/>
              <a:t>Table to Cause-effect Graph Transitioning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1" name="Picture 3" descr="C:\PROJECTS\QA-Academy\LOCAL_FILES\Oleg_IMAGES_Archive\FREQUENTLY USED\CONTENT Slide\Transparent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408947"/>
            <a:ext cx="1820210" cy="3116262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97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Cause-effect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Cause-effect </a:t>
            </a:r>
            <a:r>
              <a:rPr lang="en-US" dirty="0" smtClean="0"/>
              <a:t>graphs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graphical representations</a:t>
            </a:r>
            <a:r>
              <a:rPr lang="en-US" dirty="0" smtClean="0"/>
              <a:t> of the same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rules</a:t>
            </a:r>
            <a:r>
              <a:rPr lang="en-US" dirty="0" smtClean="0"/>
              <a:t>, described via decision tables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can be very helpful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assuring no mistakes are made</a:t>
            </a:r>
            <a:r>
              <a:rPr lang="en-US" dirty="0" smtClean="0"/>
              <a:t> in cases of collapsing decision tables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Cause-effect graphs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converted from decision tables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created directly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3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to Graph Transitioning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Creating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cause-effect graph </a:t>
            </a:r>
            <a:r>
              <a:rPr lang="en-US" dirty="0" smtClean="0"/>
              <a:t>from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decision table</a:t>
            </a:r>
            <a:r>
              <a:rPr lang="en-US" dirty="0" smtClean="0"/>
              <a:t> can be performed in a few steps: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List all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conditions</a:t>
            </a:r>
            <a:r>
              <a:rPr lang="en-US" dirty="0" smtClean="0"/>
              <a:t> 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left</a:t>
            </a:r>
            <a:r>
              <a:rPr lang="en-US" dirty="0" smtClean="0"/>
              <a:t> of the blank page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List all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actions</a:t>
            </a:r>
            <a:r>
              <a:rPr lang="en-US" dirty="0" smtClean="0"/>
              <a:t> on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right</a:t>
            </a:r>
            <a:r>
              <a:rPr lang="en-US" dirty="0" smtClean="0"/>
              <a:t> of the page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Read the table to identify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how combinations cause an action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Connect </a:t>
            </a:r>
            <a:r>
              <a:rPr lang="en-US" dirty="0" smtClean="0"/>
              <a:t>one or more conditions with each action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Boolean operators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Repeat</a:t>
            </a:r>
            <a:r>
              <a:rPr lang="en-US" dirty="0" smtClean="0"/>
              <a:t> for all 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56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Cause-effect Graphs Legend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6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Interactions in cause-effect graphs are represented with Boolean operations according to the following legend: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2743200"/>
            <a:ext cx="8686800" cy="3733800"/>
          </a:xfrm>
          <a:prstGeom prst="rect">
            <a:avLst/>
          </a:prstGeom>
        </p:spPr>
        <p:txBody>
          <a:bodyPr numCol="2"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6000"/>
              </a:lnSpc>
            </a:pPr>
            <a:r>
              <a:rPr lang="en-US" dirty="0" smtClean="0"/>
              <a:t>A causes B</a:t>
            </a:r>
          </a:p>
          <a:p>
            <a:pPr lvl="1">
              <a:lnSpc>
                <a:spcPts val="6000"/>
              </a:lnSpc>
            </a:pPr>
            <a:endParaRPr lang="en-US" dirty="0" smtClean="0"/>
          </a:p>
          <a:p>
            <a:pPr lvl="1">
              <a:lnSpc>
                <a:spcPts val="6000"/>
              </a:lnSpc>
            </a:pPr>
            <a:r>
              <a:rPr lang="en-US" dirty="0" smtClean="0"/>
              <a:t>Not A causes B</a:t>
            </a:r>
          </a:p>
          <a:p>
            <a:pPr lvl="1">
              <a:lnSpc>
                <a:spcPts val="6000"/>
              </a:lnSpc>
            </a:pPr>
            <a:endParaRPr lang="en-US" dirty="0" smtClean="0"/>
          </a:p>
          <a:p>
            <a:pPr lvl="1">
              <a:lnSpc>
                <a:spcPts val="6000"/>
              </a:lnSpc>
            </a:pPr>
            <a:r>
              <a:rPr lang="en-US" dirty="0" smtClean="0"/>
              <a:t>A1 or A2 causes B</a:t>
            </a:r>
          </a:p>
          <a:p>
            <a:pPr lvl="1">
              <a:lnSpc>
                <a:spcPts val="6000"/>
              </a:lnSpc>
            </a:pPr>
            <a:endParaRPr lang="en-US" dirty="0" smtClean="0"/>
          </a:p>
          <a:p>
            <a:pPr lvl="1">
              <a:lnSpc>
                <a:spcPts val="6000"/>
              </a:lnSpc>
            </a:pPr>
            <a:r>
              <a:rPr lang="en-US" dirty="0" smtClean="0"/>
              <a:t>A1 and A2 causes B</a:t>
            </a:r>
            <a:endParaRPr lang="en-US" dirty="0"/>
          </a:p>
        </p:txBody>
      </p:sp>
      <p:pic>
        <p:nvPicPr>
          <p:cNvPr id="11" name="Picture 3" descr="C:\Users\ogeorgiev\Desktop\legen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76350" y="5486400"/>
            <a:ext cx="2000250" cy="7874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ogeorgiev\Desktop\legen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52550" y="3746500"/>
            <a:ext cx="2000250" cy="7874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ogeorgiev\Desktop\legend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38800" y="3746500"/>
            <a:ext cx="2000250" cy="939801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ogeorgiev\Desktop\legend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38800" y="5410199"/>
            <a:ext cx="2000250" cy="939801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27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924800" cy="2590801"/>
          </a:xfrm>
        </p:spPr>
        <p:txBody>
          <a:bodyPr/>
          <a:lstStyle/>
          <a:p>
            <a:r>
              <a:rPr lang="en-US" dirty="0" smtClean="0"/>
              <a:t>Decision Table</a:t>
            </a:r>
            <a:br>
              <a:rPr lang="en-US" dirty="0" smtClean="0"/>
            </a:b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Cause-effect Graph</a:t>
            </a:r>
            <a:br>
              <a:rPr lang="en-US" dirty="0" smtClean="0"/>
            </a:br>
            <a:r>
              <a:rPr lang="en-US" dirty="0" smtClean="0"/>
              <a:t>Transitioning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200400"/>
            <a:ext cx="7924800" cy="569120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emo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86200"/>
            <a:ext cx="3530600" cy="208771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830056"/>
            <a:ext cx="3429000" cy="218974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eft-Right Arrow 3"/>
          <p:cNvSpPr/>
          <p:nvPr/>
        </p:nvSpPr>
        <p:spPr>
          <a:xfrm>
            <a:off x="3886200" y="4343400"/>
            <a:ext cx="1371600" cy="914400"/>
          </a:xfrm>
          <a:prstGeom prst="leftRightArrow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39999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48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1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685800"/>
          </a:xfrm>
        </p:spPr>
        <p:txBody>
          <a:bodyPr/>
          <a:lstStyle/>
          <a:p>
            <a:r>
              <a:rPr lang="en-US" dirty="0" smtClean="0"/>
              <a:t>Cause-effect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z="1100"/>
              <a:pPr>
                <a:defRPr/>
              </a:pPr>
              <a:t>34</a:t>
            </a:fld>
            <a:endParaRPr lang="en-US" sz="1100" dirty="0"/>
          </a:p>
        </p:txBody>
      </p:sp>
      <p:pic>
        <p:nvPicPr>
          <p:cNvPr id="3074" name="Picture 2" descr="C:\Users\ogeorgiev\Desktop\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7162800" cy="4501899"/>
          </a:xfrm>
          <a:prstGeom prst="roundRect">
            <a:avLst>
              <a:gd name="adj" fmla="val 4254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6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1524001"/>
          </a:xfrm>
        </p:spPr>
        <p:txBody>
          <a:bodyPr/>
          <a:lstStyle/>
          <a:p>
            <a:r>
              <a:rPr lang="en-US" dirty="0" smtClean="0"/>
              <a:t>Combining Decision Tables With Other Techniques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38" y="3200400"/>
            <a:ext cx="3209925" cy="310468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39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1219201"/>
          </a:xfrm>
        </p:spPr>
        <p:txBody>
          <a:bodyPr/>
          <a:lstStyle/>
          <a:p>
            <a:r>
              <a:rPr lang="en-US" dirty="0"/>
              <a:t>Avoiding Combinatorial </a:t>
            </a:r>
            <a:r>
              <a:rPr lang="en-US" dirty="0" smtClean="0"/>
              <a:t>Explosions And Common Errors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2971800"/>
            <a:ext cx="327660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145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sz="3800" dirty="0" smtClean="0"/>
              <a:t>Avoiding Combinatorial Explosions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Combinatorial explosions"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esting combinations of factors </a:t>
            </a:r>
            <a:r>
              <a:rPr lang="en-US" dirty="0"/>
              <a:t>without </a:t>
            </a:r>
            <a:r>
              <a:rPr lang="en-US" dirty="0" smtClean="0"/>
              <a:t>consideration </a:t>
            </a:r>
            <a:r>
              <a:rPr lang="en-US" dirty="0"/>
              <a:t>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total count </a:t>
            </a:r>
            <a:r>
              <a:rPr lang="en-US" dirty="0" smtClean="0"/>
              <a:t>of </a:t>
            </a:r>
            <a:r>
              <a:rPr lang="en-US" dirty="0"/>
              <a:t>those </a:t>
            </a:r>
            <a:r>
              <a:rPr lang="en-US" dirty="0" smtClean="0"/>
              <a:t>tests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Consider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amount of combinations </a:t>
            </a:r>
            <a:r>
              <a:rPr lang="en-US" dirty="0" smtClean="0"/>
              <a:t>before trying to test them all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How many combination exist </a:t>
            </a:r>
            <a:br>
              <a:rPr lang="en-US" sz="2800" dirty="0" smtClean="0"/>
            </a:br>
            <a:r>
              <a:rPr lang="en-US" sz="2800" dirty="0" smtClean="0"/>
              <a:t>for testing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3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factors </a:t>
            </a:r>
            <a:r>
              <a:rPr lang="en-US" sz="2800" dirty="0" smtClean="0"/>
              <a:t>with </a:t>
            </a:r>
            <a:br>
              <a:rPr lang="en-US" sz="2800" dirty="0" smtClean="0"/>
            </a:b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 options </a:t>
            </a:r>
            <a:r>
              <a:rPr lang="en-US" sz="2800" dirty="0" smtClean="0"/>
              <a:t>each?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What about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6 factors </a:t>
            </a:r>
            <a:r>
              <a:rPr lang="en-US" sz="2800" dirty="0" smtClean="0"/>
              <a:t>with </a:t>
            </a:r>
            <a:br>
              <a:rPr lang="en-US" sz="2800" dirty="0" smtClean="0"/>
            </a:b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5 options </a:t>
            </a:r>
            <a:r>
              <a:rPr lang="en-US" sz="2800" dirty="0" smtClean="0"/>
              <a:t>each?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89374" y="4343400"/>
            <a:ext cx="2133600" cy="526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tabLst>
                <a:tab pos="282575" algn="l"/>
              </a:tabLst>
            </a:pPr>
            <a:r>
              <a:rPr lang="en-US" sz="2800" noProof="1" smtClean="0">
                <a:cs typeface="Consolas" pitchFamily="49" charset="0"/>
              </a:rPr>
              <a:t>2</a:t>
            </a:r>
            <a:r>
              <a:rPr lang="en-US" sz="2800" baseline="30000" noProof="1" smtClean="0">
                <a:cs typeface="Consolas" pitchFamily="49" charset="0"/>
              </a:rPr>
              <a:t>3</a:t>
            </a:r>
            <a:r>
              <a:rPr lang="en-US" sz="2800" noProof="1" smtClean="0">
                <a:cs typeface="Consolas" pitchFamily="49" charset="0"/>
              </a:rPr>
              <a:t> = 8</a:t>
            </a:r>
            <a:endParaRPr lang="en-US" sz="2800" noProof="1">
              <a:cs typeface="Consolas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0" y="5562600"/>
            <a:ext cx="2133600" cy="526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tabLst>
                <a:tab pos="282575" algn="l"/>
              </a:tabLst>
            </a:pPr>
            <a:r>
              <a:rPr lang="en-US" sz="2800" noProof="1">
                <a:cs typeface="Consolas" pitchFamily="49" charset="0"/>
              </a:rPr>
              <a:t>5</a:t>
            </a:r>
            <a:r>
              <a:rPr lang="en-US" sz="2800" baseline="30000" noProof="1">
                <a:cs typeface="Consolas" pitchFamily="49" charset="0"/>
              </a:rPr>
              <a:t>6</a:t>
            </a:r>
            <a:r>
              <a:rPr lang="en-US" sz="2800" noProof="1">
                <a:cs typeface="Consolas" pitchFamily="49" charset="0"/>
              </a:rPr>
              <a:t> = 15 625</a:t>
            </a:r>
          </a:p>
        </p:txBody>
      </p:sp>
    </p:spTree>
    <p:extLst>
      <p:ext uri="{BB962C8B-B14F-4D97-AF65-F5344CB8AC3E}">
        <p14:creationId xmlns:p14="http://schemas.microsoft.com/office/powerpoint/2010/main" val="234734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sz="3800" dirty="0" smtClean="0"/>
              <a:t>Avoiding Combinatorial Explosions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Combinatorial explosions can be avoided: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Identify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possible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combinations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risk</a:t>
            </a:r>
            <a:r>
              <a:rPr lang="en-US" dirty="0"/>
              <a:t> to weight </a:t>
            </a:r>
            <a:r>
              <a:rPr lang="en-US" dirty="0" smtClean="0"/>
              <a:t>those combinations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only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important</a:t>
            </a:r>
            <a:r>
              <a:rPr lang="en-US" dirty="0"/>
              <a:t> </a:t>
            </a:r>
            <a:r>
              <a:rPr lang="en-US" dirty="0" smtClean="0"/>
              <a:t>combinations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Other techniques </a:t>
            </a:r>
            <a:r>
              <a:rPr lang="en-US" dirty="0" smtClean="0"/>
              <a:t>are also applicable: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Classification trees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Pairwise </a:t>
            </a:r>
            <a:r>
              <a:rPr lang="en-US" dirty="0"/>
              <a:t>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648200"/>
            <a:ext cx="2571750" cy="1771650"/>
          </a:xfrm>
          <a:prstGeom prst="roundRect">
            <a:avLst>
              <a:gd name="adj" fmla="val 28495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53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800" dirty="0" smtClean="0"/>
              <a:t>Common Errors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1032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Incompleteness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Not all conditions are covered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dirty="0" smtClean="0"/>
              <a:t>Contradiction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Two rules with the same conditions lead to different actions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Redundancy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Two rules with the same conditions lead to the same action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Ambiguity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effectLst/>
              </a:rPr>
              <a:t>A reduced table with contradictory and/or redundancy errors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8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Combining </a:t>
            </a:r>
            <a:r>
              <a:rPr lang="en-US" dirty="0"/>
              <a:t>Decision Tables With Other Techniques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/>
              <a:t>Avoiding Combinatorial </a:t>
            </a:r>
            <a:r>
              <a:rPr lang="en-US" dirty="0" smtClean="0"/>
              <a:t>Explosions And Common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3074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276600"/>
            <a:ext cx="2438400" cy="243840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78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Table Testing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823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292100" indent="-292100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dirty="0"/>
              <a:t>Below is a decision table for reservation of meeting </a:t>
            </a:r>
            <a:r>
              <a:rPr lang="en-US" dirty="0" smtClean="0"/>
              <a:t>room. </a:t>
            </a:r>
            <a:r>
              <a:rPr lang="en-US" dirty="0"/>
              <a:t>Fill in the </a:t>
            </a:r>
            <a:r>
              <a:rPr lang="en-US" dirty="0" smtClean="0"/>
              <a:t>columns with </a:t>
            </a:r>
            <a:r>
              <a:rPr lang="en-US" dirty="0"/>
              <a:t>true and </a:t>
            </a:r>
            <a:r>
              <a:rPr lang="en-US" dirty="0" smtClean="0"/>
              <a:t>false: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/>
          </p:nvPr>
        </p:nvGraphicFramePr>
        <p:xfrm>
          <a:off x="381000" y="2590800"/>
          <a:ext cx="8458200" cy="3892296"/>
        </p:xfrm>
        <a:graphic>
          <a:graphicData uri="http://schemas.openxmlformats.org/drawingml/2006/table">
            <a:tbl>
              <a:tblPr/>
              <a:tblGrid>
                <a:gridCol w="3276600"/>
                <a:gridCol w="685800"/>
                <a:gridCol w="609600"/>
                <a:gridCol w="685800"/>
                <a:gridCol w="685800"/>
                <a:gridCol w="685800"/>
                <a:gridCol w="609600"/>
                <a:gridCol w="609600"/>
                <a:gridCol w="609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No. of participants &lt;= capacity?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Room available?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9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Account no. valid?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5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4406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Msg: No room of the right size available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Msg: Room already booked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Msg: Account no. not 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Book room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2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SzPct val="100000"/>
              <a:buFont typeface="+mj-lt"/>
              <a:buAutoNum type="arabicPeriod" startAt="2"/>
            </a:pPr>
            <a:r>
              <a:rPr lang="en-US" dirty="0" smtClean="0"/>
              <a:t>Below </a:t>
            </a:r>
            <a:r>
              <a:rPr lang="en-US" dirty="0"/>
              <a:t>is a decision table for </a:t>
            </a:r>
            <a:r>
              <a:rPr lang="en-US" dirty="0" smtClean="0"/>
              <a:t>daily activities. </a:t>
            </a:r>
            <a:r>
              <a:rPr lang="en-US" dirty="0"/>
              <a:t>Fill in the </a:t>
            </a:r>
            <a:r>
              <a:rPr lang="en-US" dirty="0" smtClean="0"/>
              <a:t>columns with </a:t>
            </a:r>
            <a:r>
              <a:rPr lang="en-US" dirty="0"/>
              <a:t>true and </a:t>
            </a:r>
            <a:r>
              <a:rPr lang="en-US" dirty="0" smtClean="0"/>
              <a:t>false: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/>
          </p:nvPr>
        </p:nvGraphicFramePr>
        <p:xfrm>
          <a:off x="381000" y="2590800"/>
          <a:ext cx="8458200" cy="3048000"/>
        </p:xfrm>
        <a:graphic>
          <a:graphicData uri="http://schemas.openxmlformats.org/drawingml/2006/table">
            <a:tbl>
              <a:tblPr/>
              <a:tblGrid>
                <a:gridCol w="3276600"/>
                <a:gridCol w="685800"/>
                <a:gridCol w="609600"/>
                <a:gridCol w="685800"/>
                <a:gridCol w="685800"/>
                <a:gridCol w="685800"/>
                <a:gridCol w="609600"/>
                <a:gridCol w="609600"/>
                <a:gridCol w="609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Is today a weekday?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Is today a holiday?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9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Is it raining?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5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 to 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 on a picnic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Stay home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40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2954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SzPct val="100000"/>
              <a:buFont typeface="+mj-lt"/>
              <a:buAutoNum type="arabicPeriod" startAt="3"/>
            </a:pPr>
            <a:r>
              <a:rPr lang="en-US" dirty="0"/>
              <a:t>A store wishes to program a decision on non-cash receipts for goods into their intelligent tills. </a:t>
            </a:r>
            <a:endParaRPr lang="en-US" dirty="0" smtClean="0"/>
          </a:p>
          <a:p>
            <a:pPr>
              <a:lnSpc>
                <a:spcPct val="100000"/>
              </a:lnSpc>
              <a:buSzPct val="100000"/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conditions to check are agreed as:</a:t>
            </a:r>
          </a:p>
          <a:p>
            <a:pPr lvl="1">
              <a:lnSpc>
                <a:spcPct val="100000"/>
              </a:lnSpc>
              <a:buSzPct val="100000"/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Transaction under £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50</a:t>
            </a:r>
          </a:p>
          <a:p>
            <a:pPr lvl="1">
              <a:lnSpc>
                <a:spcPct val="100000"/>
              </a:lnSpc>
              <a:buSzPct val="100000"/>
            </a:pPr>
            <a:r>
              <a:rPr lang="en-US" sz="2600" dirty="0"/>
              <a:t>Pays by </a:t>
            </a:r>
            <a:r>
              <a:rPr lang="en-US" sz="2600" dirty="0" err="1"/>
              <a:t>cheque</a:t>
            </a:r>
            <a:r>
              <a:rPr lang="en-US" sz="2600" dirty="0"/>
              <a:t> with </a:t>
            </a:r>
            <a:r>
              <a:rPr lang="en-US" sz="2600" dirty="0" err="1"/>
              <a:t>cheque</a:t>
            </a:r>
            <a:r>
              <a:rPr lang="en-US" sz="2600" dirty="0"/>
              <a:t> card (guarantee £50</a:t>
            </a:r>
            <a:r>
              <a:rPr lang="en-US" sz="2600" dirty="0" smtClean="0"/>
              <a:t>)</a:t>
            </a:r>
          </a:p>
          <a:p>
            <a:pPr lvl="1">
              <a:lnSpc>
                <a:spcPct val="100000"/>
              </a:lnSpc>
              <a:buSzPct val="100000"/>
            </a:pPr>
            <a:r>
              <a:rPr lang="en-US" sz="2600" dirty="0"/>
              <a:t>Pays by credit </a:t>
            </a:r>
            <a:r>
              <a:rPr lang="en-US" sz="2600" dirty="0" smtClean="0"/>
              <a:t>card</a:t>
            </a:r>
          </a:p>
          <a:p>
            <a:pPr>
              <a:lnSpc>
                <a:spcPct val="100000"/>
              </a:lnSpc>
              <a:buSzPct val="100000"/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possible actions that a cashier could take are agreed as: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16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295400"/>
          </a:xfrm>
        </p:spPr>
        <p:txBody>
          <a:bodyPr/>
          <a:lstStyle/>
          <a:p>
            <a:pPr lvl="1">
              <a:lnSpc>
                <a:spcPct val="100000"/>
              </a:lnSpc>
              <a:buSzPct val="100000"/>
            </a:pPr>
            <a:r>
              <a:rPr lang="en-US" sz="2600" dirty="0"/>
              <a:t>Ring up sale</a:t>
            </a:r>
          </a:p>
          <a:p>
            <a:pPr lvl="1">
              <a:lnSpc>
                <a:spcPct val="100000"/>
              </a:lnSpc>
              <a:buSzPct val="100000"/>
            </a:pPr>
            <a:r>
              <a:rPr lang="en-US" sz="2600" dirty="0" smtClean="0"/>
              <a:t>Call a supervisor</a:t>
            </a:r>
            <a:endParaRPr lang="en-US" sz="2600" dirty="0"/>
          </a:p>
          <a:p>
            <a:pPr lvl="1">
              <a:lnSpc>
                <a:spcPct val="100000"/>
              </a:lnSpc>
              <a:buSzPct val="100000"/>
            </a:pPr>
            <a:r>
              <a:rPr lang="en-US" sz="2600" dirty="0"/>
              <a:t>Automatic check of credit card company </a:t>
            </a:r>
            <a:r>
              <a:rPr lang="en-US" sz="2600" dirty="0" smtClean="0"/>
              <a:t>database</a:t>
            </a:r>
          </a:p>
          <a:p>
            <a:pPr marL="0" indent="0">
              <a:lnSpc>
                <a:spcPct val="100000"/>
              </a:lnSpc>
              <a:buSzPct val="100000"/>
              <a:buNone/>
            </a:pPr>
            <a:r>
              <a:rPr lang="en-US" sz="2800" dirty="0" smtClean="0"/>
              <a:t>Using </a:t>
            </a:r>
            <a:r>
              <a:rPr lang="en-US" sz="2800" dirty="0"/>
              <a:t>the rules above construct a decision table showing all possible combinations of alternatives.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4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https://en.wikipedia.org/wiki/Decision_table</a:t>
            </a:r>
          </a:p>
          <a:p>
            <a:r>
              <a:rPr lang="en-US">
                <a:hlinkClick r:id="rId3"/>
              </a:rPr>
              <a:t>http://</a:t>
            </a:r>
            <a:r>
              <a:rPr lang="en-US" smtClean="0">
                <a:hlinkClick r:id="rId3"/>
              </a:rPr>
              <a:t>books.google.bg/books?id=yU-rTcurys8C&amp;pg=PA133&amp;dq=cause+effect+graphs&amp;hl=en&amp;sa=X&amp;ei=PVPEUbC2HY7dsgaj14E4&amp;ved=0CDgQ6AEwAg#v=onepage&amp;q=cause%20effect%20graphs&amp;f=false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3797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1"/>
            <a:ext cx="7924800" cy="1600199"/>
          </a:xfrm>
        </p:spPr>
        <p:txBody>
          <a:bodyPr/>
          <a:lstStyle/>
          <a:p>
            <a:r>
              <a:rPr lang="en-US" dirty="0"/>
              <a:t>Decision Table </a:t>
            </a:r>
            <a:r>
              <a:rPr lang="en-US" dirty="0" smtClean="0"/>
              <a:t>Testing – Main Concepts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733800"/>
            <a:ext cx="4705350" cy="19812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3204887"/>
            <a:ext cx="2590800" cy="3319737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36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What is Decision Tables Testing?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Decision tables are a method for testing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business logic </a:t>
            </a:r>
            <a:r>
              <a:rPr lang="en-US" dirty="0"/>
              <a:t>that </a:t>
            </a:r>
            <a:r>
              <a:rPr lang="en-US" dirty="0" smtClean="0"/>
              <a:t>lies </a:t>
            </a:r>
            <a:r>
              <a:rPr lang="en-US" dirty="0"/>
              <a:t>underneath the user </a:t>
            </a:r>
            <a:r>
              <a:rPr lang="en-US" dirty="0" smtClean="0"/>
              <a:t>interface</a:t>
            </a:r>
          </a:p>
          <a:p>
            <a:pPr>
              <a:lnSpc>
                <a:spcPct val="100000"/>
              </a:lnSpc>
            </a:pPr>
            <a:r>
              <a:rPr lang="en-US" dirty="0"/>
              <a:t>Decision tables express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rules</a:t>
            </a:r>
            <a:r>
              <a:rPr lang="en-US" dirty="0"/>
              <a:t> that govern handling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transactional situations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581400"/>
            <a:ext cx="2809133" cy="283368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What is Decision Tables Testing?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Transactional situations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Situations where the conditions that exist at a given moment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sufficient</a:t>
            </a:r>
            <a:r>
              <a:rPr lang="en-US" dirty="0"/>
              <a:t> by themselves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determine the actions</a:t>
            </a:r>
            <a:r>
              <a:rPr lang="en-US" dirty="0"/>
              <a:t> of the system</a:t>
            </a:r>
          </a:p>
          <a:p>
            <a:pPr>
              <a:lnSpc>
                <a:spcPct val="100000"/>
              </a:lnSpc>
            </a:pPr>
            <a:r>
              <a:rPr lang="en-US" dirty="0"/>
              <a:t>Decision tables testing connects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combinations of conditions</a:t>
            </a:r>
            <a:r>
              <a:rPr lang="en-US" dirty="0"/>
              <a:t> with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actions</a:t>
            </a:r>
            <a:r>
              <a:rPr lang="en-US" dirty="0"/>
              <a:t> that should occur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63" y="4495800"/>
            <a:ext cx="3611126" cy="21907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38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Decision Tables Components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57232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Components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Condition stubs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Interpreted as input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Condition entries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Restricted to binary values (limited entry table)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More than two values (extended entry table)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Action stubs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Interpreted as </a:t>
            </a:r>
            <a:r>
              <a:rPr lang="en-US" dirty="0" smtClean="0"/>
              <a:t>output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Action entries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Whether an action is to be performed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2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Tables </a:t>
            </a:r>
            <a:r>
              <a:rPr lang="en-US" dirty="0" smtClean="0"/>
              <a:t>Components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decision table component structure 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36" y="2971800"/>
            <a:ext cx="6992326" cy="33627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36" y="2070100"/>
            <a:ext cx="5229955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9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71</TotalTime>
  <Words>1817</Words>
  <Application>Microsoft Office PowerPoint</Application>
  <PresentationFormat>On-screen Show (4:3)</PresentationFormat>
  <Paragraphs>674</Paragraphs>
  <Slides>46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Calibri</vt:lpstr>
      <vt:lpstr>Cambria</vt:lpstr>
      <vt:lpstr>Consolas</vt:lpstr>
      <vt:lpstr>Corbel</vt:lpstr>
      <vt:lpstr>Wingdings 2</vt:lpstr>
      <vt:lpstr>Telerik Academy Theme</vt:lpstr>
      <vt:lpstr>Decision Table Testing</vt:lpstr>
      <vt:lpstr>The Lectors</vt:lpstr>
      <vt:lpstr>Table of Contents</vt:lpstr>
      <vt:lpstr>Table of Contents (2)</vt:lpstr>
      <vt:lpstr>Decision Table Testing – Main Concepts</vt:lpstr>
      <vt:lpstr>What is Decision Tables Testing?</vt:lpstr>
      <vt:lpstr>What is Decision Tables Testing? (2)</vt:lpstr>
      <vt:lpstr>Decision Tables Components</vt:lpstr>
      <vt:lpstr>Decision Tables Components (2)</vt:lpstr>
      <vt:lpstr>The Decision Table Bug Hypothesis</vt:lpstr>
      <vt:lpstr>Table vs. Graph</vt:lpstr>
      <vt:lpstr>Creating Test Cases</vt:lpstr>
      <vt:lpstr>Business Rules</vt:lpstr>
      <vt:lpstr>Business Rules (2)</vt:lpstr>
      <vt:lpstr>The Coverage Criterion</vt:lpstr>
      <vt:lpstr>Creating a Decision table</vt:lpstr>
      <vt:lpstr>Creating a Decision table (2)</vt:lpstr>
      <vt:lpstr>Conditions Population Pattern</vt:lpstr>
      <vt:lpstr>Conditions Population Pattern (2)</vt:lpstr>
      <vt:lpstr>Creating Decision Tables</vt:lpstr>
      <vt:lpstr>Collapsing Columns in Decision Tables</vt:lpstr>
      <vt:lpstr>Collapsing Columns In a Decision Table</vt:lpstr>
      <vt:lpstr>Collapsing Columns In a Decision Table (2)</vt:lpstr>
      <vt:lpstr>Collapsing Columns In a Decision Table (3)</vt:lpstr>
      <vt:lpstr>Collapsing Columns In a Decision Table (4)</vt:lpstr>
      <vt:lpstr>Collapsing Columns In a Decision Table (5)</vt:lpstr>
      <vt:lpstr>A Little Hint</vt:lpstr>
      <vt:lpstr>Collapsing Columns in a Decision Table</vt:lpstr>
      <vt:lpstr>Transitions Between Decision Tables  and  Cause-effect Graphs</vt:lpstr>
      <vt:lpstr>Cause-effect Graphs</vt:lpstr>
      <vt:lpstr>Table to Graph Transitioning</vt:lpstr>
      <vt:lpstr>Cause-effect Graphs Legend</vt:lpstr>
      <vt:lpstr>Decision Table to Cause-effect Graph Transitioning</vt:lpstr>
      <vt:lpstr>Cause-effect Graphs</vt:lpstr>
      <vt:lpstr>Combining Decision Tables With Other Techniques</vt:lpstr>
      <vt:lpstr>Avoiding Combinatorial Explosions And Common Errors</vt:lpstr>
      <vt:lpstr>Avoiding Combinatorial Explosions</vt:lpstr>
      <vt:lpstr>Avoiding Combinatorial Explosions (2)</vt:lpstr>
      <vt:lpstr>Common Errors</vt:lpstr>
      <vt:lpstr>Decision Table Testing</vt:lpstr>
      <vt:lpstr>Exercises (1)</vt:lpstr>
      <vt:lpstr>Exercises (2)</vt:lpstr>
      <vt:lpstr>Exercises (3)</vt:lpstr>
      <vt:lpstr>Exercises (3)</vt:lpstr>
      <vt:lpstr>Resources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Table Testing</dc:title>
  <dc:creator>Asya Georgieva</dc:creator>
  <cp:lastModifiedBy>Asya Georgieva</cp:lastModifiedBy>
  <cp:revision>14</cp:revision>
  <dcterms:created xsi:type="dcterms:W3CDTF">2013-06-29T15:42:50Z</dcterms:created>
  <dcterms:modified xsi:type="dcterms:W3CDTF">2016-01-04T10:07:59Z</dcterms:modified>
</cp:coreProperties>
</file>