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9" r:id="rId2"/>
    <p:sldId id="321" r:id="rId3"/>
    <p:sldId id="288" r:id="rId4"/>
    <p:sldId id="311" r:id="rId5"/>
    <p:sldId id="295" r:id="rId6"/>
    <p:sldId id="307" r:id="rId7"/>
    <p:sldId id="296" r:id="rId8"/>
    <p:sldId id="302" r:id="rId9"/>
    <p:sldId id="301" r:id="rId10"/>
    <p:sldId id="292" r:id="rId11"/>
    <p:sldId id="298" r:id="rId12"/>
    <p:sldId id="290" r:id="rId13"/>
    <p:sldId id="297" r:id="rId14"/>
    <p:sldId id="303" r:id="rId15"/>
    <p:sldId id="304" r:id="rId16"/>
    <p:sldId id="305" r:id="rId17"/>
    <p:sldId id="325" r:id="rId18"/>
    <p:sldId id="300" r:id="rId19"/>
    <p:sldId id="299" r:id="rId20"/>
    <p:sldId id="320" r:id="rId21"/>
    <p:sldId id="322" r:id="rId22"/>
    <p:sldId id="331" r:id="rId23"/>
    <p:sldId id="335" r:id="rId24"/>
    <p:sldId id="323" r:id="rId25"/>
    <p:sldId id="319" r:id="rId26"/>
    <p:sldId id="328" r:id="rId27"/>
    <p:sldId id="327" r:id="rId28"/>
    <p:sldId id="309" r:id="rId29"/>
    <p:sldId id="329" r:id="rId30"/>
    <p:sldId id="330" r:id="rId31"/>
    <p:sldId id="334" r:id="rId32"/>
    <p:sldId id="306" r:id="rId33"/>
    <p:sldId id="287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8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Neven Dinev" initials="ND" lastIdx="1" clrIdx="1">
    <p:extLst>
      <p:ext uri="{19B8F6BF-5375-455C-9EA6-DF929625EA0E}">
        <p15:presenceInfo xmlns:p15="http://schemas.microsoft.com/office/powerpoint/2012/main" userId="S-1-5-21-239875337-4187812437-941522809-7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 autoAdjust="0"/>
    <p:restoredTop sz="88869" autoAdjust="0"/>
  </p:normalViewPr>
  <p:slideViewPr>
    <p:cSldViewPr snapToGrid="0">
      <p:cViewPr varScale="1">
        <p:scale>
          <a:sx n="96" d="100"/>
          <a:sy n="96" d="100"/>
        </p:scale>
        <p:origin x="118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 http://doc.sikuli.org/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ways to locate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downlo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ngwaiyip.info/software/HTMLTestRunner.html" TargetMode="External"/><Relationship Id="rId5" Type="http://schemas.openxmlformats.org/officeDocument/2006/relationships/hyperlink" Target="http://doc.sikuli.org/sikuli-script-index.html" TargetMode="External"/><Relationship Id="rId4" Type="http://schemas.openxmlformats.org/officeDocument/2006/relationships/hyperlink" Target="http://doc.sikuli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javasof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98379"/>
            <a:ext cx="8229600" cy="75655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Sikuli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" y="1022725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8" y="4676034"/>
            <a:ext cx="2653682" cy="14532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13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Works on any GUI ca</a:t>
            </a:r>
            <a:r>
              <a:rPr lang="en-US" dirty="0" smtClean="0"/>
              <a:t>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Web: Flash, HTML + Javascript</a:t>
            </a: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58" y="15702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8" y="4102467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4659143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Prerequisites for the lecture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Java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JRE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Download and install </a:t>
            </a:r>
            <a:r>
              <a:rPr lang="en-US" dirty="0" smtClean="0"/>
              <a:t>Sikuli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site: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www.sikuli.org/download.html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69" y="1218650"/>
            <a:ext cx="2480817" cy="46149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82692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46" y="619412"/>
            <a:ext cx="1309590" cy="13095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31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Combination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</a:t>
            </a:r>
            <a:r>
              <a:rPr lang="en-US" sz="3200" dirty="0" smtClean="0">
                <a:solidFill>
                  <a:srgbClr val="EBFFD2"/>
                </a:solidFill>
              </a:rPr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Traditional</a:t>
            </a:r>
            <a:r>
              <a:rPr lang="en-US" sz="3200" dirty="0" smtClean="0">
                <a:solidFill>
                  <a:srgbClr val="EBFFD2"/>
                </a:solidFill>
              </a:rPr>
              <a:t> coding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 smtClean="0"/>
              <a:t>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 Capture </a:t>
            </a:r>
            <a:r>
              <a:rPr lang="en-US" dirty="0" smtClean="0"/>
              <a:t>utilized</a:t>
            </a:r>
            <a:br>
              <a:rPr lang="en-US" dirty="0" smtClean="0"/>
            </a:br>
            <a:r>
              <a:rPr lang="en-US" dirty="0" smtClean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Can upload image files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r="33092"/>
          <a:stretch/>
        </p:blipFill>
        <p:spPr>
          <a:xfrm>
            <a:off x="4868333" y="3942272"/>
            <a:ext cx="3818467" cy="2610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131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 Command List –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bg-BG" dirty="0" smtClean="0"/>
              <a:t>,</a:t>
            </a:r>
            <a:br>
              <a:rPr lang="bg-BG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doubleClick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dragDrop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switchApp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App Name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1066799"/>
            <a:ext cx="1739792" cy="51657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4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17" y="2398586"/>
            <a:ext cx="3547566" cy="391196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1413935"/>
          </a:xfrm>
          <a:prstGeom prst="wedgeRoundRectCallout">
            <a:avLst>
              <a:gd name="adj1" fmla="val 49648"/>
              <a:gd name="adj2" fmla="val 1220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 for writing Sikuli scripts in </a:t>
            </a:r>
            <a:r>
              <a:rPr lang="en-US" sz="28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Jython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4" y="1412973"/>
            <a:ext cx="5848832" cy="525452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84180" y="712361"/>
            <a:ext cx="3767683" cy="953453"/>
          </a:xfrm>
          <a:prstGeom prst="wedgeRoundRectCallout">
            <a:avLst>
              <a:gd name="adj1" fmla="val 2808"/>
              <a:gd name="adj2" fmla="val 1282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buttons activate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4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1395575"/>
            <a:ext cx="8255000" cy="192193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 err="1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Sikuli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IDE</a:t>
            </a:r>
          </a:p>
          <a:p>
            <a:pPr algn="ctr"/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61" y="3450279"/>
            <a:ext cx="3543078" cy="238961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70575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Allow programmer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visual references </a:t>
            </a:r>
            <a:r>
              <a:rPr lang="en-US" sz="3200" dirty="0" smtClean="0">
                <a:solidFill>
                  <a:srgbClr val="EBFFD2"/>
                </a:solidFill>
              </a:rPr>
              <a:t>instead of using names or keywords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intuitive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natural</a:t>
            </a:r>
            <a:r>
              <a:rPr lang="en-US" dirty="0" smtClean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to test hybrid applications – Web, Desktop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57" y="5320280"/>
            <a:ext cx="1156720" cy="11567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80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Script operates only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visible screen space</a:t>
            </a:r>
            <a:r>
              <a:rPr lang="en-US" dirty="0" smtClean="0"/>
              <a:t> and thus is not applicable to invisible GUI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Changes in OS or application themes will affect 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50" y="4436534"/>
            <a:ext cx="1127351" cy="20489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  <a:b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QA Architect 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 </a:t>
            </a: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7188" lvl="1" indent="0">
              <a:buNone/>
            </a:pPr>
            <a:endParaRPr lang="en-US" sz="26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6" y="1261534"/>
            <a:ext cx="20912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411"/>
            <a:ext cx="8686800" cy="5332576"/>
          </a:xfrm>
        </p:spPr>
        <p:txBody>
          <a:bodyPr/>
          <a:lstStyle/>
          <a:p>
            <a:r>
              <a:rPr lang="en-US" sz="3000" dirty="0"/>
              <a:t>Regions</a:t>
            </a:r>
            <a:r>
              <a:rPr lang="en-US" sz="3000" dirty="0" smtClean="0"/>
              <a:t> – a rectangular area: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Region(x, y, w, h)</a:t>
            </a:r>
          </a:p>
          <a:p>
            <a:pPr lvl="1"/>
            <a:r>
              <a:rPr lang="en-US" sz="2800" dirty="0" smtClean="0"/>
              <a:t>Finding Regions</a:t>
            </a:r>
            <a:r>
              <a:rPr lang="en-US" sz="2400" dirty="0" smtClean="0"/>
              <a:t>:</a:t>
            </a:r>
          </a:p>
          <a:p>
            <a:pPr lvl="2"/>
            <a:r>
              <a:rPr lang="en-US" sz="2600" dirty="0" err="1" smtClean="0"/>
              <a:t>windowRegion</a:t>
            </a:r>
            <a:r>
              <a:rPr lang="en-US" sz="2600" dirty="0" smtClean="0"/>
              <a:t> =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App.focusedWindow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sz="2600" dirty="0" err="1" smtClean="0"/>
              <a:t>buttonRegion</a:t>
            </a:r>
            <a:r>
              <a:rPr lang="en-US" sz="2600" dirty="0" smtClean="0"/>
              <a:t> =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find()</a:t>
            </a:r>
          </a:p>
          <a:p>
            <a:pPr lvl="1"/>
            <a:r>
              <a:rPr lang="en-US" sz="2800" dirty="0"/>
              <a:t>Acting with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region.highlight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sz="2600" dirty="0" smtClean="0"/>
              <a:t>, etc..</a:t>
            </a:r>
          </a:p>
          <a:p>
            <a:pPr lvl="1"/>
            <a:r>
              <a:rPr lang="en-US" sz="2800" dirty="0"/>
              <a:t>Extending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region.offset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070" y="4906971"/>
            <a:ext cx="2199166" cy="12247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1826"/>
            <a:ext cx="8686800" cy="5791200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</a:t>
            </a:r>
            <a:r>
              <a:rPr lang="en-US" sz="2800" dirty="0" smtClean="0"/>
              <a:t> </a:t>
            </a:r>
            <a:r>
              <a:rPr lang="en-US" sz="2800" dirty="0"/>
              <a:t>– creates a new screen object, that represents the default/primary </a:t>
            </a:r>
            <a:r>
              <a:rPr lang="en-US" sz="2800" dirty="0" smtClean="0"/>
              <a:t>monitor</a:t>
            </a:r>
          </a:p>
          <a:p>
            <a:pPr lvl="1"/>
            <a:r>
              <a:rPr lang="en-US" sz="2600" dirty="0" smtClean="0"/>
              <a:t>Screen(</a:t>
            </a:r>
            <a:r>
              <a:rPr lang="en-US" sz="2600" i="1" dirty="0" smtClean="0"/>
              <a:t>[id]</a:t>
            </a:r>
            <a:r>
              <a:rPr lang="en-US" sz="2600" dirty="0"/>
              <a:t>), </a:t>
            </a:r>
            <a:r>
              <a:rPr lang="en-US" sz="2600" dirty="0" err="1" smtClean="0"/>
              <a:t>getNumberScreens</a:t>
            </a:r>
            <a:r>
              <a:rPr lang="en-US" sz="2600" dirty="0"/>
              <a:t>(), capture(x, y, w, h)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handle </a:t>
            </a:r>
            <a:r>
              <a:rPr lang="en-US" sz="2800" dirty="0"/>
              <a:t>single points on the screen directly by its position (x, y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Location(x, y), </a:t>
            </a:r>
            <a:r>
              <a:rPr lang="en-US" sz="2600" dirty="0" err="1"/>
              <a:t>setLocation</a:t>
            </a:r>
            <a:r>
              <a:rPr lang="en-US" sz="2600" dirty="0"/>
              <a:t>(x, y)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Match</a:t>
            </a:r>
            <a:r>
              <a:rPr lang="en-US" sz="2800" dirty="0"/>
              <a:t> – represents the result of a successful find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 lvl="1"/>
            <a:r>
              <a:rPr lang="tr-TR" sz="2600" dirty="0"/>
              <a:t>getScore</a:t>
            </a:r>
            <a:r>
              <a:rPr lang="tr-TR" sz="2600" dirty="0" smtClean="0"/>
              <a:t>()</a:t>
            </a:r>
            <a:r>
              <a:rPr lang="en-US" sz="2600" dirty="0"/>
              <a:t>, </a:t>
            </a:r>
            <a:r>
              <a:rPr lang="en-US" sz="2600" dirty="0" err="1"/>
              <a:t>getTarget</a:t>
            </a:r>
            <a:r>
              <a:rPr lang="en-US" sz="2600" dirty="0"/>
              <a:t>()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935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Automation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 (set up)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Click, type, drag and drop</a:t>
            </a:r>
          </a:p>
          <a:p>
            <a:pPr lvl="1"/>
            <a:r>
              <a:rPr lang="en-US" dirty="0" smtClean="0"/>
              <a:t>Synchronization points – wait</a:t>
            </a:r>
          </a:p>
          <a:p>
            <a:r>
              <a:rPr lang="en-US" dirty="0" smtClean="0"/>
              <a:t>Verifications &amp; Results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(tear down)</a:t>
            </a:r>
            <a:endParaRPr lang="en-US" dirty="0"/>
          </a:p>
        </p:txBody>
      </p:sp>
      <p:pic>
        <p:nvPicPr>
          <p:cNvPr id="1026" name="Picture 2" descr="Slack and Parr Spare Parts and Servi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37" y="4133532"/>
            <a:ext cx="1861233" cy="174490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3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create a script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(assuming you are logged in)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smtClean="0"/>
              <a:t>app</a:t>
            </a:r>
            <a:endParaRPr lang="en-US" dirty="0" smtClean="0"/>
          </a:p>
          <a:p>
            <a:pPr lvl="1"/>
            <a:r>
              <a:rPr lang="en-US" dirty="0" smtClean="0"/>
              <a:t>Confirm the </a:t>
            </a:r>
            <a:r>
              <a:rPr lang="en-US" dirty="0" smtClean="0"/>
              <a:t>app is </a:t>
            </a:r>
            <a:r>
              <a:rPr lang="en-US" dirty="0" smtClean="0"/>
              <a:t>created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41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09" y="4211495"/>
            <a:ext cx="7924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smtClean="0"/>
              <a:t>do you </a:t>
            </a:r>
            <a:r>
              <a:rPr lang="en-US" dirty="0"/>
              <a:t>imagine a test framework?</a:t>
            </a:r>
          </a:p>
        </p:txBody>
      </p:sp>
      <p:pic>
        <p:nvPicPr>
          <p:cNvPr id="2050" name="Picture 2" descr="http://2.bp.blogspot.com/-jd6YyN6C9r4/UfyNTjBkRSI/AAAAAAAAABw/x_jRkWEt1H0/s1600/Light_Bulb_clip_art_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94" y="1017327"/>
            <a:ext cx="2476529" cy="24848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F</a:t>
            </a:r>
            <a:r>
              <a:rPr lang="en-US" dirty="0" smtClean="0"/>
              <a:t>ramework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testing framework is an overall </a:t>
            </a:r>
            <a:r>
              <a:rPr lang="en-US" dirty="0"/>
              <a:t>system in which </a:t>
            </a:r>
            <a:r>
              <a:rPr lang="en-US" dirty="0" smtClean="0"/>
              <a:t>tests are:</a:t>
            </a:r>
          </a:p>
          <a:p>
            <a:pPr lvl="1"/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Analyzed </a:t>
            </a:r>
          </a:p>
          <a:p>
            <a:pPr lvl="1"/>
            <a:r>
              <a:rPr lang="en-US" dirty="0" smtClean="0"/>
              <a:t>Maintained</a:t>
            </a:r>
            <a:endParaRPr lang="en-US" dirty="0"/>
          </a:p>
        </p:txBody>
      </p:sp>
      <p:pic>
        <p:nvPicPr>
          <p:cNvPr id="1026" name="Picture 2" descr="http://pocoproject.org/images/jigsaw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4467225"/>
            <a:ext cx="22098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Runing</a:t>
            </a:r>
            <a:r>
              <a:rPr lang="en-US" dirty="0" smtClean="0"/>
              <a:t> tests from console</a:t>
            </a:r>
          </a:p>
          <a:p>
            <a:r>
              <a:rPr lang="en-US" dirty="0" smtClean="0"/>
              <a:t>Using </a:t>
            </a:r>
            <a:r>
              <a:rPr lang="en-US" dirty="0"/>
              <a:t>unit test library</a:t>
            </a:r>
          </a:p>
          <a:p>
            <a:pPr lvl="1"/>
            <a:r>
              <a:rPr lang="en-US" dirty="0"/>
              <a:t>Test case structure</a:t>
            </a:r>
          </a:p>
          <a:p>
            <a:endParaRPr lang="en-US" dirty="0"/>
          </a:p>
        </p:txBody>
      </p:sp>
      <p:pic>
        <p:nvPicPr>
          <p:cNvPr id="3074" name="Picture 2" descr="http://www.intellidemia.com/wp-content/themes/intellidemia/images/products/st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0" y="4023645"/>
            <a:ext cx="19050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6" y="247115"/>
            <a:ext cx="7018234" cy="838200"/>
          </a:xfrm>
        </p:spPr>
        <p:txBody>
          <a:bodyPr/>
          <a:lstStyle/>
          <a:p>
            <a:r>
              <a:rPr lang="en-US" dirty="0"/>
              <a:t>UI T</a:t>
            </a:r>
            <a:r>
              <a:rPr lang="en-US" dirty="0" smtClean="0"/>
              <a:t>est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6441"/>
            <a:ext cx="8686800" cy="5325454"/>
          </a:xfrm>
        </p:spPr>
        <p:txBody>
          <a:bodyPr/>
          <a:lstStyle/>
          <a:p>
            <a:r>
              <a:rPr lang="en-US" dirty="0" smtClean="0"/>
              <a:t>UI </a:t>
            </a:r>
            <a:r>
              <a:rPr lang="en-US" dirty="0"/>
              <a:t>Map</a:t>
            </a:r>
          </a:p>
          <a:p>
            <a:r>
              <a:rPr lang="en-US" dirty="0"/>
              <a:t>Function library</a:t>
            </a:r>
          </a:p>
          <a:p>
            <a:r>
              <a:rPr lang="en-US" dirty="0"/>
              <a:t>Test cases/Test </a:t>
            </a:r>
            <a:r>
              <a:rPr lang="en-US" dirty="0" smtClean="0"/>
              <a:t>set</a:t>
            </a:r>
          </a:p>
          <a:p>
            <a:r>
              <a:rPr lang="en-US" dirty="0"/>
              <a:t>Others: mail notification, video </a:t>
            </a:r>
            <a:r>
              <a:rPr lang="en-US" dirty="0" smtClean="0"/>
              <a:t>logs, Jenkins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s3images.coroflot.com/user_files/individual_files/259281_ym97hP2Iq1FkN4TGNaa6kAxq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1" y="4582898"/>
            <a:ext cx="2476223" cy="16555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7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HTMLTestRunner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HTMLTestRunner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</a:t>
            </a:r>
            <a:r>
              <a:rPr lang="en-US" dirty="0"/>
              <a:t> to the Python standard library's unittest </a:t>
            </a:r>
            <a:r>
              <a:rPr lang="en-US" dirty="0" smtClean="0"/>
              <a:t>module</a:t>
            </a:r>
          </a:p>
          <a:p>
            <a:pPr>
              <a:lnSpc>
                <a:spcPct val="10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generates</a:t>
            </a:r>
            <a:r>
              <a:rPr lang="en-US" dirty="0"/>
              <a:t> easy to use 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8" y="3450980"/>
            <a:ext cx="2906536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92" y="3450980"/>
            <a:ext cx="3033968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5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9601" y="2699487"/>
            <a:ext cx="8824798" cy="23645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</a:t>
            </a:r>
            <a:r>
              <a:rPr lang="en-US" sz="5000" dirty="0"/>
              <a:t>Automation 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Testing</a:t>
            </a: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Framework</a:t>
            </a:r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44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44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sz="44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5124" name="Picture 4" descr="dem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26" y="896937"/>
            <a:ext cx="1802549" cy="1802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71153"/>
            <a:ext cx="8686800" cy="5486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Capture/Replay tool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Issues to solve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Introducing Sikuli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Structure of Test Folder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Platform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need</a:t>
            </a:r>
          </a:p>
          <a:p>
            <a:pPr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 err="1"/>
              <a:t>Sikuli</a:t>
            </a:r>
            <a:r>
              <a:rPr lang="en-US" dirty="0"/>
              <a:t> Works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err="1"/>
              <a:t>Sikuli</a:t>
            </a:r>
            <a:r>
              <a:rPr lang="en-US" dirty="0"/>
              <a:t> IDE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99348" y="1720677"/>
            <a:ext cx="1527339" cy="3690064"/>
            <a:chOff x="6844160" y="1934239"/>
            <a:chExt cx="1728970" cy="3663453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3078" name="Picture 6" descr="C:\Users\koleva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03902">
              <a:off x="6844160" y="3385207"/>
              <a:ext cx="1659364" cy="221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oleva\Desktop\Untitl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189">
              <a:off x="6848187" y="2599566"/>
              <a:ext cx="1724943" cy="229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3471">
              <a:off x="6856633" y="1934239"/>
              <a:ext cx="1708047" cy="235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1018309"/>
            <a:ext cx="8810106" cy="5506315"/>
          </a:xfrm>
        </p:spPr>
      </p:pic>
    </p:spTree>
    <p:extLst>
      <p:ext uri="{BB962C8B-B14F-4D97-AF65-F5344CB8AC3E}">
        <p14:creationId xmlns:p14="http://schemas.microsoft.com/office/powerpoint/2010/main" val="110669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base framework template create a test set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https://platform.telerik.com/</a:t>
            </a:r>
            <a:r>
              <a:rPr lang="en-US" dirty="0" smtClean="0"/>
              <a:t> (assume login is cached)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an app (you should consider </a:t>
            </a:r>
            <a:r>
              <a:rPr lang="en-US" dirty="0" smtClean="0"/>
              <a:t>using </a:t>
            </a:r>
            <a:r>
              <a:rPr lang="en-US" dirty="0"/>
              <a:t>unique name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Add New Html file</a:t>
            </a:r>
          </a:p>
          <a:p>
            <a:pPr marL="357188" lvl="1" indent="0">
              <a:buNone/>
            </a:pPr>
            <a:r>
              <a:rPr lang="en-US" sz="2400" i="1" dirty="0" smtClean="0">
                <a:solidFill>
                  <a:srgbClr val="F5FFC2"/>
                </a:solidFill>
              </a:rPr>
              <a:t>Bonus </a:t>
            </a:r>
            <a:r>
              <a:rPr lang="en-US" sz="2400" i="1" dirty="0">
                <a:solidFill>
                  <a:srgbClr val="F5FFC2"/>
                </a:solidFill>
              </a:rPr>
              <a:t>exercises</a:t>
            </a:r>
          </a:p>
          <a:p>
            <a:pPr lvl="2"/>
            <a:r>
              <a:rPr lang="en-US" sz="2400" i="1" dirty="0" smtClean="0"/>
              <a:t>B</a:t>
            </a:r>
            <a:r>
              <a:rPr lang="en-US" sz="2400" i="1" dirty="0" smtClean="0"/>
              <a:t>uild the app</a:t>
            </a:r>
          </a:p>
          <a:p>
            <a:pPr lvl="2"/>
            <a:r>
              <a:rPr lang="en-US" sz="2400" i="1" dirty="0" smtClean="0"/>
              <a:t>Run the app in iOS Simulator</a:t>
            </a:r>
            <a:endParaRPr lang="en-US" sz="2400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Official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 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</a:t>
            </a:r>
            <a:r>
              <a:rPr lang="en-US" dirty="0"/>
              <a:t> </a:t>
            </a:r>
            <a:r>
              <a:rPr lang="en-US" dirty="0" smtClean="0"/>
              <a:t>script help: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://doc.sikuli.org/sikuli-script-index.html</a:t>
            </a:r>
            <a:endParaRPr lang="en-US" dirty="0" smtClean="0"/>
          </a:p>
          <a:p>
            <a:r>
              <a:rPr lang="en-US" dirty="0" err="1" smtClean="0"/>
              <a:t>HTMLTestRunner</a:t>
            </a:r>
            <a:r>
              <a:rPr lang="en-US" dirty="0" smtClean="0"/>
              <a:t> page: </a:t>
            </a:r>
            <a:r>
              <a:rPr lang="en-US" u="sng" dirty="0" smtClean="0">
                <a:effectLst/>
              </a:rPr>
              <a:t> </a:t>
            </a:r>
            <a:r>
              <a:rPr lang="bg-BG" dirty="0" smtClean="0">
                <a:effectLst/>
                <a:hlinkClick r:id="rId6"/>
              </a:rPr>
              <a:t>http</a:t>
            </a:r>
            <a:r>
              <a:rPr lang="bg-BG" dirty="0">
                <a:effectLst/>
                <a:hlinkClick r:id="rId6"/>
              </a:rPr>
              <a:t>://tungwaiyip.info/software/HTMLTestRunner.html</a:t>
            </a:r>
            <a:endParaRPr lang="bg-BG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18903"/>
            <a:ext cx="8686800" cy="5538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Advantages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/>
              <a:t>Advanced </a:t>
            </a:r>
            <a:r>
              <a:rPr lang="en-US" dirty="0" err="1"/>
              <a:t>Sikuli</a:t>
            </a: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parts of Automation Test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Framework</a:t>
            </a:r>
          </a:p>
          <a:p>
            <a:pPr>
              <a:lnSpc>
                <a:spcPct val="100000"/>
              </a:lnSpc>
            </a:pPr>
            <a:r>
              <a:rPr lang="en-US" dirty="0"/>
              <a:t>UI Test Framework Architecture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HTMLTestRunner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Reading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158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Capture/Replay </a:t>
            </a:r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 developer interacts with an application under test, typically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user interface </a:t>
            </a:r>
            <a:r>
              <a:rPr lang="en-US" dirty="0"/>
              <a:t>(GUI), while some capture tool simultaneously generates an automated test </a:t>
            </a:r>
            <a:r>
              <a:rPr lang="en-US" dirty="0" smtClean="0"/>
              <a:t>script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</a:t>
            </a:r>
            <a:r>
              <a:rPr lang="en-US" dirty="0"/>
              <a:t>. screens will get added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buttons </a:t>
            </a:r>
            <a:r>
              <a:rPr lang="en-US" dirty="0"/>
              <a:t>will get removed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names will get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580467"/>
            <a:ext cx="1219200" cy="1219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solve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test </a:t>
            </a:r>
            <a:r>
              <a:rPr lang="en-US" dirty="0"/>
              <a:t>directly in code</a:t>
            </a:r>
          </a:p>
          <a:p>
            <a:r>
              <a:rPr lang="en-US" dirty="0" smtClean="0"/>
              <a:t>Need of a reliable consistent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 </a:t>
            </a:r>
            <a:r>
              <a:rPr lang="en-US" dirty="0"/>
              <a:t>execution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r>
              <a:rPr lang="en-US" dirty="0" smtClean="0"/>
              <a:t>Need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easy-to-read test </a:t>
            </a:r>
            <a:r>
              <a:rPr lang="en-US" dirty="0" smtClean="0"/>
              <a:t>execution results</a:t>
            </a:r>
          </a:p>
          <a:p>
            <a:r>
              <a:rPr lang="en-US" dirty="0" smtClean="0"/>
              <a:t>Too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</a:t>
            </a:r>
            <a:r>
              <a:rPr lang="en-US" dirty="0" smtClean="0"/>
              <a:t> test steps</a:t>
            </a:r>
          </a:p>
          <a:p>
            <a:r>
              <a:rPr lang="en-US" dirty="0" smtClean="0"/>
              <a:t>No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suitable tools </a:t>
            </a:r>
            <a:r>
              <a:rPr lang="en-US" dirty="0" smtClean="0"/>
              <a:t>for specific applications (e.g. mobile app simulators)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87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Images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driven </a:t>
            </a:r>
            <a:r>
              <a:rPr lang="en-US" dirty="0" smtClean="0"/>
              <a:t>– it is </a:t>
            </a:r>
            <a:r>
              <a:rPr lang="en-US" dirty="0"/>
              <a:t>a visual technology to search and automate </a:t>
            </a:r>
            <a:r>
              <a:rPr lang="en-US" dirty="0" smtClean="0"/>
              <a:t>GUI </a:t>
            </a:r>
            <a:r>
              <a:rPr lang="en-US" dirty="0"/>
              <a:t>using </a:t>
            </a:r>
            <a:r>
              <a:rPr lang="en-US" dirty="0" smtClean="0"/>
              <a:t>images</a:t>
            </a:r>
            <a:endParaRPr lang="en-US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Intuitive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sz="3200" dirty="0" smtClean="0">
                <a:solidFill>
                  <a:srgbClr val="EBFFD2"/>
                </a:solidFill>
              </a:rPr>
              <a:t>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Scripts are written </a:t>
            </a:r>
            <a:r>
              <a:rPr lang="en-US" sz="3200" dirty="0">
                <a:solidFill>
                  <a:srgbClr val="EBFFD2"/>
                </a:solidFill>
              </a:rPr>
              <a:t>in </a:t>
            </a:r>
            <a:r>
              <a:rPr lang="en-US" sz="3200" dirty="0" err="1">
                <a:solidFill>
                  <a:srgbClr val="EBFFD2"/>
                </a:solidFill>
              </a:rPr>
              <a:t>Jython</a:t>
            </a:r>
            <a:endParaRPr lang="en-US" sz="3200" dirty="0">
              <a:solidFill>
                <a:srgbClr val="EBFFD2"/>
              </a:solidFill>
            </a:endParaRPr>
          </a:p>
          <a:p>
            <a:pPr lvl="1"/>
            <a:r>
              <a:rPr lang="en-US" dirty="0" err="1"/>
              <a:t>Jython</a:t>
            </a:r>
            <a:r>
              <a:rPr lang="en-US" dirty="0"/>
              <a:t> is an implementation of the high-level, dynamic, </a:t>
            </a:r>
            <a:r>
              <a:rPr lang="en-US" dirty="0" smtClean="0"/>
              <a:t>object-oriented language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seamlessly integrated with the 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 </a:t>
            </a:r>
            <a:r>
              <a:rPr lang="en-US" dirty="0" smtClean="0"/>
              <a:t>platform</a:t>
            </a:r>
            <a:endParaRPr lang="en-US" strike="sngStrike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9210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/>
        </p:blipFill>
        <p:spPr>
          <a:xfrm>
            <a:off x="6580845" y="5088236"/>
            <a:ext cx="2167467" cy="16696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Sikuli Script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</a:t>
            </a:r>
            <a:r>
              <a:rPr lang="en-US" dirty="0"/>
              <a:t> library that automates GUI interaction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 patterns</a:t>
            </a:r>
            <a:r>
              <a:rPr lang="en-US" dirty="0"/>
              <a:t> to direct </a:t>
            </a:r>
            <a:r>
              <a:rPr lang="en-US" dirty="0" smtClean="0"/>
              <a:t>keyboard/mouse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1" y="2938396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9" y="2725207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05" y="4589396"/>
            <a:ext cx="2198688" cy="164901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Structure of Test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9500"/>
            <a:ext cx="8686800" cy="5626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source/executable script directory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sikuli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Python source file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py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files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png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saving a script using</a:t>
            </a:r>
            <a:br>
              <a:rPr lang="en-US" dirty="0" smtClean="0"/>
            </a:br>
            <a:r>
              <a:rPr lang="en-US" dirty="0" smtClean="0"/>
              <a:t>Sikuli IDE, an HTML file is created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4614333"/>
            <a:ext cx="1761067" cy="17610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8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7901</TotalTime>
  <Words>841</Words>
  <Application>Microsoft Office PowerPoint</Application>
  <PresentationFormat>On-screen Show (4:3)</PresentationFormat>
  <Paragraphs>226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 2</vt:lpstr>
      <vt:lpstr>Telerik Academy Theme</vt:lpstr>
      <vt:lpstr>Sikuli</vt:lpstr>
      <vt:lpstr>The Lector</vt:lpstr>
      <vt:lpstr>Table of Contents </vt:lpstr>
      <vt:lpstr>Table of Contents (1) </vt:lpstr>
      <vt:lpstr>What is Capture/Replay tool</vt:lpstr>
      <vt:lpstr>Issues to solve</vt:lpstr>
      <vt:lpstr>Introducing Sikuli</vt:lpstr>
      <vt:lpstr>Sikuli Script</vt:lpstr>
      <vt:lpstr>The Structure of Test Folder</vt:lpstr>
      <vt:lpstr>System Design</vt:lpstr>
      <vt:lpstr>Platform Independence</vt:lpstr>
      <vt:lpstr>What we need</vt:lpstr>
      <vt:lpstr>How Sikuli Works</vt:lpstr>
      <vt:lpstr>Using Sikuli IDE</vt:lpstr>
      <vt:lpstr>Using Sikuli IDE (2)</vt:lpstr>
      <vt:lpstr>Using Sikuli IDE (3)</vt:lpstr>
      <vt:lpstr>PowerPoint Presentation</vt:lpstr>
      <vt:lpstr>Advantages</vt:lpstr>
      <vt:lpstr>Limitation</vt:lpstr>
      <vt:lpstr>Using Advanced Sikuli Functions</vt:lpstr>
      <vt:lpstr>Using Advanced Sikuli Functions (2)</vt:lpstr>
      <vt:lpstr>Main parts of Automation Test</vt:lpstr>
      <vt:lpstr>Exercise I</vt:lpstr>
      <vt:lpstr>How do you imagine a test framework?</vt:lpstr>
      <vt:lpstr>Testing Framework Definition</vt:lpstr>
      <vt:lpstr>Lets start…</vt:lpstr>
      <vt:lpstr>UI Test Framework Architecture </vt:lpstr>
      <vt:lpstr>HTMLTestRunner</vt:lpstr>
      <vt:lpstr>PowerPoint Presentation</vt:lpstr>
      <vt:lpstr>Reading results</vt:lpstr>
      <vt:lpstr>Exercise II</vt:lpstr>
      <vt:lpstr>Useful Resources</vt:lpstr>
      <vt:lpstr>Sikuli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Sikuli</dc:title>
  <dc:creator>Asya Georgieva</dc:creator>
  <cp:lastModifiedBy>Asya Georgieva</cp:lastModifiedBy>
  <cp:revision>180</cp:revision>
  <dcterms:created xsi:type="dcterms:W3CDTF">2013-02-25T12:11:36Z</dcterms:created>
  <dcterms:modified xsi:type="dcterms:W3CDTF">2016-01-07T14:40:36Z</dcterms:modified>
</cp:coreProperties>
</file>