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8" r:id="rId2"/>
    <p:sldId id="350" r:id="rId3"/>
    <p:sldId id="259" r:id="rId4"/>
    <p:sldId id="324" r:id="rId5"/>
    <p:sldId id="294" r:id="rId6"/>
    <p:sldId id="309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7" r:id="rId29"/>
    <p:sldId id="311" r:id="rId30"/>
    <p:sldId id="312" r:id="rId31"/>
    <p:sldId id="313" r:id="rId32"/>
    <p:sldId id="314" r:id="rId33"/>
    <p:sldId id="264" r:id="rId34"/>
    <p:sldId id="315" r:id="rId35"/>
    <p:sldId id="316" r:id="rId36"/>
    <p:sldId id="317" r:id="rId37"/>
    <p:sldId id="310" r:id="rId38"/>
    <p:sldId id="319" r:id="rId39"/>
    <p:sldId id="289" r:id="rId40"/>
    <p:sldId id="34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ya Georgieva" initials="AG" lastIdx="3" clrIdx="0">
    <p:extLst>
      <p:ext uri="{19B8F6BF-5375-455C-9EA6-DF929625EA0E}">
        <p15:presenceInfo xmlns:p15="http://schemas.microsoft.com/office/powerpoint/2012/main" userId="S-1-5-21-239875337-4187812437-941522809-139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764" autoAdjust="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B99F6-1F2E-443E-9AA4-EA0A80DE8329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E6A07-5EED-4019-A5C8-5E79B65F4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7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104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6A07-5EED-4019-A5C8-5E79B65F4F7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59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6A07-5EED-4019-A5C8-5E79B65F4F7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98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6A07-5EED-4019-A5C8-5E79B65F4F7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6A07-5EED-4019-A5C8-5E79B65F4F7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10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6A07-5EED-4019-A5C8-5E79B65F4F7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6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B4927D0-65A8-4373-AAAE-444F16813071}" type="datetime1">
              <a:rPr lang="en-US"/>
              <a:pPr/>
              <a:t>1/26/2016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17E63F-D718-4910-8FA0-B9BE248379AD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9224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6A07-5EED-4019-A5C8-5E79B65F4F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4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6A07-5EED-4019-A5C8-5E79B65F4F7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13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6A07-5EED-4019-A5C8-5E79B65F4F7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60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6A07-5EED-4019-A5C8-5E79B65F4F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67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6A07-5EED-4019-A5C8-5E79B65F4F7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85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6A07-5EED-4019-A5C8-5E79B65F4F7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08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6A07-5EED-4019-A5C8-5E79B65F4F7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7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55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D6892522-6DF4-44C8-8E69-6A023901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3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D6892522-6DF4-44C8-8E69-6A023901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0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09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608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07972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1472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77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academy.telerik.com/" TargetMode="Externa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gi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jpeg"/><Relationship Id="rId5" Type="http://schemas.openxmlformats.org/officeDocument/2006/relationships/image" Target="../media/image23.gif"/><Relationship Id="rId10" Type="http://schemas.openxmlformats.org/officeDocument/2006/relationships/image" Target="../media/image28.png"/><Relationship Id="rId4" Type="http://schemas.openxmlformats.org/officeDocument/2006/relationships/image" Target="../media/image22.jpeg"/><Relationship Id="rId9" Type="http://schemas.openxmlformats.org/officeDocument/2006/relationships/image" Target="../media/image27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apui.org/REST-Testing/getting-started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6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epresentational_State_Transf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47899"/>
            <a:ext cx="8229600" cy="883530"/>
          </a:xfrm>
        </p:spPr>
        <p:txBody>
          <a:bodyPr/>
          <a:lstStyle/>
          <a:p>
            <a:r>
              <a:rPr lang="en-US" dirty="0" smtClean="0"/>
              <a:t>Web Service Testing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11824" y="3534071"/>
            <a:ext cx="3527376" cy="5264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ln w="500">
                  <a:noFill/>
                </a:ln>
                <a:solidFill>
                  <a:srgbClr val="FAF8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RESTful Web Services</a:t>
            </a:r>
          </a:p>
        </p:txBody>
      </p:sp>
      <p:pic>
        <p:nvPicPr>
          <p:cNvPr id="1026" name="Picture 2" descr="http://img.viralpatel.net/2009/06/restful-web-services-res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733" y="572154"/>
            <a:ext cx="2426496" cy="1736325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297" y="4954346"/>
            <a:ext cx="3416703" cy="1611286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</p:spPr>
      </p:pic>
      <p:sp>
        <p:nvSpPr>
          <p:cNvPr id="18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20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420209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Stateless</a:t>
            </a:r>
          </a:p>
          <a:p>
            <a:pPr lvl="1"/>
            <a:r>
              <a:rPr lang="en-US" dirty="0" smtClean="0"/>
              <a:t>There should be no need for the service to keep users' session</a:t>
            </a:r>
          </a:p>
          <a:p>
            <a:pPr lvl="1"/>
            <a:r>
              <a:rPr lang="en-US" dirty="0" smtClean="0"/>
              <a:t>Each request should be independent of others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146" name="Picture 2" descr="http://gdp.globus.org/gt4-tutorial/multiplehtml/images/concepts_wsrf_stateles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7" r="5525"/>
          <a:stretch/>
        </p:blipFill>
        <p:spPr bwMode="auto">
          <a:xfrm>
            <a:off x="2841172" y="3601620"/>
            <a:ext cx="3461657" cy="279577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5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Cacheable</a:t>
            </a:r>
          </a:p>
          <a:p>
            <a:pPr lvl="1"/>
            <a:r>
              <a:rPr lang="en-US" dirty="0" smtClean="0"/>
              <a:t>Clients are able to cache responses</a:t>
            </a:r>
          </a:p>
          <a:p>
            <a:pPr lvl="1"/>
            <a:r>
              <a:rPr lang="en-US" dirty="0" smtClean="0"/>
              <a:t>Responses must, implicitly or explicitly, define themselves as cacheable or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3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Accessible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Uniform Accessible</a:t>
            </a:r>
          </a:p>
          <a:p>
            <a:pPr lvl="1"/>
            <a:r>
              <a:rPr lang="en-US" dirty="0" smtClean="0"/>
              <a:t>Each resource must have a unique address and a valid point of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4098" name="Picture 2" descr="http://www.codeproject.com/KB/WCF/restwcf/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277" y="3403529"/>
            <a:ext cx="3489551" cy="2551108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70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 as a </a:t>
            </a:r>
            <a:r>
              <a:rPr lang="en-US" dirty="0" err="1" smtClean="0"/>
              <a:t>RESTful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type a URL into your browser to reach a specific HTML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browser gets and displays the elements of the HTML page</a:t>
            </a:r>
          </a:p>
          <a:p>
            <a:pPr lvl="1"/>
            <a:r>
              <a:rPr lang="en-US" dirty="0" smtClean="0"/>
              <a:t>The browser is getting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representation</a:t>
            </a:r>
            <a:r>
              <a:rPr lang="en-US" dirty="0" smtClean="0"/>
              <a:t> of the current state of that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04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RESTful</a:t>
            </a:r>
            <a:r>
              <a:rPr lang="en-US" dirty="0" smtClean="0"/>
              <a:t> System Main 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0970"/>
            <a:ext cx="8686800" cy="5464629"/>
          </a:xfrm>
        </p:spPr>
        <p:txBody>
          <a:bodyPr/>
          <a:lstStyle/>
          <a:p>
            <a:r>
              <a:rPr lang="en-US" dirty="0"/>
              <a:t>Resources</a:t>
            </a:r>
          </a:p>
          <a:p>
            <a:r>
              <a:rPr lang="en-US" dirty="0"/>
              <a:t>Representations</a:t>
            </a:r>
          </a:p>
          <a:p>
            <a:r>
              <a:rPr lang="en-US" dirty="0"/>
              <a:t>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026" name="Picture 2" descr="http://clg-bernier-44.ac-nantes.fr/IMG/Theatre_Masks__by_malcut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7" b="100000" l="0" r="100000">
                        <a14:foregroundMark x1="30792" y1="40292" x2="30792" y2="40292"/>
                        <a14:foregroundMark x1="42708" y1="88359" x2="42708" y2="88359"/>
                        <a14:foregroundMark x1="33292" y1="64304" x2="33292" y2="64304"/>
                        <a14:foregroundMark x1="32292" y1="73024" x2="32292" y2="73024"/>
                        <a14:foregroundMark x1="6500" y1="59192" x2="6500" y2="59192"/>
                        <a14:backgroundMark x1="21375" y1="46435" x2="21375" y2="46435"/>
                        <a14:backgroundMark x1="59583" y1="67397" x2="59583" y2="67397"/>
                        <a14:backgroundMark x1="34292" y1="58677" x2="34292" y2="58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638" y="3810000"/>
            <a:ext cx="2193640" cy="2127831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98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resources is "everything" the service can provide</a:t>
            </a:r>
          </a:p>
          <a:p>
            <a:r>
              <a:rPr lang="en-US" dirty="0" smtClean="0"/>
              <a:t>State and functions of a remote application are also considered as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810000"/>
            <a:ext cx="3200400" cy="184785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8377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RESTful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resource </a:t>
            </a:r>
            <a:r>
              <a:rPr lang="en-US" dirty="0" smtClean="0"/>
              <a:t>= anything that is addressable over the Web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Addressable </a:t>
            </a:r>
            <a:r>
              <a:rPr lang="en-US" dirty="0" smtClean="0"/>
              <a:t>= anything that can be accessed and transferred between clients and servers</a:t>
            </a:r>
          </a:p>
          <a:p>
            <a:r>
              <a:rPr lang="en-US" dirty="0" smtClean="0"/>
              <a:t>A resource must have a unique address over the Web</a:t>
            </a:r>
          </a:p>
          <a:p>
            <a:pPr lvl="1"/>
            <a:r>
              <a:rPr lang="en-US" dirty="0" smtClean="0"/>
              <a:t>Under HTTP these are URIs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2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Uniform Resource Identifier</a:t>
            </a:r>
            <a:r>
              <a:rPr lang="en-US" dirty="0" smtClean="0"/>
              <a:t> in a </a:t>
            </a:r>
            <a:r>
              <a:rPr lang="en-US" dirty="0" err="1" smtClean="0"/>
              <a:t>RESTful</a:t>
            </a:r>
            <a:r>
              <a:rPr lang="en-US" dirty="0" smtClean="0"/>
              <a:t> web services is a hyperlink to a resource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 is only means for clients and servers to exchange representations of resources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8194" name="Picture 2" descr="http://www.w3.org/2005/Talks/0621-dsr-mmi/uri-res-re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121" y="3594421"/>
            <a:ext cx="2553759" cy="2771302"/>
          </a:xfrm>
          <a:prstGeom prst="rect">
            <a:avLst/>
          </a:prstGeom>
          <a:noFill/>
          <a:ln>
            <a:noFill/>
          </a:ln>
          <a:effectLst>
            <a:glow rad="1397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17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representations of resources </a:t>
            </a:r>
            <a:r>
              <a:rPr lang="en-US" dirty="0" smtClean="0"/>
              <a:t>is what is sent back and forth clients and servers</a:t>
            </a:r>
          </a:p>
          <a:p>
            <a:pPr lvl="1"/>
            <a:r>
              <a:rPr lang="en-US" dirty="0" smtClean="0"/>
              <a:t>We never send or receive resources, only their representations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7170" name="Picture 2" descr="http://orm-chimera-prod.s3.amazonaws.com/1234000001708/images/webconcept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25937"/>
            <a:ext cx="5648810" cy="3441563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34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format of the representations is determined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content-type</a:t>
            </a:r>
          </a:p>
          <a:p>
            <a:r>
              <a:rPr lang="en-US" dirty="0" smtClean="0"/>
              <a:t>The interaction of the representation on the resource is determined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action</a:t>
            </a:r>
          </a:p>
          <a:p>
            <a:pPr lvl="1"/>
            <a:r>
              <a:rPr lang="en-US" dirty="0"/>
              <a:t>POST (create)</a:t>
            </a:r>
          </a:p>
          <a:p>
            <a:pPr lvl="1"/>
            <a:r>
              <a:rPr lang="en-US" dirty="0" smtClean="0"/>
              <a:t>GET (read)</a:t>
            </a:r>
            <a:endParaRPr lang="en-US" dirty="0" smtClean="0"/>
          </a:p>
          <a:p>
            <a:pPr lvl="1"/>
            <a:r>
              <a:rPr lang="en-US" dirty="0" smtClean="0"/>
              <a:t>PUT (update)</a:t>
            </a:r>
            <a:endParaRPr lang="en-US" dirty="0" smtClean="0"/>
          </a:p>
          <a:p>
            <a:pPr lvl="1"/>
            <a:r>
              <a:rPr lang="en-US" dirty="0" smtClean="0"/>
              <a:t>DELETE (delete)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6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932331"/>
            <a:ext cx="7581900" cy="5764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Snejina Lazarova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Project Manager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/>
              <a:t>Business Operations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Dimo Mitev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QA Architect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Backend Services Team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5"/>
          <a:stretch/>
        </p:blipFill>
        <p:spPr>
          <a:xfrm>
            <a:off x="6099452" y="3790421"/>
            <a:ext cx="1441959" cy="202960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450" y="971594"/>
            <a:ext cx="1387326" cy="208098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98656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 type </a:t>
            </a:r>
            <a:r>
              <a:rPr lang="en-US" dirty="0"/>
              <a:t>is a reusable collection of settings that you want to apply to a certain category of </a:t>
            </a:r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In REST we are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 smtClean="0"/>
              <a:t> to communicate and we can transfer any kind of information that can be passed between clients and servers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x. test files, PDF documents, images, videos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5362" name="Picture 2" descr="http://haacked.com/images/haacked_com/WindowsLiveWriter/SendingJSONtoanASP.NETMVCActionMethod_7E01/json-request-fiddler_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57" r="27535" b="46049"/>
          <a:stretch/>
        </p:blipFill>
        <p:spPr bwMode="auto">
          <a:xfrm>
            <a:off x="2261937" y="5630781"/>
            <a:ext cx="4620126" cy="449178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82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clients are able to consume different representations of the same resource</a:t>
            </a:r>
          </a:p>
          <a:p>
            <a:r>
              <a:rPr lang="en-US" dirty="0" smtClean="0"/>
              <a:t>A representation can take various forms, but its resource has to be available through the same URI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6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9801"/>
            <a:ext cx="7924800" cy="685800"/>
          </a:xfrm>
        </p:spPr>
        <p:txBody>
          <a:bodyPr/>
          <a:lstStyle/>
          <a:p>
            <a:r>
              <a:rPr lang="en-US" dirty="0" smtClean="0"/>
              <a:t>XML, JSON</a:t>
            </a:r>
            <a:r>
              <a:rPr lang="en-US" dirty="0"/>
              <a:t>, </a:t>
            </a:r>
            <a:r>
              <a:rPr lang="en-US" dirty="0" smtClean="0"/>
              <a:t>RSS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476079"/>
            <a:ext cx="7924800" cy="813905"/>
          </a:xfrm>
        </p:spPr>
        <p:txBody>
          <a:bodyPr/>
          <a:lstStyle/>
          <a:p>
            <a:r>
              <a:rPr lang="en-US" dirty="0" smtClean="0"/>
              <a:t>Comparing the Common Service </a:t>
            </a:r>
            <a:r>
              <a:rPr lang="en-US" dirty="0"/>
              <a:t>Representation Formats</a:t>
            </a:r>
          </a:p>
        </p:txBody>
      </p:sp>
      <p:pic>
        <p:nvPicPr>
          <p:cNvPr id="6146" name="Picture 2" descr="http://themocracy.com/wp-content/uploads/2010/02/json-128x12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2400" y="2819399"/>
            <a:ext cx="1219200" cy="1143001"/>
          </a:xfrm>
          <a:prstGeom prst="roundRect">
            <a:avLst>
              <a:gd name="adj" fmla="val 175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mitya.co.uk/inc/php/getDBPic.php?id=14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63902">
            <a:off x="2209800" y="3167254"/>
            <a:ext cx="1295400" cy="1182757"/>
          </a:xfrm>
          <a:prstGeom prst="roundRect">
            <a:avLst>
              <a:gd name="adj" fmla="val 175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goessner.net/img/xml_json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27312">
            <a:off x="5638800" y="3086298"/>
            <a:ext cx="1475538" cy="1209676"/>
          </a:xfrm>
          <a:prstGeom prst="roundRect">
            <a:avLst>
              <a:gd name="adj" fmla="val 175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www.unorth.k12.in.us/podcasts/technology/media/RSS_Icon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77748">
            <a:off x="7472592" y="2520192"/>
            <a:ext cx="1165746" cy="1732723"/>
          </a:xfrm>
          <a:prstGeom prst="roundRect">
            <a:avLst>
              <a:gd name="adj" fmla="val 2151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://2.bp.blogspot.com/_QV9RKqorUnA/SgrmO97WlqI/AAAAAAAAAHk/HOTxj28vCy4/s320/doc_xml_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926">
            <a:off x="233592" y="2553345"/>
            <a:ext cx="1747608" cy="174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://www.theredelephant.org/html/images/rss_xml_atom_feeds_news_icon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44675">
            <a:off x="2011979" y="1054098"/>
            <a:ext cx="1638300" cy="1638301"/>
          </a:xfrm>
          <a:prstGeom prst="roundRect">
            <a:avLst>
              <a:gd name="adj" fmla="val 968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ttp://t2.gstatic.com/images?q=tbn:ANd9GcShadj_5yg4hbTbADlULlHD_Fg6WVORCDnaLBrjw-0J_nyZ4A6x&amp;t=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83765">
            <a:off x="5501221" y="1069583"/>
            <a:ext cx="2057400" cy="1371601"/>
          </a:xfrm>
          <a:prstGeom prst="roundRect">
            <a:avLst>
              <a:gd name="adj" fmla="val 45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http://www.bloggingtips.com/wp-content/uploads/2008/11/rss_by_hopka.png"/>
          <p:cNvPicPr>
            <a:picLocks noChangeAspect="1" noChangeArrowheads="1"/>
          </p:cNvPicPr>
          <p:nvPr/>
        </p:nvPicPr>
        <p:blipFill>
          <a:blip r:embed="rId10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24319">
            <a:off x="3902384" y="1349667"/>
            <a:ext cx="1357026" cy="101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8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XML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markup-language for </a:t>
            </a:r>
            <a:r>
              <a:rPr lang="en-US" dirty="0"/>
              <a:t>encoding documents in machine-readable </a:t>
            </a:r>
            <a:r>
              <a:rPr lang="en-US" dirty="0" smtClean="0"/>
              <a:t>form</a:t>
            </a:r>
          </a:p>
          <a:p>
            <a:pPr lvl="1"/>
            <a:r>
              <a:rPr lang="en-US" dirty="0" smtClean="0"/>
              <a:t>Text-based format</a:t>
            </a:r>
          </a:p>
          <a:p>
            <a:pPr lvl="1"/>
            <a:r>
              <a:rPr lang="en-US" dirty="0" smtClean="0"/>
              <a:t>Consists of tags, attributes and content</a:t>
            </a:r>
          </a:p>
          <a:p>
            <a:pPr lvl="1"/>
            <a:r>
              <a:rPr lang="en-US" dirty="0" smtClean="0"/>
              <a:t>Provide data and meta-data in the same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99997">
            <a:off x="7625234" y="1099421"/>
            <a:ext cx="995378" cy="1232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woPt" dir="t"/>
          </a:scene3d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099375"/>
            <a:ext cx="7924800" cy="22252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version="1.0"?&gt;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&lt;library&gt;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&lt;book&gt;&lt;title&gt;HTML 5&lt;/title&gt;&lt;author&gt;Bay Ivan&lt;/author&gt;&lt;/book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&lt;book&gt;&lt;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title&gt;WPF 4&lt;/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author&gt;Microsoft&lt;/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author&gt;&lt;/book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&lt;book&gt;&lt;title&gt;WCF 4&lt;/title&gt;&lt;author&gt;Kaka Mara&lt;/author&gt;&lt;/book&gt;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&lt;book&gt;&lt;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title&gt;UML 2.0&lt;/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author&gt;Bay Ali&lt;/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author&gt;&lt;/book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&lt;/library&gt;</a:t>
            </a:r>
          </a:p>
        </p:txBody>
      </p:sp>
    </p:spTree>
    <p:extLst>
      <p:ext uri="{BB962C8B-B14F-4D97-AF65-F5344CB8AC3E}">
        <p14:creationId xmlns:p14="http://schemas.microsoft.com/office/powerpoint/2010/main" val="5857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JSON</a:t>
            </a:r>
            <a:r>
              <a:rPr lang="en-US" dirty="0" smtClean="0"/>
              <a:t> (</a:t>
            </a:r>
            <a:r>
              <a:rPr lang="en-US" dirty="0"/>
              <a:t>JavaScript Object Notation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Standard for representing </a:t>
            </a:r>
            <a:r>
              <a:rPr lang="en-US" dirty="0"/>
              <a:t>simple data </a:t>
            </a:r>
            <a:r>
              <a:rPr lang="en-US" dirty="0" smtClean="0"/>
              <a:t>structures and </a:t>
            </a:r>
            <a:r>
              <a:rPr lang="en-US" dirty="0"/>
              <a:t>associative </a:t>
            </a:r>
            <a:r>
              <a:rPr lang="en-US" dirty="0" smtClean="0"/>
              <a:t>arrays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Lightweight text-based open standard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Derived </a:t>
            </a:r>
            <a:r>
              <a:rPr lang="en-US" dirty="0"/>
              <a:t>from the </a:t>
            </a:r>
            <a:r>
              <a:rPr lang="en-US" dirty="0" smtClean="0"/>
              <a:t>JavaScript</a:t>
            </a:r>
            <a:r>
              <a:rPr lang="en-US" dirty="0"/>
              <a:t> </a:t>
            </a:r>
            <a:r>
              <a:rPr lang="en-US" dirty="0" smtClean="0"/>
              <a:t>language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886200"/>
            <a:ext cx="8077200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"firstName": "John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"lastName": "Smith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"age": 25,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"address":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"streetAddress":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"33 Alex. Malinov Blvd.",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"city":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"Sofia", 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postalCode": "10021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"phoneNumber":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[{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"type": "home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number": "212 555-1234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"},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 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type": "fax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number": "646 555-4567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}]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"firstName":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"Bay",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"lastName":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"Ivan",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"age":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79 }</a:t>
            </a:r>
          </a:p>
        </p:txBody>
      </p:sp>
      <p:pic>
        <p:nvPicPr>
          <p:cNvPr id="6" name="Picture 2" descr="http://themocracy.com/wp-content/uploads/2010/02/json-128x120.gif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8" r="3125"/>
          <a:stretch/>
        </p:blipFill>
        <p:spPr bwMode="auto">
          <a:xfrm>
            <a:off x="7543800" y="1142999"/>
            <a:ext cx="1117600" cy="1143001"/>
          </a:xfrm>
          <a:prstGeom prst="roundRect">
            <a:avLst>
              <a:gd name="adj" fmla="val 175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68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RSS</a:t>
            </a:r>
            <a:r>
              <a:rPr lang="en-US" dirty="0"/>
              <a:t> </a:t>
            </a:r>
            <a:r>
              <a:rPr lang="en-US" dirty="0" smtClean="0"/>
              <a:t>(Really </a:t>
            </a:r>
            <a:r>
              <a:rPr lang="en-US" dirty="0"/>
              <a:t>Simple </a:t>
            </a:r>
            <a:r>
              <a:rPr lang="en-US" dirty="0" smtClean="0"/>
              <a:t>Syndication)</a:t>
            </a:r>
          </a:p>
          <a:p>
            <a:pPr lvl="1"/>
            <a:r>
              <a:rPr lang="en-US" dirty="0" smtClean="0"/>
              <a:t>Family </a:t>
            </a:r>
            <a:r>
              <a:rPr lang="en-US" dirty="0"/>
              <a:t>of </a:t>
            </a:r>
            <a:r>
              <a:rPr lang="en-US" dirty="0" smtClean="0"/>
              <a:t>Web </a:t>
            </a:r>
            <a:r>
              <a:rPr lang="en-US" dirty="0"/>
              <a:t>feed formats </a:t>
            </a:r>
            <a:r>
              <a:rPr lang="en-US" dirty="0" smtClean="0"/>
              <a:t>for		 publishing </a:t>
            </a:r>
            <a:r>
              <a:rPr lang="en-US" dirty="0"/>
              <a:t>frequently updated </a:t>
            </a:r>
            <a:r>
              <a:rPr lang="en-US" dirty="0" smtClean="0"/>
              <a:t>works</a:t>
            </a:r>
          </a:p>
          <a:p>
            <a:pPr lvl="2"/>
            <a:r>
              <a:rPr lang="en-US" dirty="0" smtClean="0"/>
              <a:t>E.g. </a:t>
            </a:r>
            <a:r>
              <a:rPr lang="en-US" dirty="0"/>
              <a:t>blog entries, news headlines, </a:t>
            </a:r>
            <a:r>
              <a:rPr lang="en-US" dirty="0" smtClean="0"/>
              <a:t>videos, etc.</a:t>
            </a:r>
          </a:p>
          <a:p>
            <a:pPr lvl="1"/>
            <a:r>
              <a:rPr lang="en-US" dirty="0" smtClean="0"/>
              <a:t>Based on XML, with standardized XSD schema</a:t>
            </a:r>
          </a:p>
          <a:p>
            <a:r>
              <a:rPr lang="en-US" dirty="0" smtClean="0"/>
              <a:t>RSS documents (feeds) are list of items</a:t>
            </a:r>
          </a:p>
          <a:p>
            <a:pPr lvl="1"/>
            <a:r>
              <a:rPr lang="en-US" dirty="0" smtClean="0"/>
              <a:t>Each containing title, author, publish date, summarized text, and metadata</a:t>
            </a:r>
          </a:p>
          <a:p>
            <a:r>
              <a:rPr lang="en-US" dirty="0" smtClean="0"/>
              <a:t>Atom protocol aimed to enhance / replace RSS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7170" name="Picture 2" descr="http://www.bloggingtips.com/wp-content/uploads/2008/11/rss_by_hopka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108585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36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086525"/>
            <a:ext cx="7924800" cy="53142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 encoding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="utf-8"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?&gt;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&lt;rss version="2.0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&lt;channel&gt;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&lt;title&gt;W3Schools Home Page&lt;/title&gt;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&lt;link&gt;http://www.w3schools.com&lt;/link&gt;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&lt;description&gt;Free web building tutorials&lt;/description&gt;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&lt;title&gt;RSS Tutorial&lt;/title&gt;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&lt;link&gt;http://www.w3schools.com/rss&lt;/link&gt;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&lt;description&gt;New RSS tutorial on W3Schools&lt;/description&gt;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&lt;title&gt;XML Tutorial&lt;/title&gt;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&lt;link&gt;http://www.w3schools.com/xml&lt;/link&gt;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&lt;description&gt;New XML tutorial on W3Schools&lt;/description&gt;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&lt;/channel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&lt;/rss&gt;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8267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/>
        </p:nvSpPr>
        <p:spPr bwMode="auto">
          <a:xfrm>
            <a:off x="304800" y="1056068"/>
            <a:ext cx="8534400" cy="5420932"/>
          </a:xfrm>
          <a:prstGeom prst="rect">
            <a:avLst/>
          </a:prstGeom>
        </p:spPr>
        <p:txBody>
          <a:bodyPr/>
          <a:lstStyle/>
          <a:p>
            <a:pPr marL="282575" indent="-282575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Under HTTP, actions are standard HTTP request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POST</a:t>
            </a:r>
            <a:r>
              <a:rPr lang="en-US" dirty="0"/>
              <a:t> – create a resource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PUT</a:t>
            </a:r>
            <a:r>
              <a:rPr lang="en-US" dirty="0"/>
              <a:t> – update a resource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</a:t>
            </a:r>
            <a:r>
              <a:rPr lang="en-US" dirty="0" smtClean="0"/>
              <a:t> </a:t>
            </a:r>
            <a:r>
              <a:rPr lang="en-US" dirty="0"/>
              <a:t>– retrieve a resource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DELETE</a:t>
            </a:r>
            <a:r>
              <a:rPr lang="en-US" dirty="0" smtClean="0"/>
              <a:t> </a:t>
            </a:r>
            <a:r>
              <a:rPr lang="en-US" dirty="0"/>
              <a:t>– delete a resource</a:t>
            </a:r>
          </a:p>
          <a:p>
            <a:r>
              <a:rPr lang="en-US" dirty="0" smtClean="0"/>
              <a:t>They make up the uniform interface used for client/server data transfers</a:t>
            </a:r>
          </a:p>
        </p:txBody>
      </p:sp>
      <p:sp>
        <p:nvSpPr>
          <p:cNvPr id="6" name="AutoShape 2" descr="http://berb.github.io/rest-talk-uulm/assets/illu/rest_triangl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9356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vs. REST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/>
        </p:nvSpPr>
        <p:spPr bwMode="auto">
          <a:xfrm>
            <a:off x="304800" y="1056068"/>
            <a:ext cx="8534400" cy="5420932"/>
          </a:xfrm>
          <a:prstGeom prst="rect">
            <a:avLst/>
          </a:prstGeom>
        </p:spPr>
        <p:txBody>
          <a:bodyPr/>
          <a:lstStyle/>
          <a:p>
            <a:pPr marL="282575" indent="-282575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6" name="AutoShape 2" descr="http://berb.github.io/rest-talk-uulm/assets/illu/rest_triangl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428" y="1708530"/>
            <a:ext cx="6657143" cy="3895238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91232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smtClean="0"/>
              <a:t>Creating a soapUI Project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752600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5105400"/>
            <a:ext cx="8382000" cy="16002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None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None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None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None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 detailed tutorial see: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www.soapui.org/REST-Testing/getting-started.html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604" y="2438400"/>
            <a:ext cx="4710793" cy="2671557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22477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RESTful Web </a:t>
            </a:r>
            <a:r>
              <a:rPr lang="en-US" dirty="0" smtClean="0"/>
              <a:t>Services – Main Concepts</a:t>
            </a:r>
          </a:p>
          <a:p>
            <a:r>
              <a:rPr lang="en-US" dirty="0"/>
              <a:t>REST </a:t>
            </a:r>
            <a:r>
              <a:rPr lang="en-US" dirty="0" smtClean="0"/>
              <a:t>Concepts</a:t>
            </a:r>
          </a:p>
          <a:p>
            <a:r>
              <a:rPr lang="en-US" dirty="0"/>
              <a:t>REST </a:t>
            </a:r>
            <a:r>
              <a:rPr lang="en-US" dirty="0" smtClean="0"/>
              <a:t>Constraints</a:t>
            </a:r>
          </a:p>
          <a:p>
            <a:r>
              <a:rPr lang="en-US" dirty="0"/>
              <a:t>A </a:t>
            </a:r>
            <a:r>
              <a:rPr lang="en-US" dirty="0" err="1"/>
              <a:t>RESTful</a:t>
            </a:r>
            <a:r>
              <a:rPr lang="en-US" dirty="0"/>
              <a:t> System Main </a:t>
            </a:r>
            <a:r>
              <a:rPr lang="en-US" dirty="0" smtClean="0"/>
              <a:t>Actors</a:t>
            </a:r>
          </a:p>
          <a:p>
            <a:pPr lvl="1"/>
            <a:r>
              <a:rPr lang="en-US" dirty="0"/>
              <a:t>Resources</a:t>
            </a:r>
          </a:p>
          <a:p>
            <a:pPr lvl="1"/>
            <a:r>
              <a:rPr lang="en-US" dirty="0"/>
              <a:t>Representations</a:t>
            </a:r>
          </a:p>
          <a:p>
            <a:pPr lvl="1"/>
            <a:r>
              <a:rPr lang="en-US" dirty="0" smtClean="0"/>
              <a:t>Actions</a:t>
            </a:r>
          </a:p>
          <a:p>
            <a:r>
              <a:rPr lang="en-US" dirty="0" err="1" smtClean="0"/>
              <a:t>soapUI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" name="Picture 1" descr="C:\Trash\books-agai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70785" y="2057400"/>
            <a:ext cx="2039815" cy="3505200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5853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Resources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A REST Service contains any number of resources available on their corresponding </a:t>
            </a:r>
            <a:r>
              <a:rPr lang="en-US" sz="3000" dirty="0" smtClean="0"/>
              <a:t>path</a:t>
            </a:r>
          </a:p>
          <a:p>
            <a:r>
              <a:rPr lang="en-US" sz="3000" dirty="0" smtClean="0"/>
              <a:t>Resources </a:t>
            </a:r>
            <a:r>
              <a:rPr lang="en-US" sz="3000" dirty="0"/>
              <a:t>themselves can have as many levels of child resources as </a:t>
            </a:r>
            <a:r>
              <a:rPr lang="en-US" sz="3000" dirty="0" smtClean="0"/>
              <a:t>desired</a:t>
            </a:r>
          </a:p>
          <a:p>
            <a:r>
              <a:rPr lang="en-US" sz="3000" dirty="0"/>
              <a:t>A</a:t>
            </a:r>
            <a:r>
              <a:rPr lang="en-US" sz="3000" dirty="0" smtClean="0"/>
              <a:t> </a:t>
            </a:r>
            <a:r>
              <a:rPr lang="en-US" sz="3000" dirty="0"/>
              <a:t>child resources path will be the concatenation of all its parents’ path with its </a:t>
            </a:r>
            <a:r>
              <a:rPr lang="en-US" sz="3000" dirty="0" smtClean="0"/>
              <a:t>own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41" y="4562025"/>
            <a:ext cx="2720745" cy="186768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432" y="4562025"/>
            <a:ext cx="2656112" cy="1863938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77404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942" y="4735286"/>
            <a:ext cx="7924800" cy="1143000"/>
          </a:xfrm>
        </p:spPr>
        <p:txBody>
          <a:bodyPr/>
          <a:lstStyle/>
          <a:p>
            <a:r>
              <a:rPr lang="en-US" sz="4400" dirty="0"/>
              <a:t>Understanding REST Parameters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676400"/>
            <a:ext cx="5543550" cy="22860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447671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85057"/>
            <a:ext cx="7086600" cy="838200"/>
          </a:xfrm>
        </p:spPr>
        <p:txBody>
          <a:bodyPr/>
          <a:lstStyle/>
          <a:p>
            <a:r>
              <a:rPr lang="en-US" dirty="0"/>
              <a:t>QUERY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3256"/>
            <a:ext cx="8686800" cy="56823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QUERY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parameters </a:t>
            </a:r>
            <a:r>
              <a:rPr lang="en-US" dirty="0" smtClean="0"/>
              <a:t>binds </a:t>
            </a:r>
            <a:r>
              <a:rPr lang="en-US" dirty="0"/>
              <a:t>the value of a path segment to a resource method </a:t>
            </a:r>
            <a:r>
              <a:rPr lang="en-US" dirty="0" smtClean="0"/>
              <a:t>parameter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095" y="3318101"/>
            <a:ext cx="4365670" cy="1917928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07442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85057"/>
            <a:ext cx="7086600" cy="838200"/>
          </a:xfrm>
        </p:spPr>
        <p:txBody>
          <a:bodyPr/>
          <a:lstStyle/>
          <a:p>
            <a:r>
              <a:rPr lang="en-US" dirty="0"/>
              <a:t>HEADER </a:t>
            </a: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3256"/>
            <a:ext cx="8686800" cy="56823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HEADER parameters </a:t>
            </a:r>
            <a:r>
              <a:rPr lang="en-US" dirty="0"/>
              <a:t>are instead added as HTTP Headers to the outgoing request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96" y="2705100"/>
            <a:ext cx="5286375" cy="26670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835" y="4652963"/>
            <a:ext cx="3533775" cy="151447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71622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85057"/>
            <a:ext cx="7086600" cy="838200"/>
          </a:xfrm>
        </p:spPr>
        <p:txBody>
          <a:bodyPr/>
          <a:lstStyle/>
          <a:p>
            <a:r>
              <a:rPr lang="en-US" dirty="0"/>
              <a:t>TEMPLATE P</a:t>
            </a:r>
            <a:r>
              <a:rPr lang="en-US" dirty="0" smtClean="0"/>
              <a:t>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3256"/>
            <a:ext cx="8686800" cy="56823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TEMPLATE parameters </a:t>
            </a:r>
            <a:r>
              <a:rPr lang="en-US" dirty="0"/>
              <a:t>are a flexible way of parameterizing the actual path of the request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981" y="2876040"/>
            <a:ext cx="4872038" cy="3371681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68002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85057"/>
            <a:ext cx="7086600" cy="838200"/>
          </a:xfrm>
        </p:spPr>
        <p:txBody>
          <a:bodyPr/>
          <a:lstStyle/>
          <a:p>
            <a:r>
              <a:rPr lang="en-US" dirty="0"/>
              <a:t>MATRIX P</a:t>
            </a:r>
            <a:r>
              <a:rPr lang="en-US" dirty="0" smtClean="0"/>
              <a:t>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3256"/>
            <a:ext cx="8686800" cy="56823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MATRIX parameters </a:t>
            </a:r>
            <a:r>
              <a:rPr lang="en-US" dirty="0"/>
              <a:t>are another way of defining parameters to be added to the actual path of the resource, but before the query </a:t>
            </a:r>
            <a:r>
              <a:rPr lang="en-US" dirty="0" smtClean="0"/>
              <a:t>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043" y="3646713"/>
            <a:ext cx="4543425" cy="261937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28" y="3259589"/>
            <a:ext cx="4610100" cy="191452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44691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85057"/>
            <a:ext cx="7086600" cy="838200"/>
          </a:xfrm>
        </p:spPr>
        <p:txBody>
          <a:bodyPr/>
          <a:lstStyle/>
          <a:p>
            <a:r>
              <a:rPr lang="en-US" dirty="0"/>
              <a:t>Working with REST Requests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1692728"/>
            <a:ext cx="5353050" cy="4191000"/>
          </a:xfrm>
          <a:prstGeom prst="rect">
            <a:avLst/>
          </a:prstGeom>
        </p:spPr>
      </p:pic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27560" y="1045632"/>
            <a:ext cx="2999411" cy="527804"/>
          </a:xfrm>
          <a:prstGeom prst="wedgeRoundRectCallout">
            <a:avLst>
              <a:gd name="adj1" fmla="val 21703"/>
              <a:gd name="adj2" fmla="val 13233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Toolbar 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98465" y="2460775"/>
            <a:ext cx="1828800" cy="953453"/>
          </a:xfrm>
          <a:prstGeom prst="wedgeRoundRectCallout">
            <a:avLst>
              <a:gd name="adj1" fmla="val 82417"/>
              <a:gd name="adj2" fmla="val 866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 </a:t>
            </a: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Editor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893179" y="3610171"/>
            <a:ext cx="1828800" cy="953453"/>
          </a:xfrm>
          <a:prstGeom prst="wedgeRoundRectCallout">
            <a:avLst>
              <a:gd name="adj1" fmla="val -70559"/>
              <a:gd name="adj2" fmla="val 10036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 </a:t>
            </a:r>
            <a:endParaRPr lang="en-US" sz="2800" b="1" dirty="0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Editor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985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14" y="1262743"/>
            <a:ext cx="7924800" cy="1143000"/>
          </a:xfrm>
        </p:spPr>
        <p:txBody>
          <a:bodyPr/>
          <a:lstStyle/>
          <a:p>
            <a:r>
              <a:rPr lang="en-US" sz="4400" dirty="0"/>
              <a:t>Functional Testing With soapUI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914" y="2253343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519" y="3351098"/>
            <a:ext cx="5248275" cy="214312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3062223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85057"/>
            <a:ext cx="7086600" cy="838200"/>
          </a:xfrm>
        </p:spPr>
        <p:txBody>
          <a:bodyPr/>
          <a:lstStyle/>
          <a:p>
            <a:r>
              <a:rPr lang="en-US" dirty="0"/>
              <a:t>REST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3256"/>
            <a:ext cx="8686800" cy="56823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REST Console </a:t>
            </a:r>
            <a:r>
              <a:rPr lang="en-US" dirty="0"/>
              <a:t>is an HTTP Request Visualizer and Constructor tool, helps developers build, debug and test RESTful APIs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033781"/>
            <a:ext cx="5377543" cy="3410561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22104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47882" y="183673"/>
            <a:ext cx="7086600" cy="838200"/>
          </a:xfrm>
        </p:spPr>
        <p:txBody>
          <a:bodyPr/>
          <a:lstStyle/>
          <a:p>
            <a:r>
              <a:rPr lang="en-US" dirty="0" smtClean="0"/>
              <a:t>RESTful Web </a:t>
            </a:r>
            <a:r>
              <a:rPr lang="en-US" dirty="0"/>
              <a:t>Service Testing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668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Service</a:t>
            </a:r>
            <a:r>
              <a:rPr lang="bg-BG" dirty="0"/>
              <a:t>?</a:t>
            </a:r>
          </a:p>
        </p:txBody>
      </p:sp>
      <p:sp>
        <p:nvSpPr>
          <p:cNvPr id="1091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the real world </a:t>
            </a:r>
            <a:r>
              <a:rPr lang="en-US" dirty="0" smtClean="0"/>
              <a:t>a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service</a:t>
            </a:r>
            <a:r>
              <a:rPr lang="en-US" dirty="0" smtClean="0"/>
              <a:t>" is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piece of work performed </a:t>
            </a:r>
            <a:r>
              <a:rPr lang="en-US" dirty="0"/>
              <a:t>by a service provider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Provides a client (consumer) some desired </a:t>
            </a:r>
            <a:r>
              <a:rPr lang="en-US" dirty="0" smtClean="0"/>
              <a:t>result by some input parameters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/>
              <a:t>The requirements and the result are known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Easy to </a:t>
            </a:r>
            <a:r>
              <a:rPr lang="en-US" dirty="0" smtClean="0"/>
              <a:t>use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Always available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Has </a:t>
            </a:r>
            <a:r>
              <a:rPr lang="en-US" dirty="0"/>
              <a:t>quality characteristics</a:t>
            </a:r>
            <a:r>
              <a:rPr lang="bg-BG" dirty="0"/>
              <a:t> (</a:t>
            </a:r>
            <a:r>
              <a:rPr lang="en-US" dirty="0"/>
              <a:t>price</a:t>
            </a:r>
            <a:r>
              <a:rPr lang="bg-BG" dirty="0"/>
              <a:t>, </a:t>
            </a:r>
            <a:r>
              <a:rPr lang="en-US" dirty="0"/>
              <a:t>execution time, </a:t>
            </a:r>
            <a:r>
              <a:rPr lang="en-US" dirty="0" smtClean="0"/>
              <a:t>constraints, etc</a:t>
            </a:r>
            <a:r>
              <a:rPr lang="en-US" dirty="0"/>
              <a:t>.</a:t>
            </a:r>
            <a:r>
              <a:rPr lang="bg-BG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66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3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029201"/>
            <a:ext cx="7924800" cy="685800"/>
          </a:xfrm>
        </p:spPr>
        <p:txBody>
          <a:bodyPr/>
          <a:lstStyle/>
          <a:p>
            <a:r>
              <a:rPr lang="en-US" dirty="0" smtClean="0"/>
              <a:t>RESTful Web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Lightweight Architecture for Web Services</a:t>
            </a:r>
            <a:endParaRPr lang="en-US" dirty="0"/>
          </a:p>
        </p:txBody>
      </p:sp>
      <p:pic>
        <p:nvPicPr>
          <p:cNvPr id="6" name="Picture 4" descr="http://ragavanr.files.wordpress.com/2011/02/rest-web-servic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9534" y="939800"/>
            <a:ext cx="5368108" cy="369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23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REST?</a:t>
            </a:r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609600" y="1123890"/>
            <a:ext cx="7924800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spcBef>
                <a:spcPct val="20000"/>
              </a:spcBef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spcBef>
                <a:spcPct val="20000"/>
              </a:spcBef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spcBef>
                <a:spcPct val="20000"/>
              </a:spcBef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800" dirty="0"/>
              <a:t>“Representational state </a:t>
            </a:r>
            <a:r>
              <a:rPr lang="en-US" sz="2800" dirty="0" smtClean="0"/>
              <a:t>transfer (REST</a:t>
            </a:r>
            <a:r>
              <a:rPr lang="en-US" sz="2800" dirty="0"/>
              <a:t>) is a style of software architecture for distributed hypermedia systems such as the World Wide Web.”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3409890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hlinkClick r:id="rId2"/>
              </a:rPr>
              <a:t>http://en.wikipedia.org/wiki/Representational_State_Transfer</a:t>
            </a:r>
            <a:endParaRPr lang="en-US" sz="2000" b="1" dirty="0"/>
          </a:p>
        </p:txBody>
      </p:sp>
      <p:sp>
        <p:nvSpPr>
          <p:cNvPr id="9" name="Text Placeholder 4"/>
          <p:cNvSpPr>
            <a:spLocks noGrp="1"/>
          </p:cNvSpPr>
          <p:nvPr/>
        </p:nvSpPr>
        <p:spPr bwMode="auto">
          <a:xfrm>
            <a:off x="304800" y="4038600"/>
            <a:ext cx="8534400" cy="2438400"/>
          </a:xfrm>
          <a:prstGeom prst="rect">
            <a:avLst/>
          </a:prstGeom>
        </p:spPr>
        <p:txBody>
          <a:bodyPr/>
          <a:lstStyle/>
          <a:p>
            <a:pPr marL="282575" indent="-282575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Application state and functionality are resources </a:t>
            </a:r>
          </a:p>
          <a:p>
            <a:pPr marL="282575" indent="-282575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Every resource has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URI</a:t>
            </a:r>
          </a:p>
          <a:p>
            <a:pPr marL="282575" indent="-282575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All resources share a uniform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interface</a:t>
            </a:r>
          </a:p>
          <a:p>
            <a:pPr marL="282575" indent="-282575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This natively maps to the HTTP protocol</a:t>
            </a: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327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REST Concepts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/>
        </p:nvSpPr>
        <p:spPr bwMode="auto">
          <a:xfrm>
            <a:off x="304800" y="914400"/>
            <a:ext cx="8534400" cy="5562600"/>
          </a:xfrm>
          <a:prstGeom prst="rect">
            <a:avLst/>
          </a:prstGeom>
        </p:spPr>
        <p:txBody>
          <a:bodyPr/>
          <a:lstStyle/>
          <a:p>
            <a:pPr marL="282575" indent="-282575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architecture consist of</a:t>
            </a:r>
          </a:p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9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clients</a:t>
            </a:r>
            <a:r>
              <a:rPr lang="en-US" sz="29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9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servers</a:t>
            </a:r>
            <a:r>
              <a:rPr lang="en-US" sz="29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9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requests</a:t>
            </a:r>
            <a:r>
              <a:rPr lang="en-US" sz="29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9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responses</a:t>
            </a:r>
          </a:p>
          <a:p>
            <a:pPr marL="282575" lvl="0" indent="-282575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Requests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responses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build around the transfer of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representations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</a:t>
            </a:r>
          </a:p>
          <a:p>
            <a:pPr marL="282575" lvl="0" indent="-282575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Clients contain representations, servers the resources (concepts) themselves</a:t>
            </a: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3038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6" name="Picture 2" descr="http://4.bp.blogspot.com/-AG9PUSpz2Ss/UV1o7jnPRlI/AAAAAAAAA90/1qI9M2lZqnE/s1600/RestfuArchitectur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573" y="4974539"/>
            <a:ext cx="5670855" cy="1643046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67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Constraints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RESTful</a:t>
            </a:r>
            <a:r>
              <a:rPr lang="en-US" dirty="0" smtClean="0"/>
              <a:t> system should be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Client-server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Stateless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Cacheable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Uniformly accessible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8"/>
          <a:stretch/>
        </p:blipFill>
        <p:spPr>
          <a:xfrm>
            <a:off x="5633357" y="3995057"/>
            <a:ext cx="2656114" cy="189411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49702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Client-server</a:t>
            </a:r>
          </a:p>
          <a:p>
            <a:pPr lvl="1"/>
            <a:r>
              <a:rPr lang="en-US" dirty="0" smtClean="0"/>
              <a:t>Clients are separated from servers by a uniform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050" name="Picture 2" descr="http://www.prideparrot.com/Source-Codes/Images/R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2229757"/>
            <a:ext cx="7743825" cy="405765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70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8237</TotalTime>
  <Words>1289</Words>
  <Application>Microsoft Office PowerPoint</Application>
  <PresentationFormat>On-screen Show (4:3)</PresentationFormat>
  <Paragraphs>255</Paragraphs>
  <Slides>40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Web Service Testing</vt:lpstr>
      <vt:lpstr>The Lectors</vt:lpstr>
      <vt:lpstr>Table of Contents</vt:lpstr>
      <vt:lpstr>What is a Service?</vt:lpstr>
      <vt:lpstr>RESTful Web Services</vt:lpstr>
      <vt:lpstr>What is REST?</vt:lpstr>
      <vt:lpstr> REST Concepts</vt:lpstr>
      <vt:lpstr>REST Constraints</vt:lpstr>
      <vt:lpstr>Client-server</vt:lpstr>
      <vt:lpstr>Stateless</vt:lpstr>
      <vt:lpstr>Cacheable</vt:lpstr>
      <vt:lpstr>Uniform Accessible</vt:lpstr>
      <vt:lpstr>The Web as a RESTful system</vt:lpstr>
      <vt:lpstr>A RESTful System Main Actors</vt:lpstr>
      <vt:lpstr>Resources</vt:lpstr>
      <vt:lpstr>Resources (2)</vt:lpstr>
      <vt:lpstr>URIs</vt:lpstr>
      <vt:lpstr>Representations</vt:lpstr>
      <vt:lpstr>Representations (2)</vt:lpstr>
      <vt:lpstr>Content-Types</vt:lpstr>
      <vt:lpstr>Representation Formats</vt:lpstr>
      <vt:lpstr>XML, JSON, RSS</vt:lpstr>
      <vt:lpstr>XML</vt:lpstr>
      <vt:lpstr>JSON</vt:lpstr>
      <vt:lpstr>RSS</vt:lpstr>
      <vt:lpstr>RSS – Example</vt:lpstr>
      <vt:lpstr>Actions</vt:lpstr>
      <vt:lpstr>SOAP vs. REST</vt:lpstr>
      <vt:lpstr>Creating a soapUI Project </vt:lpstr>
      <vt:lpstr>REST Resources and Methods</vt:lpstr>
      <vt:lpstr>Understanding REST Parameters</vt:lpstr>
      <vt:lpstr>QUERY Parameters</vt:lpstr>
      <vt:lpstr>HEADER Parameters</vt:lpstr>
      <vt:lpstr>TEMPLATE Parameters</vt:lpstr>
      <vt:lpstr>MATRIX Parameters</vt:lpstr>
      <vt:lpstr>Working with REST Requests</vt:lpstr>
      <vt:lpstr>Functional Testing With soapUI</vt:lpstr>
      <vt:lpstr>REST Console</vt:lpstr>
      <vt:lpstr>RESTful Web Service Testing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for Performance, Load Testing,  Stress Testing</dc:title>
  <dc:creator>Asya Georgieva</dc:creator>
  <cp:lastModifiedBy>Snejina Lazarova</cp:lastModifiedBy>
  <cp:revision>148</cp:revision>
  <dcterms:created xsi:type="dcterms:W3CDTF">2013-04-04T14:35:16Z</dcterms:created>
  <dcterms:modified xsi:type="dcterms:W3CDTF">2016-01-26T12:56:09Z</dcterms:modified>
</cp:coreProperties>
</file>