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380" r:id="rId3"/>
    <p:sldId id="258" r:id="rId4"/>
    <p:sldId id="367" r:id="rId5"/>
    <p:sldId id="381" r:id="rId6"/>
    <p:sldId id="377" r:id="rId7"/>
    <p:sldId id="378" r:id="rId8"/>
    <p:sldId id="373" r:id="rId9"/>
    <p:sldId id="372" r:id="rId10"/>
    <p:sldId id="374" r:id="rId11"/>
    <p:sldId id="370" r:id="rId12"/>
    <p:sldId id="382" r:id="rId13"/>
    <p:sldId id="261" r:id="rId14"/>
    <p:sldId id="383" r:id="rId15"/>
    <p:sldId id="379" r:id="rId16"/>
    <p:sldId id="361" r:id="rId17"/>
    <p:sldId id="3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A631"/>
    <a:srgbClr val="82A033"/>
    <a:srgbClr val="AF8933"/>
    <a:srgbClr val="EAEAEA"/>
    <a:srgbClr val="B13232"/>
    <a:srgbClr val="B18B32"/>
    <a:srgbClr val="C33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7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303E9-1A8A-406D-9DFA-FF87524EDF5C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DED31-8D23-4B68-A09D-8BA260C2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5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Demos should be delivered in parallel with</a:t>
            </a:r>
            <a:r>
              <a:rPr lang="en-US" baseline="0" dirty="0" smtClean="0"/>
              <a:t> slides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5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1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642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08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imitar.Topuzov@Telerik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70096"/>
            <a:ext cx="8229600" cy="838200"/>
          </a:xfrm>
        </p:spPr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308296"/>
            <a:ext cx="8229600" cy="569120"/>
          </a:xfrm>
        </p:spPr>
        <p:txBody>
          <a:bodyPr/>
          <a:lstStyle/>
          <a:p>
            <a:r>
              <a:rPr lang="en-US" dirty="0" smtClean="0"/>
              <a:t>…in another 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1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dirty="0" smtClean="0"/>
              <a:t>Testing Multitier Systems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6" y="4770119"/>
            <a:ext cx="1515139" cy="15084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99660" y="1141909"/>
            <a:ext cx="4015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…better</a:t>
            </a:r>
            <a:r>
              <a:rPr lang="en-US" b="1" dirty="0"/>
              <a:t>, but </a:t>
            </a:r>
            <a:r>
              <a:rPr lang="en-US" b="1" dirty="0" smtClean="0"/>
              <a:t>not in </a:t>
            </a:r>
            <a:r>
              <a:rPr lang="en-US" b="1" dirty="0"/>
              <a:t>the </a:t>
            </a:r>
            <a:r>
              <a:rPr lang="en-US" b="1" dirty="0" smtClean="0"/>
              <a:t>right </a:t>
            </a:r>
            <a:r>
              <a:rPr lang="en-US" b="1" dirty="0"/>
              <a:t>way</a:t>
            </a:r>
          </a:p>
        </p:txBody>
      </p:sp>
      <p:pic>
        <p:nvPicPr>
          <p:cNvPr id="501760" name="Picture 5017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3160386"/>
            <a:ext cx="1239838" cy="1239838"/>
          </a:xfrm>
          <a:prstGeom prst="rect">
            <a:avLst/>
          </a:prstGeom>
        </p:spPr>
      </p:pic>
      <p:pic>
        <p:nvPicPr>
          <p:cNvPr id="501761" name="Picture 5017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1902246"/>
            <a:ext cx="1239838" cy="1122054"/>
          </a:xfrm>
          <a:prstGeom prst="rect">
            <a:avLst/>
          </a:prstGeom>
        </p:spPr>
      </p:pic>
      <p:cxnSp>
        <p:nvCxnSpPr>
          <p:cNvPr id="501764" name="Straight Arrow Connector 501763"/>
          <p:cNvCxnSpPr/>
          <p:nvPr/>
        </p:nvCxnSpPr>
        <p:spPr>
          <a:xfrm flipV="1">
            <a:off x="3344168" y="2488175"/>
            <a:ext cx="9525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353386" y="3703320"/>
            <a:ext cx="9525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83325" y="2032684"/>
            <a:ext cx="35051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>
              <a:lnSpc>
                <a:spcPct val="100000"/>
              </a:lnSpc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Can test on both Service and UI Layer</a:t>
            </a:r>
          </a:p>
          <a:p>
            <a:pPr marL="357187" lvl="1"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No way to reuse code, build and CI infrastructure, reporting tools, etc.</a:t>
            </a:r>
            <a:endParaRPr lang="en-US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488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dirty="0" smtClean="0"/>
              <a:t>Testing Multitier Systems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57060" y="1141909"/>
            <a:ext cx="2131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…in the right way</a:t>
            </a:r>
            <a:endParaRPr lang="en-US" b="1" dirty="0"/>
          </a:p>
        </p:txBody>
      </p:sp>
      <p:pic>
        <p:nvPicPr>
          <p:cNvPr id="14" name="Picture 2" descr="C:\Users\koleva\Desktop\Check-Mark-Guy.jpg.r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270" y="4714790"/>
            <a:ext cx="1982998" cy="180699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0" y="2496459"/>
            <a:ext cx="1295400" cy="12954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344168" y="2503415"/>
            <a:ext cx="732532" cy="44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44168" y="3333994"/>
            <a:ext cx="754380" cy="41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72100" y="2097353"/>
            <a:ext cx="35051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>
              <a:lnSpc>
                <a:spcPct val="100000"/>
              </a:lnSpc>
            </a:pP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Single Code Base</a:t>
            </a:r>
          </a:p>
          <a:p>
            <a:pPr marL="357187" lvl="1">
              <a:lnSpc>
                <a:spcPct val="100000"/>
              </a:lnSpc>
            </a:pP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Utilize appropriate </a:t>
            </a: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APIs/SDKs 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for accessing Service </a:t>
            </a: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and UI Layers</a:t>
            </a:r>
          </a:p>
          <a:p>
            <a:pPr marL="357187" lvl="1">
              <a:lnSpc>
                <a:spcPct val="100000"/>
              </a:lnSpc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Reuse Code, CI infrastructure, Reporting Tools, etc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84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2162"/>
            <a:ext cx="7086600" cy="914400"/>
          </a:xfrm>
        </p:spPr>
        <p:txBody>
          <a:bodyPr/>
          <a:lstStyle/>
          <a:p>
            <a:r>
              <a:rPr lang="en-US" dirty="0" smtClean="0"/>
              <a:t>Testing Pyramid</a:t>
            </a:r>
            <a:endParaRPr lang="en-US" dirty="0"/>
          </a:p>
        </p:txBody>
      </p:sp>
      <p:pic>
        <p:nvPicPr>
          <p:cNvPr id="1026" name="Picture 2" descr="https://www.stevefenton.co.uk/wp-content/uploads/2015/07/testing-pyramid-orig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533" y="1965231"/>
            <a:ext cx="61245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0155"/>
            <a:ext cx="7467600" cy="1066800"/>
          </a:xfrm>
        </p:spPr>
        <p:txBody>
          <a:bodyPr/>
          <a:lstStyle/>
          <a:p>
            <a:r>
              <a:rPr lang="en-US" dirty="0" smtClean="0"/>
              <a:t>Popular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4" y="1542196"/>
            <a:ext cx="7751929" cy="5163403"/>
          </a:xfrm>
        </p:spPr>
        <p:txBody>
          <a:bodyPr/>
          <a:lstStyle/>
          <a:p>
            <a:r>
              <a:rPr lang="en-US" sz="3600" dirty="0" smtClean="0"/>
              <a:t>Java</a:t>
            </a:r>
          </a:p>
          <a:p>
            <a:pPr lvl="1"/>
            <a:r>
              <a:rPr lang="en-US" sz="3200" dirty="0"/>
              <a:t>Rest-assured</a:t>
            </a:r>
          </a:p>
          <a:p>
            <a:pPr lvl="1"/>
            <a:r>
              <a:rPr lang="en-US" sz="3200" dirty="0"/>
              <a:t>Jersey</a:t>
            </a:r>
            <a:endParaRPr lang="en-US" sz="3200" dirty="0" smtClean="0"/>
          </a:p>
          <a:p>
            <a:r>
              <a:rPr lang="en-US" sz="3600" dirty="0" smtClean="0"/>
              <a:t>.NET</a:t>
            </a:r>
          </a:p>
          <a:p>
            <a:pPr lvl="1"/>
            <a:r>
              <a:rPr lang="en-US" sz="3200" dirty="0"/>
              <a:t>HTTP Client</a:t>
            </a:r>
          </a:p>
          <a:p>
            <a:pPr lvl="1"/>
            <a:r>
              <a:rPr lang="en-US" sz="3200" dirty="0"/>
              <a:t>Json.NET</a:t>
            </a:r>
          </a:p>
        </p:txBody>
      </p:sp>
    </p:spTree>
    <p:extLst>
      <p:ext uri="{BB962C8B-B14F-4D97-AF65-F5344CB8AC3E}">
        <p14:creationId xmlns:p14="http://schemas.microsoft.com/office/powerpoint/2010/main" val="37272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467600" cy="1066800"/>
          </a:xfrm>
        </p:spPr>
        <p:txBody>
          <a:bodyPr/>
          <a:lstStyle/>
          <a:p>
            <a:r>
              <a:rPr lang="en-US" dirty="0"/>
              <a:t>Testing Multitier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36180" y="1141909"/>
            <a:ext cx="1552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…in example</a:t>
            </a:r>
            <a:endParaRPr lang="en-US" b="1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50520" y="1630679"/>
            <a:ext cx="8359140" cy="4782879"/>
          </a:xfrm>
        </p:spPr>
        <p:txBody>
          <a:bodyPr/>
          <a:lstStyle/>
          <a:p>
            <a:r>
              <a:rPr lang="en-US" dirty="0" smtClean="0"/>
              <a:t>System Under Test</a:t>
            </a:r>
          </a:p>
          <a:p>
            <a:pPr lvl="1"/>
            <a:r>
              <a:rPr lang="en-US" dirty="0" smtClean="0"/>
              <a:t>it-ebooks.info</a:t>
            </a:r>
          </a:p>
          <a:p>
            <a:r>
              <a:rPr lang="en-US" dirty="0" smtClean="0"/>
              <a:t>Automation Code Base and Ecosystem</a:t>
            </a:r>
          </a:p>
          <a:p>
            <a:pPr lvl="1"/>
            <a:r>
              <a:rPr lang="en-US" dirty="0" smtClean="0"/>
              <a:t>C# and .NET</a:t>
            </a:r>
          </a:p>
          <a:p>
            <a:r>
              <a:rPr lang="en-US" dirty="0" smtClean="0"/>
              <a:t>APIs </a:t>
            </a:r>
            <a:r>
              <a:rPr lang="en-US" smtClean="0"/>
              <a:t>for UI </a:t>
            </a:r>
            <a:r>
              <a:rPr lang="en-US" dirty="0" smtClean="0"/>
              <a:t>and Service Layers</a:t>
            </a:r>
            <a:endParaRPr lang="en-US" dirty="0"/>
          </a:p>
          <a:p>
            <a:pPr lvl="1"/>
            <a:r>
              <a:rPr lang="en-US" dirty="0" smtClean="0"/>
              <a:t>Telerik Testing Framework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 HTTP Client and </a:t>
            </a:r>
            <a:r>
              <a:rPr lang="en-US" dirty="0" smtClean="0">
                <a:effectLst/>
              </a:rPr>
              <a:t>Json.NET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0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15513"/>
            <a:ext cx="7924800" cy="6858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1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" y="932331"/>
            <a:ext cx="8023860" cy="576430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Dimitar Topuzov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Principal QA Engineer </a:t>
            </a:r>
            <a:r>
              <a:rPr lang="bg-BG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bg-BG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@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NativeScript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Team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97" y="1264920"/>
            <a:ext cx="2059046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510540" y="5525492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510541" y="5925602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Dimitar.Topuzov@Telerik.com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Multitier architecture and software systems</a:t>
            </a:r>
          </a:p>
          <a:p>
            <a:pPr marL="568325" lvl="1" indent="-211138">
              <a:lnSpc>
                <a:spcPct val="100000"/>
              </a:lnSpc>
            </a:pPr>
            <a:r>
              <a:rPr lang="en-US" dirty="0" smtClean="0"/>
              <a:t>The multitier architecture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Testing Web Services in context of multitier architecture</a:t>
            </a:r>
            <a:endParaRPr lang="en-US" dirty="0"/>
          </a:p>
          <a:p>
            <a:pPr marL="568325" lvl="1" indent="-211138">
              <a:lnSpc>
                <a:spcPct val="100000"/>
              </a:lnSpc>
            </a:pPr>
            <a:r>
              <a:rPr lang="en-US" dirty="0" smtClean="0"/>
              <a:t>How NOT to </a:t>
            </a:r>
            <a:r>
              <a:rPr lang="en-US" dirty="0"/>
              <a:t>test multitier </a:t>
            </a:r>
            <a:r>
              <a:rPr lang="en-US" dirty="0" smtClean="0"/>
              <a:t>systems</a:t>
            </a:r>
          </a:p>
          <a:p>
            <a:pPr marL="568325" lvl="1" indent="-211138">
              <a:lnSpc>
                <a:spcPct val="100000"/>
              </a:lnSpc>
            </a:pPr>
            <a:r>
              <a:rPr lang="en-US" dirty="0" smtClean="0"/>
              <a:t>How to test multitier systems in the right way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4271" y="4697768"/>
            <a:ext cx="2686329" cy="1676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4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2"/>
          <p:cNvSpPr>
            <a:spLocks noGrp="1"/>
          </p:cNvSpPr>
          <p:nvPr/>
        </p:nvSpPr>
        <p:spPr>
          <a:xfrm>
            <a:off x="7070056" y="2020669"/>
            <a:ext cx="60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iOS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/>
        </p:nvSpPr>
        <p:spPr>
          <a:xfrm>
            <a:off x="1383184" y="2050187"/>
            <a:ext cx="715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/>
        </p:nvSpPr>
        <p:spPr>
          <a:xfrm>
            <a:off x="3950282" y="1983742"/>
            <a:ext cx="107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981200" y="97123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/>
              <a:t>Monolithic </a:t>
            </a:r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96984" y="259731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691615" y="2530869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6915" y="2519691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686120" y="555062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86121" y="3861729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Logic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50681" y="3928174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Logic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24368" y="3898656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Logic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205934" y="2020669"/>
            <a:ext cx="2538484" cy="33115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54431" y="1983741"/>
            <a:ext cx="2538484" cy="33115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02928" y="1983740"/>
            <a:ext cx="2538484" cy="33115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2"/>
          <p:cNvSpPr>
            <a:spLocks noGrp="1"/>
          </p:cNvSpPr>
          <p:nvPr/>
        </p:nvSpPr>
        <p:spPr>
          <a:xfrm>
            <a:off x="6113213" y="1983742"/>
            <a:ext cx="60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iOS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/>
        </p:nvSpPr>
        <p:spPr>
          <a:xfrm>
            <a:off x="2199359" y="1983742"/>
            <a:ext cx="715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/>
        </p:nvSpPr>
        <p:spPr>
          <a:xfrm>
            <a:off x="3950282" y="1983742"/>
            <a:ext cx="107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713159" y="2530869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691615" y="2530869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70072" y="248276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686121" y="3861729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686121" y="5192589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981200" y="177282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/>
              <a:t>Multitier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9920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81200" y="177282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/>
              <a:t>Multitier Architecture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996690" y="2038595"/>
            <a:ext cx="3055620" cy="9144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Presentation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996690" y="3296735"/>
            <a:ext cx="305562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l"/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Business logic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996690" y="4483571"/>
            <a:ext cx="305562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l"/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Data storage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355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74920" y="3225431"/>
            <a:ext cx="1493520" cy="914400"/>
          </a:xfrm>
        </p:spPr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81200" y="288896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Testing Multitier Systems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596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dirty="0" smtClean="0"/>
              <a:t>Testing Multitier Systems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6" y="4770119"/>
            <a:ext cx="1515139" cy="15084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67526" y="1141909"/>
            <a:ext cx="2220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…in the wrong way</a:t>
            </a:r>
            <a:endParaRPr lang="en-US" b="1" dirty="0"/>
          </a:p>
        </p:txBody>
      </p:sp>
      <p:pic>
        <p:nvPicPr>
          <p:cNvPr id="501760" name="Picture 5017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3160386"/>
            <a:ext cx="1239838" cy="1239838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V="1">
            <a:off x="3353386" y="3703320"/>
            <a:ext cx="9525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72100" y="1967291"/>
            <a:ext cx="372777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Not testing what user actually use and see</a:t>
            </a:r>
          </a:p>
          <a:p>
            <a:pPr marL="357187" lvl="1"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Good way to test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business logic</a:t>
            </a:r>
            <a:endParaRPr lang="bg-BG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Faster tests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Less fragile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Lower Maintenance</a:t>
            </a:r>
          </a:p>
          <a:p>
            <a:pPr marL="642937" lvl="1" indent="-285750">
              <a:lnSpc>
                <a:spcPct val="100000"/>
              </a:lnSpc>
              <a:buFontTx/>
              <a:buChar char="-"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752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dirty="0" smtClean="0"/>
              <a:t>Testing Multitier Systems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6" y="4770119"/>
            <a:ext cx="1515139" cy="15084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99660" y="1141909"/>
            <a:ext cx="4188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…a bit better, but still in the wrong way</a:t>
            </a:r>
          </a:p>
        </p:txBody>
      </p:sp>
      <p:pic>
        <p:nvPicPr>
          <p:cNvPr id="501761" name="Picture 5017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1902246"/>
            <a:ext cx="1239838" cy="1122054"/>
          </a:xfrm>
          <a:prstGeom prst="rect">
            <a:avLst/>
          </a:prstGeom>
        </p:spPr>
      </p:pic>
      <p:cxnSp>
        <p:nvCxnSpPr>
          <p:cNvPr id="501764" name="Straight Arrow Connector 501763"/>
          <p:cNvCxnSpPr/>
          <p:nvPr/>
        </p:nvCxnSpPr>
        <p:spPr>
          <a:xfrm flipV="1">
            <a:off x="3344168" y="2488175"/>
            <a:ext cx="9525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83325" y="2348350"/>
            <a:ext cx="350519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Test what the user see</a:t>
            </a:r>
          </a:p>
          <a:p>
            <a:pPr marL="357187" lvl="1"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Slower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More fragile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Higher Maintenance</a:t>
            </a:r>
          </a:p>
          <a:p>
            <a:pPr marL="642937" lvl="1" indent="-285750">
              <a:lnSpc>
                <a:spcPct val="100000"/>
              </a:lnSpc>
              <a:buFontTx/>
              <a:buChar char="-"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31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762</TotalTime>
  <Words>380</Words>
  <Application>Microsoft Office PowerPoint</Application>
  <PresentationFormat>On-screen Show (4:3)</PresentationFormat>
  <Paragraphs>137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Consolas</vt:lpstr>
      <vt:lpstr>Corbel</vt:lpstr>
      <vt:lpstr>Wingdings 2</vt:lpstr>
      <vt:lpstr>Telerik Academy Theme</vt:lpstr>
      <vt:lpstr>Web Service Testing</vt:lpstr>
      <vt:lpstr>The Lecturer</vt:lpstr>
      <vt:lpstr>Table of Contents</vt:lpstr>
      <vt:lpstr>PowerPoint Presentation</vt:lpstr>
      <vt:lpstr>PowerPoint Presentation</vt:lpstr>
      <vt:lpstr>Presentation</vt:lpstr>
      <vt:lpstr>How?</vt:lpstr>
      <vt:lpstr>Testing Multitier Systems</vt:lpstr>
      <vt:lpstr>Testing Multitier Systems</vt:lpstr>
      <vt:lpstr>Testing Multitier Systems</vt:lpstr>
      <vt:lpstr>Testing Multitier Systems</vt:lpstr>
      <vt:lpstr>Testing Pyramid</vt:lpstr>
      <vt:lpstr>Popular Libraries</vt:lpstr>
      <vt:lpstr>Testing Multitier Systems</vt:lpstr>
      <vt:lpstr>Demo</vt:lpstr>
      <vt:lpstr>Web Service Testing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Models</dc:title>
  <dc:creator>Asya Georgieva</dc:creator>
  <cp:lastModifiedBy>Asya Georgieva</cp:lastModifiedBy>
  <cp:revision>83</cp:revision>
  <dcterms:created xsi:type="dcterms:W3CDTF">2013-05-01T14:52:33Z</dcterms:created>
  <dcterms:modified xsi:type="dcterms:W3CDTF">2016-01-28T09:49:33Z</dcterms:modified>
</cp:coreProperties>
</file>