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426" r:id="rId3"/>
    <p:sldId id="258" r:id="rId4"/>
    <p:sldId id="367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79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3" r:id="rId43"/>
    <p:sldId id="424" r:id="rId44"/>
    <p:sldId id="422" r:id="rId45"/>
    <p:sldId id="395" r:id="rId46"/>
    <p:sldId id="361" r:id="rId47"/>
    <p:sldId id="36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ED31-8D23-4B68-A09D-8BA260C2B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erformance.com/load-testing/blog/2011/02/load-testing-basics-how-many-concurrent-users-is-enough/" TargetMode="External"/><Relationship Id="rId2" Type="http://schemas.openxmlformats.org/officeDocument/2006/relationships/hyperlink" Target="http://www.webperformance.com/library/tutorials/CalculateNumberOfLoadtest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xceptance.com/2013/07/26/concurrent-users-the-art-of-calculation/" TargetMode="External"/><Relationship Id="rId4" Type="http://schemas.openxmlformats.org/officeDocument/2006/relationships/hyperlink" Target="https://blog.flood.io/planning-for-high-concurrency-load-tests-with-jmet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-plugins.org/wiki/PerfMon" TargetMode="External"/><Relationship Id="rId2" Type="http://schemas.openxmlformats.org/officeDocument/2006/relationships/hyperlink" Target="http://jmeter-plugi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eter-plugins.org/wiki/PerfMonAgen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adstorm.com/load-testing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mint.com/command-line-tools-to-monitor-linux-performance/" TargetMode="External"/><Relationship Id="rId2" Type="http://schemas.openxmlformats.org/officeDocument/2006/relationships/hyperlink" Target="http://www.7tutorials.com/how-use-resource-monitor-windows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citi.biz/tips/top-linux-monitoring-tool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Performance/Load/Stress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/>
              <a:t>Use some kind of concurrency calculator</a:t>
            </a:r>
          </a:p>
          <a:p>
            <a:pPr lvl="1"/>
            <a:r>
              <a:rPr lang="en-US" dirty="0">
                <a:hlinkClick r:id="rId2"/>
              </a:rPr>
              <a:t>Sample Calculator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How to calculate VU (article)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How to calculate VU (another article)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How to calculate VU (one more article)</a:t>
            </a:r>
            <a:endParaRPr lang="en-US" dirty="0"/>
          </a:p>
          <a:p>
            <a:r>
              <a:rPr lang="en-US" dirty="0"/>
              <a:t>Use think times (with deviations)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not only mimics real world usage better, but it allows for your agents I/O to not be as congested</a:t>
            </a:r>
          </a:p>
        </p:txBody>
      </p:sp>
    </p:spTree>
    <p:extLst>
      <p:ext uri="{BB962C8B-B14F-4D97-AF65-F5344CB8AC3E}">
        <p14:creationId xmlns:p14="http://schemas.microsoft.com/office/powerpoint/2010/main" val="6884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sz="3100" dirty="0" smtClean="0"/>
              <a:t>Start Perf/Load testing only if systems works correctly (functional tests passed)</a:t>
            </a:r>
          </a:p>
          <a:p>
            <a:r>
              <a:rPr lang="en-US" sz="3100" dirty="0" smtClean="0"/>
              <a:t>Make sure you have stable Environment</a:t>
            </a:r>
          </a:p>
          <a:p>
            <a:pPr lvl="1"/>
            <a:r>
              <a:rPr lang="en-US" sz="2700" dirty="0" smtClean="0"/>
              <a:t>Environment must have same resources during each test execution</a:t>
            </a:r>
          </a:p>
          <a:p>
            <a:pPr lvl="1"/>
            <a:r>
              <a:rPr lang="en-US" sz="2700" dirty="0" smtClean="0"/>
              <a:t>No </a:t>
            </a:r>
            <a:r>
              <a:rPr lang="en-US" sz="2700" dirty="0"/>
              <a:t>other random actions should be done during performance/load/stress tests</a:t>
            </a:r>
          </a:p>
          <a:p>
            <a:pPr lvl="1"/>
            <a:r>
              <a:rPr lang="en-US" sz="2700" dirty="0"/>
              <a:t>If possible use same hardware resources as Live System</a:t>
            </a:r>
          </a:p>
          <a:p>
            <a:pPr lvl="1"/>
            <a:r>
              <a:rPr lang="en-US" sz="2700" dirty="0"/>
              <a:t>If possible use separate environment (specially when perform stress tests)</a:t>
            </a:r>
          </a:p>
        </p:txBody>
      </p:sp>
    </p:spTree>
    <p:extLst>
      <p:ext uri="{BB962C8B-B14F-4D97-AF65-F5344CB8AC3E}">
        <p14:creationId xmlns:p14="http://schemas.microsoft.com/office/powerpoint/2010/main" val="2801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586762"/>
          </a:xfrm>
        </p:spPr>
        <p:txBody>
          <a:bodyPr/>
          <a:lstStyle/>
          <a:p>
            <a:r>
              <a:rPr lang="en-US" dirty="0"/>
              <a:t>Base testing scenarios on real data (if possible)</a:t>
            </a:r>
          </a:p>
          <a:p>
            <a:pPr lvl="1"/>
            <a:r>
              <a:rPr lang="en-US" dirty="0"/>
              <a:t>In best case use data from some analytics/monitoring solution that give you meaningful data in easy way</a:t>
            </a:r>
          </a:p>
          <a:p>
            <a:pPr lvl="1"/>
            <a:r>
              <a:rPr lang="en-US" dirty="0"/>
              <a:t>If you have no analytics/monitoring solutions try to introduce such</a:t>
            </a:r>
          </a:p>
          <a:p>
            <a:pPr lvl="1"/>
            <a:r>
              <a:rPr lang="en-US" dirty="0"/>
              <a:t>If there is no chance for analytics/monitoring try to find some kind of logs of the SUT and try to analyze them</a:t>
            </a:r>
          </a:p>
          <a:p>
            <a:pPr lvl="1"/>
            <a:r>
              <a:rPr lang="en-US" dirty="0"/>
              <a:t>Guess only as a last </a:t>
            </a:r>
            <a:r>
              <a:rPr lang="en-US" dirty="0" smtClean="0"/>
              <a:t>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0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If Guess) Think about real scenarios</a:t>
            </a:r>
          </a:p>
          <a:p>
            <a:pPr lvl="1"/>
            <a:r>
              <a:rPr lang="en-US" dirty="0"/>
              <a:t>How many users will go through different workflows</a:t>
            </a:r>
          </a:p>
          <a:p>
            <a:pPr lvl="1"/>
            <a:r>
              <a:rPr lang="en-US" dirty="0"/>
              <a:t>Some operations/features might be used much more than other </a:t>
            </a:r>
          </a:p>
        </p:txBody>
      </p:sp>
    </p:spTree>
    <p:extLst>
      <p:ext uri="{BB962C8B-B14F-4D97-AF65-F5344CB8AC3E}">
        <p14:creationId xmlns:p14="http://schemas.microsoft.com/office/powerpoint/2010/main" val="25344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Make sure you have enough random data for each virtual user</a:t>
            </a:r>
          </a:p>
          <a:p>
            <a:pPr lvl="1"/>
            <a:r>
              <a:rPr lang="en-US" dirty="0"/>
              <a:t>Make sure your test data is close to live data in terms of size and content</a:t>
            </a:r>
          </a:p>
          <a:p>
            <a:pPr lvl="2"/>
            <a:r>
              <a:rPr lang="en-US" dirty="0"/>
              <a:t>Specially in case test data is big (images, videos)</a:t>
            </a:r>
          </a:p>
        </p:txBody>
      </p:sp>
    </p:spTree>
    <p:extLst>
      <p:ext uri="{BB962C8B-B14F-4D97-AF65-F5344CB8AC3E}">
        <p14:creationId xmlns:p14="http://schemas.microsoft.com/office/powerpoint/2010/main" val="13433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/>
              <a:t>(For Load Testing) Use ramp times to build up your users from a small number to larger numbers</a:t>
            </a:r>
          </a:p>
          <a:p>
            <a:pPr lvl="1"/>
            <a:r>
              <a:rPr lang="en-US" dirty="0"/>
              <a:t>In this way you will find the critical point at which system stops working as </a:t>
            </a:r>
            <a:r>
              <a:rPr lang="en-US" dirty="0" smtClean="0"/>
              <a:t>expected</a:t>
            </a:r>
            <a:endParaRPr lang="en-US" dirty="0"/>
          </a:p>
          <a:p>
            <a:r>
              <a:rPr lang="en-US" dirty="0"/>
              <a:t> Use more Agents if needed</a:t>
            </a:r>
          </a:p>
          <a:p>
            <a:pPr lvl="1"/>
            <a:r>
              <a:rPr lang="en-US" dirty="0"/>
              <a:t>The more agent machines you use, the more networking ports you can use at any one time, freeing up congestion on the agent </a:t>
            </a:r>
            <a:r>
              <a:rPr lang="en-US" dirty="0" smtClean="0"/>
              <a:t>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lugins.netbeans.org/data/images/1374838427_jmete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77" y="1839524"/>
            <a:ext cx="3918946" cy="1808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2318" y="4440460"/>
            <a:ext cx="7924800" cy="685800"/>
          </a:xfrm>
        </p:spPr>
        <p:txBody>
          <a:bodyPr/>
          <a:lstStyle/>
          <a:p>
            <a:r>
              <a:rPr lang="en-US" dirty="0"/>
              <a:t>JMeter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JMeter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JMeter</a:t>
            </a:r>
          </a:p>
          <a:p>
            <a:pPr lvl="1"/>
            <a:r>
              <a:rPr lang="en-US" dirty="0">
                <a:cs typeface="Arial" pitchFamily="34" charset="0"/>
              </a:rPr>
              <a:t>Free (open source)</a:t>
            </a:r>
          </a:p>
          <a:p>
            <a:pPr lvl="1"/>
            <a:r>
              <a:rPr lang="en-US" dirty="0">
                <a:cs typeface="Arial" pitchFamily="34" charset="0"/>
              </a:rPr>
              <a:t>Java Desktop Application (cross-platform)</a:t>
            </a:r>
          </a:p>
          <a:p>
            <a:pPr lvl="1"/>
            <a:r>
              <a:rPr lang="en-US" dirty="0">
                <a:cs typeface="Arial" pitchFamily="34" charset="0"/>
              </a:rPr>
              <a:t>Support a lot of protocols</a:t>
            </a:r>
          </a:p>
          <a:p>
            <a:pPr lvl="2"/>
            <a:r>
              <a:rPr lang="en-US" dirty="0"/>
              <a:t>HTTP, SMTP, POP3, LDAP, JDBC, FTP, JMS, SOAP, TCP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Support distributed load testing</a:t>
            </a:r>
          </a:p>
          <a:p>
            <a:pPr lvl="1"/>
            <a:r>
              <a:rPr lang="en-US" dirty="0">
                <a:cs typeface="Arial" pitchFamily="34" charset="0"/>
              </a:rPr>
              <a:t>There are services which can run your JMeter tests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2519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sz="3000" dirty="0">
                <a:cs typeface="Arial" pitchFamily="34" charset="0"/>
              </a:rPr>
              <a:t>Requirements</a:t>
            </a:r>
          </a:p>
          <a:p>
            <a:pPr lvl="1"/>
            <a:r>
              <a:rPr lang="en-US" sz="2600" dirty="0">
                <a:cs typeface="Arial" pitchFamily="34" charset="0"/>
              </a:rPr>
              <a:t>JDK 1.6 +</a:t>
            </a:r>
          </a:p>
          <a:p>
            <a:pPr lvl="1"/>
            <a:r>
              <a:rPr lang="en-US" sz="2600" dirty="0">
                <a:cs typeface="Arial" pitchFamily="34" charset="0"/>
              </a:rPr>
              <a:t>Hardware: Depends on what we want to simulate</a:t>
            </a:r>
          </a:p>
          <a:p>
            <a:r>
              <a:rPr lang="en-US" sz="3000" dirty="0">
                <a:cs typeface="Arial" pitchFamily="34" charset="0"/>
              </a:rPr>
              <a:t>Installation</a:t>
            </a:r>
          </a:p>
          <a:p>
            <a:pPr lvl="1"/>
            <a:r>
              <a:rPr lang="en-US" sz="2600" dirty="0">
                <a:cs typeface="Arial" pitchFamily="34" charset="0"/>
              </a:rPr>
              <a:t>Install JDK</a:t>
            </a:r>
          </a:p>
          <a:p>
            <a:pPr lvl="2"/>
            <a:r>
              <a:rPr lang="en-US" sz="2000" dirty="0">
                <a:cs typeface="Arial" pitchFamily="34" charset="0"/>
              </a:rPr>
              <a:t>Add JDK to Path (if not already added)</a:t>
            </a:r>
          </a:p>
          <a:p>
            <a:pPr lvl="2"/>
            <a:r>
              <a:rPr lang="en-US" sz="2000" dirty="0">
                <a:cs typeface="Arial" pitchFamily="34" charset="0"/>
              </a:rPr>
              <a:t>Verify installation by running “java -version” on command prompt</a:t>
            </a:r>
          </a:p>
          <a:p>
            <a:pPr lvl="1"/>
            <a:r>
              <a:rPr lang="en-US" sz="2400" dirty="0">
                <a:cs typeface="Arial" pitchFamily="34" charset="0"/>
              </a:rPr>
              <a:t>Install JMeter</a:t>
            </a:r>
          </a:p>
          <a:p>
            <a:pPr lvl="2"/>
            <a:r>
              <a:rPr lang="en-US" sz="2000" dirty="0">
                <a:cs typeface="Arial" pitchFamily="34" charset="0"/>
                <a:hlinkClick r:id="rId2"/>
              </a:rPr>
              <a:t>Download</a:t>
            </a:r>
            <a:endParaRPr lang="en-US" sz="2000" dirty="0">
              <a:cs typeface="Arial" pitchFamily="34" charset="0"/>
            </a:endParaRPr>
          </a:p>
          <a:p>
            <a:pPr lvl="2"/>
            <a:r>
              <a:rPr lang="en-US" sz="2000" dirty="0">
                <a:cs typeface="Arial" pitchFamily="34" charset="0"/>
              </a:rPr>
              <a:t>Extract</a:t>
            </a:r>
          </a:p>
          <a:p>
            <a:pPr lvl="2"/>
            <a:r>
              <a:rPr lang="en-US" sz="2000" dirty="0">
                <a:cs typeface="Arial" pitchFamily="34" charset="0"/>
              </a:rPr>
              <a:t>(Optional) Add to Path</a:t>
            </a:r>
          </a:p>
        </p:txBody>
      </p:sp>
    </p:spTree>
    <p:extLst>
      <p:ext uri="{BB962C8B-B14F-4D97-AF65-F5344CB8AC3E}">
        <p14:creationId xmlns:p14="http://schemas.microsoft.com/office/powerpoint/2010/main" val="13099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How JMeter works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JMeterApacheSamp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28" y="1643569"/>
            <a:ext cx="7389945" cy="48739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7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Principal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NativeScript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10540" y="552549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10541" y="5925602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JMeter elements schema</a:t>
            </a:r>
          </a:p>
        </p:txBody>
      </p:sp>
      <p:pic>
        <p:nvPicPr>
          <p:cNvPr id="6" name="Picture 2" descr="http://cdn.guru99.com/images/J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2135" r="408" b="2280"/>
          <a:stretch/>
        </p:blipFill>
        <p:spPr bwMode="auto">
          <a:xfrm>
            <a:off x="27992" y="1987420"/>
            <a:ext cx="9078686" cy="37602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Thread Group</a:t>
            </a:r>
          </a:p>
          <a:p>
            <a:pPr lvl="1"/>
            <a:r>
              <a:rPr lang="en-US" dirty="0">
                <a:cs typeface="Arial" pitchFamily="34" charset="0"/>
              </a:rPr>
              <a:t>Thread Groups is a collection of Threads</a:t>
            </a:r>
          </a:p>
          <a:p>
            <a:pPr lvl="1"/>
            <a:r>
              <a:rPr lang="en-US" dirty="0">
                <a:cs typeface="Arial" pitchFamily="34" charset="0"/>
              </a:rPr>
              <a:t>Each thread represents one user using the application under test</a:t>
            </a:r>
          </a:p>
        </p:txBody>
      </p:sp>
      <p:pic>
        <p:nvPicPr>
          <p:cNvPr id="5" name="Picture 2" descr="http://cdn.guru99.com/images/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2" y="3289173"/>
            <a:ext cx="7252896" cy="341769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Samplers</a:t>
            </a:r>
          </a:p>
          <a:p>
            <a:pPr lvl="1"/>
            <a:r>
              <a:rPr lang="en-US" dirty="0">
                <a:cs typeface="Arial" pitchFamily="34" charset="0"/>
              </a:rPr>
              <a:t>Sampler is type of Request (Protocol) we want to use in our tests</a:t>
            </a:r>
          </a:p>
          <a:p>
            <a:pPr lvl="2"/>
            <a:r>
              <a:rPr lang="en-US" sz="2600" dirty="0"/>
              <a:t>HTTP, FTP , JDBC, POP3 …</a:t>
            </a:r>
            <a:endParaRPr lang="en-US" sz="2600" dirty="0">
              <a:cs typeface="Arial" pitchFamily="34" charset="0"/>
            </a:endParaRPr>
          </a:p>
        </p:txBody>
      </p:sp>
      <p:pic>
        <p:nvPicPr>
          <p:cNvPr id="6" name="Picture 2" descr="http://cdn.guru99.com/images/Sampl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"/>
          <a:stretch/>
        </p:blipFill>
        <p:spPr bwMode="auto">
          <a:xfrm>
            <a:off x="33247" y="3761790"/>
            <a:ext cx="9077506" cy="264992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Listeners</a:t>
            </a:r>
          </a:p>
          <a:p>
            <a:pPr lvl="1"/>
            <a:r>
              <a:rPr lang="en-US" dirty="0">
                <a:cs typeface="Arial" pitchFamily="34" charset="0"/>
              </a:rPr>
              <a:t>Shows the results of the test execution</a:t>
            </a:r>
          </a:p>
          <a:p>
            <a:pPr lvl="1"/>
            <a:r>
              <a:rPr lang="en-US" dirty="0">
                <a:cs typeface="Arial" pitchFamily="34" charset="0"/>
              </a:rPr>
              <a:t>They can show results in different format such as tree, table, graph or log file</a:t>
            </a:r>
          </a:p>
        </p:txBody>
      </p:sp>
      <p:pic>
        <p:nvPicPr>
          <p:cNvPr id="5" name="Picture 2" descr="http://cdn.guru99.com/images/List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5" y="3429000"/>
            <a:ext cx="7508929" cy="33081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Configuration </a:t>
            </a:r>
            <a:r>
              <a:rPr lang="en-US" dirty="0" smtClean="0">
                <a:cs typeface="Arial" pitchFamily="34" charset="0"/>
              </a:rPr>
              <a:t>Elements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Set up defaults and variables for later use by samplers</a:t>
            </a:r>
          </a:p>
        </p:txBody>
      </p:sp>
      <p:pic>
        <p:nvPicPr>
          <p:cNvPr id="6" name="Picture 2" descr="http://cdn.guru99.com/images/ConfigurationElem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"/>
          <a:stretch/>
        </p:blipFill>
        <p:spPr bwMode="auto">
          <a:xfrm>
            <a:off x="37911" y="3549538"/>
            <a:ext cx="9068177" cy="238453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JMeter project workflow</a:t>
            </a:r>
          </a:p>
        </p:txBody>
      </p:sp>
      <p:pic>
        <p:nvPicPr>
          <p:cNvPr id="5" name="Picture 2" descr="http://cdn.guru99.com/images/JMeterTestPlanFlo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"/>
          <a:stretch/>
        </p:blipFill>
        <p:spPr bwMode="auto">
          <a:xfrm>
            <a:off x="50232" y="2448233"/>
            <a:ext cx="9056447" cy="280956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Add Thread Group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Start JMeter</a:t>
            </a:r>
          </a:p>
          <a:p>
            <a:pPr lvl="1"/>
            <a:r>
              <a:rPr lang="en-US" dirty="0"/>
              <a:t>Select Test Plan on the tree</a:t>
            </a:r>
          </a:p>
          <a:p>
            <a:pPr lvl="1"/>
            <a:r>
              <a:rPr lang="en-US" dirty="0"/>
              <a:t>Right click on the Test Plan and add a new thread group: Add -&gt; Threads (Users) -&gt; Thread Group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4" descr="http://cdn.guru99.com/images/JMeterAddThreadGro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 b="6243"/>
          <a:stretch/>
        </p:blipFill>
        <p:spPr bwMode="auto">
          <a:xfrm>
            <a:off x="4713513" y="3971733"/>
            <a:ext cx="4215884" cy="266233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Thread Group Properties</a:t>
            </a:r>
          </a:p>
          <a:p>
            <a:pPr lvl="1"/>
            <a:r>
              <a:rPr lang="en-US" dirty="0"/>
              <a:t>Number of Threads</a:t>
            </a:r>
          </a:p>
          <a:p>
            <a:pPr lvl="2"/>
            <a:r>
              <a:rPr lang="en-US" sz="2600" dirty="0"/>
              <a:t>Number of users connects to target website/service</a:t>
            </a:r>
          </a:p>
          <a:p>
            <a:pPr lvl="1"/>
            <a:r>
              <a:rPr lang="en-US" dirty="0"/>
              <a:t>Loop Count</a:t>
            </a:r>
          </a:p>
          <a:p>
            <a:pPr lvl="2"/>
            <a:r>
              <a:rPr lang="en-US" sz="2600" dirty="0"/>
              <a:t>Number of time to </a:t>
            </a:r>
            <a:r>
              <a:rPr lang="en-US" sz="2600" dirty="0" smtClean="0"/>
              <a:t>execute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2600" dirty="0"/>
              <a:t>testing</a:t>
            </a:r>
          </a:p>
          <a:p>
            <a:pPr lvl="1"/>
            <a:r>
              <a:rPr lang="en-US" dirty="0"/>
              <a:t>Ramp-Up Period</a:t>
            </a:r>
          </a:p>
          <a:p>
            <a:pPr lvl="2"/>
            <a:r>
              <a:rPr lang="en-US" sz="2600" dirty="0"/>
              <a:t>Delay before starting next user</a:t>
            </a:r>
          </a:p>
        </p:txBody>
      </p:sp>
      <p:pic>
        <p:nvPicPr>
          <p:cNvPr id="5" name="Picture 2" descr="http://cdn.guru99.com/images/ThreadGroupJMeterPerforman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"/>
          <a:stretch/>
        </p:blipFill>
        <p:spPr bwMode="auto">
          <a:xfrm>
            <a:off x="5802299" y="3368351"/>
            <a:ext cx="3313784" cy="345549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1042754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The Thread Count and The Loop Counts are different</a:t>
            </a:r>
          </a:p>
        </p:txBody>
      </p:sp>
      <p:pic>
        <p:nvPicPr>
          <p:cNvPr id="6" name="Picture 2" descr="http://cdn.guru99.com/images/ThreadCountVSLoopCou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/>
          <a:stretch/>
        </p:blipFill>
        <p:spPr bwMode="auto">
          <a:xfrm>
            <a:off x="18661" y="2595716"/>
            <a:ext cx="9106678" cy="30996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sz="3600" dirty="0">
                <a:cs typeface="Arial" pitchFamily="34" charset="0"/>
              </a:rPr>
              <a:t>A</a:t>
            </a:r>
            <a:r>
              <a:rPr lang="en-US" dirty="0">
                <a:cs typeface="Arial" pitchFamily="34" charset="0"/>
              </a:rPr>
              <a:t>dding JMeter elements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Right-click on Thread Group and select: Add -&gt; Sampler -&gt; HTTP </a:t>
            </a:r>
            <a:r>
              <a:rPr lang="en-US" dirty="0" smtClean="0"/>
              <a:t>Request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AddHTTPRequestJmeterPerforman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t="287" r="3167" b="7558"/>
          <a:stretch/>
        </p:blipFill>
        <p:spPr bwMode="auto">
          <a:xfrm>
            <a:off x="177282" y="3125755"/>
            <a:ext cx="8816644" cy="35269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67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Best practices in Performance/Load/Stress </a:t>
            </a:r>
            <a:r>
              <a:rPr lang="en-US" dirty="0" smtClean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JMeter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Tutorial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cs typeface="Arial" pitchFamily="34" charset="0"/>
              </a:rPr>
              <a:t>Demos </a:t>
            </a:r>
            <a:r>
              <a:rPr lang="en-US" dirty="0">
                <a:cs typeface="Arial" pitchFamily="34" charset="0"/>
              </a:rPr>
              <a:t>and </a:t>
            </a:r>
            <a:r>
              <a:rPr lang="en-US" dirty="0" smtClean="0">
                <a:cs typeface="Arial" pitchFamily="34" charset="0"/>
              </a:rPr>
              <a:t>practice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916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" y="1548581"/>
            <a:ext cx="9111363" cy="5309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722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How to use Timers in </a:t>
            </a:r>
            <a:r>
              <a:rPr lang="en-US" dirty="0" smtClean="0">
                <a:cs typeface="Arial" pitchFamily="34" charset="0"/>
              </a:rPr>
              <a:t>JMeter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/>
              <a:t>Constant Timer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Thread Group -&gt; Timer -&gt; Constant Timer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Delays each user request for the same amount of time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Random Timer</a:t>
            </a:r>
          </a:p>
          <a:p>
            <a:pPr lvl="2"/>
            <a:r>
              <a:rPr lang="en-US" sz="2600" dirty="0"/>
              <a:t>Gaussian random timer delays each user request for a random amount of time</a:t>
            </a:r>
          </a:p>
          <a:p>
            <a:pPr lvl="1"/>
            <a:r>
              <a:rPr lang="en-US" dirty="0"/>
              <a:t>Uniform Random Timer</a:t>
            </a:r>
          </a:p>
          <a:p>
            <a:pPr lvl="2"/>
            <a:r>
              <a:rPr lang="en-US" sz="2600" dirty="0"/>
              <a:t>Uniform random timer delays each user request for a random amount of </a:t>
            </a:r>
            <a:r>
              <a:rPr lang="en-US" sz="2600" dirty="0" smtClean="0"/>
              <a:t>time</a:t>
            </a:r>
            <a:endParaRPr lang="en-US" sz="2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How to use Assertions in JMeter</a:t>
            </a:r>
          </a:p>
          <a:p>
            <a:pPr lvl="1"/>
            <a:r>
              <a:rPr lang="en-US" dirty="0">
                <a:cs typeface="Arial" pitchFamily="34" charset="0"/>
              </a:rPr>
              <a:t>Assertion help verify that your server under test returns the expected </a:t>
            </a:r>
            <a:r>
              <a:rPr lang="en-US" dirty="0" smtClean="0">
                <a:cs typeface="Arial" pitchFamily="34" charset="0"/>
              </a:rPr>
              <a:t>results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Be careful: </a:t>
            </a:r>
          </a:p>
          <a:p>
            <a:pPr lvl="2"/>
            <a:r>
              <a:rPr lang="en-US" dirty="0" smtClean="0">
                <a:cs typeface="Arial" pitchFamily="34" charset="0"/>
              </a:rPr>
              <a:t>Sometimes asserts add additional resource usage to client machines</a:t>
            </a:r>
          </a:p>
          <a:p>
            <a:pPr lvl="2"/>
            <a:r>
              <a:rPr lang="en-US" dirty="0" smtClean="0">
                <a:cs typeface="Arial" pitchFamily="34" charset="0"/>
              </a:rPr>
              <a:t>Sometimes asserts might add additional timing and change the results 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Commonly </a:t>
            </a:r>
            <a:r>
              <a:rPr lang="en-US" dirty="0">
                <a:cs typeface="Arial" pitchFamily="34" charset="0"/>
              </a:rPr>
              <a:t>used Assertion in JMeter</a:t>
            </a:r>
          </a:p>
          <a:p>
            <a:pPr lvl="1"/>
            <a:r>
              <a:rPr lang="en-US" dirty="0">
                <a:cs typeface="Arial" pitchFamily="34" charset="0"/>
              </a:rPr>
              <a:t>Response Assertion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Thread Group </a:t>
            </a:r>
            <a:r>
              <a:rPr lang="en-US" i="1" dirty="0"/>
              <a:t>-&gt;</a:t>
            </a:r>
            <a:r>
              <a:rPr lang="en-US" dirty="0"/>
              <a:t> Add </a:t>
            </a:r>
            <a:r>
              <a:rPr lang="en-US" i="1" dirty="0"/>
              <a:t>-&gt;</a:t>
            </a:r>
            <a:r>
              <a:rPr lang="en-US" dirty="0"/>
              <a:t> Assertions </a:t>
            </a:r>
            <a:r>
              <a:rPr lang="en-US" i="1" dirty="0"/>
              <a:t>-&gt; </a:t>
            </a:r>
            <a:r>
              <a:rPr lang="en-US" dirty="0"/>
              <a:t>Response Assertion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Assert Response contains Text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Assert Response Status Code is correct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Duration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Size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XML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HTML Assertion</a:t>
            </a:r>
          </a:p>
        </p:txBody>
      </p:sp>
    </p:spTree>
    <p:extLst>
      <p:ext uri="{BB962C8B-B14F-4D97-AF65-F5344CB8AC3E}">
        <p14:creationId xmlns:p14="http://schemas.microsoft.com/office/powerpoint/2010/main" val="18353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Adding Graph Results</a:t>
            </a:r>
          </a:p>
          <a:p>
            <a:pPr lvl="1"/>
            <a:r>
              <a:rPr lang="en-US" sz="2800" dirty="0"/>
              <a:t>Right click Test Plan, Add -&gt; Listener -&gt; Graph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77" y="2241776"/>
            <a:ext cx="5686425" cy="43338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Run Tests and get results</a:t>
            </a:r>
          </a:p>
          <a:p>
            <a:pPr lvl="1"/>
            <a:r>
              <a:rPr lang="en-US" sz="2800" dirty="0"/>
              <a:t>Press Run button (Ctrl + R) on Toolbar to start the testing process. You will see the test result display on Graph at the real </a:t>
            </a:r>
            <a:r>
              <a:rPr lang="en-US" sz="2800" dirty="0" smtClean="0"/>
              <a:t>time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5" name="Picture 6" descr="http://cdn.guru99.com/images/GraphResultGraph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89" y="2784111"/>
            <a:ext cx="4232787" cy="40365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View Results in Table</a:t>
            </a:r>
          </a:p>
          <a:p>
            <a:pPr lvl="1"/>
            <a:r>
              <a:rPr lang="en-US" sz="2800" dirty="0">
                <a:cs typeface="Arial" pitchFamily="34" charset="0"/>
              </a:rPr>
              <a:t>Right click Add -&gt; Listener -&gt; View Result in Table</a:t>
            </a:r>
          </a:p>
          <a:p>
            <a:endParaRPr lang="en-US" sz="28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719221"/>
            <a:ext cx="8362950" cy="17335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524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View Assertion Results</a:t>
            </a:r>
          </a:p>
          <a:p>
            <a:pPr lvl="1"/>
            <a:r>
              <a:rPr lang="en-US" dirty="0">
                <a:cs typeface="Arial" pitchFamily="34" charset="0"/>
              </a:rPr>
              <a:t>Right click Thread Group, Add -&gt; Listener -&gt; Assertion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7" y="2676570"/>
            <a:ext cx="6820678" cy="410678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33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Logic Controllers</a:t>
            </a:r>
          </a:p>
          <a:p>
            <a:pPr lvl="1"/>
            <a:r>
              <a:rPr lang="en-US" dirty="0">
                <a:cs typeface="Arial" pitchFamily="34" charset="0"/>
              </a:rPr>
              <a:t>Logic Controllers let you define the order of processing request in a Thread</a:t>
            </a:r>
          </a:p>
          <a:p>
            <a:pPr lvl="1"/>
            <a:r>
              <a:rPr lang="en-US" dirty="0"/>
              <a:t>Logic Controllers determine the order in which user request are executed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2" descr="http://cdn.guru99.com/images/LogicController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" y="4140745"/>
            <a:ext cx="9104201" cy="20892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Loop Controller</a:t>
            </a:r>
          </a:p>
          <a:p>
            <a:pPr lvl="1"/>
            <a:r>
              <a:rPr lang="en-US" dirty="0"/>
              <a:t>Loop Controller makes the user request run specified number of times or run forever as shown in figure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LoopController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3952875" cy="3505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326571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US" dirty="0"/>
              <a:t> is the system?</a:t>
            </a:r>
          </a:p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much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</a:t>
            </a:r>
            <a:r>
              <a:rPr lang="en-US" dirty="0"/>
              <a:t>can the system process?</a:t>
            </a:r>
          </a:p>
          <a:p>
            <a:r>
              <a:rPr lang="en-US" dirty="0"/>
              <a:t>Stress testing</a:t>
            </a:r>
          </a:p>
          <a:p>
            <a:pPr lvl="1"/>
            <a:r>
              <a:rPr lang="en-US" dirty="0"/>
              <a:t>Testing with conditions beyond the normally expected ones</a:t>
            </a:r>
          </a:p>
          <a:p>
            <a:pPr lvl="1"/>
            <a:r>
              <a:rPr lang="en-US" dirty="0"/>
              <a:t>Under what conditions the system will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Random Controller</a:t>
            </a:r>
          </a:p>
          <a:p>
            <a:pPr lvl="1"/>
            <a:r>
              <a:rPr lang="en-US" dirty="0"/>
              <a:t>Random Controller makes all the user requests run in random order in each loop period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2" descr="http://cdn.guru99.com/images/SequentialVSRandom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" y="3097161"/>
            <a:ext cx="9133752" cy="371058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Module Controller</a:t>
            </a:r>
          </a:p>
          <a:p>
            <a:pPr lvl="1"/>
            <a:r>
              <a:rPr lang="en-US" dirty="0"/>
              <a:t>The goal of Module Controller is to add </a:t>
            </a:r>
            <a:r>
              <a:rPr lang="en-US" dirty="0" smtClean="0"/>
              <a:t>modularity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JMeter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TestNewPlanJMeter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53" y="2259304"/>
            <a:ext cx="4815348" cy="456191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Build-in </a:t>
            </a:r>
            <a:r>
              <a:rPr lang="en-US" dirty="0" smtClean="0">
                <a:cs typeface="Arial" pitchFamily="34" charset="0"/>
              </a:rPr>
              <a:t>Templates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2" y="1745016"/>
            <a:ext cx="8184894" cy="50756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93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Plugins</a:t>
            </a:r>
          </a:p>
          <a:p>
            <a:pPr lvl="1"/>
            <a:r>
              <a:rPr lang="en-US" dirty="0">
                <a:cs typeface="Arial" pitchFamily="34" charset="0"/>
                <a:hlinkClick r:id="rId2"/>
              </a:rPr>
              <a:t>JMeter Plugins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err="1">
                <a:hlinkClick r:id="rId3"/>
              </a:rPr>
              <a:t>PerfMon</a:t>
            </a:r>
            <a:r>
              <a:rPr lang="en-US" dirty="0">
                <a:hlinkClick r:id="rId3"/>
              </a:rPr>
              <a:t> Metrics Collector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Server Agent</a:t>
            </a:r>
            <a:r>
              <a:rPr lang="en-US" dirty="0"/>
              <a:t> can be used for automated monitoring of servers during load/stress test</a:t>
            </a:r>
          </a:p>
        </p:txBody>
      </p:sp>
    </p:spTree>
    <p:extLst>
      <p:ext uri="{BB962C8B-B14F-4D97-AF65-F5344CB8AC3E}">
        <p14:creationId xmlns:p14="http://schemas.microsoft.com/office/powerpoint/2010/main" val="31973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Hints for Reducing Resource requirements</a:t>
            </a:r>
          </a:p>
          <a:p>
            <a:pPr lvl="1"/>
            <a:r>
              <a:rPr lang="en-US" dirty="0"/>
              <a:t>Use non-GUI mode: </a:t>
            </a:r>
            <a:r>
              <a:rPr lang="en-US" dirty="0" err="1"/>
              <a:t>jmeter</a:t>
            </a:r>
            <a:r>
              <a:rPr lang="en-US" dirty="0"/>
              <a:t> -n -t </a:t>
            </a:r>
            <a:r>
              <a:rPr lang="en-US" dirty="0" err="1"/>
              <a:t>test.jmx</a:t>
            </a:r>
            <a:r>
              <a:rPr lang="en-US" dirty="0"/>
              <a:t> -l </a:t>
            </a:r>
            <a:r>
              <a:rPr lang="en-US" dirty="0" err="1"/>
              <a:t>test.jtl</a:t>
            </a:r>
            <a:endParaRPr lang="en-US" dirty="0"/>
          </a:p>
          <a:p>
            <a:pPr lvl="1"/>
            <a:r>
              <a:rPr lang="en-US" dirty="0"/>
              <a:t>Use as few Listeners as possible; if using the -l flag as above they can all be deleted or </a:t>
            </a:r>
            <a:r>
              <a:rPr lang="en-US" dirty="0" smtClean="0"/>
              <a:t>disabled</a:t>
            </a:r>
            <a:endParaRPr lang="en-US" dirty="0"/>
          </a:p>
          <a:p>
            <a:pPr lvl="1"/>
            <a:r>
              <a:rPr lang="en-US" dirty="0"/>
              <a:t>Use CSV output rather than XML</a:t>
            </a:r>
          </a:p>
          <a:p>
            <a:pPr lvl="1"/>
            <a:r>
              <a:rPr lang="en-US" dirty="0"/>
              <a:t>Only save the data that you need</a:t>
            </a:r>
          </a:p>
          <a:p>
            <a:pPr lvl="1"/>
            <a:r>
              <a:rPr lang="en-US" dirty="0"/>
              <a:t>Use as few Assertions as possible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971" y="4795023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95" y="1346997"/>
            <a:ext cx="5229225" cy="32682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3"/>
            <a:ext cx="8686800" cy="5651241"/>
          </a:xfrm>
        </p:spPr>
        <p:txBody>
          <a:bodyPr/>
          <a:lstStyle/>
          <a:p>
            <a:r>
              <a:rPr lang="en-US" dirty="0"/>
              <a:t>Load testing metrics </a:t>
            </a:r>
          </a:p>
          <a:p>
            <a:pPr lvl="1"/>
            <a:r>
              <a:rPr lang="en-US" dirty="0"/>
              <a:t>Average Response Times</a:t>
            </a:r>
          </a:p>
          <a:p>
            <a:pPr lvl="1"/>
            <a:r>
              <a:rPr lang="en-US" dirty="0"/>
              <a:t>Peak Response Times</a:t>
            </a:r>
          </a:p>
          <a:p>
            <a:pPr lvl="1"/>
            <a:r>
              <a:rPr lang="en-US" dirty="0"/>
              <a:t>Error Rates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Requests per Second</a:t>
            </a:r>
          </a:p>
          <a:p>
            <a:pPr lvl="1"/>
            <a:r>
              <a:rPr lang="en-US" dirty="0"/>
              <a:t>Concurrent Users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hlinkClick r:id="rId3"/>
              </a:rPr>
              <a:t>Load Testing metrics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 smtClean="0"/>
              <a:t>Monitoring Servers</a:t>
            </a:r>
            <a:endParaRPr lang="en-US" dirty="0"/>
          </a:p>
          <a:p>
            <a:pPr lvl="1"/>
            <a:r>
              <a:rPr lang="en-US" dirty="0" smtClean="0"/>
              <a:t>CPU Usage</a:t>
            </a:r>
            <a:endParaRPr lang="en-US" dirty="0"/>
          </a:p>
          <a:p>
            <a:pPr lvl="1"/>
            <a:r>
              <a:rPr lang="en-US" dirty="0" smtClean="0"/>
              <a:t>Memory Usage</a:t>
            </a:r>
            <a:endParaRPr lang="en-US" dirty="0"/>
          </a:p>
          <a:p>
            <a:pPr lvl="1"/>
            <a:r>
              <a:rPr lang="en-US" dirty="0" smtClean="0"/>
              <a:t>Disk Usage</a:t>
            </a:r>
            <a:endParaRPr lang="en-US" dirty="0"/>
          </a:p>
          <a:p>
            <a:pPr lvl="1"/>
            <a:r>
              <a:rPr lang="en-US" dirty="0" smtClean="0"/>
              <a:t>Network Usage</a:t>
            </a:r>
            <a:endParaRPr lang="en-US" dirty="0"/>
          </a:p>
          <a:p>
            <a:pPr lvl="1"/>
            <a:r>
              <a:rPr lang="en-US" dirty="0" smtClean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334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Monitoring Servers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3"/>
            <a:ext cx="8686800" cy="5595257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Task Manager</a:t>
            </a:r>
          </a:p>
          <a:p>
            <a:pPr lvl="1"/>
            <a:r>
              <a:rPr lang="en-US" dirty="0"/>
              <a:t>Recourse Monitor (</a:t>
            </a:r>
            <a:r>
              <a:rPr lang="en-US" dirty="0" err="1"/>
              <a:t>resmon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Tutorial</a:t>
            </a:r>
            <a:endParaRPr lang="en-US" dirty="0"/>
          </a:p>
          <a:p>
            <a:pPr lvl="1"/>
            <a:r>
              <a:rPr lang="en-US" sz="2800" dirty="0">
                <a:cs typeface="Arial" pitchFamily="34" charset="0"/>
              </a:rPr>
              <a:t>Performance Monitor (</a:t>
            </a:r>
            <a:r>
              <a:rPr lang="en-US" sz="2800" dirty="0" err="1">
                <a:cs typeface="Arial" pitchFamily="34" charset="0"/>
              </a:rPr>
              <a:t>perfmon</a:t>
            </a:r>
            <a:r>
              <a:rPr lang="en-US" sz="2800" dirty="0">
                <a:cs typeface="Arial" pitchFamily="34" charset="0"/>
              </a:rPr>
              <a:t>)</a:t>
            </a:r>
          </a:p>
          <a:p>
            <a:pPr lvl="1"/>
            <a:r>
              <a:rPr lang="en-US" dirty="0"/>
              <a:t>Linux / OSX</a:t>
            </a:r>
          </a:p>
          <a:p>
            <a:pPr lvl="1"/>
            <a:r>
              <a:rPr lang="en-US" dirty="0"/>
              <a:t>“top” command</a:t>
            </a:r>
          </a:p>
          <a:p>
            <a:pPr lvl="1"/>
            <a:r>
              <a:rPr lang="en-US" dirty="0">
                <a:hlinkClick r:id="rId3"/>
              </a:rPr>
              <a:t>Tutorial 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Tutorial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/>
              <a:t>Performance/Load/Stress testing require </a:t>
            </a:r>
            <a:r>
              <a:rPr lang="en-US" dirty="0" smtClean="0"/>
              <a:t>some additional </a:t>
            </a:r>
            <a:r>
              <a:rPr lang="en-US" dirty="0"/>
              <a:t>knowledge </a:t>
            </a:r>
            <a:r>
              <a:rPr lang="en-US" dirty="0" smtClean="0"/>
              <a:t>on:</a:t>
            </a:r>
            <a:endParaRPr lang="en-US" dirty="0"/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8979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sz="3600" dirty="0"/>
              <a:t>Planning the Test is more important than actual </a:t>
            </a:r>
            <a:r>
              <a:rPr lang="en-US" sz="3600" dirty="0" smtClean="0"/>
              <a:t>implementation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Planning the Test is more mathematics then testing</a:t>
            </a:r>
          </a:p>
          <a:p>
            <a:pPr lvl="1"/>
            <a:r>
              <a:rPr lang="en-US" dirty="0"/>
              <a:t>Planning involves a lot of calculations</a:t>
            </a:r>
          </a:p>
          <a:p>
            <a:pPr lvl="2"/>
            <a:r>
              <a:rPr lang="en-US" dirty="0"/>
              <a:t>Number of users under average load</a:t>
            </a:r>
          </a:p>
          <a:p>
            <a:pPr lvl="2"/>
            <a:r>
              <a:rPr lang="en-US" dirty="0"/>
              <a:t>Calculate pick loads</a:t>
            </a:r>
          </a:p>
          <a:p>
            <a:pPr lvl="2"/>
            <a:r>
              <a:rPr lang="en-US" dirty="0"/>
              <a:t>Calculate think times</a:t>
            </a:r>
          </a:p>
        </p:txBody>
      </p:sp>
    </p:spTree>
    <p:extLst>
      <p:ext uri="{BB962C8B-B14F-4D97-AF65-F5344CB8AC3E}">
        <p14:creationId xmlns:p14="http://schemas.microsoft.com/office/powerpoint/2010/main" val="120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941</TotalTime>
  <Words>1109</Words>
  <Application>Microsoft Office PowerPoint</Application>
  <PresentationFormat>On-screen Show (4:3)</PresentationFormat>
  <Paragraphs>255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144</cp:revision>
  <dcterms:created xsi:type="dcterms:W3CDTF">2013-05-01T14:52:33Z</dcterms:created>
  <dcterms:modified xsi:type="dcterms:W3CDTF">2016-01-28T16:34:04Z</dcterms:modified>
</cp:coreProperties>
</file>