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8" r:id="rId2"/>
    <p:sldId id="30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57" autoAdjust="0"/>
  </p:normalViewPr>
  <p:slideViewPr>
    <p:cSldViewPr snapToGrid="0">
      <p:cViewPr varScale="1">
        <p:scale>
          <a:sx n="61" d="100"/>
          <a:sy n="61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63695-7FB9-4D45-86D4-29A4C054B828}" type="datetimeFigureOut">
              <a:rPr lang="bg-BG" smtClean="0"/>
              <a:pPr/>
              <a:t>16.12.2015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4FFF3-B8EA-469B-B100-F4FC3117537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12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2607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0158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7554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7472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278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4131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307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1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0675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581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470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5337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34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168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4662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0355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72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6015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7722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3747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70034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194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7459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73239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965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81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185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36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470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962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589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417340-2C57-4E14-AA71-EB7150538C2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246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417340-2C57-4E14-AA71-EB7150538C2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07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5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6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4268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09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378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Testing on the Edge</a:t>
            </a:r>
            <a:endParaRPr lang="en-US" dirty="0"/>
          </a:p>
        </p:txBody>
      </p:sp>
      <p:pic>
        <p:nvPicPr>
          <p:cNvPr id="7" name="Picture 6" descr="edge_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1693" y="4478337"/>
            <a:ext cx="3009034" cy="1962727"/>
          </a:xfrm>
          <a:prstGeom prst="roundRect">
            <a:avLst>
              <a:gd name="adj" fmla="val 9714"/>
            </a:avLst>
          </a:prstGeom>
          <a:effectLst>
            <a:glow rad="101600">
              <a:schemeClr val="tx1">
                <a:alpha val="60000"/>
              </a:schemeClr>
            </a:glow>
            <a:innerShdw blurRad="114300">
              <a:prstClr val="black"/>
            </a:inn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67666">
            <a:off x="126448" y="3076885"/>
            <a:ext cx="2052135" cy="1539101"/>
          </a:xfrm>
          <a:prstGeom prst="roundRect">
            <a:avLst>
              <a:gd name="adj" fmla="val 3660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36179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/ Invalid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boundary values </a:t>
            </a:r>
            <a:r>
              <a:rPr lang="en-US" dirty="0" smtClean="0"/>
              <a:t>are members of a valid equivalence class, 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f they are members of an invalid equivalence class, 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invalid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1" name="Picture 20" descr="600px-Red_x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3429000"/>
            <a:ext cx="876300" cy="876300"/>
          </a:xfrm>
          <a:prstGeom prst="rect">
            <a:avLst/>
          </a:prstGeom>
        </p:spPr>
      </p:pic>
      <p:pic>
        <p:nvPicPr>
          <p:cNvPr id="22" name="Picture 21" descr="600px-Red_x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3429000"/>
            <a:ext cx="876300" cy="876300"/>
          </a:xfrm>
          <a:prstGeom prst="rect">
            <a:avLst/>
          </a:prstGeom>
        </p:spPr>
      </p:pic>
      <p:pic>
        <p:nvPicPr>
          <p:cNvPr id="23" name="Picture 22" descr="valid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6200" y="3124200"/>
            <a:ext cx="1219200" cy="12192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143000" y="4800600"/>
            <a:ext cx="6781800" cy="1455241"/>
            <a:chOff x="1066800" y="4572000"/>
            <a:chExt cx="6781800" cy="1455241"/>
          </a:xfrm>
        </p:grpSpPr>
        <p:grpSp>
          <p:nvGrpSpPr>
            <p:cNvPr id="20" name="Group 19"/>
            <p:cNvGrpSpPr/>
            <p:nvPr/>
          </p:nvGrpSpPr>
          <p:grpSpPr>
            <a:xfrm>
              <a:off x="1143000" y="4572000"/>
              <a:ext cx="6629400" cy="1455241"/>
              <a:chOff x="1143000" y="4572000"/>
              <a:chExt cx="6629400" cy="1455241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143000" y="5257800"/>
                <a:ext cx="6629400" cy="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2362200" y="5257800"/>
                <a:ext cx="304800" cy="0"/>
              </a:xfrm>
              <a:prstGeom prst="line">
                <a:avLst/>
              </a:prstGeom>
              <a:ln w="222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6096000" y="5257800"/>
                <a:ext cx="304800" cy="0"/>
              </a:xfrm>
              <a:prstGeom prst="line">
                <a:avLst/>
              </a:prstGeom>
              <a:ln w="222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286000" y="5257800"/>
                <a:ext cx="4379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1</a:t>
                </a:r>
                <a:endParaRPr lang="bg-BG" sz="4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43600" y="5257800"/>
                <a:ext cx="6944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/>
                  <a:t>31</a:t>
                </a:r>
                <a:endParaRPr lang="bg-BG" sz="4400" dirty="0"/>
              </a:p>
            </p:txBody>
          </p:sp>
          <p:sp>
            <p:nvSpPr>
              <p:cNvPr id="16" name="Right Brace 15"/>
              <p:cNvSpPr/>
              <p:nvPr/>
            </p:nvSpPr>
            <p:spPr>
              <a:xfrm rot="16200000">
                <a:off x="1524000" y="4191000"/>
                <a:ext cx="457200" cy="121920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ln w="254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" name="Right Brace 16"/>
              <p:cNvSpPr/>
              <p:nvPr/>
            </p:nvSpPr>
            <p:spPr>
              <a:xfrm rot="16200000">
                <a:off x="6781800" y="4191000"/>
                <a:ext cx="457200" cy="121920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ln w="254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8" name="Right Brace 17"/>
              <p:cNvSpPr/>
              <p:nvPr/>
            </p:nvSpPr>
            <p:spPr>
              <a:xfrm rot="16200000">
                <a:off x="4152900" y="2857500"/>
                <a:ext cx="457200" cy="388620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ln w="254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66800" y="5410200"/>
              <a:ext cx="1295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…-2-1 0</a:t>
              </a:r>
              <a:endParaRPr lang="bg-B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67000" y="5410200"/>
              <a:ext cx="1295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2 3 4 ….</a:t>
              </a:r>
              <a:endParaRPr lang="bg-B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95800" y="5410200"/>
              <a:ext cx="1676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…28 29 30</a:t>
              </a:r>
              <a:endParaRPr lang="bg-B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53200" y="5410200"/>
              <a:ext cx="1295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32 33 …</a:t>
              </a:r>
              <a:endParaRPr lang="bg-BG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95400" y="4267200"/>
            <a:ext cx="1295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invalid</a:t>
            </a:r>
            <a:endParaRPr lang="bg-BG" dirty="0"/>
          </a:p>
        </p:txBody>
      </p:sp>
      <p:sp>
        <p:nvSpPr>
          <p:cNvPr id="29" name="TextBox 28"/>
          <p:cNvSpPr txBox="1"/>
          <p:nvPr/>
        </p:nvSpPr>
        <p:spPr>
          <a:xfrm>
            <a:off x="3962400" y="4267200"/>
            <a:ext cx="1295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valid</a:t>
            </a:r>
            <a:endParaRPr lang="bg-BG" dirty="0"/>
          </a:p>
        </p:txBody>
      </p:sp>
      <p:sp>
        <p:nvSpPr>
          <p:cNvPr id="30" name="TextBox 29"/>
          <p:cNvSpPr txBox="1"/>
          <p:nvPr/>
        </p:nvSpPr>
        <p:spPr>
          <a:xfrm>
            <a:off x="6477000" y="4267200"/>
            <a:ext cx="1295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invalid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3200400" y="6096000"/>
            <a:ext cx="2514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Days of a month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0269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Boundary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Boundary conditions </a:t>
            </a:r>
            <a:r>
              <a:rPr lang="fr-FR" dirty="0" smtClean="0"/>
              <a:t>are the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situations</a:t>
            </a:r>
            <a:r>
              <a:rPr lang="fr-FR" dirty="0" smtClean="0"/>
              <a:t> at the edge of the planned operational limits of the software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 of data </a:t>
            </a:r>
            <a:r>
              <a:rPr lang="en-US" dirty="0" smtClean="0"/>
              <a:t>with boundary conditions: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3505200"/>
            <a:ext cx="6019800" cy="247760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Numeric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Character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Position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Quantity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Speed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Location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Size</a:t>
            </a:r>
          </a:p>
          <a:p>
            <a:pPr marL="630238" lvl="1" indent="-273050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tc.</a:t>
            </a:r>
            <a:endParaRPr lang="bg-BG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4266085"/>
            <a:ext cx="1819309" cy="18193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0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</a:t>
            </a:r>
            <a:r>
              <a:rPr lang="en-US" dirty="0"/>
              <a:t>S</a:t>
            </a:r>
            <a:r>
              <a:rPr lang="en-US" dirty="0" smtClean="0"/>
              <a:t>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n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 set </a:t>
            </a:r>
            <a:r>
              <a:rPr lang="bg-BG" dirty="0" smtClean="0"/>
              <a:t>is one where we can say that one member is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greater than or less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than </a:t>
            </a:r>
            <a:r>
              <a:rPr lang="bg-BG" dirty="0" smtClean="0"/>
              <a:t>some other member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bg-BG" dirty="0" smtClean="0"/>
              <a:t>f those two members are not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 descr="evolutio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81200" y="3581400"/>
            <a:ext cx="5435600" cy="2438400"/>
          </a:xfrm>
          <a:prstGeom prst="roundRect">
            <a:avLst>
              <a:gd name="adj" fmla="val 11310"/>
            </a:avLst>
          </a:prstGeom>
          <a:effectLst>
            <a:glow rad="101600">
              <a:schemeClr val="tx1">
                <a:alpha val="60000"/>
              </a:schemeClr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6285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Sets </a:t>
            </a:r>
            <a:r>
              <a:rPr lang="en-US" dirty="0"/>
              <a:t>O</a:t>
            </a:r>
            <a:r>
              <a:rPr lang="en-US" dirty="0" smtClean="0"/>
              <a:t>nly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51816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Just because some item is right above or below some other item on a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pull-down menu </a:t>
            </a:r>
            <a:r>
              <a:rPr lang="bg-BG" dirty="0" smtClean="0"/>
              <a:t>does not mean that, within the program, the two items have a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greater-than/less-than relationship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 descr="1.-Go-to-Tools-Internet-option-menu-ite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1524000"/>
            <a:ext cx="2870461" cy="4419600"/>
          </a:xfrm>
          <a:prstGeom prst="roundRect">
            <a:avLst>
              <a:gd name="adj" fmla="val 7060"/>
            </a:avLst>
          </a:prstGeom>
          <a:effectLst>
            <a:glow rad="101600">
              <a:schemeClr val="tx1">
                <a:alpha val="6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724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Sets 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 numCol="2"/>
          <a:lstStyle/>
          <a:p>
            <a:r>
              <a:rPr lang="en-US" sz="2800" dirty="0"/>
              <a:t>R</a:t>
            </a:r>
            <a:r>
              <a:rPr lang="en-US" sz="2800" dirty="0" smtClean="0"/>
              <a:t>anges of numbers</a:t>
            </a:r>
            <a:endParaRPr lang="bg-BG" sz="2800" dirty="0" smtClean="0"/>
          </a:p>
          <a:p>
            <a:r>
              <a:rPr lang="en-US" sz="2800" dirty="0"/>
              <a:t>H</a:t>
            </a:r>
            <a:r>
              <a:rPr lang="en-US" sz="2800" dirty="0" smtClean="0"/>
              <a:t>ow many times</a:t>
            </a:r>
            <a:br>
              <a:rPr lang="en-US" sz="2800" dirty="0" smtClean="0"/>
            </a:br>
            <a:r>
              <a:rPr lang="en-US" sz="2800" dirty="0" smtClean="0"/>
              <a:t>something is done</a:t>
            </a:r>
          </a:p>
          <a:p>
            <a:r>
              <a:rPr lang="en-US" sz="2800" dirty="0" smtClean="0"/>
              <a:t>Size of a number to enter (number of digits)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ize of a character string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ize of a file</a:t>
            </a:r>
            <a:endParaRPr lang="bg-BG" sz="2800" dirty="0" smtClean="0"/>
          </a:p>
          <a:p>
            <a:r>
              <a:rPr lang="en-US" sz="2800" dirty="0"/>
              <a:t>S</a:t>
            </a:r>
            <a:r>
              <a:rPr lang="en-US" sz="2800" dirty="0" smtClean="0"/>
              <a:t>ize of a file name</a:t>
            </a:r>
          </a:p>
          <a:p>
            <a:endParaRPr lang="en-US" sz="2800" dirty="0" smtClean="0"/>
          </a:p>
          <a:p>
            <a:r>
              <a:rPr lang="en-US" sz="2800" dirty="0"/>
              <a:t>A</a:t>
            </a:r>
            <a:r>
              <a:rPr lang="en-US" sz="2800" dirty="0" smtClean="0"/>
              <a:t>mount of available memory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peed of data entry (time between keystrokes, menus, etc.)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tc.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 descr="measur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429" y="3810000"/>
            <a:ext cx="2540000" cy="1905000"/>
          </a:xfrm>
          <a:prstGeom prst="roundRect">
            <a:avLst>
              <a:gd name="adj" fmla="val 8286"/>
            </a:avLst>
          </a:prstGeom>
          <a:effectLst>
            <a:glow rad="101600">
              <a:schemeClr val="tx1">
                <a:alpha val="60000"/>
              </a:schemeClr>
            </a:glow>
            <a:reflection blurRad="6350" stA="50000" endA="300" endPos="38500" dist="50800" dir="5400000" sy="-100000" algn="bl" rotWithShape="0"/>
            <a:softEdge rad="3175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675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7800" y="990600"/>
            <a:ext cx="6477000" cy="144303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eaLnBrk="0" hangingPunct="0"/>
            <a:r>
              <a:rPr lang="en-US" sz="4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How Many Boundary Values Exist At A Boundary?</a:t>
            </a:r>
            <a:endParaRPr lang="en-US" sz="3200" b="1" dirty="0" smtClean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think_statu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2641248"/>
            <a:ext cx="1905000" cy="2554866"/>
          </a:xfrm>
          <a:prstGeom prst="roundRect">
            <a:avLst>
              <a:gd name="adj" fmla="val 9048"/>
            </a:avLst>
          </a:prstGeom>
          <a:effectLst>
            <a:glow rad="101600">
              <a:schemeClr val="tx1">
                <a:alpha val="60000"/>
              </a:schemeClr>
            </a:glow>
            <a:reflection blurRad="6350" stA="50000" endA="300" endPos="38500" dist="50800" dir="5400000" sy="-100000" algn="bl" rotWithShape="0"/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841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Boundary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</a:t>
            </a:r>
            <a:r>
              <a:rPr lang="en-US" dirty="0" smtClean="0"/>
              <a:t>ow many boundary values should be considered at the edge of a partition?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two main approaches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difference mainly occurs due to difference in the way the data is being presented: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graphical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mathematical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 descr="geometry_11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4472192"/>
            <a:ext cx="2209800" cy="2081008"/>
          </a:xfrm>
          <a:prstGeom prst="roundRect">
            <a:avLst>
              <a:gd name="adj" fmla="val 8298"/>
            </a:avLst>
          </a:prstGeom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  <p:pic>
        <p:nvPicPr>
          <p:cNvPr id="8" name="Picture 7" descr="math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34000" y="4495800"/>
            <a:ext cx="2209800" cy="2057400"/>
          </a:xfrm>
          <a:prstGeom prst="roundRect">
            <a:avLst>
              <a:gd name="adj" fmla="val 7496"/>
            </a:avLst>
          </a:prstGeom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259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Graphical representation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boundary lies between the largest member of one equivalence class and the smallest member of the equivalence class above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 boundary itself doesn't correspond to any member </a:t>
            </a:r>
            <a:r>
              <a:rPr lang="en-US" dirty="0" smtClean="0"/>
              <a:t>of any class and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two boundary values are considered </a:t>
            </a:r>
            <a:r>
              <a:rPr lang="en-US" dirty="0" smtClean="0"/>
              <a:t>at each edge of a partition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0600" y="5906869"/>
            <a:ext cx="7086600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2438400" y="5906869"/>
            <a:ext cx="457200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6019800" y="5906869"/>
            <a:ext cx="457200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09800" y="5906869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</a:t>
            </a:r>
            <a:endParaRPr lang="bg-BG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5906869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bg-BG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62600" y="5906869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99</a:t>
            </a:r>
            <a:endParaRPr lang="bg-BG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59830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100</a:t>
            </a:r>
            <a:endParaRPr lang="bg-BG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5983069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     </a:t>
            </a:r>
            <a:endParaRPr lang="bg-BG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52210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valid</a:t>
            </a:r>
            <a:endParaRPr lang="bg-BG" sz="36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4600" y="52210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invalid</a:t>
            </a:r>
            <a:endParaRPr lang="bg-BG" sz="3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5297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invalid</a:t>
            </a:r>
            <a:endParaRPr lang="bg-BG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mathematical analysis sets three values at each edge: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value corresponding to the boundary itself;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closest value inside the partition;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closest value outside the partition.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9600" y="4267200"/>
            <a:ext cx="8077200" cy="2133600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9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4495800"/>
            <a:ext cx="571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           &lt; =               x                &lt; =              100</a:t>
            </a:r>
            <a:endParaRPr lang="bg-BG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524000" y="4876800"/>
            <a:ext cx="914400" cy="610394"/>
            <a:chOff x="1524000" y="4876800"/>
            <a:chExt cx="914400" cy="610394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24000" y="4876800"/>
              <a:ext cx="381000" cy="3810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714500" y="5219700"/>
              <a:ext cx="533400" cy="158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2019300" y="4914900"/>
              <a:ext cx="457200" cy="3810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05600" y="4953000"/>
            <a:ext cx="914400" cy="610394"/>
            <a:chOff x="1524000" y="4876800"/>
            <a:chExt cx="914400" cy="610394"/>
          </a:xfrm>
        </p:grpSpPr>
        <p:cxnSp>
          <p:nvCxnSpPr>
            <p:cNvPr id="20" name="Straight Arrow Connector 19"/>
            <p:cNvCxnSpPr/>
            <p:nvPr/>
          </p:nvCxnSpPr>
          <p:spPr>
            <a:xfrm rot="5400000">
              <a:off x="1524000" y="4876800"/>
              <a:ext cx="381000" cy="3810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1714500" y="5219700"/>
              <a:ext cx="533400" cy="158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2019300" y="4914900"/>
              <a:ext cx="457200" cy="3810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219200" y="5486400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endParaRPr lang="bg-BG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8800" y="56388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bg-BG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2200" y="54864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bg-BG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4600" y="5486400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bg-BG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8000" y="5715000"/>
            <a:ext cx="68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bg-BG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43800" y="5486400"/>
            <a:ext cx="76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</a:t>
            </a:r>
            <a:endParaRPr lang="bg-BG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59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Boundary </a:t>
            </a:r>
            <a:r>
              <a:rPr lang="en-US" dirty="0"/>
              <a:t>V</a:t>
            </a:r>
            <a:r>
              <a:rPr lang="en-US" dirty="0" smtClean="0"/>
              <a:t>alues </a:t>
            </a: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F</a:t>
            </a:r>
            <a:r>
              <a:rPr lang="en-US" dirty="0" smtClean="0"/>
              <a:t>loating Point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careful when you set boundary values for floating point data!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Floating point numbers, like integers, are also ordered sets. However, while integers do not have decimal points, floating point numbers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581400" y="4062680"/>
            <a:ext cx="5029200" cy="2414320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9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000"/>
          </a:p>
        </p:txBody>
      </p:sp>
      <p:sp>
        <p:nvSpPr>
          <p:cNvPr id="5" name="TextBox 4"/>
          <p:cNvSpPr txBox="1"/>
          <p:nvPr/>
        </p:nvSpPr>
        <p:spPr>
          <a:xfrm>
            <a:off x="4191000" y="4953000"/>
            <a:ext cx="53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bg-BG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191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0.0000001</a:t>
            </a:r>
            <a:endParaRPr lang="bg-BG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4932402"/>
            <a:ext cx="53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bg-BG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581528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-0.0000001</a:t>
            </a:r>
            <a:endParaRPr lang="bg-BG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4572000" y="5434280"/>
            <a:ext cx="1143000" cy="657999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572000" y="4596080"/>
            <a:ext cx="1143000" cy="53340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48200" y="5257800"/>
            <a:ext cx="990600" cy="7441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2331"/>
            <a:ext cx="7924800" cy="57643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Mihail Parvanov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400" dirty="0" smtClean="0"/>
              <a:t>Manager, QA</a:t>
            </a:r>
            <a:br>
              <a:rPr lang="en-US" sz="2400" dirty="0" smtClean="0"/>
            </a:br>
            <a:r>
              <a:rPr lang="en-US" sz="2400" dirty="0" smtClean="0"/>
              <a:t>ASP </a:t>
            </a:r>
            <a:r>
              <a:rPr lang="en-US" sz="2400" dirty="0"/>
              <a:t>.NET AJAX Team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Goshev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400" dirty="0">
                <a:solidFill>
                  <a:srgbClr val="EBFFD2"/>
                </a:solidFill>
              </a:rPr>
              <a:t>QA Engineer</a:t>
            </a:r>
            <a:br>
              <a:rPr lang="en-US" sz="2400" dirty="0">
                <a:solidFill>
                  <a:srgbClr val="EBFFD2"/>
                </a:solidFill>
              </a:rPr>
            </a:br>
            <a:r>
              <a:rPr lang="en-US" sz="2400" dirty="0">
                <a:solidFill>
                  <a:srgbClr val="EBFFD2"/>
                </a:solidFill>
              </a:rPr>
              <a:t>ASP .NET AJAX Team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" b="3160"/>
          <a:stretch/>
        </p:blipFill>
        <p:spPr>
          <a:xfrm>
            <a:off x="6384949" y="932331"/>
            <a:ext cx="1634247" cy="229572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r="15581" b="7096"/>
          <a:stretch/>
        </p:blipFill>
        <p:spPr>
          <a:xfrm>
            <a:off x="6384949" y="3700398"/>
            <a:ext cx="1651024" cy="228130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1810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Boundary Values </a:t>
            </a:r>
            <a:r>
              <a:rPr lang="en-US" dirty="0"/>
              <a:t>W</a:t>
            </a:r>
            <a:r>
              <a:rPr lang="en-US" dirty="0" smtClean="0"/>
              <a:t>ith Floating Point Data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many decimal points? </a:t>
            </a:r>
            <a:r>
              <a:rPr lang="fr-FR" dirty="0" smtClean="0"/>
              <a:t>That is a question of the particular field's precision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This is sometimes referred to as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epsilon</a:t>
            </a:r>
            <a:r>
              <a:rPr lang="fr-FR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fr-FR" dirty="0" smtClean="0"/>
              <a:t>or the </a:t>
            </a:r>
            <a:r>
              <a:rPr lang="fr-FR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smallest recognizable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bg-BG" dirty="0" smtClean="0"/>
              <a:t>can't figure out what the boundary values are without knowing the answer to this question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</a:t>
            </a:r>
            <a:r>
              <a:rPr lang="bg-BG" dirty="0" smtClean="0"/>
              <a:t>roblems with precision, and particularly ambiguity about it, are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fertile ground for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95400" y="4648200"/>
            <a:ext cx="6477000" cy="144303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eaLnBrk="0" hangingPunct="0"/>
            <a:r>
              <a:rPr lang="en-US" sz="4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Examples Of Boundary Conditions</a:t>
            </a:r>
            <a:endParaRPr lang="en-US" sz="3200" b="1" dirty="0" smtClean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at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4600" y="838200"/>
            <a:ext cx="4114800" cy="3715077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6390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bg-BG" dirty="0" smtClean="0"/>
              <a:t>ext </a:t>
            </a:r>
            <a:r>
              <a:rPr lang="en-US" dirty="0" smtClean="0"/>
              <a:t>E</a:t>
            </a:r>
            <a:r>
              <a:rPr lang="bg-BG" dirty="0" smtClean="0"/>
              <a:t>ntry </a:t>
            </a:r>
            <a:r>
              <a:rPr lang="en-US" dirty="0"/>
              <a:t>F</a:t>
            </a:r>
            <a:r>
              <a:rPr lang="bg-BG" dirty="0" smtClean="0"/>
              <a:t>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638800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bg-BG" dirty="0" smtClean="0"/>
              <a:t>If a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entry field </a:t>
            </a:r>
            <a:r>
              <a:rPr lang="bg-BG" dirty="0" smtClean="0"/>
              <a:t>allows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 to 255 </a:t>
            </a:r>
            <a:r>
              <a:rPr lang="bg-BG" dirty="0" smtClean="0"/>
              <a:t>characters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ry entering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bg-BG" dirty="0" smtClean="0"/>
              <a:t> character and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255</a:t>
            </a:r>
            <a:r>
              <a:rPr lang="bg-BG" dirty="0" smtClean="0"/>
              <a:t> characters as the valid partition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You might also try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/>
              <a:t> and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254</a:t>
            </a:r>
            <a:r>
              <a:rPr lang="bg-BG" dirty="0" smtClean="0"/>
              <a:t> characters as a valid choice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Enter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</a:t>
            </a:r>
            <a:r>
              <a:rPr lang="bg-BG" dirty="0" smtClean="0"/>
              <a:t> and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256</a:t>
            </a:r>
            <a:r>
              <a:rPr lang="bg-BG" dirty="0" smtClean="0"/>
              <a:t> characters as the invalid 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6" descr="find_forwar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4638082"/>
            <a:ext cx="4038600" cy="1457918"/>
          </a:xfrm>
          <a:prstGeom prst="roundRect">
            <a:avLst>
              <a:gd name="adj" fmla="val 3779"/>
            </a:avLst>
          </a:prstGeom>
          <a:effectLst>
            <a:glow rad="101600">
              <a:schemeClr val="tx1">
                <a:alpha val="60000"/>
              </a:schemeClr>
            </a:glow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103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Flight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bg-BG" dirty="0" smtClean="0"/>
              <a:t>If you're </a:t>
            </a:r>
            <a:r>
              <a:rPr lang="bg-BG" dirty="0" smtClean="0">
                <a:solidFill>
                  <a:srgbClr val="F5FFC2"/>
                </a:solidFill>
              </a:rPr>
              <a:t>testing a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flight simulator</a:t>
            </a:r>
            <a:r>
              <a:rPr lang="en-US" dirty="0">
                <a:solidFill>
                  <a:srgbClr val="FAF8C8"/>
                </a:solidFill>
              </a:rPr>
              <a:t> </a:t>
            </a:r>
            <a:r>
              <a:rPr lang="en-US" dirty="0"/>
              <a:t>- try flying: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ight at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ground level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 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maximum allowed height 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for your plane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elow ground level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below sea level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nto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outer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 descr="FSAuckland_2DBethell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10200" y="3124200"/>
            <a:ext cx="3048000" cy="2388973"/>
          </a:xfrm>
          <a:prstGeom prst="roundRect">
            <a:avLst>
              <a:gd name="adj" fmla="val 6339"/>
            </a:avLst>
          </a:prstGeom>
          <a:effectLst>
            <a:glow rad="101600">
              <a:schemeClr val="tx1">
                <a:alpha val="60000"/>
              </a:schemeClr>
            </a:glow>
            <a:reflection blurRad="6350" stA="50000" endA="300" endPos="55000" dir="5400000" sy="-100000" algn="bl" rotWithShape="0"/>
            <a:softEdge rad="31750"/>
          </a:effectLst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436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BVA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esting boundary conditions of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 data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djust the input </a:t>
            </a:r>
            <a:r>
              <a:rPr lang="en-US" dirty="0" smtClean="0"/>
              <a:t>to produce particular output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E.g.,</a:t>
            </a:r>
            <a:r>
              <a:rPr lang="en-US" dirty="0" smtClean="0">
                <a:solidFill>
                  <a:srgbClr val="EBFFD2"/>
                </a:solidFill>
              </a:rPr>
              <a:t> </a:t>
            </a:r>
            <a:r>
              <a:rPr lang="bg-BG" dirty="0">
                <a:solidFill>
                  <a:srgbClr val="EBFFD2"/>
                </a:solidFill>
              </a:rPr>
              <a:t>assume that a temperature vs. pressure table is required </a:t>
            </a:r>
            <a:r>
              <a:rPr lang="bg-BG" dirty="0" err="1">
                <a:solidFill>
                  <a:srgbClr val="EBFFD2"/>
                </a:solidFill>
              </a:rPr>
              <a:t>as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bg-BG" dirty="0" err="1" smtClean="0">
                <a:solidFill>
                  <a:srgbClr val="EBFFD2"/>
                </a:solidFill>
              </a:rPr>
              <a:t>output</a:t>
            </a:r>
            <a:r>
              <a:rPr lang="bg-BG" dirty="0" smtClean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from a </a:t>
            </a:r>
            <a:r>
              <a:rPr lang="en-US" dirty="0" smtClean="0">
                <a:solidFill>
                  <a:srgbClr val="EBFFD2"/>
                </a:solidFill>
              </a:rPr>
              <a:t>program</a:t>
            </a:r>
          </a:p>
          <a:p>
            <a:pPr lvl="2"/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bg-BG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cases </a:t>
            </a:r>
            <a:r>
              <a:rPr lang="bg-BG" sz="2600" dirty="0">
                <a:solidFill>
                  <a:srgbClr val="EBFFD2"/>
                </a:solidFill>
              </a:rPr>
              <a:t>should be designed to </a:t>
            </a:r>
            <a:r>
              <a:rPr lang="bg-BG" sz="2600" dirty="0" smtClean="0">
                <a:solidFill>
                  <a:srgbClr val="EBFFD2"/>
                </a:solidFill>
              </a:rPr>
              <a:t>create </a:t>
            </a:r>
            <a:r>
              <a:rPr lang="en-US" sz="2600" dirty="0" smtClean="0">
                <a:solidFill>
                  <a:srgbClr val="EBFFD2"/>
                </a:solidFill>
              </a:rPr>
              <a:t/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bg-BG" sz="2600" dirty="0" smtClean="0">
                <a:solidFill>
                  <a:srgbClr val="EBFFD2"/>
                </a:solidFill>
              </a:rPr>
              <a:t>an </a:t>
            </a:r>
            <a:r>
              <a:rPr lang="bg-BG" sz="2600" dirty="0">
                <a:solidFill>
                  <a:srgbClr val="EBFFD2"/>
                </a:solidFill>
              </a:rPr>
              <a:t>output report that </a:t>
            </a:r>
            <a:r>
              <a:rPr lang="bg-BG" sz="2600" dirty="0" smtClean="0">
                <a:solidFill>
                  <a:srgbClr val="EBFFD2"/>
                </a:solidFill>
              </a:rPr>
              <a:t>produces </a:t>
            </a:r>
            <a:r>
              <a:rPr lang="bg-BG" sz="2600" dirty="0">
                <a:solidFill>
                  <a:srgbClr val="EBFFD2"/>
                </a:solidFill>
              </a:rPr>
              <a:t>the </a:t>
            </a:r>
            <a:r>
              <a:rPr lang="en-US" sz="2600" dirty="0" smtClean="0">
                <a:solidFill>
                  <a:srgbClr val="EBFFD2"/>
                </a:solidFill>
              </a:rPr>
              <a:t/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maximum</a:t>
            </a:r>
            <a:r>
              <a:rPr lang="bg-BG" sz="2600" dirty="0" smtClean="0">
                <a:solidFill>
                  <a:srgbClr val="EBFFD2"/>
                </a:solidFill>
              </a:rPr>
              <a:t> </a:t>
            </a:r>
            <a:r>
              <a:rPr lang="bg-BG" sz="2600" dirty="0">
                <a:solidFill>
                  <a:srgbClr val="EBFFD2"/>
                </a:solidFill>
              </a:rPr>
              <a:t>(and </a:t>
            </a:r>
            <a:r>
              <a:rPr lang="bg-BG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minimum</a:t>
            </a:r>
            <a:r>
              <a:rPr lang="bg-BG" sz="2600" dirty="0">
                <a:solidFill>
                  <a:srgbClr val="EBFFD2"/>
                </a:solidFill>
              </a:rPr>
              <a:t>) allowable </a:t>
            </a:r>
            <a:r>
              <a:rPr lang="en-US" sz="2600" dirty="0" smtClean="0">
                <a:solidFill>
                  <a:srgbClr val="EBFFD2"/>
                </a:solidFill>
              </a:rPr>
              <a:t/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bg-BG" sz="2600" dirty="0" smtClean="0">
                <a:solidFill>
                  <a:srgbClr val="EBFFD2"/>
                </a:solidFill>
              </a:rPr>
              <a:t>number </a:t>
            </a:r>
            <a:r>
              <a:rPr lang="bg-BG" sz="2600" dirty="0">
                <a:solidFill>
                  <a:srgbClr val="EBFFD2"/>
                </a:solidFill>
              </a:rPr>
              <a:t>of table </a:t>
            </a:r>
            <a:r>
              <a:rPr lang="bg-BG" sz="2600" dirty="0" smtClean="0">
                <a:solidFill>
                  <a:srgbClr val="EBFFD2"/>
                </a:solidFill>
              </a:rPr>
              <a:t>entries</a:t>
            </a:r>
            <a:endParaRPr lang="bg-BG" sz="26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 descr="tab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4495800"/>
            <a:ext cx="1971601" cy="1894114"/>
          </a:xfrm>
          <a:prstGeom prst="roundRect">
            <a:avLst>
              <a:gd name="adj" fmla="val 3507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468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boratory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838200"/>
            <a:ext cx="5257994" cy="3504340"/>
          </a:xfrm>
          <a:prstGeom prst="roundRect">
            <a:avLst>
              <a:gd name="adj" fmla="val 8798"/>
            </a:avLst>
          </a:prstGeom>
          <a:effectLst>
            <a:glow rad="101600">
              <a:schemeClr val="tx1">
                <a:alpha val="60000"/>
              </a:schemeClr>
            </a:glow>
            <a:reflection blurRad="6350" stA="52000" endA="300" endPos="35000" dir="5400000" sy="-100000" algn="bl" rotWithShape="0"/>
            <a:softEdge rad="63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62000" y="4953000"/>
            <a:ext cx="7239000" cy="144303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eaLnBrk="0" hangingPunct="0"/>
            <a:r>
              <a:rPr lang="en-US" sz="4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Deriving Test Cases With BVA</a:t>
            </a:r>
            <a:endParaRPr lang="en-US" sz="3200" b="1" dirty="0" smtClean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68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Test Cases With BVA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Deriving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cases </a:t>
            </a:r>
            <a:r>
              <a:rPr lang="en-US" dirty="0" smtClean="0"/>
              <a:t>with </a:t>
            </a:r>
            <a:r>
              <a:rPr lang="en-US" dirty="0"/>
              <a:t>BVA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Similar to deriving tests with equivalence partitioning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We test valid boundary values together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T</a:t>
            </a:r>
            <a:r>
              <a:rPr lang="bg-BG" dirty="0" smtClean="0"/>
              <a:t>hen combine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invalid</a:t>
            </a:r>
            <a:r>
              <a:rPr lang="bg-BG" dirty="0" smtClean="0"/>
              <a:t> boundary value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 </a:t>
            </a:r>
            <a:r>
              <a:rPr lang="bg-BG" dirty="0" smtClean="0"/>
              <a:t>boundary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170" name="Picture 2" descr="C:\Users\ogeorgiev\Desktop\Perfect-Storm-in-Social-Network-accepta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431506"/>
            <a:ext cx="3246815" cy="2045494"/>
          </a:xfrm>
          <a:prstGeom prst="ellipse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Coverage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</a:t>
            </a:r>
            <a:r>
              <a:rPr lang="bg-BG" dirty="0" smtClean="0"/>
              <a:t>ach boundary value </a:t>
            </a:r>
            <a:r>
              <a:rPr lang="en-US" dirty="0" smtClean="0"/>
              <a:t>must be represented </a:t>
            </a:r>
            <a:r>
              <a:rPr lang="bg-BG" dirty="0" smtClean="0"/>
              <a:t>in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 least one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test cas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Both – valid and invalid test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 descr="dmbtest.g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00" y="3352800"/>
            <a:ext cx="1752600" cy="2497563"/>
          </a:xfrm>
          <a:prstGeom prst="roundRect">
            <a:avLst/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  <a:softEdge rad="12700"/>
          </a:effectLst>
          <a:scene3d>
            <a:camera prst="isometricOffAxis2Left"/>
            <a:lightRig rig="threePt" dir="t"/>
          </a:scene3d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06012">
            <a:off x="2317639" y="2993351"/>
            <a:ext cx="2294087" cy="3524250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5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Improper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Deriving test cases </a:t>
            </a:r>
            <a:r>
              <a:rPr lang="bg-BG" dirty="0" smtClean="0"/>
              <a:t>we are testing for situations where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some equivalence class is handled improperly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</a:t>
            </a:r>
            <a:r>
              <a:rPr lang="bg-BG" dirty="0" smtClean="0"/>
              <a:t>mproper hanlding could mean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cceptance </a:t>
            </a:r>
            <a:r>
              <a:rPr lang="bg-BG" dirty="0" smtClean="0"/>
              <a:t>of values that should be rejected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ejection </a:t>
            </a:r>
            <a:r>
              <a:rPr lang="bg-BG" dirty="0" smtClean="0"/>
              <a:t>of values that should be accepted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bg-BG" dirty="0" smtClean="0"/>
              <a:t>roper acceptance or rejection, but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improper handling</a:t>
            </a:r>
            <a:r>
              <a:rPr lang="bg-BG" dirty="0" smtClean="0"/>
              <a:t> subsequently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4" descr="600px-no_sign2_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5181600"/>
            <a:ext cx="1447800" cy="1447800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606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9400" y="5715000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81050" y="4192612"/>
            <a:ext cx="7239000" cy="144303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 algn="ctr" eaLnBrk="0" hangingPunct="0"/>
            <a:r>
              <a:rPr lang="en-US" sz="4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MS Word Font Size Menu</a:t>
            </a:r>
          </a:p>
        </p:txBody>
      </p:sp>
      <p:pic>
        <p:nvPicPr>
          <p:cNvPr id="11" name="Picture 10" descr="Font_size_menu.bm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7400" y="838200"/>
            <a:ext cx="4876800" cy="3275062"/>
          </a:xfrm>
          <a:prstGeom prst="roundRect">
            <a:avLst>
              <a:gd name="adj" fmla="val 4258"/>
            </a:avLst>
          </a:prstGeom>
          <a:effectLst>
            <a:glow rad="101600">
              <a:schemeClr val="tx1">
                <a:alpha val="6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932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Boundary Value Analysis – Main Concepts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Boundary Values and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Ordered Sets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/>
              <a:t>many Boundary Values?</a:t>
            </a:r>
          </a:p>
          <a:p>
            <a:pPr>
              <a:lnSpc>
                <a:spcPct val="100000"/>
              </a:lnSpc>
            </a:pPr>
            <a:r>
              <a:rPr lang="en-US" dirty="0"/>
              <a:t>BVA With Floating Point Data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 of Boundary Conditions</a:t>
            </a:r>
          </a:p>
          <a:p>
            <a:pPr>
              <a:lnSpc>
                <a:spcPct val="100000"/>
              </a:lnSpc>
            </a:pPr>
            <a:r>
              <a:rPr lang="en-US" dirty="0"/>
              <a:t>Deriving Test Cases With </a:t>
            </a:r>
            <a:r>
              <a:rPr lang="en-US" dirty="0" smtClean="0"/>
              <a:t>BVA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info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1981200"/>
            <a:ext cx="2438400" cy="2438400"/>
          </a:xfrm>
          <a:prstGeom prst="ellipse">
            <a:avLst/>
          </a:prstGeom>
          <a:effectLst>
            <a:glow rad="101600">
              <a:schemeClr val="tx1">
                <a:alpha val="60000"/>
              </a:schemeClr>
            </a:glow>
            <a:reflection blurRad="6350" stA="50000" endA="300" endPos="38500" dist="50800" dir="5400000" sy="-100000" algn="bl" rotWithShape="0"/>
            <a:softEdge rad="31750"/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651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Size Menu BVA</a:t>
            </a:r>
            <a:endParaRPr lang="en-US" dirty="0"/>
          </a:p>
        </p:txBody>
      </p:sp>
      <p:pic>
        <p:nvPicPr>
          <p:cNvPr id="5" name="Content Placeholder 4" descr="Font_size_menu_Small.bmp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482" y="2438400"/>
            <a:ext cx="967718" cy="2514600"/>
          </a:xfrm>
          <a:prstGeom prst="roundRect">
            <a:avLst>
              <a:gd name="adj" fmla="val 10668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30</a:t>
            </a:fld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447800" y="4419600"/>
            <a:ext cx="1219200" cy="762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Direct entry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124200" y="22098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BVA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43200" y="43434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EP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24000" y="2209800"/>
            <a:ext cx="1219200" cy="762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Menu entry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76600" y="3657600"/>
            <a:ext cx="1295400" cy="762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Not integer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00400" y="5105400"/>
            <a:ext cx="1295400" cy="762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Integer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4572000" y="51054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BVA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648200" y="36576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EP</a:t>
            </a:r>
            <a:endParaRPr lang="bg-BG" sz="1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8800" y="3886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{ letters, decimal, null .. }</a:t>
            </a:r>
            <a:endParaRPr lang="bg-BG" sz="1800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4419600" y="1981200"/>
            <a:ext cx="3124200" cy="1162854"/>
            <a:chOff x="5791200" y="1981200"/>
            <a:chExt cx="3124200" cy="116285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867400" y="2667000"/>
              <a:ext cx="26670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772400" y="26670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6400800" y="26670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3200" y="2667000"/>
              <a:ext cx="304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8</a:t>
              </a:r>
              <a:endParaRPr lang="bg-BG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3800" y="2667000"/>
              <a:ext cx="6096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72</a:t>
              </a:r>
              <a:endParaRPr lang="bg-BG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58000" y="22098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Valid</a:t>
              </a:r>
              <a:endParaRPr lang="bg-BG" sz="18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19812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Invalid </a:t>
              </a:r>
              <a:br>
                <a:rPr lang="en-US" sz="1800" b="1" dirty="0" smtClean="0"/>
              </a:br>
              <a:r>
                <a:rPr lang="en-US" sz="1800" b="1" dirty="0" smtClean="0"/>
                <a:t>(low)</a:t>
              </a:r>
              <a:endParaRPr lang="bg-BG" sz="1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4800" y="19812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Invalid </a:t>
              </a:r>
              <a:br>
                <a:rPr lang="en-US" sz="1800" b="1" dirty="0" smtClean="0"/>
              </a:br>
              <a:r>
                <a:rPr lang="en-US" sz="1800" b="1" dirty="0" smtClean="0"/>
                <a:t>(high)</a:t>
              </a:r>
              <a:endParaRPr lang="bg-BG" sz="1800" b="1" dirty="0"/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1295400" y="3276600"/>
            <a:ext cx="838200" cy="838200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EP</a:t>
            </a:r>
            <a:endParaRPr lang="bg-BG" sz="1800" dirty="0">
              <a:solidFill>
                <a:schemeClr val="bg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029200" y="5257800"/>
            <a:ext cx="4038600" cy="1239054"/>
            <a:chOff x="5181600" y="5257800"/>
            <a:chExt cx="4038600" cy="123905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5867400" y="5943600"/>
              <a:ext cx="26670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7772400" y="59436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6629400" y="59436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858000" y="6019800"/>
              <a:ext cx="304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bg-BG" sz="2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10400" y="54864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Valid</a:t>
              </a:r>
              <a:endParaRPr lang="bg-BG" sz="18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38800" y="52578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Invalid </a:t>
              </a:r>
              <a:br>
                <a:rPr lang="en-US" sz="1800" b="1" dirty="0" smtClean="0"/>
              </a:br>
              <a:r>
                <a:rPr lang="en-US" sz="1800" b="1" dirty="0" smtClean="0"/>
                <a:t>(neg.)</a:t>
              </a:r>
              <a:endParaRPr lang="bg-BG" sz="18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01000" y="52578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Invalid </a:t>
              </a:r>
              <a:br>
                <a:rPr lang="en-US" sz="1800" b="1" dirty="0" smtClean="0"/>
              </a:br>
              <a:r>
                <a:rPr lang="en-US" sz="1800" b="1" dirty="0" smtClean="0"/>
                <a:t>(high)</a:t>
              </a:r>
              <a:endParaRPr lang="bg-BG" sz="18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15200" y="601980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1638</a:t>
              </a:r>
              <a:endParaRPr lang="bg-BG" sz="2000" b="1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 flipH="1" flipV="1">
              <a:off x="6324600" y="5943600"/>
              <a:ext cx="304800" cy="0"/>
            </a:xfrm>
            <a:prstGeom prst="line">
              <a:avLst/>
            </a:prstGeom>
            <a:ln w="317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477000" y="6019800"/>
              <a:ext cx="304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bg-BG" sz="2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43600" y="6019800"/>
              <a:ext cx="4572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-1</a:t>
              </a:r>
              <a:endParaRPr lang="bg-BG" sz="2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24800" y="6019800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1639</a:t>
              </a:r>
              <a:endParaRPr lang="bg-BG" sz="2000" b="1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10800000">
              <a:off x="5486400" y="5943600"/>
              <a:ext cx="381000" cy="0"/>
            </a:xfrm>
            <a:prstGeom prst="line">
              <a:avLst/>
            </a:prstGeom>
            <a:ln w="28575">
              <a:solidFill>
                <a:srgbClr val="FFFF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8534400" y="5943600"/>
              <a:ext cx="381000" cy="0"/>
            </a:xfrm>
            <a:prstGeom prst="line">
              <a:avLst/>
            </a:prstGeom>
            <a:ln w="28575">
              <a:solidFill>
                <a:srgbClr val="FFFF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5334000" y="5943600"/>
              <a:ext cx="3048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8763000" y="5943600"/>
              <a:ext cx="3048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534400" y="6076890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max</a:t>
              </a:r>
              <a:endParaRPr lang="bg-BG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81600" y="6019800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min</a:t>
              </a:r>
              <a:endParaRPr lang="bg-BG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57200" y="1143000"/>
            <a:ext cx="8216095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Applying Equivalence Partitioning and BVA:</a:t>
            </a:r>
          </a:p>
        </p:txBody>
      </p:sp>
    </p:spTree>
    <p:extLst>
      <p:ext uri="{BB962C8B-B14F-4D97-AF65-F5344CB8AC3E}">
        <p14:creationId xmlns:p14="http://schemas.microsoft.com/office/powerpoint/2010/main" val="18357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Limitations</a:t>
            </a:r>
            <a:r>
              <a:rPr lang="bg-BG" dirty="0" smtClean="0"/>
              <a:t> </a:t>
            </a:r>
            <a:r>
              <a:rPr lang="en-US" dirty="0" err="1"/>
              <a:t>o</a:t>
            </a:r>
            <a:r>
              <a:rPr lang="bg-BG" dirty="0" smtClean="0"/>
              <a:t>f BVA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and logical variables </a:t>
            </a:r>
            <a:r>
              <a:rPr lang="bg-BG" dirty="0" smtClean="0"/>
              <a:t>present a problem for Boundary Value Analysis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BVA assumes 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 to be truly independent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8FFC8"/>
                </a:solidFill>
              </a:rPr>
              <a:t>This </a:t>
            </a:r>
            <a:r>
              <a:rPr lang="bg-BG" dirty="0" smtClean="0">
                <a:solidFill>
                  <a:srgbClr val="E8FFC8"/>
                </a:solidFill>
              </a:rPr>
              <a:t>is not always possible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BVA test cases have been found to be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rudimentary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</a:t>
            </a:r>
            <a:r>
              <a:rPr lang="bg-BG" dirty="0" smtClean="0"/>
              <a:t>btained with very little insight and imagination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 descr="465px-Korea_Traffic_Safety_Sign_-_Regulate_-_221_Height_Limit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2895600"/>
            <a:ext cx="1603649" cy="1600200"/>
          </a:xfrm>
          <a:prstGeom prst="ellipse">
            <a:avLst/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  <a:reflection blurRad="6350" stA="50000" endA="300" endPos="38500" dist="50800" dir="5400000" sy="-100000" algn="bl" rotWithShape="0"/>
            <a:softEdge rad="3175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737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Looking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It's vitally important that you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continually look for boundaries</a:t>
            </a:r>
            <a:r>
              <a:rPr lang="en-US" dirty="0" smtClean="0"/>
              <a:t> in every piece of software you work with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more you look, the more boundaries you'll discover</a:t>
            </a:r>
            <a:r>
              <a:rPr lang="en-US" dirty="0" smtClean="0"/>
              <a:t>, and the more bugs you'll find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Usually there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few obvious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ones</a:t>
            </a:r>
            <a:endParaRPr lang="en-US" dirty="0" smtClean="0">
              <a:solidFill>
                <a:srgbClr val="EBFFD2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rgbClr val="EBFFD2"/>
                </a:solidFill>
              </a:rPr>
              <a:t>If </a:t>
            </a:r>
            <a:r>
              <a:rPr lang="en-US" sz="2600" dirty="0">
                <a:solidFill>
                  <a:srgbClr val="EBFFD2"/>
                </a:solidFill>
              </a:rPr>
              <a:t>you dig deeper you'll find the more obscure, interesting, and often bug-prone </a:t>
            </a:r>
            <a:r>
              <a:rPr lang="en-US" sz="2600" dirty="0" smtClean="0">
                <a:solidFill>
                  <a:srgbClr val="EBFFD2"/>
                </a:solidFill>
              </a:rPr>
              <a:t>boundaries</a:t>
            </a:r>
            <a:endParaRPr lang="bg-BG" sz="26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277406" y="5402055"/>
            <a:ext cx="1371600" cy="1143000"/>
            <a:chOff x="6096000" y="3581400"/>
            <a:chExt cx="2667000" cy="2362200"/>
          </a:xfrm>
          <a:effectLst>
            <a:glow rad="101600">
              <a:schemeClr val="tx1">
                <a:alpha val="60000"/>
              </a:schemeClr>
            </a:glow>
          </a:effectLst>
        </p:grpSpPr>
        <p:sp>
          <p:nvSpPr>
            <p:cNvPr id="10" name="Rounded Rectangle 9"/>
            <p:cNvSpPr/>
            <p:nvPr/>
          </p:nvSpPr>
          <p:spPr>
            <a:xfrm>
              <a:off x="6096000" y="3581400"/>
              <a:ext cx="2667000" cy="2362200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11" name="Picture 10" descr="674px-Information_magnifier_icon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7000" y="3886200"/>
              <a:ext cx="2054356" cy="18257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0576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Analysis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-346075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/>
              <a:t>Why does the boundary value analysis provide good test cases</a:t>
            </a:r>
            <a:r>
              <a:rPr lang="en-US" dirty="0" smtClean="0"/>
              <a:t>?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Because it is an industry standard 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Because </a:t>
            </a:r>
            <a:r>
              <a:rPr lang="en-US" sz="2800" dirty="0"/>
              <a:t>errors are frequently made during programming of the different cases near the ‘edges’ of the range of values 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Because </a:t>
            </a:r>
            <a:r>
              <a:rPr lang="en-US" sz="2800" dirty="0"/>
              <a:t>only equivalence classes that are equal from a functional point of view are considered in the test cases 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Because </a:t>
            </a:r>
            <a:r>
              <a:rPr lang="en-US" sz="2800" dirty="0"/>
              <a:t>the test object is tested under maximal load up to its performance limits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2"/>
            </a:pPr>
            <a:r>
              <a:rPr lang="en-US" dirty="0" smtClean="0"/>
              <a:t>Boundary </a:t>
            </a:r>
            <a:r>
              <a:rPr lang="en-US" dirty="0"/>
              <a:t>value </a:t>
            </a:r>
            <a:r>
              <a:rPr lang="en-US" dirty="0" smtClean="0"/>
              <a:t>testing: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Is the same as equivalence partitioning tests </a:t>
            </a:r>
            <a:endParaRPr lang="en-US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Test </a:t>
            </a:r>
            <a:r>
              <a:rPr lang="en-US" dirty="0"/>
              <a:t>boundary conditions on, below and above the edges of input and output equivalence classes </a:t>
            </a:r>
            <a:endParaRPr lang="en-US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Tests </a:t>
            </a:r>
            <a:r>
              <a:rPr lang="en-US" dirty="0"/>
              <a:t>combinations of input circumstances </a:t>
            </a:r>
            <a:endParaRPr lang="en-US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Is </a:t>
            </a:r>
            <a:r>
              <a:rPr lang="en-US" dirty="0"/>
              <a:t>used in white box testing </a:t>
            </a:r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sz="3000" dirty="0"/>
              <a:t>In a flight reservation system, the number of available seats in each plane model is an input. A plane may have any positive number of available seats, up to the given capacity of the plane. Using Boundary Value analysis, a list of available – seat values were generated. Which of the following lists is correct</a:t>
            </a:r>
            <a:r>
              <a:rPr lang="en-US" sz="3000" dirty="0" smtClean="0"/>
              <a:t>?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1</a:t>
            </a:r>
            <a:r>
              <a:rPr lang="en-US" sz="2800" dirty="0"/>
              <a:t>, 2, capacity -1, capacity, capacity plus 1 </a:t>
            </a:r>
            <a:endParaRPr lang="en-US" sz="2800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0</a:t>
            </a:r>
            <a:r>
              <a:rPr lang="en-US" sz="2800" dirty="0"/>
              <a:t>, 1, capacity, capacity plus 1 </a:t>
            </a:r>
            <a:endParaRPr lang="en-US" sz="2800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0</a:t>
            </a:r>
            <a:r>
              <a:rPr lang="en-US" sz="2800" dirty="0"/>
              <a:t>, 1, 2, capacity plus 1, a very large number </a:t>
            </a:r>
            <a:endParaRPr lang="en-US" sz="2800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0</a:t>
            </a:r>
            <a:r>
              <a:rPr lang="en-US" sz="2800" dirty="0"/>
              <a:t>, 1, 10, 100, capacity, capacity plus 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47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4"/>
            </a:pPr>
            <a:r>
              <a:rPr lang="en-US" dirty="0" smtClean="0"/>
              <a:t>A </a:t>
            </a:r>
            <a:r>
              <a:rPr lang="en-US" dirty="0"/>
              <a:t>thermometer measures temperature in whole degrees only. If the temperature falls below 18 degrees, the heating is switched </a:t>
            </a:r>
            <a:r>
              <a:rPr lang="en-US" dirty="0" smtClean="0"/>
              <a:t>on. </a:t>
            </a:r>
            <a:r>
              <a:rPr lang="en-US" dirty="0"/>
              <a:t>It is switched </a:t>
            </a:r>
            <a:r>
              <a:rPr lang="en-US" dirty="0" smtClean="0"/>
              <a:t>off </a:t>
            </a:r>
            <a:r>
              <a:rPr lang="en-US" dirty="0"/>
              <a:t>again when the temperature reaches 21 degrees. What are the best values in degrees to cover all equivalence partitions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3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5"/>
            </a:pPr>
            <a:r>
              <a:rPr lang="en-US" dirty="0" smtClean="0"/>
              <a:t>A </a:t>
            </a:r>
            <a:r>
              <a:rPr lang="en-US" dirty="0"/>
              <a:t>wholesaler sells printer cartridges. The minimum order quantity is 5. There is a 20% discount for orders of 100 or more printer cartridges. You have been asked to prepare test cases using various values for the number of printer cartridges ordered. </a:t>
            </a:r>
            <a:r>
              <a:rPr lang="en-US" dirty="0" smtClean="0"/>
              <a:t>Generate test inputs using Boundary Values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56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6"/>
            </a:pPr>
            <a:r>
              <a:rPr lang="en-US" dirty="0"/>
              <a:t>An input field takes </a:t>
            </a:r>
            <a:r>
              <a:rPr lang="en-US" dirty="0" smtClean="0"/>
              <a:t>data </a:t>
            </a:r>
            <a:r>
              <a:rPr lang="en-US" dirty="0"/>
              <a:t>on a person age, which should be between 1 to </a:t>
            </a:r>
            <a:r>
              <a:rPr lang="en-US" dirty="0" smtClean="0"/>
              <a:t>99. Which are the appropriate boundary values for testing the field?</a:t>
            </a:r>
          </a:p>
          <a:p>
            <a:pPr marL="346075" indent="-346075">
              <a:lnSpc>
                <a:spcPct val="100000"/>
              </a:lnSpc>
              <a:buSzPct val="100000"/>
              <a:buFont typeface="+mj-lt"/>
              <a:buAutoNum type="arabicPeriod" startAt="6"/>
            </a:pPr>
            <a:r>
              <a:rPr lang="en-US" dirty="0"/>
              <a:t>An input field takes the year of birth between 1900 and </a:t>
            </a:r>
            <a:r>
              <a:rPr lang="en-US" dirty="0" smtClean="0"/>
              <a:t>2011. </a:t>
            </a:r>
            <a:r>
              <a:rPr lang="en-US" dirty="0"/>
              <a:t>Which are the appropriate boundary values for testing the field?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1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Boundary value analysis (BVA) </a:t>
            </a:r>
            <a:r>
              <a:rPr lang="en-US" dirty="0" smtClean="0"/>
              <a:t>is a black-box test design technique in which test cases are designed based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boundary values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Conceptually, boundary value analysis is about testing 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edges of equivalence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 descr="WebImage_18OpticalQualityControl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3962400"/>
            <a:ext cx="2514600" cy="2326388"/>
          </a:xfrm>
          <a:prstGeom prst="roundRect">
            <a:avLst>
              <a:gd name="adj" fmla="val 6685"/>
            </a:avLst>
          </a:prstGeom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98001">
            <a:off x="5819903" y="4152854"/>
            <a:ext cx="1669813" cy="2223124"/>
          </a:xfrm>
          <a:prstGeom prst="roundRect">
            <a:avLst>
              <a:gd name="adj" fmla="val 21716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2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8"/>
            </a:pPr>
            <a:r>
              <a:rPr lang="en-US" dirty="0" smtClean="0"/>
              <a:t>In </a:t>
            </a:r>
            <a:r>
              <a:rPr lang="en-US" dirty="0"/>
              <a:t>a system designed to work out the tax to be paid: An employee has $4000 of salary tax free. The next $1500 is taxed at 10% The next $28000 is taxed at 22% Any further amount is taxed at 40</a:t>
            </a:r>
            <a:r>
              <a:rPr lang="en-US" dirty="0" smtClean="0"/>
              <a:t>%. Define the boundary values for testing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27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9"/>
            </a:pPr>
            <a:r>
              <a:rPr lang="en-US" dirty="0" smtClean="0"/>
              <a:t>Implement BVA for the following 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ext entry field with allowed limits from 1 to 100 symbols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nteger number entry field with value limit from 0 to 150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</a:t>
            </a:r>
            <a:r>
              <a:rPr lang="en-US" dirty="0" smtClean="0"/>
              <a:t>umber entry field of type float with limits from 0.0 to 10.0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ize of a file name from 1 up to 40 symbols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10"/>
            </a:pPr>
            <a:r>
              <a:rPr lang="en-US" dirty="0" smtClean="0"/>
              <a:t>Implement BVA for the MS Word Insert Table dialog box. Look for information about the minimum and maximum values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7" name="Picture 6" descr="Insert_table_field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819400"/>
            <a:ext cx="2228572" cy="2571429"/>
          </a:xfrm>
          <a:prstGeom prst="roundRect">
            <a:avLst>
              <a:gd name="adj" fmla="val 4944"/>
            </a:avLst>
          </a:prstGeom>
        </p:spPr>
      </p:pic>
    </p:spTree>
    <p:extLst>
      <p:ext uri="{BB962C8B-B14F-4D97-AF65-F5344CB8AC3E}">
        <p14:creationId xmlns:p14="http://schemas.microsoft.com/office/powerpoint/2010/main" val="29890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11"/>
            </a:pPr>
            <a:r>
              <a:rPr lang="en-US" dirty="0"/>
              <a:t>Define </a:t>
            </a:r>
            <a:r>
              <a:rPr lang="en-US" dirty="0" smtClean="0"/>
              <a:t>the boundaries</a:t>
            </a:r>
            <a:r>
              <a:rPr lang="en-US" dirty="0"/>
              <a:t>, and suitable boundary value test cases </a:t>
            </a:r>
            <a:r>
              <a:rPr lang="en-US" dirty="0" smtClean="0"/>
              <a:t>for </a:t>
            </a:r>
            <a:r>
              <a:rPr lang="en-US" dirty="0"/>
              <a:t>the following: </a:t>
            </a:r>
            <a:endParaRPr lang="en-US" dirty="0" smtClean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ZIP </a:t>
            </a:r>
            <a:r>
              <a:rPr lang="en-US" sz="2800" dirty="0" smtClean="0"/>
              <a:t>Code - five </a:t>
            </a:r>
            <a:r>
              <a:rPr lang="en-US" sz="2800" dirty="0"/>
              <a:t>numeric </a:t>
            </a:r>
            <a:r>
              <a:rPr lang="en-US" sz="2800" dirty="0" smtClean="0"/>
              <a:t>digits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First consider ZIP Code just in terms of digits. Then, determine the lowest and highest legitimate ZIP Codes in the United </a:t>
            </a:r>
            <a:r>
              <a:rPr lang="en-US" sz="2600" dirty="0" smtClean="0"/>
              <a:t>States</a:t>
            </a:r>
          </a:p>
          <a:p>
            <a:pPr marL="747713" lvl="1" indent="-390525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Last </a:t>
            </a:r>
            <a:r>
              <a:rPr lang="en-US" sz="2800" dirty="0" smtClean="0"/>
              <a:t>Name - one </a:t>
            </a:r>
            <a:r>
              <a:rPr lang="en-US" sz="2800" dirty="0"/>
              <a:t>through fifteen characters (including alphabetic characters, periods, hyphens, apostrophes, spaces, and numbers). </a:t>
            </a:r>
            <a:r>
              <a:rPr lang="en-US" sz="2800" dirty="0" smtClean="0"/>
              <a:t>Try to create </a:t>
            </a:r>
            <a:r>
              <a:rPr lang="en-US" sz="2800" dirty="0"/>
              <a:t>a few very complex Last Names. Can you determine the "rules" for legitimate Last Names?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200400"/>
          </a:xfrm>
        </p:spPr>
        <p:txBody>
          <a:bodyPr/>
          <a:lstStyle/>
          <a:p>
            <a:pPr marL="739775" lvl="1" indent="-382588">
              <a:lnSpc>
                <a:spcPct val="100000"/>
              </a:lnSpc>
              <a:buFont typeface="+mj-lt"/>
              <a:buAutoNum type="alphaLcParenR" startAt="3"/>
            </a:pPr>
            <a:r>
              <a:rPr lang="en-US" sz="2800" dirty="0" smtClean="0"/>
              <a:t>User ID - eight </a:t>
            </a:r>
            <a:r>
              <a:rPr lang="en-US" sz="2800" dirty="0"/>
              <a:t>characters at least two of which are not alphabetic (numeric, special, nonprinting</a:t>
            </a:r>
            <a:r>
              <a:rPr lang="en-US" sz="2800" dirty="0" smtClean="0"/>
              <a:t>)</a:t>
            </a:r>
            <a:endParaRPr lang="en-US" sz="2800" dirty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 startAt="3"/>
            </a:pPr>
            <a:r>
              <a:rPr lang="en-US" sz="2800" dirty="0" smtClean="0"/>
              <a:t>University Course ID - three </a:t>
            </a:r>
            <a:r>
              <a:rPr lang="en-US" sz="2800" dirty="0"/>
              <a:t>alpha characters representing the department followed by a six-digit integer which is the unique course identification number. The possible departments are</a:t>
            </a:r>
            <a:r>
              <a:rPr lang="en-US" sz="2800" dirty="0" smtClean="0"/>
              <a:t>:</a:t>
            </a:r>
            <a:endParaRPr lang="en-US" sz="2800" dirty="0"/>
          </a:p>
          <a:p>
            <a:pPr marL="747713" lvl="1" indent="-390525">
              <a:lnSpc>
                <a:spcPct val="100000"/>
              </a:lnSpc>
              <a:buFont typeface="+mj-lt"/>
              <a:buAutoNum type="alphaLcParenR" startAt="3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267200"/>
            <a:ext cx="8686800" cy="2209800"/>
          </a:xfrm>
          <a:prstGeom prst="rect">
            <a:avLst/>
          </a:prstGeom>
        </p:spPr>
        <p:txBody>
          <a:bodyPr numCol="2"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PHY</a:t>
            </a:r>
            <a:r>
              <a:rPr lang="en-US" sz="2400" dirty="0" smtClean="0"/>
              <a:t> - Physics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EGR</a:t>
            </a:r>
            <a:r>
              <a:rPr lang="en-US" sz="2400" dirty="0" smtClean="0"/>
              <a:t> - Engineering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ENG</a:t>
            </a:r>
            <a:r>
              <a:rPr lang="en-US" sz="2400" dirty="0" smtClean="0"/>
              <a:t> - English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LAN</a:t>
            </a:r>
            <a:r>
              <a:rPr lang="en-US" sz="2400" dirty="0" smtClean="0"/>
              <a:t> - Foreign languages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CHM</a:t>
            </a:r>
            <a:r>
              <a:rPr lang="en-US" sz="2400" dirty="0" smtClean="0"/>
              <a:t> - Chemistry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MAT</a:t>
            </a:r>
            <a:r>
              <a:rPr lang="en-US" sz="2400" dirty="0" smtClean="0"/>
              <a:t> - Mathematics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PED</a:t>
            </a:r>
            <a:r>
              <a:rPr lang="en-US" sz="2400" dirty="0" smtClean="0"/>
              <a:t> - Physical education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SOC</a:t>
            </a:r>
            <a:r>
              <a:rPr lang="en-US" sz="2400" dirty="0" smtClean="0"/>
              <a:t> - Sociology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73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</a:t>
            </a:r>
            <a:r>
              <a:rPr lang="en-US" dirty="0" smtClean="0"/>
              <a:t>oundaries?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/>
              <a:t>If an operation is performed on a range of numbers</a:t>
            </a:r>
            <a:r>
              <a:rPr lang="fr-FR" dirty="0"/>
              <a:t>:</a:t>
            </a:r>
            <a:endParaRPr lang="fr-FR" dirty="0" smtClean="0"/>
          </a:p>
          <a:p>
            <a:pPr lvl="1">
              <a:lnSpc>
                <a:spcPct val="100000"/>
              </a:lnSpc>
            </a:pPr>
            <a:r>
              <a:rPr lang="fr-FR" dirty="0"/>
              <a:t>O</a:t>
            </a:r>
            <a:r>
              <a:rPr lang="fr-FR" dirty="0" smtClean="0"/>
              <a:t>dds are the programmer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got it right </a:t>
            </a:r>
            <a:r>
              <a:rPr lang="fr-FR" dirty="0" smtClean="0"/>
              <a:t>for the vast majority of the numbers in the middle, 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B</a:t>
            </a:r>
            <a:r>
              <a:rPr lang="fr-FR" dirty="0" smtClean="0"/>
              <a:t>ut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maybe made a mistake at the edges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 descr="human-error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6100" y="4267200"/>
            <a:ext cx="2971800" cy="2203094"/>
          </a:xfrm>
          <a:prstGeom prst="roundRect">
            <a:avLst>
              <a:gd name="adj" fmla="val 9660"/>
            </a:avLst>
          </a:prstGeom>
          <a:effectLst>
            <a:glow rad="101600">
              <a:schemeClr val="tx1">
                <a:alpha val="6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816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Common Mistake </a:t>
            </a:r>
            <a:r>
              <a:rPr lang="fr-FR" dirty="0"/>
              <a:t>E</a:t>
            </a:r>
            <a:r>
              <a:rPr lang="fr-FR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is an example of a simple, but very common mistake: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Many bugs occur due to careless usage of indexes, operators ( for example &lt; instead of &lt;= ),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2286000"/>
            <a:ext cx="755967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int[10];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 = 1; i &lt; 10; i++)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= 1;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Console.WriteLine(arr[0]); // 0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181600" y="2438400"/>
            <a:ext cx="3276600" cy="1295400"/>
          </a:xfrm>
          <a:prstGeom prst="wedgeRoundRectCallout">
            <a:avLst>
              <a:gd name="adj1" fmla="val -37435"/>
              <a:gd name="adj2" fmla="val 74350"/>
              <a:gd name="adj3" fmla="val 16667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9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value at index [0] is not changed to 1.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0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W</a:t>
            </a:r>
            <a:r>
              <a:rPr lang="en-US" dirty="0" smtClean="0"/>
              <a:t>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87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/>
              <a:t>If a software can operate on the edge of its capabilities, it will almost certainly operate well under normal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 descr="cliff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200" y="1219200"/>
            <a:ext cx="3191256" cy="4822501"/>
          </a:xfrm>
          <a:prstGeom prst="roundRect">
            <a:avLst>
              <a:gd name="adj" fmla="val 10754"/>
            </a:avLst>
          </a:prstGeom>
          <a:effectLst>
            <a:glow rad="101600">
              <a:schemeClr val="tx1">
                <a:alpha val="60000"/>
              </a:schemeClr>
            </a:glo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0113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B</a:t>
            </a:r>
            <a:r>
              <a:rPr lang="en-US" dirty="0" smtClean="0"/>
              <a:t>oundary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 input value or output value that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 the edge of an equivalence partition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</a:t>
            </a:r>
            <a:r>
              <a:rPr lang="en-US" dirty="0" smtClean="0"/>
              <a:t>r at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smallest incremental distance </a:t>
            </a:r>
            <a:r>
              <a:rPr lang="en-US" dirty="0" smtClean="0"/>
              <a:t>on either side of an edge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E.g., the minimum or maximum value of a range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194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06534">
            <a:off x="5904838" y="4210025"/>
            <a:ext cx="1641361" cy="2437309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49" b="12534"/>
          <a:stretch/>
        </p:blipFill>
        <p:spPr bwMode="auto">
          <a:xfrm>
            <a:off x="2663893" y="4043592"/>
            <a:ext cx="1835014" cy="2302992"/>
          </a:xfrm>
          <a:prstGeom prst="roundRect">
            <a:avLst>
              <a:gd name="adj" fmla="val 4401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0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B</a:t>
            </a:r>
            <a:r>
              <a:rPr lang="en-US" dirty="0" smtClean="0"/>
              <a:t>oundary Value?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</a:t>
            </a:r>
            <a:r>
              <a:rPr lang="bg-BG" dirty="0" smtClean="0"/>
              <a:t>he point where the expected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bg-BG" dirty="0" smtClean="0"/>
              <a:t> of the system changes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values could be either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</a:t>
            </a:r>
            <a:r>
              <a:rPr lang="en-US" dirty="0" smtClean="0"/>
              <a:t> ranges of a software component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218" name="Picture 2" descr="C:\PROJECTS\QA-Academy\LOCAL_FILES\Oleg_IMAGES_Archive\FREQUENTLY USED\magnify question mark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83758">
            <a:off x="3195927" y="4029211"/>
            <a:ext cx="2752147" cy="1915494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2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371</TotalTime>
  <Words>1973</Words>
  <Application>Microsoft Office PowerPoint</Application>
  <PresentationFormat>On-screen Show (4:3)</PresentationFormat>
  <Paragraphs>339</Paragraphs>
  <Slides>44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Cambria</vt:lpstr>
      <vt:lpstr>Consolas</vt:lpstr>
      <vt:lpstr>Corbel</vt:lpstr>
      <vt:lpstr>Wingdings 2</vt:lpstr>
      <vt:lpstr>Telerik Academy Theme</vt:lpstr>
      <vt:lpstr>Boundary Value Analysis</vt:lpstr>
      <vt:lpstr>The Lectors</vt:lpstr>
      <vt:lpstr>Table of Contents</vt:lpstr>
      <vt:lpstr>What is BVA?</vt:lpstr>
      <vt:lpstr>Why Test the Boundaries?</vt:lpstr>
      <vt:lpstr>Common Mistake Example</vt:lpstr>
      <vt:lpstr>Why Should This Work?</vt:lpstr>
      <vt:lpstr>What is a Boundary Value?</vt:lpstr>
      <vt:lpstr>What is a Boundary Value? (1)</vt:lpstr>
      <vt:lpstr>Valid / Invalid Values</vt:lpstr>
      <vt:lpstr>Boundary Conditions</vt:lpstr>
      <vt:lpstr>Ordered Sets Only</vt:lpstr>
      <vt:lpstr>Ordered Sets Only (2)</vt:lpstr>
      <vt:lpstr>Ordered Sets Examples</vt:lpstr>
      <vt:lpstr>PowerPoint Presentation</vt:lpstr>
      <vt:lpstr>Number Of Boundary Values</vt:lpstr>
      <vt:lpstr>Graphical Representation</vt:lpstr>
      <vt:lpstr>Mathematical Representation</vt:lpstr>
      <vt:lpstr>Boundary Values With Floating Point Data</vt:lpstr>
      <vt:lpstr>Boundary Values With Floating Point Data (1)</vt:lpstr>
      <vt:lpstr>PowerPoint Presentation</vt:lpstr>
      <vt:lpstr>Text Entry Field</vt:lpstr>
      <vt:lpstr>Flight Simulator</vt:lpstr>
      <vt:lpstr>Output BVA</vt:lpstr>
      <vt:lpstr>PowerPoint Presentation</vt:lpstr>
      <vt:lpstr>Deriving Test Cases With BVA</vt:lpstr>
      <vt:lpstr>The Coverage Criterion</vt:lpstr>
      <vt:lpstr>Types of Improper Handling</vt:lpstr>
      <vt:lpstr>PowerPoint Presentation</vt:lpstr>
      <vt:lpstr>Font Size Menu BVA</vt:lpstr>
      <vt:lpstr>Limitations of BVA</vt:lpstr>
      <vt:lpstr>Keep Looking</vt:lpstr>
      <vt:lpstr>Boundary Value Analysis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Design Techniques</dc:title>
  <dc:creator>Asya Georgieva</dc:creator>
  <cp:lastModifiedBy>Asya Georgieva</cp:lastModifiedBy>
  <cp:revision>30</cp:revision>
  <dcterms:created xsi:type="dcterms:W3CDTF">2013-06-25T10:50:28Z</dcterms:created>
  <dcterms:modified xsi:type="dcterms:W3CDTF">2015-12-16T14:09:57Z</dcterms:modified>
</cp:coreProperties>
</file>