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7" r:id="rId2"/>
    <p:sldId id="308" r:id="rId3"/>
    <p:sldId id="259" r:id="rId4"/>
    <p:sldId id="260" r:id="rId5"/>
    <p:sldId id="299" r:id="rId6"/>
    <p:sldId id="300" r:id="rId7"/>
    <p:sldId id="301" r:id="rId8"/>
    <p:sldId id="264" r:id="rId9"/>
    <p:sldId id="304" r:id="rId10"/>
    <p:sldId id="269" r:id="rId11"/>
    <p:sldId id="270" r:id="rId12"/>
    <p:sldId id="271" r:id="rId13"/>
    <p:sldId id="272" r:id="rId14"/>
    <p:sldId id="316" r:id="rId15"/>
    <p:sldId id="285" r:id="rId16"/>
    <p:sldId id="287" r:id="rId17"/>
    <p:sldId id="289" r:id="rId18"/>
    <p:sldId id="290" r:id="rId19"/>
    <p:sldId id="317" r:id="rId20"/>
    <p:sldId id="291" r:id="rId21"/>
    <p:sldId id="292" r:id="rId22"/>
    <p:sldId id="307" r:id="rId23"/>
    <p:sldId id="302" r:id="rId24"/>
    <p:sldId id="303" r:id="rId25"/>
    <p:sldId id="315" r:id="rId26"/>
    <p:sldId id="313" r:id="rId27"/>
    <p:sldId id="309" r:id="rId28"/>
    <p:sldId id="318" r:id="rId29"/>
    <p:sldId id="294" r:id="rId30"/>
    <p:sldId id="295" r:id="rId31"/>
    <p:sldId id="296" r:id="rId32"/>
    <p:sldId id="297" r:id="rId33"/>
    <p:sldId id="298" r:id="rId3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4" clrIdx="0">
    <p:extLst>
      <p:ext uri="{19B8F6BF-5375-455C-9EA6-DF929625EA0E}">
        <p15:presenceInfo xmlns:p15="http://schemas.microsoft.com/office/powerpoint/2012/main" userId="S-1-5-21-239875337-4187812437-941522809-139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92133" autoAdjust="0"/>
  </p:normalViewPr>
  <p:slideViewPr>
    <p:cSldViewPr snapToGrid="0">
      <p:cViewPr varScale="1">
        <p:scale>
          <a:sx n="65" d="100"/>
          <a:sy n="65" d="100"/>
        </p:scale>
        <p:origin x="135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63695-7FB9-4D45-86D4-29A4C054B828}" type="datetimeFigureOut">
              <a:rPr lang="bg-BG" smtClean="0"/>
              <a:pPr/>
              <a:t>16.12.2015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4FFF3-B8EA-469B-B100-F4FC31175376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127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5852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7171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951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715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93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9539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6482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57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10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3604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76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37507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20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5442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69878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58630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25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99863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26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01085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781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28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84920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781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30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3260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01295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31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10683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32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52653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33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057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6665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6192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3214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431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4853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4FFF3-B8EA-469B-B100-F4FC31175376}" type="slidenum">
              <a:rPr lang="bg-BG" smtClean="0"/>
              <a:pPr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9318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4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E417340-2C57-4E14-AA71-EB7150538C26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2469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E417340-2C57-4E14-AA71-EB7150538C26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507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59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869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4268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094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378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8229600" cy="838200"/>
          </a:xfrm>
        </p:spPr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Design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 smtClean="0"/>
          </a:p>
        </p:txBody>
      </p:sp>
      <p:pic>
        <p:nvPicPr>
          <p:cNvPr id="1026" name="Picture 2" descr="C:\Users\ogeorgiev\Desktop\work.4658296.3.flat,550x550,075,f.static-spher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86425" y="4444931"/>
            <a:ext cx="2743200" cy="2194560"/>
          </a:xfrm>
          <a:prstGeom prst="roundRect">
            <a:avLst>
              <a:gd name="adj" fmla="val 48611"/>
            </a:avLst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187692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1524001"/>
          </a:xfrm>
        </p:spPr>
        <p:txBody>
          <a:bodyPr/>
          <a:lstStyle/>
          <a:p>
            <a:r>
              <a:rPr lang="en-US" dirty="0"/>
              <a:t>Categories of Test Design </a:t>
            </a:r>
            <a:r>
              <a:rPr lang="en-US" dirty="0" smtClean="0"/>
              <a:t>Techniques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73979">
            <a:off x="2941078" y="2335331"/>
            <a:ext cx="3238500" cy="391477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131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Techniques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200400" y="1219200"/>
            <a:ext cx="15240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6" name="Rounded Rectangle 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r>
                <a:rPr lang="en-US" sz="2400" b="1" kern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esting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66800" y="2405981"/>
            <a:ext cx="15240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27" name="Rounded Rectangle 26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Static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34000" y="2391467"/>
            <a:ext cx="15240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0" name="Rounded Rectangle 29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Dynamic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8913" y="3496162"/>
            <a:ext cx="1382302" cy="618638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3" name="Rounded Rectangle 32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Review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56339" y="3477496"/>
            <a:ext cx="1396461" cy="637304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6" name="Rounded Rectangle 3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Static Analysis</a:t>
              </a:r>
            </a:p>
          </p:txBody>
        </p:sp>
      </p:grpSp>
      <p:cxnSp>
        <p:nvCxnSpPr>
          <p:cNvPr id="40" name="Elbow Connector 39"/>
          <p:cNvCxnSpPr>
            <a:stCxn id="28" idx="2"/>
            <a:endCxn id="33" idx="0"/>
          </p:cNvCxnSpPr>
          <p:nvPr/>
        </p:nvCxnSpPr>
        <p:spPr>
          <a:xfrm rot="5400000">
            <a:off x="1167994" y="2835355"/>
            <a:ext cx="452877" cy="86873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37" idx="0"/>
          </p:cNvCxnSpPr>
          <p:nvPr/>
        </p:nvCxnSpPr>
        <p:spPr>
          <a:xfrm rot="16200000" flipH="1">
            <a:off x="2024861" y="2866453"/>
            <a:ext cx="433648" cy="82577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7" idx="2"/>
            <a:endCxn id="30" idx="0"/>
          </p:cNvCxnSpPr>
          <p:nvPr/>
        </p:nvCxnSpPr>
        <p:spPr>
          <a:xfrm rot="16200000" flipH="1">
            <a:off x="4761719" y="1057185"/>
            <a:ext cx="534963" cy="21336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7" idx="2"/>
            <a:endCxn id="27" idx="0"/>
          </p:cNvCxnSpPr>
          <p:nvPr/>
        </p:nvCxnSpPr>
        <p:spPr>
          <a:xfrm rot="5400000">
            <a:off x="2620862" y="1064442"/>
            <a:ext cx="549477" cy="21336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324482" y="4257867"/>
            <a:ext cx="1205185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56" name="Rounded Rectangle 5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Black-box</a:t>
              </a:r>
              <a:endParaRPr 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793830" y="4267200"/>
            <a:ext cx="1205185" cy="618639"/>
            <a:chOff x="1270534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59" name="Rounded Rectangle 58"/>
            <p:cNvSpPr/>
            <p:nvPr/>
          </p:nvSpPr>
          <p:spPr>
            <a:xfrm>
              <a:off x="1270534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White-box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172200" y="4256655"/>
            <a:ext cx="1373037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62" name="Rounded Rectangle 61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Experience-based</a:t>
              </a:r>
            </a:p>
          </p:txBody>
        </p:sp>
      </p:grpSp>
      <p:cxnSp>
        <p:nvCxnSpPr>
          <p:cNvPr id="64" name="Elbow Connector 63"/>
          <p:cNvCxnSpPr>
            <a:stCxn id="31" idx="2"/>
            <a:endCxn id="57" idx="0"/>
          </p:cNvCxnSpPr>
          <p:nvPr/>
        </p:nvCxnSpPr>
        <p:spPr>
          <a:xfrm rot="5400000">
            <a:off x="4387931" y="2567916"/>
            <a:ext cx="1247215" cy="216892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31" idx="2"/>
            <a:endCxn id="60" idx="0"/>
          </p:cNvCxnSpPr>
          <p:nvPr/>
        </p:nvCxnSpPr>
        <p:spPr>
          <a:xfrm rot="5400000">
            <a:off x="5117938" y="3307257"/>
            <a:ext cx="1256548" cy="69957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1" idx="2"/>
            <a:endCxn id="62" idx="0"/>
          </p:cNvCxnSpPr>
          <p:nvPr/>
        </p:nvCxnSpPr>
        <p:spPr>
          <a:xfrm rot="16200000" flipH="1">
            <a:off x="5863417" y="3261353"/>
            <a:ext cx="1227884" cy="762719"/>
          </a:xfrm>
          <a:prstGeom prst="bentConnector3">
            <a:avLst>
              <a:gd name="adj1" fmla="val 50776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30" idx="2"/>
            <a:endCxn id="76" idx="0"/>
          </p:cNvCxnSpPr>
          <p:nvPr/>
        </p:nvCxnSpPr>
        <p:spPr>
          <a:xfrm rot="16200000" flipH="1">
            <a:off x="6561644" y="2582356"/>
            <a:ext cx="1209321" cy="2140608"/>
          </a:xfrm>
          <a:prstGeom prst="bentConnector3">
            <a:avLst>
              <a:gd name="adj1" fmla="val 50376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7634015" y="4239202"/>
            <a:ext cx="1205185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75" name="Rounded Rectangle 74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Defect-based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122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vs. Dynamic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 tests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 not involve running (executing) the test object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Dynamic tests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Involve </a:t>
            </a:r>
            <a:r>
              <a:rPr lang="en-US" dirty="0"/>
              <a:t>running (executing) the test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8194" name="Picture 2" descr="http://blogigs.com/wp-content/uploads/2011/01/static-vs-dynami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4191000"/>
            <a:ext cx="2038350" cy="2234032"/>
          </a:xfrm>
          <a:prstGeom prst="roundRect">
            <a:avLst>
              <a:gd name="adj" fmla="val 12400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ajax.phpmagazine.net/upload/2006/02/friendl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4267199"/>
            <a:ext cx="2857500" cy="2133601"/>
          </a:xfrm>
          <a:prstGeom prst="roundRect">
            <a:avLst>
              <a:gd name="adj" fmla="val 12500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42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685800"/>
          </a:xfrm>
        </p:spPr>
        <p:txBody>
          <a:bodyPr/>
          <a:lstStyle/>
          <a:p>
            <a:r>
              <a:rPr lang="en-US" dirty="0" smtClean="0"/>
              <a:t>Static Techniques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2895600"/>
            <a:ext cx="7924800" cy="1102520"/>
          </a:xfrm>
        </p:spPr>
        <p:txBody>
          <a:bodyPr/>
          <a:lstStyle/>
          <a:p>
            <a:r>
              <a:rPr lang="en-US" dirty="0" smtClean="0"/>
              <a:t>Testing Without Executing </a:t>
            </a:r>
            <a:br>
              <a:rPr lang="en-US" dirty="0" smtClean="0"/>
            </a:br>
            <a:r>
              <a:rPr lang="en-US" dirty="0" smtClean="0"/>
              <a:t>the Program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6269" y="1408113"/>
            <a:ext cx="4783931" cy="5526087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30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It </a:t>
            </a:r>
            <a:r>
              <a:rPr lang="en-US" dirty="0" smtClean="0"/>
              <a:t>checks </a:t>
            </a:r>
            <a:r>
              <a:rPr lang="en-US" dirty="0" smtClean="0"/>
              <a:t>work products to find errors in early stage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Static tests are usually considered as divided into two parts: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Reviews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2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057400"/>
            <a:ext cx="7924800" cy="685800"/>
          </a:xfrm>
        </p:spPr>
        <p:txBody>
          <a:bodyPr/>
          <a:lstStyle/>
          <a:p>
            <a:r>
              <a:rPr lang="en-US" dirty="0" smtClean="0"/>
              <a:t>Dynamic Techniques</a:t>
            </a:r>
            <a:endParaRPr lang="en-US" dirty="0"/>
          </a:p>
        </p:txBody>
      </p:sp>
      <p:pic>
        <p:nvPicPr>
          <p:cNvPr id="13314" name="Picture 2" descr="http://blogs.oracle.com/fusionecm/dynamic-network-abstraction-gree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3429000"/>
            <a:ext cx="3467100" cy="2473480"/>
          </a:xfrm>
          <a:prstGeom prst="roundRect">
            <a:avLst>
              <a:gd name="adj" fmla="val 10506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7616" y="3428999"/>
            <a:ext cx="4447392" cy="247348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2057401"/>
          </a:xfrm>
        </p:spPr>
        <p:txBody>
          <a:bodyPr/>
          <a:lstStyle/>
          <a:p>
            <a:r>
              <a:rPr lang="en-US" dirty="0" smtClean="0"/>
              <a:t>Specification-based </a:t>
            </a:r>
            <a:br>
              <a:rPr lang="en-US" dirty="0" smtClean="0"/>
            </a:br>
            <a:r>
              <a:rPr lang="en-US" dirty="0" smtClean="0"/>
              <a:t>(Black-box) </a:t>
            </a:r>
            <a:br>
              <a:rPr lang="en-US" dirty="0" smtClean="0"/>
            </a:b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Tests Blind for The Code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4152900"/>
            <a:ext cx="2876550" cy="207611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 descr="http://www.idea-sandbox.com/blog_images/black_box_metho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139711">
            <a:off x="4328478" y="4879687"/>
            <a:ext cx="4419600" cy="6477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75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14450"/>
            <a:ext cx="8686800" cy="472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Black-box techniques </a:t>
            </a:r>
            <a:r>
              <a:rPr lang="en-US" dirty="0"/>
              <a:t>are </a:t>
            </a:r>
            <a:r>
              <a:rPr lang="en-US" dirty="0" smtClean="0"/>
              <a:t>a </a:t>
            </a:r>
            <a:r>
              <a:rPr lang="en-US" dirty="0"/>
              <a:t>way to derive and select </a:t>
            </a:r>
            <a:r>
              <a:rPr lang="en-US" dirty="0" smtClean="0"/>
              <a:t>test conditions</a:t>
            </a:r>
            <a:r>
              <a:rPr lang="en-US" dirty="0"/>
              <a:t>, test cases, or test data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B</a:t>
            </a:r>
            <a:r>
              <a:rPr lang="en-US" dirty="0" smtClean="0"/>
              <a:t>ased </a:t>
            </a:r>
            <a:r>
              <a:rPr lang="en-US" dirty="0"/>
              <a:t>on an analysis of the test basis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documentation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lso </a:t>
            </a:r>
            <a:r>
              <a:rPr lang="en-US" dirty="0"/>
              <a:t>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specification-based</a:t>
            </a:r>
            <a:r>
              <a:rPr lang="en-US" dirty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behavioral</a:t>
            </a:r>
            <a:r>
              <a:rPr lang="en-US" dirty="0" smtClean="0"/>
              <a:t> techniques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Tests are based </a:t>
            </a:r>
            <a:r>
              <a:rPr lang="en-US" dirty="0"/>
              <a:t>on the way the system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supposed to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marL="0" marR="0" lvl="0" indent="0" algn="r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Black-box Techniques</a:t>
            </a:r>
            <a:endParaRPr kumimoji="0" lang="en-US" sz="4000" b="1" i="0" u="none" strike="noStrike" kern="1200" cap="none" spc="0" normalizeH="0" baseline="0" noProof="0" dirty="0">
              <a:ln w="500"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258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648200"/>
            <a:ext cx="5562600" cy="914400"/>
          </a:xfrm>
        </p:spPr>
        <p:txBody>
          <a:bodyPr/>
          <a:lstStyle/>
          <a:p>
            <a:r>
              <a:rPr lang="en-US" dirty="0" smtClean="0"/>
              <a:t>Blind for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Black-box </a:t>
            </a:r>
            <a:r>
              <a:rPr lang="en-US" dirty="0" smtClean="0"/>
              <a:t>testing does </a:t>
            </a:r>
            <a:r>
              <a:rPr lang="en-US" dirty="0"/>
              <a:t>not </a:t>
            </a:r>
            <a:r>
              <a:rPr lang="en-US" dirty="0" smtClean="0"/>
              <a:t>use any </a:t>
            </a:r>
            <a:r>
              <a:rPr lang="en-US" dirty="0"/>
              <a:t>information regarding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internal structure </a:t>
            </a:r>
            <a:r>
              <a:rPr lang="en-US" dirty="0"/>
              <a:t>of the component or system to be </a:t>
            </a:r>
            <a:r>
              <a:rPr lang="en-US" dirty="0" smtClean="0"/>
              <a:t>tested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</a:t>
            </a:r>
            <a:r>
              <a:rPr lang="en-US" dirty="0" smtClean="0"/>
              <a:t> of the tested object is not considered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Sometimes it is not accessible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3810000"/>
            <a:ext cx="2495550" cy="272572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marL="0" marR="0" lvl="0" indent="0" algn="r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Black-box Techniques (1)</a:t>
            </a:r>
            <a:endParaRPr kumimoji="0" lang="en-US" sz="4000" b="1" i="0" u="none" strike="noStrike" kern="1200" cap="none" spc="0" normalizeH="0" baseline="0" noProof="0" dirty="0">
              <a:ln w="500"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182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Techniques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200400" y="1219200"/>
            <a:ext cx="15240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6" name="Rounded Rectangle 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r>
                <a:rPr lang="en-US" sz="2400" b="1" kern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esting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66800" y="2405981"/>
            <a:ext cx="15240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27" name="Rounded Rectangle 26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Static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34000" y="2391467"/>
            <a:ext cx="1524000" cy="656533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0" name="Rounded Rectangle 29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Dynamic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8913" y="3496162"/>
            <a:ext cx="1382302" cy="618638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3" name="Rounded Rectangle 32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Review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56339" y="3477496"/>
            <a:ext cx="1396461" cy="637304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36" name="Rounded Rectangle 3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Static Analysis</a:t>
              </a:r>
            </a:p>
          </p:txBody>
        </p:sp>
      </p:grpSp>
      <p:cxnSp>
        <p:nvCxnSpPr>
          <p:cNvPr id="40" name="Elbow Connector 39"/>
          <p:cNvCxnSpPr>
            <a:stCxn id="28" idx="2"/>
            <a:endCxn id="33" idx="0"/>
          </p:cNvCxnSpPr>
          <p:nvPr/>
        </p:nvCxnSpPr>
        <p:spPr>
          <a:xfrm rot="5400000">
            <a:off x="1167994" y="2835355"/>
            <a:ext cx="452877" cy="86873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37" idx="0"/>
          </p:cNvCxnSpPr>
          <p:nvPr/>
        </p:nvCxnSpPr>
        <p:spPr>
          <a:xfrm rot="16200000" flipH="1">
            <a:off x="2024861" y="2866453"/>
            <a:ext cx="433648" cy="82577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7" idx="2"/>
            <a:endCxn id="30" idx="0"/>
          </p:cNvCxnSpPr>
          <p:nvPr/>
        </p:nvCxnSpPr>
        <p:spPr>
          <a:xfrm rot="16200000" flipH="1">
            <a:off x="4761719" y="1057185"/>
            <a:ext cx="534963" cy="21336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7" idx="2"/>
            <a:endCxn id="27" idx="0"/>
          </p:cNvCxnSpPr>
          <p:nvPr/>
        </p:nvCxnSpPr>
        <p:spPr>
          <a:xfrm rot="5400000">
            <a:off x="2620862" y="1064442"/>
            <a:ext cx="549477" cy="213360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324482" y="4257867"/>
            <a:ext cx="1205185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56" name="Rounded Rectangle 55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Black-box</a:t>
              </a:r>
              <a:endParaRPr 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793830" y="4267200"/>
            <a:ext cx="1205185" cy="618639"/>
            <a:chOff x="1270534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59" name="Rounded Rectangle 58"/>
            <p:cNvSpPr/>
            <p:nvPr/>
          </p:nvSpPr>
          <p:spPr>
            <a:xfrm>
              <a:off x="1270534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White-box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172200" y="4256655"/>
            <a:ext cx="1373037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62" name="Rounded Rectangle 61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Experience-based</a:t>
              </a:r>
            </a:p>
          </p:txBody>
        </p:sp>
      </p:grpSp>
      <p:cxnSp>
        <p:nvCxnSpPr>
          <p:cNvPr id="64" name="Elbow Connector 63"/>
          <p:cNvCxnSpPr>
            <a:stCxn id="31" idx="2"/>
            <a:endCxn id="57" idx="0"/>
          </p:cNvCxnSpPr>
          <p:nvPr/>
        </p:nvCxnSpPr>
        <p:spPr>
          <a:xfrm rot="5400000">
            <a:off x="4387931" y="2567916"/>
            <a:ext cx="1247215" cy="216892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31" idx="2"/>
            <a:endCxn id="60" idx="0"/>
          </p:cNvCxnSpPr>
          <p:nvPr/>
        </p:nvCxnSpPr>
        <p:spPr>
          <a:xfrm rot="5400000">
            <a:off x="5117938" y="3307257"/>
            <a:ext cx="1256548" cy="69957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1" idx="2"/>
            <a:endCxn id="62" idx="0"/>
          </p:cNvCxnSpPr>
          <p:nvPr/>
        </p:nvCxnSpPr>
        <p:spPr>
          <a:xfrm rot="16200000" flipH="1">
            <a:off x="5863417" y="3261353"/>
            <a:ext cx="1227884" cy="762719"/>
          </a:xfrm>
          <a:prstGeom prst="bentConnector3">
            <a:avLst>
              <a:gd name="adj1" fmla="val 50776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30" idx="2"/>
            <a:endCxn id="76" idx="0"/>
          </p:cNvCxnSpPr>
          <p:nvPr/>
        </p:nvCxnSpPr>
        <p:spPr>
          <a:xfrm rot="16200000" flipH="1">
            <a:off x="6561644" y="2582356"/>
            <a:ext cx="1209321" cy="2140608"/>
          </a:xfrm>
          <a:prstGeom prst="bentConnector3">
            <a:avLst>
              <a:gd name="adj1" fmla="val 50376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7634015" y="4239202"/>
            <a:ext cx="1205185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75" name="Rounded Rectangle 74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6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Defect-based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376215" y="5401161"/>
            <a:ext cx="1474661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90" name="Rounded Rectangle 89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1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Functional</a:t>
              </a:r>
              <a:endParaRPr 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038600" y="5401161"/>
            <a:ext cx="1447800" cy="618639"/>
            <a:chOff x="1270535" y="1304859"/>
            <a:chExt cx="1953704" cy="676342"/>
          </a:xfrm>
          <a:scene3d>
            <a:camera prst="orthographicFront"/>
            <a:lightRig rig="threePt" dir="t"/>
          </a:scene3d>
        </p:grpSpPr>
        <p:sp>
          <p:nvSpPr>
            <p:cNvPr id="93" name="Rounded Rectangle 92"/>
            <p:cNvSpPr/>
            <p:nvPr/>
          </p:nvSpPr>
          <p:spPr>
            <a:xfrm>
              <a:off x="1270535" y="1304859"/>
              <a:ext cx="1953704" cy="676342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39999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schemeClr val="bg2">
                  <a:lumMod val="60000"/>
                  <a:lumOff val="40000"/>
                  <a:alpha val="40000"/>
                </a:schemeClr>
              </a:outerShdw>
            </a:effectLst>
            <a:sp3d extrusionH="76200" contourW="12700">
              <a:bevelT/>
              <a:extrusionClr>
                <a:schemeClr val="accent5">
                  <a:lumMod val="20000"/>
                  <a:lumOff val="80000"/>
                </a:schemeClr>
              </a:extrusionClr>
              <a:contourClr>
                <a:schemeClr val="bg2">
                  <a:lumMod val="40000"/>
                  <a:lumOff val="6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4" name="Rounded Rectangle 4"/>
            <p:cNvSpPr/>
            <p:nvPr/>
          </p:nvSpPr>
          <p:spPr>
            <a:xfrm>
              <a:off x="1290344" y="1324668"/>
              <a:ext cx="1914086" cy="63672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Non-functional</a:t>
              </a:r>
              <a:endParaRPr 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cxnSp>
        <p:nvCxnSpPr>
          <p:cNvPr id="95" name="Elbow Connector 94"/>
          <p:cNvCxnSpPr>
            <a:stCxn id="57" idx="2"/>
            <a:endCxn id="93" idx="0"/>
          </p:cNvCxnSpPr>
          <p:nvPr/>
        </p:nvCxnSpPr>
        <p:spPr>
          <a:xfrm rot="16200000" flipH="1">
            <a:off x="4073400" y="4712061"/>
            <a:ext cx="542774" cy="83542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57" idx="2"/>
            <a:endCxn id="90" idx="0"/>
          </p:cNvCxnSpPr>
          <p:nvPr/>
        </p:nvCxnSpPr>
        <p:spPr>
          <a:xfrm rot="5400000">
            <a:off x="3248924" y="4723010"/>
            <a:ext cx="542774" cy="81352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34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32331"/>
            <a:ext cx="7924800" cy="576430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Mihail Parvanov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/>
            </a:r>
            <a:b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sz="2400" dirty="0" smtClean="0"/>
              <a:t>Manager, QA</a:t>
            </a:r>
            <a:br>
              <a:rPr lang="en-US" sz="2400" dirty="0" smtClean="0"/>
            </a:br>
            <a:r>
              <a:rPr lang="en-US" sz="2400" dirty="0" smtClean="0"/>
              <a:t>ASP </a:t>
            </a:r>
            <a:r>
              <a:rPr lang="en-US" sz="2400" dirty="0"/>
              <a:t>.NET AJAX Team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pPr marL="357188" lvl="1" indent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Dimitar Goshev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/>
            </a:r>
            <a:b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sz="2400" dirty="0">
                <a:solidFill>
                  <a:srgbClr val="EBFFD2"/>
                </a:solidFill>
              </a:rPr>
              <a:t>QA Engineer</a:t>
            </a:r>
            <a:br>
              <a:rPr lang="en-US" sz="2400" dirty="0">
                <a:solidFill>
                  <a:srgbClr val="EBFFD2"/>
                </a:solidFill>
              </a:rPr>
            </a:br>
            <a:r>
              <a:rPr lang="en-US" sz="2400" dirty="0">
                <a:solidFill>
                  <a:srgbClr val="EBFFD2"/>
                </a:solidFill>
              </a:rPr>
              <a:t>ASP .NET AJAX Team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8" b="3160"/>
          <a:stretch/>
        </p:blipFill>
        <p:spPr>
          <a:xfrm>
            <a:off x="6384949" y="932331"/>
            <a:ext cx="1634247" cy="229572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5" r="15581" b="7096"/>
          <a:stretch/>
        </p:blipFill>
        <p:spPr>
          <a:xfrm>
            <a:off x="6384949" y="3700398"/>
            <a:ext cx="1651024" cy="2281302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2894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rhode.chronosilence.org/blog/images/blackbox-animate-loop-always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53175" y="704851"/>
            <a:ext cx="2324100" cy="2629286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Black-box Techniques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Black-box techniques are divided into two main subtypes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Functional</a:t>
            </a:r>
          </a:p>
          <a:p>
            <a:pPr lvl="2"/>
            <a:r>
              <a:rPr lang="en-US" dirty="0" smtClean="0"/>
              <a:t>What the system does?</a:t>
            </a:r>
            <a:endParaRPr lang="bg-BG" dirty="0" smtClean="0"/>
          </a:p>
          <a:p>
            <a:pPr lvl="2"/>
            <a:r>
              <a:rPr lang="bg-BG" dirty="0" smtClean="0"/>
              <a:t>(</a:t>
            </a:r>
            <a:r>
              <a:rPr lang="en-US" dirty="0" smtClean="0"/>
              <a:t>e.g. Unit, Sanity, Integration, Regression</a:t>
            </a:r>
            <a:r>
              <a:rPr lang="bg-BG" dirty="0" smtClean="0"/>
              <a:t>)</a:t>
            </a:r>
            <a:endParaRPr lang="en-US" dirty="0" smtClean="0"/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Non functional</a:t>
            </a:r>
          </a:p>
          <a:p>
            <a:pPr lvl="2"/>
            <a:r>
              <a:rPr lang="en-US" dirty="0" smtClean="0"/>
              <a:t>How the system does what it does?</a:t>
            </a:r>
          </a:p>
          <a:p>
            <a:pPr lvl="2"/>
            <a:r>
              <a:rPr lang="en-US" dirty="0" smtClean="0"/>
              <a:t>(e.g. Load, Performance, Stress, Security, Installation, Recovery)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2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Black-box </a:t>
            </a:r>
            <a:r>
              <a:rPr lang="en-US" dirty="0" smtClean="0"/>
              <a:t>Techniques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638800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/>
              <a:t>Equivalence </a:t>
            </a:r>
            <a:r>
              <a:rPr lang="en-US" dirty="0"/>
              <a:t>Partitioning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Boundary Value </a:t>
            </a:r>
            <a:r>
              <a:rPr lang="en-US" dirty="0" smtClean="0"/>
              <a:t>Analysis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Case Testing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Decision </a:t>
            </a:r>
            <a:r>
              <a:rPr lang="en-US" dirty="0"/>
              <a:t>Table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State Transition Testing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Pairwise Testing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Classification Trees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10242" name="Picture 2" descr="C:\Users\ogeorgiev\Desktop\Simulated view of a black hole in front of the Milky Way. The hole has 10 solar masses and is viewed from a distance of 600 k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118204">
            <a:off x="4928562" y="2588298"/>
            <a:ext cx="4178300" cy="3340100"/>
          </a:xfrm>
          <a:prstGeom prst="roundRect">
            <a:avLst>
              <a:gd name="adj" fmla="val 50000"/>
            </a:avLst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91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2057401"/>
          </a:xfrm>
        </p:spPr>
        <p:txBody>
          <a:bodyPr/>
          <a:lstStyle/>
          <a:p>
            <a:r>
              <a:rPr lang="en-US" dirty="0"/>
              <a:t>White-box techniques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3544">
            <a:off x="3312132" y="3527589"/>
            <a:ext cx="2703625" cy="2439858"/>
          </a:xfrm>
          <a:prstGeom prst="roundRect">
            <a:avLst>
              <a:gd name="adj" fmla="val 11905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75631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White-box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White-box techniques are a way to derive test cases based on analysis of the code if it works as expected</a:t>
            </a:r>
          </a:p>
          <a:p>
            <a:r>
              <a:rPr lang="en-US" dirty="0" smtClean="0"/>
              <a:t>Design test cases that</a:t>
            </a:r>
          </a:p>
          <a:p>
            <a:pPr lvl="1"/>
            <a:r>
              <a:rPr lang="en-US" sz="2800" dirty="0"/>
              <a:t>Exercise independent paths within a module or unit</a:t>
            </a:r>
          </a:p>
          <a:p>
            <a:pPr lvl="1"/>
            <a:r>
              <a:rPr lang="en-US" sz="2800" dirty="0"/>
              <a:t>Exercise logical decision //both true and false side</a:t>
            </a:r>
          </a:p>
          <a:p>
            <a:pPr lvl="1"/>
            <a:r>
              <a:rPr lang="en-US" sz="2800" dirty="0"/>
              <a:t>Execute loops at their boundaries</a:t>
            </a:r>
          </a:p>
          <a:p>
            <a:pPr lvl="1"/>
            <a:r>
              <a:rPr lang="en-US" sz="2800" dirty="0"/>
              <a:t>Exercise internal data structures</a:t>
            </a:r>
          </a:p>
          <a:p>
            <a:r>
              <a:rPr lang="en-US" dirty="0" smtClean="0"/>
              <a:t>Also called structural or glass box testing</a:t>
            </a:r>
          </a:p>
        </p:txBody>
      </p:sp>
    </p:spTree>
    <p:extLst>
      <p:ext uri="{BB962C8B-B14F-4D97-AF65-F5344CB8AC3E}">
        <p14:creationId xmlns:p14="http://schemas.microsoft.com/office/powerpoint/2010/main" val="166840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White-box techniques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White-box testing uses the internal structure of the component or system</a:t>
            </a:r>
          </a:p>
          <a:p>
            <a:pPr lvl="1"/>
            <a:r>
              <a:rPr lang="en-US" dirty="0" smtClean="0"/>
              <a:t>The code of the tested object is considered</a:t>
            </a:r>
          </a:p>
          <a:p>
            <a:r>
              <a:rPr lang="en-US" dirty="0" smtClean="0"/>
              <a:t>Testing can be commenced at an earlier stage. It’s applicable to: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Integration testing</a:t>
            </a:r>
          </a:p>
          <a:p>
            <a:pPr lvl="1"/>
            <a:r>
              <a:rPr lang="en-US" dirty="0" smtClean="0"/>
              <a:t>System testing</a:t>
            </a:r>
          </a:p>
        </p:txBody>
      </p:sp>
    </p:spTree>
    <p:extLst>
      <p:ext uri="{BB962C8B-B14F-4D97-AF65-F5344CB8AC3E}">
        <p14:creationId xmlns:p14="http://schemas.microsoft.com/office/powerpoint/2010/main" val="4121541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White-box techniques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Statement Coverage</a:t>
            </a:r>
          </a:p>
          <a:p>
            <a:pPr lvl="1"/>
            <a:r>
              <a:rPr lang="en-US" dirty="0" smtClean="0"/>
              <a:t>Test every </a:t>
            </a:r>
            <a:r>
              <a:rPr lang="en-US" dirty="0"/>
              <a:t>possible statement in the code </a:t>
            </a:r>
            <a:r>
              <a:rPr lang="en-US" dirty="0" smtClean="0"/>
              <a:t>at </a:t>
            </a:r>
            <a:r>
              <a:rPr lang="en-US" dirty="0"/>
              <a:t>least once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Branch / Decision Coverage</a:t>
            </a:r>
          </a:p>
          <a:p>
            <a:pPr lvl="1"/>
            <a:r>
              <a:rPr lang="en-US" dirty="0" smtClean="0"/>
              <a:t>Tests </a:t>
            </a:r>
            <a:r>
              <a:rPr lang="en-US" dirty="0"/>
              <a:t>to </a:t>
            </a:r>
            <a:r>
              <a:rPr lang="en-US" dirty="0" smtClean="0"/>
              <a:t>ensure that all branches are tested at least once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Path Coverage</a:t>
            </a:r>
          </a:p>
          <a:p>
            <a:pPr lvl="1"/>
            <a:r>
              <a:rPr lang="en-US" dirty="0" smtClean="0"/>
              <a:t>Tests </a:t>
            </a:r>
            <a:r>
              <a:rPr lang="en-US" dirty="0"/>
              <a:t>all the paths of the program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789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2057401"/>
          </a:xfrm>
        </p:spPr>
        <p:txBody>
          <a:bodyPr/>
          <a:lstStyle/>
          <a:p>
            <a:r>
              <a:rPr lang="en-US" dirty="0" smtClean="0"/>
              <a:t>Experience-based </a:t>
            </a:r>
            <a:r>
              <a:rPr lang="en-US" dirty="0"/>
              <a:t>Testing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3544">
            <a:off x="3312132" y="3527589"/>
            <a:ext cx="2703625" cy="2439858"/>
          </a:xfrm>
          <a:prstGeom prst="roundRect">
            <a:avLst>
              <a:gd name="adj" fmla="val 11905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1566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Experience-based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</a:t>
            </a:r>
            <a:r>
              <a:rPr lang="en-US" dirty="0" smtClean="0"/>
              <a:t>ased </a:t>
            </a:r>
            <a:r>
              <a:rPr lang="en-US" dirty="0"/>
              <a:t>on a person's knowledge, experience, </a:t>
            </a:r>
            <a:r>
              <a:rPr lang="en-US" dirty="0" smtClean="0"/>
              <a:t>skills and intuition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Basic experience-based techniques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Exploratory testing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 guessing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2050" name="Picture 2" descr="https://i.kinja-img.com/gawker-media/image/upload/s--M-l86UyB--/c_fill,fl_progressive,g_north,h_358,q_80,w_636/128130051243273219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532" y="4783931"/>
            <a:ext cx="2321068" cy="1306513"/>
          </a:xfrm>
          <a:prstGeom prst="roundRect">
            <a:avLst>
              <a:gd name="adj" fmla="val 11905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35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57275"/>
            <a:ext cx="7924800" cy="2057401"/>
          </a:xfrm>
        </p:spPr>
        <p:txBody>
          <a:bodyPr/>
          <a:lstStyle/>
          <a:p>
            <a:r>
              <a:rPr lang="en-US" dirty="0" smtClean="0"/>
              <a:t>Defect-based Testing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66850" y="2637622"/>
            <a:ext cx="6210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Targeting specific bugs can help focus testing </a:t>
            </a: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efforts</a:t>
            </a:r>
            <a:endParaRPr lang="en-US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" descr="http://lifecenter.sgst.cn/taxonomy/images/tax-intro.gif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media1.shmoop.com/images/biology/biobook_taxonomy_graphik_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4048126"/>
            <a:ext cx="1823854" cy="2247900"/>
          </a:xfrm>
          <a:prstGeom prst="roundRect">
            <a:avLst>
              <a:gd name="adj" fmla="val 11905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13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924800" cy="685800"/>
          </a:xfrm>
        </p:spPr>
        <p:txBody>
          <a:bodyPr/>
          <a:lstStyle/>
          <a:p>
            <a:r>
              <a:rPr lang="en-US" dirty="0"/>
              <a:t>Choosing Test </a:t>
            </a:r>
            <a:r>
              <a:rPr lang="en-US" dirty="0" smtClean="0"/>
              <a:t>Techniques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09260" y="3066143"/>
            <a:ext cx="4125481" cy="2743200"/>
          </a:xfrm>
          <a:prstGeom prst="roundRect">
            <a:avLst>
              <a:gd name="adj" fmla="val 11905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847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925" indent="-288925">
              <a:lnSpc>
                <a:spcPct val="100000"/>
              </a:lnSpc>
              <a:tabLst>
                <a:tab pos="577850" algn="l"/>
              </a:tabLst>
            </a:pPr>
            <a:r>
              <a:rPr lang="en-US" dirty="0"/>
              <a:t>The Test Development Process</a:t>
            </a:r>
          </a:p>
          <a:p>
            <a:pPr marL="288925" indent="-288925">
              <a:lnSpc>
                <a:spcPct val="100000"/>
              </a:lnSpc>
              <a:tabLst>
                <a:tab pos="577850" algn="l"/>
              </a:tabLst>
            </a:pPr>
            <a:r>
              <a:rPr lang="en-US" dirty="0" smtClean="0"/>
              <a:t>Categories </a:t>
            </a:r>
            <a:r>
              <a:rPr lang="en-US" dirty="0"/>
              <a:t>of Test Design </a:t>
            </a:r>
            <a:r>
              <a:rPr lang="en-US" dirty="0" smtClean="0"/>
              <a:t>Techniques</a:t>
            </a:r>
          </a:p>
          <a:p>
            <a:pPr marL="636588" lvl="1" indent="-288925">
              <a:lnSpc>
                <a:spcPct val="100000"/>
              </a:lnSpc>
              <a:tabLst>
                <a:tab pos="577850" algn="l"/>
              </a:tabLst>
            </a:pPr>
            <a:r>
              <a:rPr lang="en-US" dirty="0"/>
              <a:t>Static Techniques</a:t>
            </a:r>
          </a:p>
          <a:p>
            <a:pPr marL="636588" lvl="1" indent="-288925">
              <a:lnSpc>
                <a:spcPct val="100000"/>
              </a:lnSpc>
              <a:tabLst>
                <a:tab pos="457200" algn="l"/>
              </a:tabLst>
            </a:pPr>
            <a:r>
              <a:rPr lang="en-US" dirty="0" smtClean="0"/>
              <a:t>Dynamic </a:t>
            </a:r>
            <a:r>
              <a:rPr lang="en-US" dirty="0"/>
              <a:t>Techniques</a:t>
            </a:r>
          </a:p>
          <a:p>
            <a:pPr marL="457200" indent="-457200">
              <a:lnSpc>
                <a:spcPct val="100000"/>
              </a:lnSpc>
              <a:buSzPct val="100000"/>
            </a:pPr>
            <a:r>
              <a:rPr lang="en-US" dirty="0" smtClean="0"/>
              <a:t>Choosing </a:t>
            </a:r>
            <a:r>
              <a:rPr lang="en-US" dirty="0"/>
              <a:t>Test Techniques</a:t>
            </a:r>
          </a:p>
          <a:p>
            <a:pPr marL="347663" lvl="1" indent="0">
              <a:lnSpc>
                <a:spcPct val="100000"/>
              </a:lnSpc>
              <a:buSzPct val="100000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06114">
            <a:off x="6133556" y="4260207"/>
            <a:ext cx="2219326" cy="189307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7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Test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 techniques are more applicable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certain situations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levels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</a:t>
            </a:r>
            <a:r>
              <a:rPr lang="en-US" dirty="0" smtClean="0"/>
              <a:t>thers </a:t>
            </a:r>
            <a:r>
              <a:rPr lang="en-US" dirty="0"/>
              <a:t>are applicable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levels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Combination of test techniques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esters usually use </a:t>
            </a: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combination</a:t>
            </a:r>
            <a:r>
              <a:rPr lang="en-US" dirty="0"/>
              <a:t> of test techniques 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/>
              <a:t>P</a:t>
            </a:r>
            <a:r>
              <a:rPr lang="en-US" dirty="0" smtClean="0"/>
              <a:t>rocess, rule </a:t>
            </a:r>
            <a:r>
              <a:rPr lang="en-US" dirty="0"/>
              <a:t>and data-driven </a:t>
            </a:r>
            <a:r>
              <a:rPr lang="en-US" dirty="0" smtClean="0"/>
              <a:t>techniques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Ensures </a:t>
            </a:r>
            <a:r>
              <a:rPr lang="en-US" dirty="0"/>
              <a:t>adequate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coverage</a:t>
            </a:r>
            <a:r>
              <a:rPr lang="en-US" dirty="0"/>
              <a:t> of the object under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33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Factors for Choosing </a:t>
            </a:r>
            <a:r>
              <a:rPr lang="en-US" dirty="0"/>
              <a:t>Test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choice of </a:t>
            </a:r>
            <a:r>
              <a:rPr lang="en-US" dirty="0" smtClean="0"/>
              <a:t>test </a:t>
            </a:r>
            <a:r>
              <a:rPr lang="en-US" dirty="0"/>
              <a:t>techniques to </a:t>
            </a:r>
            <a:r>
              <a:rPr lang="en-US" dirty="0" smtClean="0"/>
              <a:t>be used </a:t>
            </a:r>
            <a:r>
              <a:rPr lang="en-US" dirty="0"/>
              <a:t>depends on a number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factors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Type of the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</a:t>
            </a:r>
            <a:r>
              <a:rPr lang="en-US" dirty="0" smtClean="0"/>
              <a:t>egulatory standards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</a:t>
            </a:r>
            <a:r>
              <a:rPr lang="en-US" dirty="0" smtClean="0"/>
              <a:t>ustomer </a:t>
            </a:r>
            <a:r>
              <a:rPr lang="en-US" dirty="0"/>
              <a:t>or contractual </a:t>
            </a:r>
            <a:r>
              <a:rPr lang="en-US" dirty="0" smtClean="0"/>
              <a:t>requirements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Level </a:t>
            </a:r>
            <a:r>
              <a:rPr lang="en-US" dirty="0"/>
              <a:t>of </a:t>
            </a:r>
            <a:r>
              <a:rPr lang="en-US" dirty="0" smtClean="0"/>
              <a:t>risk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ype </a:t>
            </a:r>
            <a:r>
              <a:rPr lang="en-US" dirty="0"/>
              <a:t>of </a:t>
            </a:r>
            <a:r>
              <a:rPr lang="en-US" dirty="0" smtClean="0"/>
              <a:t>risk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objective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3200" y="4572000"/>
            <a:ext cx="1948849" cy="1905000"/>
          </a:xfrm>
          <a:prstGeom prst="ellipse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799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Factors for Choosing </a:t>
            </a:r>
            <a:r>
              <a:rPr lang="en-US" dirty="0"/>
              <a:t>Test </a:t>
            </a:r>
            <a:r>
              <a:rPr lang="en-US" dirty="0" smtClean="0"/>
              <a:t>Techniques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choice of </a:t>
            </a:r>
            <a:r>
              <a:rPr lang="en-US" dirty="0" smtClean="0"/>
              <a:t>test </a:t>
            </a:r>
            <a:r>
              <a:rPr lang="en-US" dirty="0"/>
              <a:t>techniques to </a:t>
            </a:r>
            <a:r>
              <a:rPr lang="en-US" dirty="0" smtClean="0"/>
              <a:t>be used </a:t>
            </a:r>
            <a:r>
              <a:rPr lang="en-US" dirty="0"/>
              <a:t>depends on a number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factors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</a:t>
            </a:r>
            <a:r>
              <a:rPr lang="en-US" dirty="0" smtClean="0"/>
              <a:t>ocumentation available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</a:t>
            </a:r>
            <a:r>
              <a:rPr lang="en-US" dirty="0" smtClean="0"/>
              <a:t>nowledge </a:t>
            </a:r>
            <a:r>
              <a:rPr lang="en-US" dirty="0"/>
              <a:t>of the </a:t>
            </a:r>
            <a:r>
              <a:rPr lang="en-US" dirty="0" smtClean="0"/>
              <a:t>testers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ime </a:t>
            </a:r>
            <a:r>
              <a:rPr lang="en-US" dirty="0"/>
              <a:t>and </a:t>
            </a:r>
            <a:r>
              <a:rPr lang="en-US" dirty="0" smtClean="0"/>
              <a:t>budget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</a:t>
            </a:r>
            <a:r>
              <a:rPr lang="en-US" dirty="0" smtClean="0"/>
              <a:t>evelopment lifecycle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case </a:t>
            </a:r>
            <a:r>
              <a:rPr lang="en-US" dirty="0" smtClean="0"/>
              <a:t>models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</a:t>
            </a:r>
            <a:r>
              <a:rPr lang="en-US" dirty="0" smtClean="0"/>
              <a:t>revious </a:t>
            </a:r>
            <a:r>
              <a:rPr lang="en-US" dirty="0"/>
              <a:t>experience with types of defects </a:t>
            </a:r>
            <a:r>
              <a:rPr lang="en-US" dirty="0" smtClean="0"/>
              <a:t>found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006842">
            <a:off x="5161464" y="2355982"/>
            <a:ext cx="3905250" cy="2600897"/>
          </a:xfrm>
          <a:prstGeom prst="ellipse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290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Test Design Techniques</a:t>
            </a:r>
            <a:br>
              <a:rPr lang="en-US" dirty="0"/>
            </a:br>
            <a:r>
              <a:rPr lang="en-US" dirty="0"/>
              <a:t>- Introduction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409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057400"/>
            <a:ext cx="7924800" cy="1371601"/>
          </a:xfrm>
        </p:spPr>
        <p:txBody>
          <a:bodyPr/>
          <a:lstStyle/>
          <a:p>
            <a:r>
              <a:rPr lang="en-US" dirty="0" smtClean="0"/>
              <a:t>The Test Development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Some Basic Concepts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backgroundMark x1="1878" y1="93448" x2="5164" y2="99655"/>
                        <a14:backgroundMark x1="4460" y1="94138" x2="45775" y2="94483"/>
                        <a14:backgroundMark x1="2347" y1="92069" x2="8685" y2="95172"/>
                        <a14:backgroundMark x1="8920" y1="93103" x2="50000" y2="92759"/>
                        <a14:backgroundMark x1="51878" y1="94828" x2="51408" y2="87241"/>
                        <a14:backgroundMark x1="50939" y1="86207" x2="50939" y2="86207"/>
                        <a14:backgroundMark x1="51174" y1="85517" x2="51174" y2="85517"/>
                        <a14:backgroundMark x1="51643" y1="80690" x2="55399" y2="74138"/>
                        <a14:backgroundMark x1="50235" y1="76207" x2="47418" y2="72069"/>
                        <a14:backgroundMark x1="46009" y1="82759" x2="46009" y2="82759"/>
                        <a14:backgroundMark x1="32864" y1="71034" x2="32864" y2="71034"/>
                        <a14:backgroundMark x1="17371" y1="76207" x2="17371" y2="76207"/>
                        <a14:backgroundMark x1="32629" y1="43103" x2="32629" y2="43103"/>
                        <a14:backgroundMark x1="37793" y1="61724" x2="30282" y2="57586"/>
                        <a14:backgroundMark x1="37089" y1="58966" x2="37324" y2="53793"/>
                        <a14:backgroundMark x1="38263" y1="58621" x2="38263" y2="58621"/>
                        <a14:backgroundMark x1="34507" y1="56897" x2="34507" y2="56897"/>
                        <a14:backgroundMark x1="34038" y1="55517" x2="34272" y2="62759"/>
                        <a14:backgroundMark x1="65258" y1="38966" x2="65258" y2="389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765100">
            <a:off x="609600" y="3432175"/>
            <a:ext cx="4057650" cy="27622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49922" y="4127548"/>
            <a:ext cx="2779678" cy="197825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4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development process represents a sequence of events for developing a test that varies for different programs.</a:t>
            </a:r>
          </a:p>
          <a:p>
            <a:r>
              <a:rPr lang="en-US" dirty="0" smtClean="0"/>
              <a:t>However, most of the tests follow these general procedures:</a:t>
            </a:r>
          </a:p>
          <a:p>
            <a:pPr lvl="1"/>
            <a:r>
              <a:rPr lang="en-US" dirty="0" smtClean="0"/>
              <a:t>Determine the purpose of testing</a:t>
            </a:r>
          </a:p>
          <a:p>
            <a:pPr lvl="1"/>
            <a:r>
              <a:rPr lang="en-US" dirty="0" smtClean="0"/>
              <a:t>Build test specification</a:t>
            </a:r>
          </a:p>
          <a:p>
            <a:pPr lvl="1"/>
            <a:r>
              <a:rPr lang="en-US" dirty="0" smtClean="0"/>
              <a:t>Create test items</a:t>
            </a:r>
          </a:p>
          <a:p>
            <a:pPr lvl="1"/>
            <a:r>
              <a:rPr lang="en-US" dirty="0" smtClean="0"/>
              <a:t>Review the test items</a:t>
            </a:r>
          </a:p>
          <a:p>
            <a:pPr lvl="1"/>
            <a:r>
              <a:rPr lang="en-US" dirty="0" smtClean="0"/>
              <a:t>Evaluate the quality of the items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1665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Test </a:t>
            </a:r>
            <a:r>
              <a:rPr lang="en-US" dirty="0"/>
              <a:t>Condition –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item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event</a:t>
            </a:r>
            <a:r>
              <a:rPr lang="en-US" dirty="0"/>
              <a:t> that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could be verified </a:t>
            </a:r>
            <a:r>
              <a:rPr lang="en-US" dirty="0"/>
              <a:t>by one or more test </a:t>
            </a:r>
            <a:r>
              <a:rPr lang="en-US" dirty="0" smtClean="0"/>
              <a:t>cases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Test Case </a:t>
            </a:r>
            <a:r>
              <a:rPr lang="en-US" dirty="0"/>
              <a:t>– </a:t>
            </a:r>
            <a:r>
              <a:rPr lang="en-US" dirty="0" smtClean="0"/>
              <a:t>developed </a:t>
            </a:r>
            <a:r>
              <a:rPr lang="en-US" dirty="0"/>
              <a:t>to cover a certain test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objective(s) </a:t>
            </a:r>
            <a:r>
              <a:rPr lang="en-US" dirty="0"/>
              <a:t>or test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condition(s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 smtClean="0"/>
              <a:t>. Consists of: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Input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Execution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preconditions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Expected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results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Execution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postconditions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Test Procedure </a:t>
            </a:r>
            <a:r>
              <a:rPr lang="en-US" dirty="0" smtClean="0"/>
              <a:t>Specification </a:t>
            </a:r>
            <a:r>
              <a:rPr lang="en-US" dirty="0"/>
              <a:t>– Specifies the sequence of actions for the execution of a test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0358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(1)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– the sequence of actions when tests are run using a test execution tool</a:t>
            </a:r>
          </a:p>
          <a:p>
            <a:r>
              <a:rPr lang="en-US" dirty="0" smtClean="0"/>
              <a:t>Test execution schedule – consists of  various </a:t>
            </a:r>
            <a:r>
              <a:rPr lang="en-US" dirty="0"/>
              <a:t>test procedures and automated test </a:t>
            </a:r>
            <a:r>
              <a:rPr lang="en-US" dirty="0" smtClean="0"/>
              <a:t>scripts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</a:t>
            </a:r>
            <a:r>
              <a:rPr lang="en-US" dirty="0"/>
              <a:t> in which tests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executed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Takes into account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factors</a:t>
            </a:r>
            <a:r>
              <a:rPr lang="en-US" dirty="0"/>
              <a:t> like: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Regression</a:t>
            </a:r>
            <a:r>
              <a:rPr lang="en-US" dirty="0"/>
              <a:t> tests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Prioritization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Technical and logical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dependencies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0792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971800"/>
            <a:ext cx="6371772" cy="685800"/>
          </a:xfrm>
        </p:spPr>
        <p:txBody>
          <a:bodyPr/>
          <a:lstStyle/>
          <a:p>
            <a:r>
              <a:rPr lang="en-US" dirty="0" smtClean="0"/>
              <a:t>Test Case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893" y="3610993"/>
            <a:ext cx="3048000" cy="569120"/>
          </a:xfrm>
        </p:spPr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1898577"/>
            <a:ext cx="2590800" cy="289317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2931" y="4191000"/>
            <a:ext cx="3426587" cy="2318657"/>
          </a:xfrm>
          <a:prstGeom prst="roundRect">
            <a:avLst>
              <a:gd name="adj" fmla="val 6651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4282" y="937841"/>
            <a:ext cx="4223883" cy="1957759"/>
          </a:xfrm>
          <a:prstGeom prst="roundRect">
            <a:avLst>
              <a:gd name="adj" fmla="val 10736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44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Test Case Example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7288" y="1515024"/>
            <a:ext cx="6829425" cy="2588436"/>
          </a:xfrm>
          <a:prstGeom prst="roundRect">
            <a:avLst>
              <a:gd name="adj" fmla="val 6651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077443"/>
              </p:ext>
            </p:extLst>
          </p:nvPr>
        </p:nvGraphicFramePr>
        <p:xfrm>
          <a:off x="1168400" y="4445000"/>
          <a:ext cx="6807200" cy="21132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155699"/>
                <a:gridCol w="2387600"/>
                <a:gridCol w="2184400"/>
                <a:gridCol w="10795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Pass/Fail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Login using a valid Username/Password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user</a:t>
                      </a:r>
                      <a:r>
                        <a:rPr lang="en-US" sz="1200" baseline="0" dirty="0" smtClean="0"/>
                        <a:t> is logged successfully.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Press the Logout button.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The user</a:t>
                      </a:r>
                      <a:r>
                        <a:rPr lang="en-US" sz="1200" baseline="0" dirty="0" smtClean="0"/>
                        <a:t> is logged out.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Login using a valid Username and invalid Password.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The user</a:t>
                      </a:r>
                      <a:r>
                        <a:rPr lang="en-US" sz="1200" baseline="0" dirty="0" smtClean="0"/>
                        <a:t> is not logged in. A warning message is displayed.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Step</a:t>
                      </a:r>
                      <a:r>
                        <a:rPr lang="en-US" baseline="0" dirty="0" smtClean="0"/>
                        <a:t> 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Login using a valid Password and invalid Username.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The user</a:t>
                      </a:r>
                      <a:r>
                        <a:rPr lang="en-US" sz="1200" baseline="0" dirty="0" smtClean="0"/>
                        <a:t> is not logged in. A warning message is displayed.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6875" y="840565"/>
            <a:ext cx="515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Login/Logout test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1197</TotalTime>
  <Words>941</Words>
  <Application>Microsoft Office PowerPoint</Application>
  <PresentationFormat>On-screen Show (4:3)</PresentationFormat>
  <Paragraphs>247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Cambria</vt:lpstr>
      <vt:lpstr>Consolas</vt:lpstr>
      <vt:lpstr>Corbel</vt:lpstr>
      <vt:lpstr>Wingdings 2</vt:lpstr>
      <vt:lpstr>Telerik Academy Theme</vt:lpstr>
      <vt:lpstr>Test Design Techniques</vt:lpstr>
      <vt:lpstr>The Lectors</vt:lpstr>
      <vt:lpstr>Table of Contents</vt:lpstr>
      <vt:lpstr>The Test Development Process</vt:lpstr>
      <vt:lpstr>Overview</vt:lpstr>
      <vt:lpstr>Terminology</vt:lpstr>
      <vt:lpstr>Terminology (1)</vt:lpstr>
      <vt:lpstr>Test Case Examples</vt:lpstr>
      <vt:lpstr>Test Case Example       </vt:lpstr>
      <vt:lpstr>Categories of Test Design Techniques</vt:lpstr>
      <vt:lpstr>Testing Techniques Chart</vt:lpstr>
      <vt:lpstr>Static vs. Dynamic Tests</vt:lpstr>
      <vt:lpstr>Static Techniques</vt:lpstr>
      <vt:lpstr>Static Techniques</vt:lpstr>
      <vt:lpstr>Dynamic Techniques</vt:lpstr>
      <vt:lpstr>Specification-based  (Black-box)  Techniques</vt:lpstr>
      <vt:lpstr>PowerPoint Presentation</vt:lpstr>
      <vt:lpstr>Blind for the Code</vt:lpstr>
      <vt:lpstr>Testing Techniques Chart</vt:lpstr>
      <vt:lpstr>Black-box Techniques (2)</vt:lpstr>
      <vt:lpstr>Black-box Techniques (3)</vt:lpstr>
      <vt:lpstr>White-box techniques</vt:lpstr>
      <vt:lpstr>White-box techniques</vt:lpstr>
      <vt:lpstr>White-box techniques (1)</vt:lpstr>
      <vt:lpstr>White-box techniques (2)</vt:lpstr>
      <vt:lpstr>Experience-based Testing</vt:lpstr>
      <vt:lpstr>Experience-based Testing</vt:lpstr>
      <vt:lpstr>Defect-based Testing</vt:lpstr>
      <vt:lpstr>Choosing Test Techniques</vt:lpstr>
      <vt:lpstr>Choosing Test Techniques</vt:lpstr>
      <vt:lpstr>Factors for Choosing Test Techniques</vt:lpstr>
      <vt:lpstr>Factors for Choosing Test Techniques (1)</vt:lpstr>
      <vt:lpstr>Test Design Techniques - Introduction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Design Techniques</dc:title>
  <dc:creator>Asya Georgieva</dc:creator>
  <cp:lastModifiedBy>Asya Georgieva</cp:lastModifiedBy>
  <cp:revision>122</cp:revision>
  <dcterms:created xsi:type="dcterms:W3CDTF">2013-06-25T10:50:28Z</dcterms:created>
  <dcterms:modified xsi:type="dcterms:W3CDTF">2015-12-16T12:09:19Z</dcterms:modified>
</cp:coreProperties>
</file>