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8" r:id="rId2"/>
    <p:sldId id="309" r:id="rId3"/>
    <p:sldId id="259" r:id="rId4"/>
    <p:sldId id="260" r:id="rId5"/>
    <p:sldId id="261" r:id="rId6"/>
    <p:sldId id="262"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2121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000" autoAdjust="0"/>
  </p:normalViewPr>
  <p:slideViewPr>
    <p:cSldViewPr snapToGrid="0">
      <p:cViewPr varScale="1">
        <p:scale>
          <a:sx n="56" d="100"/>
          <a:sy n="56" d="100"/>
        </p:scale>
        <p:origin x="171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DF069-A890-433F-AB9B-D76C46FA4EE8}" type="datetimeFigureOut">
              <a:rPr lang="bg-BG" smtClean="0"/>
              <a:pPr/>
              <a:t>16.12.2015 г.</a:t>
            </a:fld>
            <a:endParaRPr lang="bg-BG"/>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067B12-6CB9-47FE-B382-6F84EF1CBA20}" type="slidenum">
              <a:rPr lang="bg-BG" smtClean="0"/>
              <a:pPr/>
              <a:t>‹#›</a:t>
            </a:fld>
            <a:endParaRPr lang="bg-BG"/>
          </a:p>
        </p:txBody>
      </p:sp>
    </p:spTree>
    <p:extLst>
      <p:ext uri="{BB962C8B-B14F-4D97-AF65-F5344CB8AC3E}">
        <p14:creationId xmlns:p14="http://schemas.microsoft.com/office/powerpoint/2010/main" val="1911016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067B12-6CB9-47FE-B382-6F84EF1CBA20}" type="slidenum">
              <a:rPr lang="bg-BG" smtClean="0"/>
              <a:pPr/>
              <a:t>3</a:t>
            </a:fld>
            <a:endParaRPr lang="bg-BG"/>
          </a:p>
        </p:txBody>
      </p:sp>
    </p:spTree>
    <p:extLst>
      <p:ext uri="{BB962C8B-B14F-4D97-AF65-F5344CB8AC3E}">
        <p14:creationId xmlns:p14="http://schemas.microsoft.com/office/powerpoint/2010/main" val="1868257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067B12-6CB9-47FE-B382-6F84EF1CBA20}" type="slidenum">
              <a:rPr lang="bg-BG" smtClean="0"/>
              <a:pPr/>
              <a:t>12</a:t>
            </a:fld>
            <a:endParaRPr lang="bg-BG"/>
          </a:p>
        </p:txBody>
      </p:sp>
    </p:spTree>
    <p:extLst>
      <p:ext uri="{BB962C8B-B14F-4D97-AF65-F5344CB8AC3E}">
        <p14:creationId xmlns:p14="http://schemas.microsoft.com/office/powerpoint/2010/main" val="2682861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067B12-6CB9-47FE-B382-6F84EF1CBA20}" type="slidenum">
              <a:rPr lang="bg-BG" smtClean="0"/>
              <a:pPr/>
              <a:t>13</a:t>
            </a:fld>
            <a:endParaRPr lang="bg-BG"/>
          </a:p>
        </p:txBody>
      </p:sp>
    </p:spTree>
    <p:extLst>
      <p:ext uri="{BB962C8B-B14F-4D97-AF65-F5344CB8AC3E}">
        <p14:creationId xmlns:p14="http://schemas.microsoft.com/office/powerpoint/2010/main" val="8026376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067B12-6CB9-47FE-B382-6F84EF1CBA20}" type="slidenum">
              <a:rPr lang="bg-BG" smtClean="0"/>
              <a:pPr/>
              <a:t>14</a:t>
            </a:fld>
            <a:endParaRPr lang="bg-BG"/>
          </a:p>
        </p:txBody>
      </p:sp>
    </p:spTree>
    <p:extLst>
      <p:ext uri="{BB962C8B-B14F-4D97-AF65-F5344CB8AC3E}">
        <p14:creationId xmlns:p14="http://schemas.microsoft.com/office/powerpoint/2010/main" val="4229868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067B12-6CB9-47FE-B382-6F84EF1CBA20}" type="slidenum">
              <a:rPr lang="bg-BG" smtClean="0"/>
              <a:pPr/>
              <a:t>15</a:t>
            </a:fld>
            <a:endParaRPr lang="bg-BG"/>
          </a:p>
        </p:txBody>
      </p:sp>
    </p:spTree>
    <p:extLst>
      <p:ext uri="{BB962C8B-B14F-4D97-AF65-F5344CB8AC3E}">
        <p14:creationId xmlns:p14="http://schemas.microsoft.com/office/powerpoint/2010/main" val="578476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067B12-6CB9-47FE-B382-6F84EF1CBA20}" type="slidenum">
              <a:rPr lang="bg-BG" smtClean="0"/>
              <a:pPr/>
              <a:t>16</a:t>
            </a:fld>
            <a:endParaRPr lang="bg-BG"/>
          </a:p>
        </p:txBody>
      </p:sp>
    </p:spTree>
    <p:extLst>
      <p:ext uri="{BB962C8B-B14F-4D97-AF65-F5344CB8AC3E}">
        <p14:creationId xmlns:p14="http://schemas.microsoft.com/office/powerpoint/2010/main" val="2438512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067B12-6CB9-47FE-B382-6F84EF1CBA20}" type="slidenum">
              <a:rPr lang="bg-BG" smtClean="0"/>
              <a:pPr/>
              <a:t>17</a:t>
            </a:fld>
            <a:endParaRPr lang="bg-BG"/>
          </a:p>
        </p:txBody>
      </p:sp>
    </p:spTree>
    <p:extLst>
      <p:ext uri="{BB962C8B-B14F-4D97-AF65-F5344CB8AC3E}">
        <p14:creationId xmlns:p14="http://schemas.microsoft.com/office/powerpoint/2010/main" val="20155989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067B12-6CB9-47FE-B382-6F84EF1CBA20}" type="slidenum">
              <a:rPr lang="bg-BG" smtClean="0"/>
              <a:pPr/>
              <a:t>18</a:t>
            </a:fld>
            <a:endParaRPr lang="bg-BG"/>
          </a:p>
        </p:txBody>
      </p:sp>
    </p:spTree>
    <p:extLst>
      <p:ext uri="{BB962C8B-B14F-4D97-AF65-F5344CB8AC3E}">
        <p14:creationId xmlns:p14="http://schemas.microsoft.com/office/powerpoint/2010/main" val="613667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067B12-6CB9-47FE-B382-6F84EF1CBA20}" type="slidenum">
              <a:rPr lang="bg-BG" smtClean="0"/>
              <a:pPr/>
              <a:t>19</a:t>
            </a:fld>
            <a:endParaRPr lang="bg-BG"/>
          </a:p>
        </p:txBody>
      </p:sp>
    </p:spTree>
    <p:extLst>
      <p:ext uri="{BB962C8B-B14F-4D97-AF65-F5344CB8AC3E}">
        <p14:creationId xmlns:p14="http://schemas.microsoft.com/office/powerpoint/2010/main" val="41491980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5067B12-6CB9-47FE-B382-6F84EF1CBA20}" type="slidenum">
              <a:rPr lang="bg-BG" smtClean="0"/>
              <a:pPr/>
              <a:t>20</a:t>
            </a:fld>
            <a:endParaRPr lang="bg-BG"/>
          </a:p>
        </p:txBody>
      </p:sp>
    </p:spTree>
    <p:extLst>
      <p:ext uri="{BB962C8B-B14F-4D97-AF65-F5344CB8AC3E}">
        <p14:creationId xmlns:p14="http://schemas.microsoft.com/office/powerpoint/2010/main" val="234358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067B12-6CB9-47FE-B382-6F84EF1CBA20}" type="slidenum">
              <a:rPr lang="bg-BG" smtClean="0"/>
              <a:pPr/>
              <a:t>21</a:t>
            </a:fld>
            <a:endParaRPr lang="bg-BG"/>
          </a:p>
        </p:txBody>
      </p:sp>
    </p:spTree>
    <p:extLst>
      <p:ext uri="{BB962C8B-B14F-4D97-AF65-F5344CB8AC3E}">
        <p14:creationId xmlns:p14="http://schemas.microsoft.com/office/powerpoint/2010/main" val="3382139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067B12-6CB9-47FE-B382-6F84EF1CBA20}" type="slidenum">
              <a:rPr lang="bg-BG" smtClean="0"/>
              <a:pPr/>
              <a:t>4</a:t>
            </a:fld>
            <a:endParaRPr lang="bg-BG"/>
          </a:p>
        </p:txBody>
      </p:sp>
    </p:spTree>
    <p:extLst>
      <p:ext uri="{BB962C8B-B14F-4D97-AF65-F5344CB8AC3E}">
        <p14:creationId xmlns:p14="http://schemas.microsoft.com/office/powerpoint/2010/main" val="40713863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5067B12-6CB9-47FE-B382-6F84EF1CBA20}" type="slidenum">
              <a:rPr lang="bg-BG" smtClean="0"/>
              <a:pPr/>
              <a:t>22</a:t>
            </a:fld>
            <a:endParaRPr lang="bg-BG"/>
          </a:p>
        </p:txBody>
      </p:sp>
    </p:spTree>
    <p:extLst>
      <p:ext uri="{BB962C8B-B14F-4D97-AF65-F5344CB8AC3E}">
        <p14:creationId xmlns:p14="http://schemas.microsoft.com/office/powerpoint/2010/main" val="16363881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5067B12-6CB9-47FE-B382-6F84EF1CBA20}" type="slidenum">
              <a:rPr lang="bg-BG" smtClean="0"/>
              <a:pPr/>
              <a:t>23</a:t>
            </a:fld>
            <a:endParaRPr lang="bg-BG"/>
          </a:p>
        </p:txBody>
      </p:sp>
    </p:spTree>
    <p:extLst>
      <p:ext uri="{BB962C8B-B14F-4D97-AF65-F5344CB8AC3E}">
        <p14:creationId xmlns:p14="http://schemas.microsoft.com/office/powerpoint/2010/main" val="21272671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067B12-6CB9-47FE-B382-6F84EF1CBA20}" type="slidenum">
              <a:rPr lang="bg-BG" smtClean="0"/>
              <a:pPr/>
              <a:t>24</a:t>
            </a:fld>
            <a:endParaRPr lang="bg-BG"/>
          </a:p>
        </p:txBody>
      </p:sp>
    </p:spTree>
    <p:extLst>
      <p:ext uri="{BB962C8B-B14F-4D97-AF65-F5344CB8AC3E}">
        <p14:creationId xmlns:p14="http://schemas.microsoft.com/office/powerpoint/2010/main" val="16867071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5067B12-6CB9-47FE-B382-6F84EF1CBA20}" type="slidenum">
              <a:rPr lang="bg-BG" smtClean="0"/>
              <a:pPr/>
              <a:t>25</a:t>
            </a:fld>
            <a:endParaRPr lang="bg-BG"/>
          </a:p>
        </p:txBody>
      </p:sp>
    </p:spTree>
    <p:extLst>
      <p:ext uri="{BB962C8B-B14F-4D97-AF65-F5344CB8AC3E}">
        <p14:creationId xmlns:p14="http://schemas.microsoft.com/office/powerpoint/2010/main" val="2168553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067B12-6CB9-47FE-B382-6F84EF1CBA20}" type="slidenum">
              <a:rPr lang="bg-BG" smtClean="0"/>
              <a:pPr/>
              <a:t>26</a:t>
            </a:fld>
            <a:endParaRPr lang="bg-BG"/>
          </a:p>
        </p:txBody>
      </p:sp>
    </p:spTree>
    <p:extLst>
      <p:ext uri="{BB962C8B-B14F-4D97-AF65-F5344CB8AC3E}">
        <p14:creationId xmlns:p14="http://schemas.microsoft.com/office/powerpoint/2010/main" val="41390133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067B12-6CB9-47FE-B382-6F84EF1CBA20}" type="slidenum">
              <a:rPr lang="bg-BG" smtClean="0"/>
              <a:pPr/>
              <a:t>27</a:t>
            </a:fld>
            <a:endParaRPr lang="bg-BG"/>
          </a:p>
        </p:txBody>
      </p:sp>
    </p:spTree>
    <p:extLst>
      <p:ext uri="{BB962C8B-B14F-4D97-AF65-F5344CB8AC3E}">
        <p14:creationId xmlns:p14="http://schemas.microsoft.com/office/powerpoint/2010/main" val="36183941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067B12-6CB9-47FE-B382-6F84EF1CBA20}" type="slidenum">
              <a:rPr lang="bg-BG" smtClean="0"/>
              <a:pPr/>
              <a:t>28</a:t>
            </a:fld>
            <a:endParaRPr lang="bg-BG"/>
          </a:p>
        </p:txBody>
      </p:sp>
    </p:spTree>
    <p:extLst>
      <p:ext uri="{BB962C8B-B14F-4D97-AF65-F5344CB8AC3E}">
        <p14:creationId xmlns:p14="http://schemas.microsoft.com/office/powerpoint/2010/main" val="40093207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067B12-6CB9-47FE-B382-6F84EF1CBA20}" type="slidenum">
              <a:rPr lang="bg-BG" smtClean="0"/>
              <a:pPr/>
              <a:t>29</a:t>
            </a:fld>
            <a:endParaRPr lang="bg-BG"/>
          </a:p>
        </p:txBody>
      </p:sp>
    </p:spTree>
    <p:extLst>
      <p:ext uri="{BB962C8B-B14F-4D97-AF65-F5344CB8AC3E}">
        <p14:creationId xmlns:p14="http://schemas.microsoft.com/office/powerpoint/2010/main" val="21259047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067B12-6CB9-47FE-B382-6F84EF1CBA20}" type="slidenum">
              <a:rPr lang="bg-BG" smtClean="0"/>
              <a:pPr/>
              <a:t>30</a:t>
            </a:fld>
            <a:endParaRPr lang="bg-BG"/>
          </a:p>
        </p:txBody>
      </p:sp>
    </p:spTree>
    <p:extLst>
      <p:ext uri="{BB962C8B-B14F-4D97-AF65-F5344CB8AC3E}">
        <p14:creationId xmlns:p14="http://schemas.microsoft.com/office/powerpoint/2010/main" val="29449752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0FD718C-3D7E-4A6E-9F9D-C61DF3A08425}" type="slidenum">
              <a:rPr lang="en-US"/>
              <a:pPr/>
              <a:t>32</a:t>
            </a:fld>
            <a:r>
              <a:rPr lang="en-US" dirty="0"/>
              <a:t>##</a:t>
            </a:r>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853850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067B12-6CB9-47FE-B382-6F84EF1CBA20}" type="slidenum">
              <a:rPr lang="bg-BG" smtClean="0"/>
              <a:pPr/>
              <a:t>5</a:t>
            </a:fld>
            <a:endParaRPr lang="bg-BG"/>
          </a:p>
        </p:txBody>
      </p:sp>
    </p:spTree>
    <p:extLst>
      <p:ext uri="{BB962C8B-B14F-4D97-AF65-F5344CB8AC3E}">
        <p14:creationId xmlns:p14="http://schemas.microsoft.com/office/powerpoint/2010/main" val="35442398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0FD718C-3D7E-4A6E-9F9D-C61DF3A08425}" type="slidenum">
              <a:rPr lang="en-US"/>
              <a:pPr/>
              <a:t>33</a:t>
            </a:fld>
            <a:r>
              <a:rPr lang="en-US" dirty="0"/>
              <a:t>##</a:t>
            </a:r>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7397593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0FD718C-3D7E-4A6E-9F9D-C61DF3A08425}" type="slidenum">
              <a:rPr lang="en-US"/>
              <a:pPr/>
              <a:t>34</a:t>
            </a:fld>
            <a:r>
              <a:rPr lang="en-US" dirty="0"/>
              <a:t>##</a:t>
            </a:r>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691229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067B12-6CB9-47FE-B382-6F84EF1CBA20}" type="slidenum">
              <a:rPr lang="bg-BG" smtClean="0"/>
              <a:pPr/>
              <a:t>6</a:t>
            </a:fld>
            <a:endParaRPr lang="bg-BG"/>
          </a:p>
        </p:txBody>
      </p:sp>
    </p:spTree>
    <p:extLst>
      <p:ext uri="{BB962C8B-B14F-4D97-AF65-F5344CB8AC3E}">
        <p14:creationId xmlns:p14="http://schemas.microsoft.com/office/powerpoint/2010/main" val="3449653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067B12-6CB9-47FE-B382-6F84EF1CBA20}" type="slidenum">
              <a:rPr lang="bg-BG" smtClean="0"/>
              <a:pPr/>
              <a:t>7</a:t>
            </a:fld>
            <a:endParaRPr lang="bg-BG"/>
          </a:p>
        </p:txBody>
      </p:sp>
    </p:spTree>
    <p:extLst>
      <p:ext uri="{BB962C8B-B14F-4D97-AF65-F5344CB8AC3E}">
        <p14:creationId xmlns:p14="http://schemas.microsoft.com/office/powerpoint/2010/main" val="2636189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067B12-6CB9-47FE-B382-6F84EF1CBA20}" type="slidenum">
              <a:rPr lang="bg-BG" smtClean="0"/>
              <a:pPr/>
              <a:t>8</a:t>
            </a:fld>
            <a:endParaRPr lang="bg-BG"/>
          </a:p>
        </p:txBody>
      </p:sp>
    </p:spTree>
    <p:extLst>
      <p:ext uri="{BB962C8B-B14F-4D97-AF65-F5344CB8AC3E}">
        <p14:creationId xmlns:p14="http://schemas.microsoft.com/office/powerpoint/2010/main" val="2319884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067B12-6CB9-47FE-B382-6F84EF1CBA20}" type="slidenum">
              <a:rPr lang="bg-BG" smtClean="0"/>
              <a:pPr/>
              <a:t>9</a:t>
            </a:fld>
            <a:endParaRPr lang="bg-BG"/>
          </a:p>
        </p:txBody>
      </p:sp>
    </p:spTree>
    <p:extLst>
      <p:ext uri="{BB962C8B-B14F-4D97-AF65-F5344CB8AC3E}">
        <p14:creationId xmlns:p14="http://schemas.microsoft.com/office/powerpoint/2010/main" val="822927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067B12-6CB9-47FE-B382-6F84EF1CBA20}" type="slidenum">
              <a:rPr lang="bg-BG" smtClean="0"/>
              <a:pPr/>
              <a:t>10</a:t>
            </a:fld>
            <a:endParaRPr lang="bg-BG"/>
          </a:p>
        </p:txBody>
      </p:sp>
    </p:spTree>
    <p:extLst>
      <p:ext uri="{BB962C8B-B14F-4D97-AF65-F5344CB8AC3E}">
        <p14:creationId xmlns:p14="http://schemas.microsoft.com/office/powerpoint/2010/main" val="4113757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067B12-6CB9-47FE-B382-6F84EF1CBA20}" type="slidenum">
              <a:rPr lang="bg-BG" smtClean="0"/>
              <a:pPr/>
              <a:t>11</a:t>
            </a:fld>
            <a:endParaRPr lang="bg-BG"/>
          </a:p>
        </p:txBody>
      </p:sp>
    </p:spTree>
    <p:extLst>
      <p:ext uri="{BB962C8B-B14F-4D97-AF65-F5344CB8AC3E}">
        <p14:creationId xmlns:p14="http://schemas.microsoft.com/office/powerpoint/2010/main" val="4110112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2"/>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extLst>
      <p:ext uri="{BB962C8B-B14F-4D97-AF65-F5344CB8AC3E}">
        <p14:creationId xmlns:p14="http://schemas.microsoft.com/office/powerpoint/2010/main" val="108140807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B0669C76-FD68-4E03-90A5-00AFB3B62637}" type="slidenum">
              <a:rPr lang="bg-BG" smtClean="0"/>
              <a:pPr/>
              <a:t>‹#›</a:t>
            </a:fld>
            <a:endParaRPr lang="bg-BG"/>
          </a:p>
        </p:txBody>
      </p:sp>
    </p:spTree>
    <p:extLst>
      <p:ext uri="{BB962C8B-B14F-4D97-AF65-F5344CB8AC3E}">
        <p14:creationId xmlns:p14="http://schemas.microsoft.com/office/powerpoint/2010/main" val="34506662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2"/>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B0669C76-FD68-4E03-90A5-00AFB3B62637}" type="slidenum">
              <a:rPr lang="bg-BG" smtClean="0"/>
              <a:pPr/>
              <a:t>‹#›</a:t>
            </a:fld>
            <a:endParaRPr lang="bg-BG"/>
          </a:p>
        </p:txBody>
      </p:sp>
    </p:spTree>
    <p:extLst>
      <p:ext uri="{BB962C8B-B14F-4D97-AF65-F5344CB8AC3E}">
        <p14:creationId xmlns:p14="http://schemas.microsoft.com/office/powerpoint/2010/main" val="3161930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extLst>
      <p:ext uri="{BB962C8B-B14F-4D97-AF65-F5344CB8AC3E}">
        <p14:creationId xmlns:p14="http://schemas.microsoft.com/office/powerpoint/2010/main" val="146319057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grpSp>
        <p:nvGrpSpPr>
          <p:cNvPr id="30" name="Group 29"/>
          <p:cNvGrpSpPr/>
          <p:nvPr/>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p:nvSpPr>
          <p:spPr>
            <a:xfrm flipH="1">
              <a:off x="3394421"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flipH="1">
              <a:off x="1350512" y="1528531"/>
              <a:ext cx="2008657"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p:nvSpPr>
          <p:spPr>
            <a:xfrm flipH="1">
              <a:off x="1538277" y="2175144"/>
              <a:ext cx="1816698"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p:nvSpPr>
          <p:spPr>
            <a:xfrm flipH="1">
              <a:off x="1660733" y="2421354"/>
              <a:ext cx="1697684"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p:nvSpPr>
          <p:spPr>
            <a:xfrm flipH="1">
              <a:off x="1448484" y="2878556"/>
              <a:ext cx="190883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p:nvSpPr>
          <p:spPr>
            <a:xfrm flipH="1">
              <a:off x="1636239" y="1946534"/>
              <a:ext cx="174759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p:nvSpPr>
          <p:spPr>
            <a:xfrm flipH="1">
              <a:off x="3402822"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p:nvSpPr>
          <p:spPr>
            <a:xfrm flipH="1">
              <a:off x="3389110" y="1523999"/>
              <a:ext cx="187428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p:nvSpPr>
          <p:spPr>
            <a:xfrm flipH="1">
              <a:off x="3398080"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p:nvSpPr>
        <p:spPr>
          <a:xfrm rot="9535351" flipH="1">
            <a:off x="923387"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p:nvSpPr>
        <p:spPr>
          <a:xfrm rot="16938170" flipH="1">
            <a:off x="4905823" y="1031967"/>
            <a:ext cx="859648" cy="1862048"/>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1" y="1495156"/>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p:nvSpPr>
        <p:spPr>
          <a:xfrm rot="2233443" flipH="1">
            <a:off x="2139219" y="940067"/>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p:nvSpPr>
        <p:spPr>
          <a:xfrm rot="8530737" flipH="1">
            <a:off x="4757101"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p:nvSpPr>
        <p:spPr>
          <a:xfrm rot="12627025" flipH="1">
            <a:off x="2910498" y="4405709"/>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p:nvSpPr>
        <p:spPr>
          <a:xfrm rot="1186146" flipH="1">
            <a:off x="6185958"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p:nvSpPr>
        <p:spPr>
          <a:xfrm rot="19460650" flipH="1">
            <a:off x="3150207" y="1979503"/>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p:nvSpPr>
        <p:spPr>
          <a:xfrm rot="18277140" flipH="1">
            <a:off x="405235" y="3272338"/>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8" y="5396301"/>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p:nvSpPr>
        <p:spPr>
          <a:xfrm rot="20840689" flipH="1">
            <a:off x="8186733" y="5517703"/>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p:nvSpPr>
        <p:spPr>
          <a:xfrm rot="15426793" flipH="1">
            <a:off x="1145826" y="4072255"/>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p:nvSpPr>
        <p:spPr>
          <a:xfrm rot="2086872" flipH="1">
            <a:off x="8330354" y="1359229"/>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2"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extLst>
      <p:ext uri="{BB962C8B-B14F-4D97-AF65-F5344CB8AC3E}">
        <p14:creationId xmlns:p14="http://schemas.microsoft.com/office/powerpoint/2010/main" val="334129276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2"/>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extLst>
      <p:ext uri="{BB962C8B-B14F-4D97-AF65-F5344CB8AC3E}">
        <p14:creationId xmlns:p14="http://schemas.microsoft.com/office/powerpoint/2010/main" val="103150335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619787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9" cstate="print">
            <a:extLst>
              <a:ext uri="{28A0092B-C50C-407E-A947-70E740481C1C}">
                <a14:useLocalDpi xmlns:a14="http://schemas.microsoft.com/office/drawing/2010/main"/>
              </a:ext>
            </a:extLst>
          </a:blip>
          <a:srcRect/>
          <a:stretch>
            <a:fillRect/>
          </a:stretch>
        </p:blipFill>
        <p:spPr bwMode="auto">
          <a:xfrm>
            <a:off x="1"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0" y="63502"/>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0" y="247652"/>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12" cstate="print">
            <a:extLst>
              <a:ext uri="{BEBA8EAE-BF5A-486C-A8C5-ECC9F3942E4B}">
                <a14:imgProps xmlns:a14="http://schemas.microsoft.com/office/drawing/2010/main">
                  <a14:imgLayer r:embed="rId13">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2"/>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180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8" r:id="rId7"/>
  </p:sldLayoutIdLst>
  <p:timing>
    <p:tnLst>
      <p:par>
        <p:cTn id="1" dur="indefinite" restart="never" nodeType="tmRoot"/>
      </p:par>
    </p:tnLst>
  </p:timing>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hyperlink" Target="http://academy.telerik.com/" TargetMode="Externa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7.jpe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demos.telerik.com/silverlight/"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Use Case Testing</a:t>
            </a:r>
          </a:p>
        </p:txBody>
      </p:sp>
      <p:sp>
        <p:nvSpPr>
          <p:cNvPr id="3" name="Subtitle 2"/>
          <p:cNvSpPr>
            <a:spLocks noGrp="1"/>
          </p:cNvSpPr>
          <p:nvPr>
            <p:ph type="subTitle" idx="1"/>
          </p:nvPr>
        </p:nvSpPr>
        <p:spPr/>
        <p:txBody>
          <a:bodyPr/>
          <a:lstStyle/>
          <a:p>
            <a:r>
              <a:rPr lang="en-US" dirty="0" smtClean="0"/>
              <a:t>Testing the Workflows of a System</a:t>
            </a:r>
            <a:endParaRPr 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06818" y="4315740"/>
            <a:ext cx="3779982" cy="1909159"/>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1838324"/>
            <a:ext cx="1162050" cy="1000125"/>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3505200"/>
            <a:ext cx="1162050" cy="1000125"/>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 Placeholder 12"/>
          <p:cNvSpPr>
            <a:spLocks noGrp="1"/>
          </p:cNvSpPr>
          <p:nvPr/>
        </p:nvSpPr>
        <p:spPr>
          <a:xfrm>
            <a:off x="497391" y="5455189"/>
            <a:ext cx="3990513" cy="400110"/>
          </a:xfrm>
          <a:prstGeom prst="rect">
            <a:avLst/>
          </a:prstGeom>
          <a:noFill/>
        </p:spPr>
        <p:txBody>
          <a:bodyPr wrap="square" rtlCol="0">
            <a:spAutoFit/>
          </a:bodyPr>
          <a:lst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None/>
              <a:defRPr lang="en-US" sz="20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Telerik Software Academy</a:t>
            </a:r>
            <a:endParaRPr lang="en-US" dirty="0"/>
          </a:p>
        </p:txBody>
      </p:sp>
      <p:sp>
        <p:nvSpPr>
          <p:cNvPr id="13" name="Text Placeholder 13"/>
          <p:cNvSpPr>
            <a:spLocks noGrp="1"/>
          </p:cNvSpPr>
          <p:nvPr/>
        </p:nvSpPr>
        <p:spPr>
          <a:xfrm>
            <a:off x="497392" y="5759989"/>
            <a:ext cx="3990513" cy="369332"/>
          </a:xfrm>
          <a:prstGeom prst="rect">
            <a:avLst/>
          </a:prstGeom>
          <a:noFill/>
        </p:spPr>
        <p:txBody>
          <a:bodyPr wrap="square" rtlCol="0">
            <a:spAutoFit/>
          </a:bodyPr>
          <a:lst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hlinkClick r:id="rId5"/>
              </a:rPr>
              <a:t>http://academy.telerik.com</a:t>
            </a:r>
            <a:r>
              <a:rPr lang="en-US" dirty="0" smtClean="0"/>
              <a:t> </a:t>
            </a:r>
            <a:endParaRPr lang="en-US" dirty="0"/>
          </a:p>
        </p:txBody>
      </p:sp>
      <p:sp>
        <p:nvSpPr>
          <p:cNvPr id="14" name="Text Placeholder 14"/>
          <p:cNvSpPr>
            <a:spLocks noGrp="1"/>
          </p:cNvSpPr>
          <p:nvPr/>
        </p:nvSpPr>
        <p:spPr>
          <a:xfrm>
            <a:off x="497392" y="5080546"/>
            <a:ext cx="3990513" cy="461665"/>
          </a:xfrm>
          <a:prstGeom prst="rect">
            <a:avLst/>
          </a:prstGeom>
          <a:noFill/>
        </p:spPr>
        <p:txBody>
          <a:bodyPr wrap="square" rtlCol="0">
            <a:spAutoFit/>
          </a:bodyPr>
          <a:lstStyle>
            <a:lvl1pPr marL="0" indent="0" algn="l" rtl="0" eaLnBrk="1" fontAlgn="base" hangingPunct="1">
              <a:spcBef>
                <a:spcPct val="20000"/>
              </a:spcBef>
              <a:spcAft>
                <a:spcPct val="0"/>
              </a:spcAft>
              <a:buClr>
                <a:schemeClr val="accent5">
                  <a:lumMod val="40000"/>
                  <a:lumOff val="60000"/>
                </a:schemeClr>
              </a:buClr>
              <a:buSzPct val="70000"/>
              <a:buFont typeface="Wingdings 2" pitchFamily="18" charset="2"/>
              <a:buNone/>
              <a:defRPr lang="en-US" sz="2400" b="1" kern="1200" dirty="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a:t>Software Quality Assurance</a:t>
            </a:r>
          </a:p>
        </p:txBody>
      </p:sp>
    </p:spTree>
    <p:extLst>
      <p:ext uri="{BB962C8B-B14F-4D97-AF65-F5344CB8AC3E}">
        <p14:creationId xmlns:p14="http://schemas.microsoft.com/office/powerpoint/2010/main" val="16685377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Deriving Test Cases</a:t>
            </a:r>
            <a:endParaRPr lang="en-US" dirty="0"/>
          </a:p>
        </p:txBody>
      </p:sp>
      <p:sp>
        <p:nvSpPr>
          <p:cNvPr id="3" name="Content Placeholder 2"/>
          <p:cNvSpPr>
            <a:spLocks noGrp="1"/>
          </p:cNvSpPr>
          <p:nvPr>
            <p:ph idx="1"/>
          </p:nvPr>
        </p:nvSpPr>
        <p:spPr/>
        <p:txBody>
          <a:bodyPr/>
          <a:lstStyle/>
          <a:p>
            <a:pPr>
              <a:lnSpc>
                <a:spcPct val="100000"/>
              </a:lnSpc>
            </a:pPr>
            <a:r>
              <a:rPr lang="en-US" dirty="0" smtClean="0"/>
              <a:t>A test should be created for </a:t>
            </a:r>
            <a:r>
              <a:rPr lang="en-US" dirty="0" smtClean="0">
                <a:solidFill>
                  <a:schemeClr val="accent5">
                    <a:lumMod val="20000"/>
                    <a:lumOff val="80000"/>
                  </a:schemeClr>
                </a:solidFill>
              </a:rPr>
              <a:t>every workflow</a:t>
            </a:r>
          </a:p>
          <a:p>
            <a:pPr lvl="1">
              <a:lnSpc>
                <a:spcPct val="100000"/>
              </a:lnSpc>
            </a:pPr>
            <a:r>
              <a:rPr lang="en-US" dirty="0" smtClean="0"/>
              <a:t>Including both: </a:t>
            </a:r>
            <a:r>
              <a:rPr lang="en-US" dirty="0" smtClean="0">
                <a:solidFill>
                  <a:schemeClr val="accent5">
                    <a:lumMod val="20000"/>
                    <a:lumOff val="80000"/>
                  </a:schemeClr>
                </a:solidFill>
              </a:rPr>
              <a:t>typical</a:t>
            </a:r>
            <a:r>
              <a:rPr lang="en-US" dirty="0" smtClean="0"/>
              <a:t> and </a:t>
            </a:r>
            <a:r>
              <a:rPr lang="en-US" dirty="0" smtClean="0">
                <a:solidFill>
                  <a:schemeClr val="accent5">
                    <a:lumMod val="20000"/>
                    <a:lumOff val="80000"/>
                  </a:schemeClr>
                </a:solidFill>
              </a:rPr>
              <a:t>exceptional</a:t>
            </a:r>
            <a:r>
              <a:rPr lang="en-US" dirty="0" smtClean="0"/>
              <a:t> workflows</a:t>
            </a:r>
          </a:p>
          <a:p>
            <a:pPr>
              <a:lnSpc>
                <a:spcPct val="100000"/>
              </a:lnSpc>
            </a:pPr>
            <a:r>
              <a:rPr lang="en-US" dirty="0" smtClean="0"/>
              <a:t>Sometimes </a:t>
            </a:r>
            <a:r>
              <a:rPr lang="en-US" dirty="0">
                <a:solidFill>
                  <a:schemeClr val="accent5">
                    <a:lumMod val="20000"/>
                    <a:lumOff val="80000"/>
                  </a:schemeClr>
                </a:solidFill>
              </a:rPr>
              <a:t>exceptional workflows </a:t>
            </a:r>
            <a:r>
              <a:rPr lang="en-US" dirty="0"/>
              <a:t>are not provided with the use cases received</a:t>
            </a:r>
            <a:endParaRPr lang="en-US" dirty="0" smtClean="0"/>
          </a:p>
          <a:p>
            <a:pPr lvl="1">
              <a:lnSpc>
                <a:spcPct val="100000"/>
              </a:lnSpc>
            </a:pPr>
            <a:r>
              <a:rPr lang="en-US" dirty="0"/>
              <a:t>T</a:t>
            </a:r>
            <a:r>
              <a:rPr lang="en-US" dirty="0" smtClean="0"/>
              <a:t>est analysts have to </a:t>
            </a:r>
            <a:r>
              <a:rPr lang="en-US" dirty="0"/>
              <a:t>prepare </a:t>
            </a:r>
            <a:r>
              <a:rPr lang="en-US" dirty="0" smtClean="0"/>
              <a:t>them using </a:t>
            </a:r>
            <a:r>
              <a:rPr lang="en-US" dirty="0" smtClean="0">
                <a:solidFill>
                  <a:schemeClr val="accent5">
                    <a:lumMod val="20000"/>
                    <a:lumOff val="80000"/>
                  </a:schemeClr>
                </a:solidFill>
              </a:rPr>
              <a:t>requirements </a:t>
            </a:r>
            <a:r>
              <a:rPr lang="en-US" dirty="0"/>
              <a:t>or some </a:t>
            </a:r>
            <a:r>
              <a:rPr lang="en-US" dirty="0">
                <a:solidFill>
                  <a:schemeClr val="accent5">
                    <a:lumMod val="20000"/>
                    <a:lumOff val="80000"/>
                  </a:schemeClr>
                </a:solidFill>
              </a:rPr>
              <a:t>other </a:t>
            </a:r>
            <a:r>
              <a:rPr lang="en-US" dirty="0" smtClean="0">
                <a:solidFill>
                  <a:schemeClr val="accent5">
                    <a:lumMod val="20000"/>
                    <a:lumOff val="80000"/>
                  </a:schemeClr>
                </a:solidFill>
              </a:rPr>
              <a:t>sources</a:t>
            </a:r>
          </a:p>
          <a:p>
            <a:pPr lvl="1">
              <a:lnSpc>
                <a:spcPct val="100000"/>
              </a:lnSpc>
            </a:pPr>
            <a:r>
              <a:rPr lang="en-US" dirty="0">
                <a:solidFill>
                  <a:schemeClr val="accent5">
                    <a:lumMod val="20000"/>
                    <a:lumOff val="80000"/>
                  </a:schemeClr>
                </a:solidFill>
              </a:rPr>
              <a:t>Failing to test exceptions </a:t>
            </a:r>
            <a:r>
              <a:rPr lang="en-US" dirty="0"/>
              <a:t>is </a:t>
            </a:r>
            <a:r>
              <a:rPr lang="en-US" dirty="0" smtClean="0"/>
              <a:t>a common </a:t>
            </a:r>
            <a:r>
              <a:rPr lang="en-US" dirty="0"/>
              <a:t>testing mistake when using informal use cases</a:t>
            </a: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spTree>
    <p:extLst>
      <p:ext uri="{BB962C8B-B14F-4D97-AF65-F5344CB8AC3E}">
        <p14:creationId xmlns:p14="http://schemas.microsoft.com/office/powerpoint/2010/main" val="1502608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Bug Hypothesis</a:t>
            </a:r>
            <a:endParaRPr lang="en-US" dirty="0"/>
          </a:p>
        </p:txBody>
      </p:sp>
      <p:sp>
        <p:nvSpPr>
          <p:cNvPr id="3" name="Content Placeholder 2"/>
          <p:cNvSpPr>
            <a:spLocks noGrp="1"/>
          </p:cNvSpPr>
          <p:nvPr>
            <p:ph idx="1"/>
          </p:nvPr>
        </p:nvSpPr>
        <p:spPr/>
        <p:txBody>
          <a:bodyPr/>
          <a:lstStyle/>
          <a:p>
            <a:pPr>
              <a:lnSpc>
                <a:spcPct val="100000"/>
              </a:lnSpc>
            </a:pPr>
            <a:r>
              <a:rPr lang="en-US" dirty="0" smtClean="0"/>
              <a:t>Use case testing is </a:t>
            </a:r>
            <a:r>
              <a:rPr lang="en-US" dirty="0" smtClean="0">
                <a:solidFill>
                  <a:schemeClr val="accent5">
                    <a:lumMod val="20000"/>
                    <a:lumOff val="80000"/>
                  </a:schemeClr>
                </a:solidFill>
              </a:rPr>
              <a:t>looking </a:t>
            </a:r>
            <a:r>
              <a:rPr lang="en-US" dirty="0">
                <a:solidFill>
                  <a:schemeClr val="accent5">
                    <a:lumMod val="20000"/>
                    <a:lumOff val="80000"/>
                  </a:schemeClr>
                </a:solidFill>
              </a:rPr>
              <a:t>for </a:t>
            </a:r>
            <a:r>
              <a:rPr lang="en-US" dirty="0" smtClean="0">
                <a:solidFill>
                  <a:schemeClr val="accent5">
                    <a:lumMod val="20000"/>
                    <a:lumOff val="80000"/>
                  </a:schemeClr>
                </a:solidFill>
              </a:rPr>
              <a:t>possible bugs </a:t>
            </a:r>
            <a:r>
              <a:rPr lang="en-US" dirty="0" smtClean="0"/>
              <a:t>in situations where:</a:t>
            </a:r>
          </a:p>
          <a:p>
            <a:pPr lvl="1">
              <a:lnSpc>
                <a:spcPct val="100000"/>
              </a:lnSpc>
            </a:pPr>
            <a:r>
              <a:rPr lang="en-US" dirty="0"/>
              <a:t>T</a:t>
            </a:r>
            <a:r>
              <a:rPr lang="en-US" dirty="0" smtClean="0"/>
              <a:t>he </a:t>
            </a:r>
            <a:r>
              <a:rPr lang="en-US" dirty="0"/>
              <a:t>system </a:t>
            </a:r>
            <a:r>
              <a:rPr lang="en-US" dirty="0">
                <a:solidFill>
                  <a:schemeClr val="accent5">
                    <a:lumMod val="20000"/>
                    <a:lumOff val="80000"/>
                  </a:schemeClr>
                </a:solidFill>
              </a:rPr>
              <a:t>interacts improperly </a:t>
            </a:r>
            <a:r>
              <a:rPr lang="en-US" dirty="0"/>
              <a:t>with the user </a:t>
            </a:r>
            <a:endParaRPr lang="en-US" dirty="0" smtClean="0"/>
          </a:p>
          <a:p>
            <a:pPr lvl="1">
              <a:lnSpc>
                <a:spcPct val="100000"/>
              </a:lnSpc>
            </a:pPr>
            <a:r>
              <a:rPr lang="en-US" dirty="0" smtClean="0"/>
              <a:t>The </a:t>
            </a:r>
            <a:r>
              <a:rPr lang="en-US" dirty="0"/>
              <a:t>system </a:t>
            </a:r>
            <a:r>
              <a:rPr lang="en-US" dirty="0" smtClean="0">
                <a:solidFill>
                  <a:schemeClr val="accent5">
                    <a:lumMod val="20000"/>
                    <a:lumOff val="80000"/>
                  </a:schemeClr>
                </a:solidFill>
              </a:rPr>
              <a:t>delivers </a:t>
            </a:r>
            <a:r>
              <a:rPr lang="en-US" dirty="0">
                <a:solidFill>
                  <a:schemeClr val="accent5">
                    <a:lumMod val="20000"/>
                    <a:lumOff val="80000"/>
                  </a:schemeClr>
                </a:solidFill>
              </a:rPr>
              <a:t>an improper result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pic>
        <p:nvPicPr>
          <p:cNvPr id="1026" name="Picture 2" descr="C:\PROJECTS\QA-Academy\LOCAL_FILES\Oleg_IMAGES_Archive\debugging.pn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3467100" y="3810000"/>
            <a:ext cx="2209800" cy="2586209"/>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53483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smtClean="0"/>
              <a:t>Combining Use Cases And Other Test Techniques</a:t>
            </a:r>
            <a:endParaRPr lang="en-US" dirty="0"/>
          </a:p>
        </p:txBody>
      </p:sp>
      <p:sp>
        <p:nvSpPr>
          <p:cNvPr id="3" name="Content Placeholder 2"/>
          <p:cNvSpPr>
            <a:spLocks noGrp="1"/>
          </p:cNvSpPr>
          <p:nvPr>
            <p:ph idx="1"/>
          </p:nvPr>
        </p:nvSpPr>
        <p:spPr>
          <a:xfrm>
            <a:off x="228600" y="1219200"/>
            <a:ext cx="8686800" cy="5410200"/>
          </a:xfrm>
        </p:spPr>
        <p:txBody>
          <a:bodyPr/>
          <a:lstStyle/>
          <a:p>
            <a:pPr>
              <a:lnSpc>
                <a:spcPct val="100000"/>
              </a:lnSpc>
            </a:pPr>
            <a:r>
              <a:rPr lang="en-US" dirty="0"/>
              <a:t>Use Cases Testing can involve applying </a:t>
            </a:r>
            <a:r>
              <a:rPr lang="en-US" dirty="0">
                <a:solidFill>
                  <a:schemeClr val="accent5">
                    <a:lumMod val="20000"/>
                    <a:lumOff val="80000"/>
                  </a:schemeClr>
                </a:solidFill>
              </a:rPr>
              <a:t>other test techniques</a:t>
            </a:r>
            <a:r>
              <a:rPr lang="en-US" dirty="0"/>
              <a:t>:</a:t>
            </a:r>
          </a:p>
          <a:p>
            <a:pPr lvl="1">
              <a:lnSpc>
                <a:spcPct val="100000"/>
              </a:lnSpc>
            </a:pPr>
            <a:r>
              <a:rPr lang="en-US" dirty="0"/>
              <a:t>Equivalence partitioning</a:t>
            </a:r>
          </a:p>
          <a:p>
            <a:pPr lvl="1">
              <a:lnSpc>
                <a:spcPct val="100000"/>
              </a:lnSpc>
            </a:pPr>
            <a:r>
              <a:rPr lang="en-US" dirty="0"/>
              <a:t>Boundary value </a:t>
            </a:r>
            <a:r>
              <a:rPr lang="en-US" dirty="0" smtClean="0"/>
              <a:t>analysis</a:t>
            </a:r>
          </a:p>
          <a:p>
            <a:pPr lvl="1">
              <a:lnSpc>
                <a:spcPct val="100000"/>
              </a:lnSpc>
            </a:pPr>
            <a:r>
              <a:rPr lang="en-US" dirty="0"/>
              <a:t>D</a:t>
            </a:r>
            <a:r>
              <a:rPr lang="en-US" dirty="0" smtClean="0"/>
              <a:t>ecision </a:t>
            </a:r>
            <a:r>
              <a:rPr lang="en-US" dirty="0"/>
              <a:t>table</a:t>
            </a:r>
          </a:p>
          <a:p>
            <a:pPr lvl="2">
              <a:lnSpc>
                <a:spcPct val="100000"/>
              </a:lnSpc>
            </a:pPr>
            <a:r>
              <a:rPr lang="en-US" dirty="0" smtClean="0"/>
              <a:t>When combinations </a:t>
            </a:r>
            <a:r>
              <a:rPr lang="en-US" dirty="0"/>
              <a:t>of conditions determine </a:t>
            </a:r>
            <a:r>
              <a:rPr lang="en-US" dirty="0" smtClean="0"/>
              <a:t>the actions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4943475"/>
            <a:ext cx="2705100" cy="1685925"/>
          </a:xfrm>
          <a:prstGeom prst="ellipse">
            <a:avLst/>
          </a:prstGeom>
          <a:noFill/>
          <a:ln>
            <a:noFill/>
          </a:ln>
          <a:effectLst>
            <a:outerShdw dist="35921" dir="2700000" algn="ctr" rotWithShape="0">
              <a:schemeClr val="bg2"/>
            </a:outerShdw>
            <a:softEdge rad="1270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78714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19200"/>
            <a:ext cx="4800600" cy="1295400"/>
          </a:xfrm>
        </p:spPr>
        <p:txBody>
          <a:bodyPr/>
          <a:lstStyle/>
          <a:p>
            <a:r>
              <a:rPr lang="en-US" dirty="0" smtClean="0"/>
              <a:t>Deriving Tests </a:t>
            </a:r>
            <a:br>
              <a:rPr lang="en-US" dirty="0" smtClean="0"/>
            </a:br>
            <a:r>
              <a:rPr lang="en-US" dirty="0" smtClean="0"/>
              <a:t>With Use Cases</a:t>
            </a:r>
            <a:endParaRPr lang="en-US" dirty="0"/>
          </a:p>
        </p:txBody>
      </p:sp>
      <p:sp>
        <p:nvSpPr>
          <p:cNvPr id="3" name="Subtitle 2"/>
          <p:cNvSpPr>
            <a:spLocks noGrp="1"/>
          </p:cNvSpPr>
          <p:nvPr>
            <p:ph type="subTitle" idx="1"/>
          </p:nvPr>
        </p:nvSpPr>
        <p:spPr>
          <a:xfrm>
            <a:off x="838200" y="2597185"/>
            <a:ext cx="3886200" cy="569120"/>
          </a:xfrm>
        </p:spPr>
        <p:txBody>
          <a:bodyPr/>
          <a:lstStyle/>
          <a:p>
            <a:r>
              <a:rPr lang="en-US" dirty="0" smtClean="0"/>
              <a:t>Examples</a:t>
            </a:r>
            <a:endParaRPr lang="en-US" dirty="0"/>
          </a:p>
        </p:txBody>
      </p:sp>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2080" y="3928110"/>
            <a:ext cx="1905000" cy="1428750"/>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29200" y="2881745"/>
            <a:ext cx="3581400" cy="2604655"/>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63889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smtClean="0"/>
              <a:t>E-commerce Site </a:t>
            </a:r>
            <a:br>
              <a:rPr lang="en-US" dirty="0" smtClean="0"/>
            </a:br>
            <a:r>
              <a:rPr lang="en-US" dirty="0" smtClean="0"/>
              <a:t>Use Case Example</a:t>
            </a:r>
            <a:endParaRPr lang="en-US" dirty="0"/>
          </a:p>
        </p:txBody>
      </p:sp>
      <p:sp>
        <p:nvSpPr>
          <p:cNvPr id="3" name="Content Placeholder 2"/>
          <p:cNvSpPr>
            <a:spLocks noGrp="1"/>
          </p:cNvSpPr>
          <p:nvPr>
            <p:ph idx="1"/>
          </p:nvPr>
        </p:nvSpPr>
        <p:spPr>
          <a:xfrm>
            <a:off x="228600" y="1219200"/>
            <a:ext cx="8686800" cy="5410200"/>
          </a:xfrm>
        </p:spPr>
        <p:txBody>
          <a:bodyPr/>
          <a:lstStyle/>
          <a:p>
            <a:pPr>
              <a:lnSpc>
                <a:spcPct val="100000"/>
              </a:lnSpc>
            </a:pPr>
            <a:r>
              <a:rPr lang="en-US" dirty="0" smtClean="0"/>
              <a:t>An example of a use </a:t>
            </a:r>
            <a:r>
              <a:rPr lang="en-US" dirty="0"/>
              <a:t>case describing purchases from an e-commerce </a:t>
            </a:r>
            <a:r>
              <a:rPr lang="en-US" dirty="0" smtClean="0"/>
              <a:t>site may look like: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sp>
        <p:nvSpPr>
          <p:cNvPr id="5" name="Rectangle 3"/>
          <p:cNvSpPr txBox="1">
            <a:spLocks noChangeArrowheads="1"/>
          </p:cNvSpPr>
          <p:nvPr/>
        </p:nvSpPr>
        <p:spPr>
          <a:xfrm>
            <a:off x="647700" y="2438400"/>
            <a:ext cx="7848600" cy="393954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282575" indent="-282575" algn="l" rtl="0" eaLnBrk="0" fontAlgn="base"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lvl="1" indent="0">
              <a:lnSpc>
                <a:spcPct val="100000"/>
              </a:lnSpc>
              <a:buClr>
                <a:schemeClr val="accent5">
                  <a:lumMod val="40000"/>
                  <a:lumOff val="60000"/>
                </a:schemeClr>
              </a:buClr>
              <a:buSzPct val="70000"/>
              <a:buNone/>
              <a:tabLst>
                <a:tab pos="282575" algn="l"/>
              </a:tabLst>
            </a:pPr>
            <a:r>
              <a:rPr lang="en-US" sz="2000" noProof="1" smtClean="0">
                <a:cs typeface="Consolas" pitchFamily="49" charset="0"/>
              </a:rPr>
              <a:t>E-commerce purchase: </a:t>
            </a:r>
            <a:r>
              <a:rPr lang="en-US" sz="2000" noProof="1" smtClean="0">
                <a:solidFill>
                  <a:schemeClr val="accent5">
                    <a:lumMod val="20000"/>
                    <a:lumOff val="80000"/>
                  </a:schemeClr>
                </a:solidFill>
                <a:cs typeface="Consolas" pitchFamily="49" charset="0"/>
              </a:rPr>
              <a:t>Normal workflow</a:t>
            </a:r>
          </a:p>
          <a:p>
            <a:pPr marL="0" lvl="1" indent="0">
              <a:lnSpc>
                <a:spcPct val="100000"/>
              </a:lnSpc>
              <a:buClr>
                <a:schemeClr val="accent5">
                  <a:lumMod val="40000"/>
                  <a:lumOff val="60000"/>
                </a:schemeClr>
              </a:buClr>
              <a:buSzPct val="70000"/>
              <a:buNone/>
              <a:tabLst>
                <a:tab pos="282575" algn="l"/>
              </a:tabLst>
            </a:pPr>
            <a:endParaRPr lang="en-US" sz="2000" noProof="1" smtClean="0">
              <a:solidFill>
                <a:schemeClr val="accent5">
                  <a:lumMod val="20000"/>
                  <a:lumOff val="80000"/>
                </a:schemeClr>
              </a:solidFill>
              <a:cs typeface="Consolas" pitchFamily="49" charset="0"/>
            </a:endParaRPr>
          </a:p>
          <a:p>
            <a:pPr marL="571500" lvl="1" indent="-279400">
              <a:lnSpc>
                <a:spcPct val="100000"/>
              </a:lnSpc>
              <a:buClr>
                <a:schemeClr val="accent5">
                  <a:lumMod val="40000"/>
                  <a:lumOff val="60000"/>
                </a:schemeClr>
              </a:buClr>
              <a:buSzPct val="90000"/>
              <a:buFont typeface="+mj-lt"/>
              <a:buAutoNum type="arabicPeriod"/>
              <a:tabLst>
                <a:tab pos="571500" algn="l"/>
              </a:tabLst>
            </a:pPr>
            <a:r>
              <a:rPr lang="en-US" sz="2000" noProof="1" smtClean="0">
                <a:cs typeface="Consolas" pitchFamily="49" charset="0"/>
              </a:rPr>
              <a:t>Customer places one or more Items in shopping cart</a:t>
            </a:r>
          </a:p>
          <a:p>
            <a:pPr marL="571500" lvl="1" indent="-279400">
              <a:lnSpc>
                <a:spcPct val="100000"/>
              </a:lnSpc>
              <a:buClr>
                <a:schemeClr val="accent5">
                  <a:lumMod val="40000"/>
                  <a:lumOff val="60000"/>
                </a:schemeClr>
              </a:buClr>
              <a:buSzPct val="90000"/>
              <a:buFont typeface="+mj-lt"/>
              <a:buAutoNum type="arabicPeriod"/>
              <a:tabLst>
                <a:tab pos="571500" algn="l"/>
              </a:tabLst>
            </a:pPr>
            <a:r>
              <a:rPr lang="en-US" sz="2000" noProof="1" smtClean="0">
                <a:cs typeface="Consolas" pitchFamily="49" charset="0"/>
              </a:rPr>
              <a:t>Customer selects checkout</a:t>
            </a:r>
            <a:endParaRPr lang="en-US" sz="2000" noProof="1">
              <a:cs typeface="Consolas" pitchFamily="49" charset="0"/>
            </a:endParaRPr>
          </a:p>
          <a:p>
            <a:pPr marL="571500" lvl="1" indent="-279400">
              <a:lnSpc>
                <a:spcPct val="100000"/>
              </a:lnSpc>
              <a:buClr>
                <a:schemeClr val="accent5">
                  <a:lumMod val="40000"/>
                  <a:lumOff val="60000"/>
                </a:schemeClr>
              </a:buClr>
              <a:buSzPct val="90000"/>
              <a:buFont typeface="+mj-lt"/>
              <a:buAutoNum type="arabicPeriod"/>
              <a:tabLst>
                <a:tab pos="571500" algn="l"/>
              </a:tabLst>
            </a:pPr>
            <a:r>
              <a:rPr lang="en-US" sz="2000" noProof="1" smtClean="0">
                <a:cs typeface="Consolas" pitchFamily="49" charset="0"/>
              </a:rPr>
              <a:t>System gathers address, payment, and shipping information from Customer</a:t>
            </a:r>
          </a:p>
          <a:p>
            <a:pPr marL="571500" lvl="1" indent="-279400">
              <a:lnSpc>
                <a:spcPct val="100000"/>
              </a:lnSpc>
              <a:buClr>
                <a:schemeClr val="accent5">
                  <a:lumMod val="40000"/>
                  <a:lumOff val="60000"/>
                </a:schemeClr>
              </a:buClr>
              <a:buSzPct val="90000"/>
              <a:buFont typeface="+mj-lt"/>
              <a:buAutoNum type="arabicPeriod"/>
              <a:tabLst>
                <a:tab pos="571500" algn="l"/>
              </a:tabLst>
            </a:pPr>
            <a:r>
              <a:rPr lang="en-US" sz="2000" noProof="1" smtClean="0">
                <a:cs typeface="Consolas" pitchFamily="49" charset="0"/>
              </a:rPr>
              <a:t>System displays all information for User confirmation</a:t>
            </a:r>
          </a:p>
          <a:p>
            <a:pPr marL="571500" lvl="1" indent="-279400">
              <a:lnSpc>
                <a:spcPct val="100000"/>
              </a:lnSpc>
              <a:buClr>
                <a:schemeClr val="accent5">
                  <a:lumMod val="40000"/>
                  <a:lumOff val="60000"/>
                </a:schemeClr>
              </a:buClr>
              <a:buSzPct val="90000"/>
              <a:buFont typeface="+mj-lt"/>
              <a:buAutoNum type="arabicPeriod"/>
              <a:tabLst>
                <a:tab pos="571500" algn="l"/>
              </a:tabLst>
            </a:pPr>
            <a:r>
              <a:rPr lang="en-US" sz="2000" noProof="1" smtClean="0">
                <a:cs typeface="Consolas" pitchFamily="49" charset="0"/>
              </a:rPr>
              <a:t>User confirms order to System for delivery</a:t>
            </a:r>
          </a:p>
          <a:p>
            <a:pPr marL="292100" lvl="1" indent="0">
              <a:lnSpc>
                <a:spcPct val="100000"/>
              </a:lnSpc>
              <a:buClr>
                <a:schemeClr val="accent5">
                  <a:lumMod val="40000"/>
                  <a:lumOff val="60000"/>
                </a:schemeClr>
              </a:buClr>
              <a:buSzPct val="90000"/>
              <a:buNone/>
              <a:tabLst>
                <a:tab pos="571500" algn="l"/>
              </a:tabLst>
            </a:pPr>
            <a:endParaRPr lang="en-US" sz="2000" noProof="1" smtClean="0">
              <a:cs typeface="Consolas" pitchFamily="49" charset="0"/>
            </a:endParaRPr>
          </a:p>
        </p:txBody>
      </p:sp>
    </p:spTree>
    <p:extLst>
      <p:ext uri="{BB962C8B-B14F-4D97-AF65-F5344CB8AC3E}">
        <p14:creationId xmlns:p14="http://schemas.microsoft.com/office/powerpoint/2010/main" val="22053090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smtClean="0"/>
              <a:t>E-commerce Site </a:t>
            </a:r>
            <a:br>
              <a:rPr lang="en-US" dirty="0" smtClean="0"/>
            </a:br>
            <a:r>
              <a:rPr lang="en-US" dirty="0" smtClean="0"/>
              <a:t>Use Case Example (1)</a:t>
            </a:r>
            <a:endParaRPr lang="en-US" dirty="0"/>
          </a:p>
        </p:txBody>
      </p:sp>
      <p:sp>
        <p:nvSpPr>
          <p:cNvPr id="3" name="Content Placeholder 2"/>
          <p:cNvSpPr>
            <a:spLocks noGrp="1"/>
          </p:cNvSpPr>
          <p:nvPr>
            <p:ph idx="1"/>
          </p:nvPr>
        </p:nvSpPr>
        <p:spPr>
          <a:xfrm>
            <a:off x="228600" y="1219200"/>
            <a:ext cx="8686800" cy="5410200"/>
          </a:xfrm>
        </p:spPr>
        <p:txBody>
          <a:bodyPr/>
          <a:lstStyle/>
          <a:p>
            <a:pPr>
              <a:lnSpc>
                <a:spcPct val="100000"/>
              </a:lnSpc>
            </a:pPr>
            <a:r>
              <a:rPr lang="en-US" dirty="0" smtClean="0"/>
              <a:t>An example of a use </a:t>
            </a:r>
            <a:r>
              <a:rPr lang="en-US" dirty="0"/>
              <a:t>case describing purchases from an e-commerce </a:t>
            </a:r>
            <a:r>
              <a:rPr lang="en-US" dirty="0" smtClean="0"/>
              <a:t>site may look like: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sp>
        <p:nvSpPr>
          <p:cNvPr id="5" name="Rectangle 3"/>
          <p:cNvSpPr txBox="1">
            <a:spLocks noChangeArrowheads="1"/>
          </p:cNvSpPr>
          <p:nvPr/>
        </p:nvSpPr>
        <p:spPr>
          <a:xfrm>
            <a:off x="647700" y="2421047"/>
            <a:ext cx="7848600" cy="36317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282575" indent="-282575" algn="l" rtl="0" eaLnBrk="0" fontAlgn="base"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lvl="1" indent="0">
              <a:lnSpc>
                <a:spcPct val="100000"/>
              </a:lnSpc>
              <a:buClr>
                <a:schemeClr val="accent5">
                  <a:lumMod val="40000"/>
                  <a:lumOff val="60000"/>
                </a:schemeClr>
              </a:buClr>
              <a:buSzPct val="70000"/>
              <a:buNone/>
              <a:tabLst>
                <a:tab pos="282575" algn="l"/>
              </a:tabLst>
            </a:pPr>
            <a:r>
              <a:rPr lang="en-US" sz="2000" noProof="1" smtClean="0">
                <a:solidFill>
                  <a:schemeClr val="accent5">
                    <a:lumMod val="20000"/>
                    <a:lumOff val="80000"/>
                  </a:schemeClr>
                </a:solidFill>
                <a:cs typeface="Consolas" pitchFamily="49" charset="0"/>
              </a:rPr>
              <a:t>Exceptions</a:t>
            </a:r>
          </a:p>
          <a:p>
            <a:pPr marL="0" lvl="1" indent="0">
              <a:lnSpc>
                <a:spcPct val="100000"/>
              </a:lnSpc>
              <a:buClr>
                <a:schemeClr val="accent5">
                  <a:lumMod val="40000"/>
                  <a:lumOff val="60000"/>
                </a:schemeClr>
              </a:buClr>
              <a:buSzPct val="70000"/>
              <a:buNone/>
              <a:tabLst>
                <a:tab pos="282575" algn="l"/>
              </a:tabLst>
            </a:pPr>
            <a:endParaRPr lang="en-US" sz="2000" noProof="1" smtClean="0">
              <a:solidFill>
                <a:schemeClr val="accent5">
                  <a:lumMod val="20000"/>
                  <a:lumOff val="80000"/>
                </a:schemeClr>
              </a:solidFill>
              <a:cs typeface="Consolas" pitchFamily="49" charset="0"/>
            </a:endParaRPr>
          </a:p>
          <a:p>
            <a:pPr marL="571500" lvl="1" indent="-279400">
              <a:lnSpc>
                <a:spcPct val="100000"/>
              </a:lnSpc>
              <a:buClr>
                <a:schemeClr val="accent5">
                  <a:lumMod val="40000"/>
                  <a:lumOff val="60000"/>
                </a:schemeClr>
              </a:buClr>
              <a:buSzPct val="90000"/>
              <a:buFont typeface="+mj-lt"/>
              <a:buAutoNum type="arabicPeriod"/>
              <a:tabLst>
                <a:tab pos="571500" algn="l"/>
              </a:tabLst>
            </a:pPr>
            <a:r>
              <a:rPr lang="en-US" sz="2000" noProof="1" smtClean="0">
                <a:cs typeface="Consolas" pitchFamily="49" charset="0"/>
              </a:rPr>
              <a:t>Customer attempts </a:t>
            </a:r>
            <a:r>
              <a:rPr lang="en-US" sz="2000" noProof="1">
                <a:cs typeface="Consolas" pitchFamily="49" charset="0"/>
              </a:rPr>
              <a:t>to check out with an empty shopping </a:t>
            </a:r>
            <a:r>
              <a:rPr lang="en-US" sz="2000" noProof="1" smtClean="0">
                <a:cs typeface="Consolas" pitchFamily="49" charset="0"/>
              </a:rPr>
              <a:t>cart; </a:t>
            </a:r>
            <a:r>
              <a:rPr lang="en-US" sz="2000" noProof="1" smtClean="0">
                <a:solidFill>
                  <a:schemeClr val="accent5">
                    <a:lumMod val="20000"/>
                    <a:lumOff val="80000"/>
                  </a:schemeClr>
                </a:solidFill>
                <a:cs typeface="Consolas" pitchFamily="49" charset="0"/>
              </a:rPr>
              <a:t>System </a:t>
            </a:r>
            <a:r>
              <a:rPr lang="en-US" sz="2000" noProof="1">
                <a:solidFill>
                  <a:schemeClr val="accent5">
                    <a:lumMod val="20000"/>
                    <a:lumOff val="80000"/>
                  </a:schemeClr>
                </a:solidFill>
                <a:cs typeface="Consolas" pitchFamily="49" charset="0"/>
              </a:rPr>
              <a:t>gives an error </a:t>
            </a:r>
            <a:r>
              <a:rPr lang="en-US" sz="2000" noProof="1" smtClean="0">
                <a:solidFill>
                  <a:schemeClr val="accent5">
                    <a:lumMod val="20000"/>
                    <a:lumOff val="80000"/>
                  </a:schemeClr>
                </a:solidFill>
                <a:cs typeface="Consolas" pitchFamily="49" charset="0"/>
              </a:rPr>
              <a:t>message</a:t>
            </a:r>
          </a:p>
          <a:p>
            <a:pPr marL="571500" lvl="1" indent="-279400">
              <a:lnSpc>
                <a:spcPct val="100000"/>
              </a:lnSpc>
              <a:buClr>
                <a:schemeClr val="accent5">
                  <a:lumMod val="40000"/>
                  <a:lumOff val="60000"/>
                </a:schemeClr>
              </a:buClr>
              <a:buSzPct val="90000"/>
              <a:buFont typeface="+mj-lt"/>
              <a:buAutoNum type="arabicPeriod"/>
              <a:tabLst>
                <a:tab pos="571500" algn="l"/>
              </a:tabLst>
            </a:pPr>
            <a:r>
              <a:rPr lang="en-US" sz="2000" noProof="1" smtClean="0">
                <a:cs typeface="Consolas" pitchFamily="49" charset="0"/>
              </a:rPr>
              <a:t>Customer provides invalid address, payment, or shipping information; </a:t>
            </a:r>
            <a:r>
              <a:rPr lang="en-US" sz="2000" noProof="1" smtClean="0">
                <a:solidFill>
                  <a:schemeClr val="accent5">
                    <a:lumMod val="20000"/>
                    <a:lumOff val="80000"/>
                  </a:schemeClr>
                </a:solidFill>
                <a:cs typeface="Consolas" pitchFamily="49" charset="0"/>
              </a:rPr>
              <a:t>System gives error messages as appropriate</a:t>
            </a:r>
          </a:p>
          <a:p>
            <a:pPr marL="571500" lvl="1" indent="-279400">
              <a:lnSpc>
                <a:spcPct val="100000"/>
              </a:lnSpc>
              <a:buClr>
                <a:schemeClr val="accent5">
                  <a:lumMod val="40000"/>
                  <a:lumOff val="60000"/>
                </a:schemeClr>
              </a:buClr>
              <a:buSzPct val="90000"/>
              <a:buFont typeface="+mj-lt"/>
              <a:buAutoNum type="arabicPeriod"/>
              <a:tabLst>
                <a:tab pos="571500" algn="l"/>
              </a:tabLst>
            </a:pPr>
            <a:r>
              <a:rPr lang="en-US" sz="2000" noProof="1" smtClean="0">
                <a:cs typeface="Consolas" pitchFamily="49" charset="0"/>
              </a:rPr>
              <a:t>Customer abandons transaction before or during checkout; </a:t>
            </a:r>
            <a:r>
              <a:rPr lang="en-US" sz="2000" noProof="1" smtClean="0">
                <a:solidFill>
                  <a:schemeClr val="accent5">
                    <a:lumMod val="20000"/>
                    <a:lumOff val="80000"/>
                  </a:schemeClr>
                </a:solidFill>
                <a:cs typeface="Consolas" pitchFamily="49" charset="0"/>
              </a:rPr>
              <a:t>System logs Customer out after 10 minutes of inactivity</a:t>
            </a:r>
          </a:p>
          <a:p>
            <a:pPr marL="292100" lvl="1" indent="0">
              <a:lnSpc>
                <a:spcPct val="100000"/>
              </a:lnSpc>
              <a:buClr>
                <a:schemeClr val="accent5">
                  <a:lumMod val="40000"/>
                  <a:lumOff val="60000"/>
                </a:schemeClr>
              </a:buClr>
              <a:buSzPct val="90000"/>
              <a:buNone/>
              <a:tabLst>
                <a:tab pos="571500" algn="l"/>
              </a:tabLst>
            </a:pPr>
            <a:endParaRPr lang="en-US" sz="2000" noProof="1" smtClean="0">
              <a:cs typeface="Consolas" pitchFamily="49" charset="0"/>
            </a:endParaRPr>
          </a:p>
        </p:txBody>
      </p:sp>
    </p:spTree>
    <p:extLst>
      <p:ext uri="{BB962C8B-B14F-4D97-AF65-F5344CB8AC3E}">
        <p14:creationId xmlns:p14="http://schemas.microsoft.com/office/powerpoint/2010/main" val="40866857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Deriving The Test Cases</a:t>
            </a:r>
          </a:p>
        </p:txBody>
      </p:sp>
      <p:sp>
        <p:nvSpPr>
          <p:cNvPr id="3" name="Content Placeholder 2"/>
          <p:cNvSpPr>
            <a:spLocks noGrp="1"/>
          </p:cNvSpPr>
          <p:nvPr>
            <p:ph idx="1"/>
          </p:nvPr>
        </p:nvSpPr>
        <p:spPr/>
        <p:txBody>
          <a:bodyPr/>
          <a:lstStyle/>
          <a:p>
            <a:pPr>
              <a:lnSpc>
                <a:spcPct val="100000"/>
              </a:lnSpc>
            </a:pPr>
            <a:r>
              <a:rPr lang="en-US" dirty="0" smtClean="0"/>
              <a:t>Deriving test cases includes </a:t>
            </a:r>
            <a:r>
              <a:rPr lang="en-US" dirty="0" smtClean="0">
                <a:solidFill>
                  <a:schemeClr val="accent5">
                    <a:lumMod val="20000"/>
                    <a:lumOff val="80000"/>
                  </a:schemeClr>
                </a:solidFill>
              </a:rPr>
              <a:t>mapping each step </a:t>
            </a:r>
            <a:r>
              <a:rPr lang="en-US" dirty="0" smtClean="0"/>
              <a:t>of the </a:t>
            </a:r>
            <a:r>
              <a:rPr lang="en-US" dirty="0" smtClean="0">
                <a:solidFill>
                  <a:schemeClr val="accent5">
                    <a:lumMod val="20000"/>
                    <a:lumOff val="80000"/>
                  </a:schemeClr>
                </a:solidFill>
              </a:rPr>
              <a:t>workflow </a:t>
            </a:r>
            <a:r>
              <a:rPr lang="en-US" dirty="0" smtClean="0"/>
              <a:t>into a step in the </a:t>
            </a:r>
            <a:r>
              <a:rPr lang="en-US" dirty="0" smtClean="0">
                <a:solidFill>
                  <a:schemeClr val="accent5">
                    <a:lumMod val="20000"/>
                    <a:lumOff val="80000"/>
                  </a:schemeClr>
                </a:solidFill>
              </a:rPr>
              <a:t>test procedure</a:t>
            </a:r>
          </a:p>
          <a:p>
            <a:pPr>
              <a:lnSpc>
                <a:spcPct val="100000"/>
              </a:lnSpc>
            </a:pPr>
            <a:r>
              <a:rPr lang="en-US" dirty="0" smtClean="0">
                <a:solidFill>
                  <a:schemeClr val="accent5">
                    <a:lumMod val="20000"/>
                    <a:lumOff val="80000"/>
                  </a:schemeClr>
                </a:solidFill>
              </a:rPr>
              <a:t>Variations</a:t>
            </a:r>
            <a:r>
              <a:rPr lang="en-US" dirty="0" smtClean="0"/>
              <a:t> of a test procedure</a:t>
            </a:r>
          </a:p>
          <a:p>
            <a:pPr lvl="1">
              <a:lnSpc>
                <a:spcPct val="100000"/>
              </a:lnSpc>
            </a:pPr>
            <a:r>
              <a:rPr lang="en-US" dirty="0" smtClean="0"/>
              <a:t>A </a:t>
            </a:r>
            <a:r>
              <a:rPr lang="en-US" dirty="0"/>
              <a:t>few </a:t>
            </a:r>
            <a:r>
              <a:rPr lang="en-US" dirty="0" smtClean="0">
                <a:solidFill>
                  <a:schemeClr val="accent5">
                    <a:lumMod val="20000"/>
                    <a:lumOff val="80000"/>
                  </a:schemeClr>
                </a:solidFill>
              </a:rPr>
              <a:t>variations of a test case </a:t>
            </a:r>
            <a:r>
              <a:rPr lang="en-US" dirty="0"/>
              <a:t>having the same </a:t>
            </a:r>
            <a:r>
              <a:rPr lang="en-US" dirty="0">
                <a:solidFill>
                  <a:schemeClr val="accent5">
                    <a:lumMod val="20000"/>
                    <a:lumOff val="80000"/>
                  </a:schemeClr>
                </a:solidFill>
              </a:rPr>
              <a:t>core steps</a:t>
            </a:r>
            <a:r>
              <a:rPr lang="en-US" dirty="0"/>
              <a:t> can be described on a </a:t>
            </a:r>
            <a:r>
              <a:rPr lang="en-US" dirty="0">
                <a:solidFill>
                  <a:schemeClr val="accent5">
                    <a:lumMod val="20000"/>
                    <a:lumOff val="80000"/>
                  </a:schemeClr>
                </a:solidFill>
              </a:rPr>
              <a:t>single row</a:t>
            </a:r>
            <a:r>
              <a:rPr lang="en-US" dirty="0"/>
              <a:t>, appended to the base test case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9800" y="4648200"/>
            <a:ext cx="2641600" cy="1981200"/>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89226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Deriving The Test </a:t>
            </a:r>
            <a:r>
              <a:rPr lang="en-US" dirty="0" smtClean="0"/>
              <a:t>Cases (1)</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graphicFrame>
        <p:nvGraphicFramePr>
          <p:cNvPr id="5" name="Group 134"/>
          <p:cNvGraphicFramePr>
            <a:graphicFrameLocks/>
          </p:cNvGraphicFramePr>
          <p:nvPr>
            <p:extLst/>
          </p:nvPr>
        </p:nvGraphicFramePr>
        <p:xfrm>
          <a:off x="609600" y="1700784"/>
          <a:ext cx="8001000" cy="4471416"/>
        </p:xfrm>
        <a:graphic>
          <a:graphicData uri="http://schemas.openxmlformats.org/drawingml/2006/table">
            <a:tbl>
              <a:tblPr/>
              <a:tblGrid>
                <a:gridCol w="457200"/>
                <a:gridCol w="4953000"/>
                <a:gridCol w="2590800"/>
              </a:tblGrid>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Test Step</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Expected Result</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1</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Place 1 item in cart</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Item in cart</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2</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Click checkout</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Checkout screen</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3</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Input valid address, valid payment using American Express, and valid shipping method information</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Each screen displays correctly and valid inputs are accepted</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4</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Verify order information</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Show as entered</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5</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Confirm order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Order in system</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6</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Repeat steps 1-5, but place 2 items in cart, and pay with Visa, and ship international</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As shown in 1-5</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7</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Repeat steps 1-5, but place the maximum number of items in cart and pay with MasterCard</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As shown in 1-5</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8</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Repeat steps 1-5, but pay with Discover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As shown in 1-5</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6" name="Content Placeholder 2"/>
          <p:cNvSpPr>
            <a:spLocks noGrp="1"/>
          </p:cNvSpPr>
          <p:nvPr>
            <p:ph idx="1"/>
          </p:nvPr>
        </p:nvSpPr>
        <p:spPr>
          <a:xfrm>
            <a:off x="228600" y="990600"/>
            <a:ext cx="8686800" cy="609600"/>
          </a:xfrm>
        </p:spPr>
        <p:txBody>
          <a:bodyPr/>
          <a:lstStyle/>
          <a:p>
            <a:r>
              <a:rPr lang="en-US" dirty="0" smtClean="0"/>
              <a:t>A test case for the normal workflow can be:</a:t>
            </a:r>
            <a:endParaRPr lang="en-US" dirty="0"/>
          </a:p>
        </p:txBody>
      </p:sp>
    </p:spTree>
    <p:extLst>
      <p:ext uri="{BB962C8B-B14F-4D97-AF65-F5344CB8AC3E}">
        <p14:creationId xmlns:p14="http://schemas.microsoft.com/office/powerpoint/2010/main" val="31447440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Deriving The Test </a:t>
            </a:r>
            <a:r>
              <a:rPr lang="en-US" dirty="0" smtClean="0"/>
              <a:t>Cases (2)</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
        <p:nvSpPr>
          <p:cNvPr id="6" name="Content Placeholder 2"/>
          <p:cNvSpPr>
            <a:spLocks noGrp="1"/>
          </p:cNvSpPr>
          <p:nvPr>
            <p:ph idx="1"/>
          </p:nvPr>
        </p:nvSpPr>
        <p:spPr>
          <a:xfrm>
            <a:off x="228600" y="990600"/>
            <a:ext cx="8686800" cy="609600"/>
          </a:xfrm>
        </p:spPr>
        <p:txBody>
          <a:bodyPr/>
          <a:lstStyle/>
          <a:p>
            <a:r>
              <a:rPr lang="en-US" dirty="0" smtClean="0"/>
              <a:t>An exceptional test case can be:</a:t>
            </a:r>
            <a:endParaRPr lang="en-US" dirty="0"/>
          </a:p>
        </p:txBody>
      </p:sp>
      <p:graphicFrame>
        <p:nvGraphicFramePr>
          <p:cNvPr id="7" name="Group 134"/>
          <p:cNvGraphicFramePr>
            <a:graphicFrameLocks/>
          </p:cNvGraphicFramePr>
          <p:nvPr>
            <p:extLst/>
          </p:nvPr>
        </p:nvGraphicFramePr>
        <p:xfrm>
          <a:off x="609600" y="1905000"/>
          <a:ext cx="8001000" cy="4210812"/>
        </p:xfrm>
        <a:graphic>
          <a:graphicData uri="http://schemas.openxmlformats.org/drawingml/2006/table">
            <a:tbl>
              <a:tblPr/>
              <a:tblGrid>
                <a:gridCol w="457200"/>
                <a:gridCol w="4953000"/>
                <a:gridCol w="2590800"/>
              </a:tblGrid>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Test Step</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Expected Result</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1</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Do not place any items in cart</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Cart empty</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2</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Click Checkout</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Error message</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3</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Place item in cart, click checkout, enter invalid address, then invalid payment, then invalid shipping information</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Error messages, can't proceed to next screen until resolved</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4</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Verify order information</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Shown as entered</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5</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Confirm order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Order in system</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6</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Repeat steps 1-3, but stop activity and abandon transaction after placing item in cart</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User logged out exactly 10 minutes after activity</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7</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Repeat steps 1-3, but stop activity and abandon transaction on each screen</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As shown in 6</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8</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Repeat steps 1-4, do not confirm order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As shown in 6</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879848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0"/>
            <a:ext cx="7924800" cy="685800"/>
          </a:xfrm>
        </p:spPr>
        <p:txBody>
          <a:bodyPr/>
          <a:lstStyle/>
          <a:p>
            <a:r>
              <a:rPr lang="en-US" dirty="0" smtClean="0"/>
              <a:t>Use Case Diagrams</a:t>
            </a:r>
            <a:endParaRPr lang="en-US" dirty="0"/>
          </a:p>
        </p:txBody>
      </p:sp>
      <p:sp>
        <p:nvSpPr>
          <p:cNvPr id="3" name="Subtitle 2"/>
          <p:cNvSpPr>
            <a:spLocks noGrp="1"/>
          </p:cNvSpPr>
          <p:nvPr>
            <p:ph type="subTitle" idx="1"/>
          </p:nvPr>
        </p:nvSpPr>
        <p:spPr>
          <a:xfrm>
            <a:off x="609600" y="1600200"/>
            <a:ext cx="7924800" cy="569120"/>
          </a:xfrm>
        </p:spPr>
        <p:txBody>
          <a:bodyPr/>
          <a:lstStyle/>
          <a:p>
            <a:r>
              <a:rPr lang="en-US" dirty="0" smtClean="0"/>
              <a:t>Graphical Representation of Use cases</a:t>
            </a:r>
            <a:endParaRPr lang="en-US" dirty="0"/>
          </a:p>
        </p:txBody>
      </p:sp>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9600" y="3048000"/>
            <a:ext cx="3699164" cy="2511498"/>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40668" y="2514600"/>
            <a:ext cx="2438400" cy="1466850"/>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76399" y="4419600"/>
            <a:ext cx="2166937" cy="1844453"/>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53091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Lectors</a:t>
            </a:r>
          </a:p>
        </p:txBody>
      </p:sp>
      <p:sp>
        <p:nvSpPr>
          <p:cNvPr id="3" name="Content Placeholder 2"/>
          <p:cNvSpPr>
            <a:spLocks noGrp="1"/>
          </p:cNvSpPr>
          <p:nvPr>
            <p:ph idx="1"/>
          </p:nvPr>
        </p:nvSpPr>
        <p:spPr>
          <a:xfrm>
            <a:off x="609600" y="932331"/>
            <a:ext cx="7924800" cy="5764304"/>
          </a:xfrm>
        </p:spPr>
        <p:txBody>
          <a:bodyPr/>
          <a:lstStyle/>
          <a:p>
            <a:pPr>
              <a:lnSpc>
                <a:spcPct val="100000"/>
              </a:lnSpc>
              <a:spcBef>
                <a:spcPts val="300"/>
              </a:spcBef>
              <a:spcAft>
                <a:spcPts val="300"/>
              </a:spcAft>
            </a:pPr>
            <a:r>
              <a:rPr lang="en-US" dirty="0" smtClean="0">
                <a:solidFill>
                  <a:schemeClr val="accent5">
                    <a:lumMod val="20000"/>
                    <a:lumOff val="80000"/>
                  </a:schemeClr>
                </a:solidFill>
              </a:rPr>
              <a:t>Mihail Parvanov</a:t>
            </a:r>
            <a:r>
              <a:rPr lang="bg-BG" dirty="0">
                <a:solidFill>
                  <a:schemeClr val="accent5">
                    <a:lumMod val="20000"/>
                    <a:lumOff val="80000"/>
                  </a:schemeClr>
                </a:solidFill>
              </a:rPr>
              <a:t/>
            </a:r>
            <a:br>
              <a:rPr lang="bg-BG" dirty="0">
                <a:solidFill>
                  <a:schemeClr val="accent5">
                    <a:lumMod val="20000"/>
                    <a:lumOff val="80000"/>
                  </a:schemeClr>
                </a:solidFill>
              </a:rPr>
            </a:br>
            <a:r>
              <a:rPr lang="en-US" sz="2400" dirty="0" smtClean="0"/>
              <a:t>Manager, QA</a:t>
            </a:r>
            <a:br>
              <a:rPr lang="en-US" sz="2400" dirty="0" smtClean="0"/>
            </a:br>
            <a:r>
              <a:rPr lang="en-US" sz="2400" dirty="0" smtClean="0"/>
              <a:t>ASP </a:t>
            </a:r>
            <a:r>
              <a:rPr lang="en-US" sz="2400" dirty="0"/>
              <a:t>.NET AJAX Team</a:t>
            </a:r>
          </a:p>
          <a:p>
            <a:pPr marL="357188" lvl="1" indent="0">
              <a:lnSpc>
                <a:spcPct val="100000"/>
              </a:lnSpc>
              <a:buNone/>
            </a:pPr>
            <a:r>
              <a:rPr lang="en-US" dirty="0" smtClean="0"/>
              <a:t/>
            </a:r>
            <a:br>
              <a:rPr lang="en-US" dirty="0" smtClean="0"/>
            </a:br>
            <a:r>
              <a:rPr lang="en-US" dirty="0" smtClean="0">
                <a:effectLst/>
              </a:rPr>
              <a:t/>
            </a:r>
            <a:br>
              <a:rPr lang="en-US" dirty="0" smtClean="0">
                <a:effectLst/>
              </a:rPr>
            </a:br>
            <a:endParaRPr lang="en-US" dirty="0" smtClean="0">
              <a:effectLst/>
            </a:endParaRPr>
          </a:p>
          <a:p>
            <a:pPr marL="357188" lvl="1" indent="0">
              <a:lnSpc>
                <a:spcPct val="100000"/>
              </a:lnSpc>
              <a:buNone/>
            </a:pPr>
            <a:r>
              <a:rPr lang="en-US" dirty="0" smtClean="0">
                <a:solidFill>
                  <a:schemeClr val="accent5">
                    <a:lumMod val="20000"/>
                    <a:lumOff val="80000"/>
                  </a:schemeClr>
                </a:solidFill>
              </a:rPr>
              <a:t>Dimitar Goshev</a:t>
            </a:r>
            <a:r>
              <a:rPr lang="bg-BG" dirty="0">
                <a:solidFill>
                  <a:schemeClr val="accent5">
                    <a:lumMod val="20000"/>
                    <a:lumOff val="80000"/>
                  </a:schemeClr>
                </a:solidFill>
              </a:rPr>
              <a:t/>
            </a:r>
            <a:br>
              <a:rPr lang="bg-BG" dirty="0">
                <a:solidFill>
                  <a:schemeClr val="accent5">
                    <a:lumMod val="20000"/>
                    <a:lumOff val="80000"/>
                  </a:schemeClr>
                </a:solidFill>
              </a:rPr>
            </a:br>
            <a:r>
              <a:rPr lang="en-US" sz="2400" dirty="0">
                <a:solidFill>
                  <a:srgbClr val="EBFFD2"/>
                </a:solidFill>
              </a:rPr>
              <a:t>QA Engineer</a:t>
            </a:r>
            <a:br>
              <a:rPr lang="en-US" sz="2400" dirty="0">
                <a:solidFill>
                  <a:srgbClr val="EBFFD2"/>
                </a:solidFill>
              </a:rPr>
            </a:br>
            <a:r>
              <a:rPr lang="en-US" sz="2400" dirty="0">
                <a:solidFill>
                  <a:srgbClr val="EBFFD2"/>
                </a:solidFill>
              </a:rPr>
              <a:t>ASP .NET AJAX Team</a:t>
            </a:r>
          </a:p>
          <a:p>
            <a:pPr marL="357188" lvl="1" indent="0">
              <a:lnSpc>
                <a:spcPct val="100000"/>
              </a:lnSpc>
              <a:buNone/>
            </a:pP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3188" b="3160"/>
          <a:stretch/>
        </p:blipFill>
        <p:spPr>
          <a:xfrm>
            <a:off x="6384949" y="932331"/>
            <a:ext cx="1634247" cy="2295728"/>
          </a:xfrm>
          <a:prstGeom prst="roundRect">
            <a:avLst/>
          </a:prstGeom>
          <a:noFill/>
          <a:ln>
            <a:noFill/>
          </a:ln>
          <a:effectLst>
            <a:glow rad="101600">
              <a:schemeClr val="tx1">
                <a:alpha val="60000"/>
              </a:schemeClr>
            </a:glow>
            <a:outerShdw dist="35921" dir="2700000" algn="ctr" rotWithShape="0">
              <a:schemeClr val="bg2"/>
            </a:outerShdw>
          </a:effectLst>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9885" r="15581" b="7096"/>
          <a:stretch/>
        </p:blipFill>
        <p:spPr>
          <a:xfrm>
            <a:off x="6384949" y="3700398"/>
            <a:ext cx="1651024" cy="2281302"/>
          </a:xfrm>
          <a:prstGeom prst="roundRect">
            <a:avLst/>
          </a:prstGeom>
          <a:noFill/>
          <a:ln>
            <a:noFill/>
          </a:ln>
          <a:effectLst>
            <a:glow rad="101600">
              <a:schemeClr val="tx1">
                <a:alpha val="60000"/>
              </a:schemeClr>
            </a:glow>
            <a:outerShdw dist="35921" dir="2700000" algn="ctr" rotWithShape="0">
              <a:schemeClr val="bg2"/>
            </a:outerShdw>
          </a:effectLst>
        </p:spPr>
      </p:pic>
    </p:spTree>
    <p:extLst>
      <p:ext uri="{BB962C8B-B14F-4D97-AF65-F5344CB8AC3E}">
        <p14:creationId xmlns:p14="http://schemas.microsoft.com/office/powerpoint/2010/main" val="15747709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a:t>
            </a:r>
            <a:endParaRPr lang="en-US" dirty="0"/>
          </a:p>
        </p:txBody>
      </p:sp>
      <p:sp>
        <p:nvSpPr>
          <p:cNvPr id="3" name="Content Placeholder 2"/>
          <p:cNvSpPr>
            <a:spLocks noGrp="1"/>
          </p:cNvSpPr>
          <p:nvPr>
            <p:ph idx="1"/>
          </p:nvPr>
        </p:nvSpPr>
        <p:spPr/>
        <p:txBody>
          <a:bodyPr/>
          <a:lstStyle/>
          <a:p>
            <a:pPr>
              <a:lnSpc>
                <a:spcPct val="100000"/>
              </a:lnSpc>
            </a:pPr>
            <a:r>
              <a:rPr lang="en-US" dirty="0" smtClean="0"/>
              <a:t>Use cases can be graphically presented as </a:t>
            </a:r>
            <a:r>
              <a:rPr lang="en-US" dirty="0" smtClean="0">
                <a:solidFill>
                  <a:schemeClr val="accent5">
                    <a:lumMod val="20000"/>
                    <a:lumOff val="80000"/>
                  </a:schemeClr>
                </a:solidFill>
              </a:rPr>
              <a:t>diagrams</a:t>
            </a:r>
            <a:r>
              <a:rPr lang="en-US" dirty="0" smtClean="0"/>
              <a:t> using </a:t>
            </a:r>
            <a:r>
              <a:rPr lang="en-US" dirty="0" smtClean="0">
                <a:solidFill>
                  <a:schemeClr val="accent5">
                    <a:lumMod val="20000"/>
                    <a:lumOff val="80000"/>
                  </a:schemeClr>
                </a:solidFill>
              </a:rPr>
              <a:t>UML</a:t>
            </a:r>
          </a:p>
          <a:p>
            <a:pPr lvl="1">
              <a:lnSpc>
                <a:spcPct val="100000"/>
              </a:lnSpc>
            </a:pPr>
            <a:r>
              <a:rPr lang="en-US" dirty="0"/>
              <a:t>S</a:t>
            </a:r>
            <a:r>
              <a:rPr lang="en-US" dirty="0" smtClean="0"/>
              <a:t>erve </a:t>
            </a:r>
            <a:r>
              <a:rPr lang="en-US" dirty="0"/>
              <a:t>the purpose of defining requirements on a relatively </a:t>
            </a:r>
            <a:r>
              <a:rPr lang="en-US" dirty="0">
                <a:solidFill>
                  <a:schemeClr val="accent5">
                    <a:lumMod val="20000"/>
                    <a:lumOff val="80000"/>
                  </a:schemeClr>
                </a:solidFill>
              </a:rPr>
              <a:t>abstract </a:t>
            </a:r>
            <a:r>
              <a:rPr lang="en-US" dirty="0" smtClean="0">
                <a:solidFill>
                  <a:schemeClr val="accent5">
                    <a:lumMod val="20000"/>
                    <a:lumOff val="80000"/>
                  </a:schemeClr>
                </a:solidFill>
              </a:rPr>
              <a:t>level</a:t>
            </a:r>
          </a:p>
          <a:p>
            <a:pPr lvl="1">
              <a:lnSpc>
                <a:spcPct val="100000"/>
              </a:lnSpc>
              <a:tabLst>
                <a:tab pos="3435350" algn="l"/>
              </a:tabLst>
            </a:pPr>
            <a:r>
              <a:rPr lang="en-US" dirty="0" smtClean="0"/>
              <a:t>Describe </a:t>
            </a:r>
            <a:r>
              <a:rPr lang="en-US" dirty="0"/>
              <a:t>typical </a:t>
            </a:r>
            <a:r>
              <a:rPr lang="en-US" dirty="0" smtClean="0"/>
              <a:t>user-system interactions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pic>
        <p:nvPicPr>
          <p:cNvPr id="112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7800" y="4158413"/>
            <a:ext cx="3248025" cy="2212628"/>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71165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a:t>
            </a:r>
            <a:r>
              <a:rPr lang="en-US" dirty="0" smtClean="0"/>
              <a:t>Diagram - Example</a:t>
            </a:r>
            <a:endParaRPr lang="en-US" dirty="0"/>
          </a:p>
        </p:txBody>
      </p:sp>
      <p:sp>
        <p:nvSpPr>
          <p:cNvPr id="3" name="Content Placeholder 2"/>
          <p:cNvSpPr>
            <a:spLocks noGrp="1"/>
          </p:cNvSpPr>
          <p:nvPr>
            <p:ph idx="1"/>
          </p:nvPr>
        </p:nvSpPr>
        <p:spPr/>
        <p:txBody>
          <a:bodyPr/>
          <a:lstStyle/>
          <a:p>
            <a:pPr>
              <a:lnSpc>
                <a:spcPct val="100000"/>
              </a:lnSpc>
            </a:pPr>
            <a:r>
              <a:rPr lang="en-US" dirty="0" smtClean="0"/>
              <a:t>This is an example of use case diagram for an ATM machine:</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pic>
        <p:nvPicPr>
          <p:cNvPr id="1026" name="Picture 2" descr="C:\Users\ogeorgiev\Desktop\diagra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4038" y="2438400"/>
            <a:ext cx="5495925" cy="3819525"/>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2508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Include vs. Extend Conditions</a:t>
            </a:r>
            <a:endParaRPr lang="en-US" dirty="0"/>
          </a:p>
        </p:txBody>
      </p:sp>
      <p:sp>
        <p:nvSpPr>
          <p:cNvPr id="3" name="Content Placeholder 2"/>
          <p:cNvSpPr>
            <a:spLocks noGrp="1"/>
          </p:cNvSpPr>
          <p:nvPr>
            <p:ph idx="1"/>
          </p:nvPr>
        </p:nvSpPr>
        <p:spPr/>
        <p:txBody>
          <a:bodyPr/>
          <a:lstStyle/>
          <a:p>
            <a:pPr>
              <a:lnSpc>
                <a:spcPct val="100000"/>
              </a:lnSpc>
            </a:pPr>
            <a:r>
              <a:rPr lang="en-US" dirty="0" smtClean="0"/>
              <a:t>In use case diagrams </a:t>
            </a:r>
            <a:r>
              <a:rPr lang="en-US" dirty="0" smtClean="0">
                <a:solidFill>
                  <a:schemeClr val="accent5">
                    <a:lumMod val="20000"/>
                    <a:lumOff val="80000"/>
                  </a:schemeClr>
                </a:solidFill>
              </a:rPr>
              <a:t>relationships</a:t>
            </a:r>
            <a:r>
              <a:rPr lang="en-US" dirty="0" smtClean="0"/>
              <a:t> </a:t>
            </a:r>
            <a:r>
              <a:rPr lang="en-US" dirty="0"/>
              <a:t>between use </a:t>
            </a:r>
            <a:r>
              <a:rPr lang="en-US" dirty="0" smtClean="0"/>
              <a:t>cases can be: </a:t>
            </a:r>
          </a:p>
          <a:p>
            <a:pPr lvl="1">
              <a:lnSpc>
                <a:spcPct val="100000"/>
              </a:lnSpc>
            </a:pPr>
            <a:r>
              <a:rPr lang="en-US" dirty="0" smtClean="0"/>
              <a:t>"</a:t>
            </a:r>
            <a:r>
              <a:rPr lang="en-US" dirty="0" smtClean="0">
                <a:solidFill>
                  <a:schemeClr val="accent5">
                    <a:lumMod val="20000"/>
                    <a:lumOff val="80000"/>
                  </a:schemeClr>
                </a:solidFill>
              </a:rPr>
              <a:t>Include</a:t>
            </a:r>
            <a:r>
              <a:rPr lang="en-US" dirty="0" smtClean="0"/>
              <a:t>" conditions</a:t>
            </a:r>
          </a:p>
          <a:p>
            <a:pPr lvl="2">
              <a:lnSpc>
                <a:spcPct val="100000"/>
              </a:lnSpc>
            </a:pPr>
            <a:r>
              <a:rPr lang="en-US" dirty="0" smtClean="0"/>
              <a:t>Always executed</a:t>
            </a:r>
          </a:p>
          <a:p>
            <a:pPr lvl="1">
              <a:lnSpc>
                <a:spcPct val="100000"/>
              </a:lnSpc>
            </a:pPr>
            <a:r>
              <a:rPr lang="en-US" dirty="0" smtClean="0"/>
              <a:t>"</a:t>
            </a:r>
            <a:r>
              <a:rPr lang="en-US" dirty="0" smtClean="0">
                <a:solidFill>
                  <a:schemeClr val="accent5">
                    <a:lumMod val="20000"/>
                    <a:lumOff val="80000"/>
                  </a:schemeClr>
                </a:solidFill>
              </a:rPr>
              <a:t>Extend</a:t>
            </a:r>
            <a:r>
              <a:rPr lang="en-US" dirty="0" smtClean="0"/>
              <a:t>" conditions</a:t>
            </a:r>
          </a:p>
          <a:p>
            <a:pPr lvl="2">
              <a:lnSpc>
                <a:spcPct val="100000"/>
              </a:lnSpc>
            </a:pPr>
            <a:r>
              <a:rPr lang="en-US" dirty="0"/>
              <a:t>C</a:t>
            </a:r>
            <a:r>
              <a:rPr lang="en-US" dirty="0" smtClean="0"/>
              <a:t>an </a:t>
            </a:r>
            <a:r>
              <a:rPr lang="en-US" dirty="0"/>
              <a:t>lead to extensions of a use case under certain conditions at a certain point (</a:t>
            </a:r>
            <a:r>
              <a:rPr lang="en-US" dirty="0">
                <a:solidFill>
                  <a:schemeClr val="accent5">
                    <a:lumMod val="20000"/>
                    <a:lumOff val="80000"/>
                  </a:schemeClr>
                </a:solidFill>
              </a:rPr>
              <a:t>extension </a:t>
            </a:r>
            <a:r>
              <a:rPr lang="en-US" dirty="0" smtClean="0">
                <a:solidFill>
                  <a:schemeClr val="accent5">
                    <a:lumMod val="20000"/>
                    <a:lumOff val="80000"/>
                  </a:schemeClr>
                </a:solidFill>
              </a:rPr>
              <a:t>point</a:t>
            </a:r>
            <a:r>
              <a:rPr lang="en-US" dirty="0" smtClean="0"/>
              <a:t>)</a:t>
            </a:r>
          </a:p>
          <a:p>
            <a:pPr lvl="2">
              <a:lnSpc>
                <a:spcPct val="100000"/>
              </a:lnSpc>
            </a:pPr>
            <a:r>
              <a:rPr lang="en-US" dirty="0">
                <a:solidFill>
                  <a:schemeClr val="accent5">
                    <a:lumMod val="20000"/>
                    <a:lumOff val="80000"/>
                  </a:schemeClr>
                </a:solidFill>
              </a:rPr>
              <a:t>N</a:t>
            </a:r>
            <a:r>
              <a:rPr lang="en-US" dirty="0" smtClean="0">
                <a:solidFill>
                  <a:schemeClr val="accent5">
                    <a:lumMod val="20000"/>
                    <a:lumOff val="80000"/>
                  </a:schemeClr>
                </a:solidFill>
              </a:rPr>
              <a:t>ot </a:t>
            </a:r>
            <a:r>
              <a:rPr lang="en-US" dirty="0">
                <a:solidFill>
                  <a:schemeClr val="accent5">
                    <a:lumMod val="20000"/>
                    <a:lumOff val="80000"/>
                  </a:schemeClr>
                </a:solidFill>
              </a:rPr>
              <a:t>always executed </a:t>
            </a:r>
            <a:r>
              <a:rPr lang="en-US" dirty="0"/>
              <a:t>as there are </a:t>
            </a:r>
            <a:r>
              <a:rPr lang="en-US" dirty="0" smtClean="0">
                <a:solidFill>
                  <a:schemeClr val="accent5">
                    <a:lumMod val="20000"/>
                    <a:lumOff val="80000"/>
                  </a:schemeClr>
                </a:solidFill>
              </a:rPr>
              <a:t>alternatives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pic>
        <p:nvPicPr>
          <p:cNvPr id="921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5400" y="2514600"/>
            <a:ext cx="3362325" cy="800100"/>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17083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609600" y="990600"/>
            <a:ext cx="7924800" cy="1676400"/>
          </a:xfrm>
        </p:spPr>
        <p:txBody>
          <a:bodyPr/>
          <a:lstStyle/>
          <a:p>
            <a:r>
              <a:rPr lang="en-US" dirty="0"/>
              <a:t>Logical vs. Concrete </a:t>
            </a:r>
            <a:r>
              <a:rPr lang="en-US" dirty="0" smtClean="0"/>
              <a:t/>
            </a:r>
            <a:br>
              <a:rPr lang="en-US" dirty="0" smtClean="0"/>
            </a:br>
            <a:r>
              <a:rPr lang="en-US" dirty="0" smtClean="0"/>
              <a:t>Test Cases</a:t>
            </a:r>
            <a:endParaRPr lang="en-US" dirty="0"/>
          </a:p>
        </p:txBody>
      </p:sp>
      <p:sp>
        <p:nvSpPr>
          <p:cNvPr id="4" name="Slide Number Placeholder 3"/>
          <p:cNvSpPr>
            <a:spLocks noGrp="1"/>
          </p:cNvSpPr>
          <p:nvPr>
            <p:ph type="sldNum" sz="quarter" idx="4294967295"/>
          </p:nvPr>
        </p:nvSpPr>
        <p:spPr>
          <a:xfrm>
            <a:off x="8686800" y="6553200"/>
            <a:ext cx="457200" cy="228600"/>
          </a:xfrm>
          <a:prstGeom prst="rect">
            <a:avLst/>
          </a:prstGeom>
        </p:spPr>
        <p:txBody>
          <a:bodyPr/>
          <a:lstStyle/>
          <a:p>
            <a:fld id="{58452FF4-89E3-4D1B-9927-2DBDC00E58D7}" type="slidenum">
              <a:rPr lang="en-US" smtClean="0"/>
              <a:pPr/>
              <a:t>23</a:t>
            </a:fld>
            <a:endParaRPr lang="en-US" dirty="0"/>
          </a:p>
        </p:txBody>
      </p:sp>
      <p:pic>
        <p:nvPicPr>
          <p:cNvPr id="1229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3251" y="2971800"/>
            <a:ext cx="4174949" cy="2552387"/>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descr="http://ajitkumar.org/wp-content/uploads/2010/05/tenerife-concert-hall.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29200" y="2971800"/>
            <a:ext cx="3654425" cy="2552387"/>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78448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vs. Concrete Test Cases</a:t>
            </a:r>
            <a:endParaRPr lang="en-US" dirty="0"/>
          </a:p>
        </p:txBody>
      </p:sp>
      <p:sp>
        <p:nvSpPr>
          <p:cNvPr id="3" name="Content Placeholder 2"/>
          <p:cNvSpPr>
            <a:spLocks noGrp="1"/>
          </p:cNvSpPr>
          <p:nvPr>
            <p:ph idx="1"/>
          </p:nvPr>
        </p:nvSpPr>
        <p:spPr/>
        <p:txBody>
          <a:bodyPr/>
          <a:lstStyle/>
          <a:p>
            <a:pPr>
              <a:lnSpc>
                <a:spcPct val="100000"/>
              </a:lnSpc>
            </a:pPr>
            <a:r>
              <a:rPr lang="en-US" dirty="0" smtClean="0"/>
              <a:t>According to the level of detail </a:t>
            </a:r>
            <a:r>
              <a:rPr lang="en-US" dirty="0" smtClean="0">
                <a:solidFill>
                  <a:schemeClr val="accent5">
                    <a:lumMod val="20000"/>
                    <a:lumOff val="80000"/>
                  </a:schemeClr>
                </a:solidFill>
              </a:rPr>
              <a:t>test cases </a:t>
            </a:r>
            <a:r>
              <a:rPr lang="en-US" dirty="0" smtClean="0"/>
              <a:t>are considered to be </a:t>
            </a:r>
            <a:r>
              <a:rPr lang="en-US" dirty="0" smtClean="0">
                <a:solidFill>
                  <a:schemeClr val="accent5">
                    <a:lumMod val="20000"/>
                    <a:lumOff val="80000"/>
                  </a:schemeClr>
                </a:solidFill>
              </a:rPr>
              <a:t>two main types</a:t>
            </a:r>
            <a:r>
              <a:rPr lang="en-US" dirty="0" smtClean="0"/>
              <a:t>:</a:t>
            </a:r>
          </a:p>
          <a:p>
            <a:pPr lvl="1">
              <a:lnSpc>
                <a:spcPct val="100000"/>
              </a:lnSpc>
            </a:pPr>
            <a:r>
              <a:rPr lang="en-US" dirty="0" smtClean="0">
                <a:solidFill>
                  <a:schemeClr val="accent5">
                    <a:lumMod val="20000"/>
                    <a:lumOff val="80000"/>
                  </a:schemeClr>
                </a:solidFill>
              </a:rPr>
              <a:t>Logical</a:t>
            </a:r>
            <a:r>
              <a:rPr lang="en-US" dirty="0" smtClean="0"/>
              <a:t> (</a:t>
            </a:r>
            <a:r>
              <a:rPr lang="en-US" dirty="0"/>
              <a:t>or </a:t>
            </a:r>
            <a:r>
              <a:rPr lang="en-US" dirty="0" smtClean="0"/>
              <a:t>high-level) </a:t>
            </a:r>
            <a:r>
              <a:rPr lang="en-US" dirty="0"/>
              <a:t>test </a:t>
            </a:r>
            <a:r>
              <a:rPr lang="en-US" dirty="0" smtClean="0"/>
              <a:t>cases</a:t>
            </a:r>
          </a:p>
          <a:p>
            <a:pPr lvl="1">
              <a:lnSpc>
                <a:spcPct val="100000"/>
              </a:lnSpc>
            </a:pPr>
            <a:r>
              <a:rPr lang="en-US" dirty="0" smtClean="0">
                <a:solidFill>
                  <a:schemeClr val="accent5">
                    <a:lumMod val="20000"/>
                    <a:lumOff val="80000"/>
                  </a:schemeClr>
                </a:solidFill>
              </a:rPr>
              <a:t>Concrete</a:t>
            </a:r>
            <a:r>
              <a:rPr lang="en-US" dirty="0" smtClean="0"/>
              <a:t> (or low-level) test case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pic>
        <p:nvPicPr>
          <p:cNvPr id="133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00" y="3581400"/>
            <a:ext cx="2209800" cy="2946400"/>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81600" y="3581400"/>
            <a:ext cx="2295939" cy="2933700"/>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43969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90599"/>
            <a:ext cx="7924800" cy="1524001"/>
          </a:xfrm>
        </p:spPr>
        <p:txBody>
          <a:bodyPr/>
          <a:lstStyle/>
          <a:p>
            <a:r>
              <a:rPr lang="en-US" dirty="0"/>
              <a:t>Formal vs. Informal </a:t>
            </a:r>
            <a:r>
              <a:rPr lang="en-US" dirty="0" smtClean="0"/>
              <a:t/>
            </a:r>
            <a:br>
              <a:rPr lang="en-US" dirty="0" smtClean="0"/>
            </a:br>
            <a:r>
              <a:rPr lang="en-US" dirty="0" smtClean="0"/>
              <a:t>Use </a:t>
            </a:r>
            <a:r>
              <a:rPr lang="en-US" dirty="0"/>
              <a:t>Cases</a:t>
            </a:r>
          </a:p>
        </p:txBody>
      </p:sp>
      <p:pic>
        <p:nvPicPr>
          <p:cNvPr id="1024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9756" y="2895600"/>
            <a:ext cx="5424488" cy="3318983"/>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41667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vs. Informal Use Cases</a:t>
            </a:r>
            <a:endParaRPr lang="en-US" dirty="0"/>
          </a:p>
        </p:txBody>
      </p:sp>
      <p:sp>
        <p:nvSpPr>
          <p:cNvPr id="3" name="Content Placeholder 2"/>
          <p:cNvSpPr>
            <a:spLocks noGrp="1"/>
          </p:cNvSpPr>
          <p:nvPr>
            <p:ph idx="1"/>
          </p:nvPr>
        </p:nvSpPr>
        <p:spPr/>
        <p:txBody>
          <a:bodyPr/>
          <a:lstStyle/>
          <a:p>
            <a:pPr>
              <a:lnSpc>
                <a:spcPct val="100000"/>
              </a:lnSpc>
            </a:pPr>
            <a:r>
              <a:rPr lang="en-US" dirty="0" smtClean="0"/>
              <a:t>Use cases shown in previous slides are also called </a:t>
            </a:r>
            <a:r>
              <a:rPr lang="en-US" dirty="0" smtClean="0">
                <a:solidFill>
                  <a:schemeClr val="accent5">
                    <a:lumMod val="20000"/>
                    <a:lumOff val="80000"/>
                  </a:schemeClr>
                </a:solidFill>
              </a:rPr>
              <a:t>informal</a:t>
            </a:r>
          </a:p>
          <a:p>
            <a:pPr lvl="1">
              <a:lnSpc>
                <a:spcPct val="100000"/>
              </a:lnSpc>
            </a:pPr>
            <a:r>
              <a:rPr lang="en-US" dirty="0" smtClean="0"/>
              <a:t>Contain only the main steps of a user-system interaction</a:t>
            </a:r>
          </a:p>
          <a:p>
            <a:pPr>
              <a:lnSpc>
                <a:spcPct val="100000"/>
              </a:lnSpc>
            </a:pPr>
            <a:r>
              <a:rPr lang="en-US" dirty="0" smtClean="0"/>
              <a:t>Another type of use cases are </a:t>
            </a:r>
            <a:r>
              <a:rPr lang="en-US" dirty="0" smtClean="0">
                <a:solidFill>
                  <a:schemeClr val="accent5">
                    <a:lumMod val="20000"/>
                    <a:lumOff val="80000"/>
                  </a:schemeClr>
                </a:solidFill>
              </a:rPr>
              <a:t>formal</a:t>
            </a:r>
            <a:r>
              <a:rPr lang="en-US" dirty="0" smtClean="0"/>
              <a:t> </a:t>
            </a:r>
            <a:r>
              <a:rPr lang="en-US" dirty="0" smtClean="0">
                <a:solidFill>
                  <a:schemeClr val="accent5">
                    <a:lumMod val="20000"/>
                    <a:lumOff val="80000"/>
                  </a:schemeClr>
                </a:solidFill>
              </a:rPr>
              <a:t>use cases</a:t>
            </a:r>
          </a:p>
          <a:p>
            <a:pPr lvl="1">
              <a:lnSpc>
                <a:spcPct val="100000"/>
              </a:lnSpc>
            </a:pPr>
            <a:r>
              <a:rPr lang="en-US" dirty="0" smtClean="0"/>
              <a:t>Contain more information than informal use cases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pic>
        <p:nvPicPr>
          <p:cNvPr id="6" name="Picture 3" descr="C:\Users\ogeorgiev\Desktop\wavedune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4400" y="4648199"/>
            <a:ext cx="3776690" cy="2083827"/>
          </a:xfrm>
          <a:prstGeom prst="roundRect">
            <a:avLst/>
          </a:prstGeom>
          <a:noFill/>
          <a:effectLst>
            <a:softEdge rad="127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00119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 Use Case </a:t>
            </a:r>
            <a:r>
              <a:rPr lang="en-US" dirty="0" smtClean="0"/>
              <a:t>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sp>
        <p:nvSpPr>
          <p:cNvPr id="6" name="Content Placeholder 2"/>
          <p:cNvSpPr>
            <a:spLocks noGrp="1"/>
          </p:cNvSpPr>
          <p:nvPr>
            <p:ph idx="1"/>
          </p:nvPr>
        </p:nvSpPr>
        <p:spPr>
          <a:xfrm>
            <a:off x="228600" y="990600"/>
            <a:ext cx="8686800" cy="609600"/>
          </a:xfrm>
        </p:spPr>
        <p:txBody>
          <a:bodyPr/>
          <a:lstStyle/>
          <a:p>
            <a:r>
              <a:rPr lang="en-US" dirty="0" smtClean="0"/>
              <a:t>The </a:t>
            </a:r>
            <a:r>
              <a:rPr lang="en-US" dirty="0" smtClean="0">
                <a:solidFill>
                  <a:schemeClr val="accent5">
                    <a:lumMod val="20000"/>
                    <a:lumOff val="80000"/>
                  </a:schemeClr>
                </a:solidFill>
              </a:rPr>
              <a:t>header</a:t>
            </a:r>
            <a:r>
              <a:rPr lang="en-US" dirty="0" smtClean="0"/>
              <a:t> of a formal use case can be:</a:t>
            </a:r>
            <a:endParaRPr lang="en-US" dirty="0"/>
          </a:p>
        </p:txBody>
      </p:sp>
      <p:graphicFrame>
        <p:nvGraphicFramePr>
          <p:cNvPr id="8" name="Group 134"/>
          <p:cNvGraphicFramePr>
            <a:graphicFrameLocks/>
          </p:cNvGraphicFramePr>
          <p:nvPr>
            <p:extLst/>
          </p:nvPr>
        </p:nvGraphicFramePr>
        <p:xfrm>
          <a:off x="593313" y="2023872"/>
          <a:ext cx="7957375" cy="3767328"/>
        </p:xfrm>
        <a:graphic>
          <a:graphicData uri="http://schemas.openxmlformats.org/drawingml/2006/table">
            <a:tbl>
              <a:tblPr/>
              <a:tblGrid>
                <a:gridCol w="1676400"/>
                <a:gridCol w="6280975"/>
              </a:tblGrid>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ID</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02.001</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Name</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E-commerce Purchase</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Actor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Customer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Description</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Allow customer to compile a transaction by purchasing the item(s) in her shopping cart</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Priority</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Very high</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Frequency of use</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25% of customers, up to 1,000 customers per day</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Preconditions</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1. One or more items in shopping cart</a:t>
                      </a:r>
                    </a:p>
                    <a:p>
                      <a:pPr marL="0" marR="0" lvl="0" indent="0" algn="l" defTabSz="914400" rtl="0" eaLnBrk="0" fontAlgn="base" latinLnBrk="0" hangingPunct="0">
                        <a:lnSpc>
                          <a:spcPct val="100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2. Customer is logged in</a:t>
                      </a:r>
                    </a:p>
                    <a:p>
                      <a:pPr marL="0" marR="0" lvl="0" indent="0" algn="l" defTabSz="914400" rtl="0" eaLnBrk="0" fontAlgn="base" latinLnBrk="0" hangingPunct="0">
                        <a:lnSpc>
                          <a:spcPct val="100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3. Customer has clicked on checkout</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9" name="Rounded Rectangular Callout 8"/>
          <p:cNvSpPr/>
          <p:nvPr/>
        </p:nvSpPr>
        <p:spPr>
          <a:xfrm>
            <a:off x="6096000" y="5257800"/>
            <a:ext cx="2590800" cy="1384300"/>
          </a:xfrm>
          <a:prstGeom prst="wedgeRoundRectCallout">
            <a:avLst>
              <a:gd name="adj1" fmla="val -51421"/>
              <a:gd name="adj2" fmla="val -64849"/>
              <a:gd name="adj3" fmla="val 16667"/>
            </a:avLst>
          </a:prstGeom>
          <a:gradFill>
            <a:gsLst>
              <a:gs pos="0">
                <a:schemeClr val="accent5">
                  <a:lumMod val="20000"/>
                  <a:lumOff val="80000"/>
                </a:schemeClr>
              </a:gs>
              <a:gs pos="39999">
                <a:schemeClr val="tx2">
                  <a:lumMod val="60000"/>
                  <a:lumOff val="40000"/>
                </a:schemeClr>
              </a:gs>
              <a:gs pos="100000">
                <a:schemeClr val="tx2">
                  <a:lumMod val="75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Some of the informal use case steps become preconditions</a:t>
            </a:r>
            <a:endParaRPr lang="en-US" sz="2000" b="1" dirty="0">
              <a:solidFill>
                <a:schemeClr val="bg1"/>
              </a:solidFill>
            </a:endParaRPr>
          </a:p>
        </p:txBody>
      </p:sp>
    </p:spTree>
    <p:extLst>
      <p:ext uri="{BB962C8B-B14F-4D97-AF65-F5344CB8AC3E}">
        <p14:creationId xmlns:p14="http://schemas.microsoft.com/office/powerpoint/2010/main" val="3094248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 Use Case </a:t>
            </a:r>
            <a:r>
              <a:rPr lang="en-US" dirty="0" smtClean="0"/>
              <a:t>Example (1)</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graphicFrame>
        <p:nvGraphicFramePr>
          <p:cNvPr id="5" name="Group 134"/>
          <p:cNvGraphicFramePr>
            <a:graphicFrameLocks/>
          </p:cNvGraphicFramePr>
          <p:nvPr>
            <p:extLst/>
          </p:nvPr>
        </p:nvGraphicFramePr>
        <p:xfrm>
          <a:off x="590550" y="1752600"/>
          <a:ext cx="7962900" cy="4187952"/>
        </p:xfrm>
        <a:graphic>
          <a:graphicData uri="http://schemas.openxmlformats.org/drawingml/2006/table">
            <a:tbl>
              <a:tblPr/>
              <a:tblGrid>
                <a:gridCol w="1676400"/>
                <a:gridCol w="6286500"/>
              </a:tblGrid>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Typical workflow</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1. System gathers address, payment and shipping information from Customer</a:t>
                      </a:r>
                    </a:p>
                    <a:p>
                      <a:pPr marL="0" marR="0" lvl="0" indent="0" algn="l" defTabSz="914400" rtl="0" eaLnBrk="0" fontAlgn="base" latinLnBrk="0" hangingPunct="0">
                        <a:lnSpc>
                          <a:spcPct val="100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2. System displays all information for User confirmation</a:t>
                      </a:r>
                    </a:p>
                    <a:p>
                      <a:pPr marL="0" marR="0" lvl="0" indent="0" algn="l" defTabSz="914400" rtl="0" eaLnBrk="0" fontAlgn="base" latinLnBrk="0" hangingPunct="0">
                        <a:lnSpc>
                          <a:spcPct val="100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3. User confirms order to System for delivery</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Exception 1</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Customer attempts to checkout with empty shopping cart</a:t>
                      </a:r>
                    </a:p>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System gives error message</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Exception 2</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Customer provides invalid address, payment or shipping information</a:t>
                      </a:r>
                    </a:p>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System gives error messages as appropriate</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Exception 3</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Customer abandons transaction before or during checkout</a:t>
                      </a:r>
                    </a:p>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System logs out Customer out after 10 minutes of inactivity</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Postconditions</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Order is active in system</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6" name="Rounded Rectangular Callout 5"/>
          <p:cNvSpPr/>
          <p:nvPr/>
        </p:nvSpPr>
        <p:spPr>
          <a:xfrm>
            <a:off x="5334000" y="5562600"/>
            <a:ext cx="2971800" cy="1066800"/>
          </a:xfrm>
          <a:prstGeom prst="wedgeRoundRectCallout">
            <a:avLst>
              <a:gd name="adj1" fmla="val -66764"/>
              <a:gd name="adj2" fmla="val -27848"/>
              <a:gd name="adj3" fmla="val 16667"/>
            </a:avLst>
          </a:prstGeom>
          <a:gradFill>
            <a:gsLst>
              <a:gs pos="0">
                <a:schemeClr val="accent5">
                  <a:lumMod val="20000"/>
                  <a:lumOff val="80000"/>
                </a:schemeClr>
              </a:gs>
              <a:gs pos="39999">
                <a:schemeClr val="tx2">
                  <a:lumMod val="60000"/>
                  <a:lumOff val="40000"/>
                </a:schemeClr>
              </a:gs>
              <a:gs pos="100000">
                <a:schemeClr val="tx2">
                  <a:lumMod val="75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T</a:t>
            </a:r>
            <a:r>
              <a:rPr lang="en-US" sz="2000" b="1" dirty="0" smtClean="0">
                <a:solidFill>
                  <a:schemeClr val="bg1"/>
                </a:solidFill>
              </a:rPr>
              <a:t>rue </a:t>
            </a:r>
            <a:r>
              <a:rPr lang="en-US" sz="2000" b="1" dirty="0">
                <a:solidFill>
                  <a:schemeClr val="bg1"/>
                </a:solidFill>
              </a:rPr>
              <a:t>only if the normal workflow </a:t>
            </a:r>
            <a:r>
              <a:rPr lang="en-US" sz="2000" b="1" dirty="0" smtClean="0">
                <a:solidFill>
                  <a:schemeClr val="bg1"/>
                </a:solidFill>
              </a:rPr>
              <a:t>is completed</a:t>
            </a:r>
            <a:endParaRPr lang="en-US" sz="2000" b="1" dirty="0">
              <a:solidFill>
                <a:schemeClr val="bg1"/>
              </a:solidFill>
            </a:endParaRPr>
          </a:p>
        </p:txBody>
      </p:sp>
      <p:sp>
        <p:nvSpPr>
          <p:cNvPr id="7" name="Content Placeholder 2"/>
          <p:cNvSpPr>
            <a:spLocks noGrp="1"/>
          </p:cNvSpPr>
          <p:nvPr>
            <p:ph idx="1"/>
          </p:nvPr>
        </p:nvSpPr>
        <p:spPr>
          <a:xfrm>
            <a:off x="228600" y="1066800"/>
            <a:ext cx="8686800" cy="609600"/>
          </a:xfrm>
        </p:spPr>
        <p:txBody>
          <a:bodyPr/>
          <a:lstStyle/>
          <a:p>
            <a:r>
              <a:rPr lang="en-US" dirty="0" smtClean="0"/>
              <a:t>The </a:t>
            </a:r>
            <a:r>
              <a:rPr lang="en-US" dirty="0" smtClean="0">
                <a:solidFill>
                  <a:schemeClr val="accent5">
                    <a:lumMod val="20000"/>
                    <a:lumOff val="80000"/>
                  </a:schemeClr>
                </a:solidFill>
              </a:rPr>
              <a:t>main body </a:t>
            </a:r>
            <a:r>
              <a:rPr lang="en-US" dirty="0" smtClean="0"/>
              <a:t>of a formal use case can be:</a:t>
            </a:r>
            <a:endParaRPr lang="en-US" dirty="0"/>
          </a:p>
        </p:txBody>
      </p:sp>
    </p:spTree>
    <p:extLst>
      <p:ext uri="{BB962C8B-B14F-4D97-AF65-F5344CB8AC3E}">
        <p14:creationId xmlns:p14="http://schemas.microsoft.com/office/powerpoint/2010/main" val="4095425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143000"/>
            <a:ext cx="7924800" cy="1447800"/>
          </a:xfrm>
        </p:spPr>
        <p:txBody>
          <a:bodyPr/>
          <a:lstStyle/>
          <a:p>
            <a:r>
              <a:rPr lang="en-US" dirty="0"/>
              <a:t>Application of Use Case </a:t>
            </a:r>
            <a:r>
              <a:rPr lang="en-US" dirty="0" smtClean="0"/>
              <a:t>Testing</a:t>
            </a:r>
            <a:endParaRPr lang="en-US" dirty="0"/>
          </a:p>
        </p:txBody>
      </p:sp>
      <p:pic>
        <p:nvPicPr>
          <p:cNvPr id="2150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2819400"/>
            <a:ext cx="1664276" cy="2496415"/>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36151" y="3469482"/>
            <a:ext cx="2435508" cy="1585912"/>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57400" y="4479997"/>
            <a:ext cx="5057775" cy="1600200"/>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9"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72432" y="3012282"/>
            <a:ext cx="3170509" cy="2110653"/>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89804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Contents</a:t>
            </a:r>
          </a:p>
        </p:txBody>
      </p:sp>
      <p:sp>
        <p:nvSpPr>
          <p:cNvPr id="3" name="Content Placeholder 2"/>
          <p:cNvSpPr>
            <a:spLocks noGrp="1"/>
          </p:cNvSpPr>
          <p:nvPr>
            <p:ph idx="1"/>
          </p:nvPr>
        </p:nvSpPr>
        <p:spPr>
          <a:xfrm>
            <a:off x="228600" y="990600"/>
            <a:ext cx="8686800" cy="5638800"/>
          </a:xfrm>
        </p:spPr>
        <p:txBody>
          <a:bodyPr/>
          <a:lstStyle/>
          <a:p>
            <a:pPr>
              <a:lnSpc>
                <a:spcPct val="100000"/>
              </a:lnSpc>
            </a:pPr>
            <a:r>
              <a:rPr lang="en-US" dirty="0" smtClean="0"/>
              <a:t>Use Case Testing </a:t>
            </a:r>
            <a:r>
              <a:rPr lang="en-US" dirty="0"/>
              <a:t>M</a:t>
            </a:r>
            <a:r>
              <a:rPr lang="en-US" dirty="0" smtClean="0"/>
              <a:t>ain Concepts</a:t>
            </a:r>
          </a:p>
          <a:p>
            <a:pPr>
              <a:lnSpc>
                <a:spcPct val="100000"/>
              </a:lnSpc>
            </a:pPr>
            <a:r>
              <a:rPr lang="en-US" dirty="0" smtClean="0"/>
              <a:t>Use Case Diagrams</a:t>
            </a:r>
          </a:p>
          <a:p>
            <a:pPr>
              <a:lnSpc>
                <a:spcPct val="100000"/>
              </a:lnSpc>
            </a:pPr>
            <a:r>
              <a:rPr lang="en-US" dirty="0"/>
              <a:t>Logical vs. Concrete </a:t>
            </a:r>
            <a:r>
              <a:rPr lang="en-US" dirty="0" smtClean="0"/>
              <a:t>Test Cases</a:t>
            </a:r>
          </a:p>
          <a:p>
            <a:pPr>
              <a:lnSpc>
                <a:spcPct val="100000"/>
              </a:lnSpc>
            </a:pPr>
            <a:r>
              <a:rPr lang="en-US" dirty="0"/>
              <a:t>Formal vs. </a:t>
            </a:r>
            <a:r>
              <a:rPr lang="en-US" dirty="0" smtClean="0"/>
              <a:t>Informal Use Cases</a:t>
            </a:r>
          </a:p>
          <a:p>
            <a:pPr>
              <a:lnSpc>
                <a:spcPct val="100000"/>
              </a:lnSpc>
            </a:pPr>
            <a:r>
              <a:rPr lang="en-US" dirty="0" smtClean="0"/>
              <a:t>Application of Use Case Testing</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pic>
        <p:nvPicPr>
          <p:cNvPr id="2052" name="Picture 4" descr="http://www.aworkflow.com/image/content_management.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1200" y="3657600"/>
            <a:ext cx="3143250" cy="2924176"/>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9623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of Use Case Testing</a:t>
            </a:r>
          </a:p>
        </p:txBody>
      </p:sp>
      <p:sp>
        <p:nvSpPr>
          <p:cNvPr id="3" name="Content Placeholder 2"/>
          <p:cNvSpPr>
            <a:spLocks noGrp="1"/>
          </p:cNvSpPr>
          <p:nvPr>
            <p:ph idx="1"/>
          </p:nvPr>
        </p:nvSpPr>
        <p:spPr/>
        <p:txBody>
          <a:bodyPr/>
          <a:lstStyle/>
          <a:p>
            <a:pPr>
              <a:lnSpc>
                <a:spcPct val="100000"/>
              </a:lnSpc>
            </a:pPr>
            <a:r>
              <a:rPr lang="en-US" dirty="0" smtClean="0"/>
              <a:t>The use case testing technique </a:t>
            </a:r>
            <a:r>
              <a:rPr lang="en-US" dirty="0"/>
              <a:t>is useful </a:t>
            </a:r>
            <a:r>
              <a:rPr lang="en-US" dirty="0" smtClean="0"/>
              <a:t>for </a:t>
            </a:r>
            <a:r>
              <a:rPr lang="en-US" dirty="0"/>
              <a:t>both </a:t>
            </a:r>
            <a:r>
              <a:rPr lang="en-US" dirty="0">
                <a:solidFill>
                  <a:schemeClr val="accent5">
                    <a:lumMod val="20000"/>
                    <a:lumOff val="80000"/>
                  </a:schemeClr>
                </a:solidFill>
              </a:rPr>
              <a:t>system testing </a:t>
            </a:r>
            <a:r>
              <a:rPr lang="en-US" dirty="0"/>
              <a:t>and </a:t>
            </a:r>
            <a:r>
              <a:rPr lang="en-US" dirty="0">
                <a:solidFill>
                  <a:schemeClr val="accent5">
                    <a:lumMod val="20000"/>
                    <a:lumOff val="80000"/>
                  </a:schemeClr>
                </a:solidFill>
              </a:rPr>
              <a:t>acceptance </a:t>
            </a:r>
            <a:r>
              <a:rPr lang="en-US" dirty="0" smtClean="0">
                <a:solidFill>
                  <a:schemeClr val="accent5">
                    <a:lumMod val="20000"/>
                    <a:lumOff val="80000"/>
                  </a:schemeClr>
                </a:solidFill>
              </a:rPr>
              <a:t>testing</a:t>
            </a:r>
          </a:p>
          <a:p>
            <a:pPr lvl="1">
              <a:lnSpc>
                <a:spcPct val="100000"/>
              </a:lnSpc>
            </a:pPr>
            <a:r>
              <a:rPr lang="en-US" dirty="0" smtClean="0"/>
              <a:t>Testing </a:t>
            </a:r>
            <a:r>
              <a:rPr lang="en-US" dirty="0">
                <a:solidFill>
                  <a:schemeClr val="accent5">
                    <a:lumMod val="20000"/>
                    <a:lumOff val="80000"/>
                  </a:schemeClr>
                </a:solidFill>
              </a:rPr>
              <a:t>typical user system interactions</a:t>
            </a:r>
          </a:p>
          <a:p>
            <a:pPr>
              <a:lnSpc>
                <a:spcPct val="100000"/>
              </a:lnSpc>
            </a:pPr>
            <a:r>
              <a:rPr lang="en-US" dirty="0" smtClean="0"/>
              <a:t>Application in </a:t>
            </a:r>
            <a:r>
              <a:rPr lang="en-US" dirty="0" smtClean="0">
                <a:solidFill>
                  <a:schemeClr val="accent5">
                    <a:lumMod val="20000"/>
                    <a:lumOff val="80000"/>
                  </a:schemeClr>
                </a:solidFill>
              </a:rPr>
              <a:t>integration </a:t>
            </a:r>
            <a:r>
              <a:rPr lang="en-US" dirty="0">
                <a:solidFill>
                  <a:schemeClr val="accent5">
                    <a:lumMod val="20000"/>
                    <a:lumOff val="80000"/>
                  </a:schemeClr>
                </a:solidFill>
              </a:rPr>
              <a:t>testing</a:t>
            </a:r>
          </a:p>
          <a:p>
            <a:pPr lvl="1">
              <a:lnSpc>
                <a:spcPct val="100000"/>
              </a:lnSpc>
            </a:pPr>
            <a:r>
              <a:rPr lang="en-US" dirty="0" smtClean="0"/>
              <a:t>When use case diagrams </a:t>
            </a:r>
            <a:r>
              <a:rPr lang="en-US" dirty="0"/>
              <a:t>are used to model the </a:t>
            </a:r>
            <a:r>
              <a:rPr lang="en-US" dirty="0">
                <a:solidFill>
                  <a:schemeClr val="accent5">
                    <a:lumMod val="20000"/>
                    <a:lumOff val="80000"/>
                  </a:schemeClr>
                </a:solidFill>
              </a:rPr>
              <a:t>interactions</a:t>
            </a:r>
            <a:r>
              <a:rPr lang="en-US" dirty="0"/>
              <a:t> between different </a:t>
            </a:r>
            <a:r>
              <a:rPr lang="en-US" dirty="0" smtClean="0">
                <a:solidFill>
                  <a:schemeClr val="accent5">
                    <a:lumMod val="20000"/>
                    <a:lumOff val="80000"/>
                  </a:schemeClr>
                </a:solidFill>
              </a:rPr>
              <a:t>subsystems</a:t>
            </a:r>
            <a:endParaRPr lang="en-US"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pic>
        <p:nvPicPr>
          <p:cNvPr id="2048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66900" y="4876800"/>
            <a:ext cx="5410200" cy="1428848"/>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54066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Use Case Testing</a:t>
            </a:r>
          </a:p>
        </p:txBody>
      </p:sp>
      <p:sp>
        <p:nvSpPr>
          <p:cNvPr id="4" name="Content Placeholder 2"/>
          <p:cNvSpPr>
            <a:spLocks noGrp="1"/>
          </p:cNvSpPr>
          <p:nvPr>
            <p:ph idx="1"/>
          </p:nvPr>
        </p:nvSpPr>
        <p:spPr>
          <a:xfrm>
            <a:off x="1748416" y="2930915"/>
            <a:ext cx="5642984" cy="1219201"/>
          </a:xfrm>
        </p:spPr>
        <p:txBody>
          <a:bodyPr wrap="none" lIns="0" tIns="0" rIns="0" bIns="0" anchor="ctr" anchorCtr="0">
            <a:noAutofit/>
          </a:bodyPr>
          <a:lstStyle/>
          <a:p>
            <a:pPr marL="0" indent="0" algn="ctr">
              <a:lnSpc>
                <a:spcPct val="100000"/>
              </a:lnSpc>
              <a:spcBef>
                <a:spcPts val="0"/>
              </a:spcBef>
              <a:spcAft>
                <a:spcPts val="0"/>
              </a:spcAft>
              <a:buNone/>
            </a:pPr>
            <a:r>
              <a:rPr lang="en-US" sz="7200" dirty="0" smtClean="0"/>
              <a:t>Questions?</a:t>
            </a:r>
            <a:endParaRPr lang="en-US" sz="7200" dirty="0"/>
          </a:p>
        </p:txBody>
      </p:sp>
      <p:sp>
        <p:nvSpPr>
          <p:cNvPr id="6" name="TextBox 5"/>
          <p:cNvSpPr txBox="1"/>
          <p:nvPr/>
        </p:nvSpPr>
        <p:spPr>
          <a:xfrm rot="12041701" flipH="1">
            <a:off x="7298514" y="4335923"/>
            <a:ext cx="949687" cy="1803953"/>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chemeClr val="tx1">
                    <a:lumMod val="75000"/>
                  </a:schemeClr>
                </a:solidFill>
                <a:effectLst>
                  <a:reflection blurRad="6350" stA="55000" endA="300" endPos="45500" dir="5400000" sy="-100000" algn="bl" rotWithShape="0"/>
                </a:effectLst>
              </a:rPr>
              <a:t>?</a:t>
            </a:r>
            <a:endParaRPr lang="en-US" sz="11500" b="1" dirty="0">
              <a:solidFill>
                <a:schemeClr val="tx1">
                  <a:lumMod val="75000"/>
                </a:schemeClr>
              </a:solidFill>
              <a:effectLst>
                <a:reflection blurRad="6350" stA="55000" endA="300" endPos="45500" dir="5400000" sy="-100000" algn="bl" rotWithShape="0"/>
              </a:effectLst>
            </a:endParaRPr>
          </a:p>
        </p:txBody>
      </p:sp>
      <p:sp>
        <p:nvSpPr>
          <p:cNvPr id="7" name="TextBox 6"/>
          <p:cNvSpPr txBox="1"/>
          <p:nvPr/>
        </p:nvSpPr>
        <p:spPr>
          <a:xfrm rot="2456848" flipH="1">
            <a:off x="968763" y="4533447"/>
            <a:ext cx="859648" cy="2404656"/>
          </a:xfrm>
          <a:prstGeom prst="rect">
            <a:avLst/>
          </a:prstGeom>
          <a:noFill/>
        </p:spPr>
        <p:txBody>
          <a:bodyPr wrap="square" rtlCol="0">
            <a:spAutoFit/>
            <a:scene3d>
              <a:camera prst="orthographicFront"/>
              <a:lightRig rig="threePt" dir="t"/>
            </a:scene3d>
            <a:sp3d extrusionH="57150">
              <a:bevelT w="38100" h="38100"/>
            </a:sp3d>
          </a:bodyPr>
          <a:lstStyle/>
          <a:p>
            <a:r>
              <a:rPr lang="en-US" sz="14000" b="1" dirty="0" smtClean="0">
                <a:solidFill>
                  <a:srgbClr val="FFBF8B"/>
                </a:solidFill>
                <a:effectLst>
                  <a:reflection blurRad="6350" stA="55000" endA="300" endPos="45500" dir="5400000" sy="-100000" algn="bl" rotWithShape="0"/>
                </a:effectLst>
                <a:latin typeface="Cambria" pitchFamily="18" charset="0"/>
              </a:rPr>
              <a:t>?</a:t>
            </a:r>
            <a:endParaRPr lang="en-US" sz="14000" b="1" dirty="0">
              <a:solidFill>
                <a:srgbClr val="FFBF8B"/>
              </a:solidFill>
              <a:effectLst>
                <a:reflection blurRad="6350" stA="55000" endA="300" endPos="45500" dir="5400000" sy="-100000" algn="bl" rotWithShape="0"/>
              </a:effectLst>
              <a:latin typeface="Cambria" pitchFamily="18" charset="0"/>
            </a:endParaRPr>
          </a:p>
        </p:txBody>
      </p:sp>
      <p:sp>
        <p:nvSpPr>
          <p:cNvPr id="8" name="TextBox 7"/>
          <p:cNvSpPr txBox="1"/>
          <p:nvPr/>
        </p:nvSpPr>
        <p:spPr>
          <a:xfrm rot="9535351" flipH="1">
            <a:off x="793612" y="1933451"/>
            <a:ext cx="949687" cy="1401418"/>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9" name="TextBox 8"/>
          <p:cNvSpPr txBox="1"/>
          <p:nvPr/>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0" name="TextBox 9"/>
          <p:cNvSpPr txBox="1"/>
          <p:nvPr/>
        </p:nvSpPr>
        <p:spPr>
          <a:xfrm rot="19836951" flipH="1">
            <a:off x="7434275" y="1063226"/>
            <a:ext cx="949687" cy="2492990"/>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5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5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1" name="TextBox 10"/>
          <p:cNvSpPr txBox="1"/>
          <p:nvPr/>
        </p:nvSpPr>
        <p:spPr>
          <a:xfrm rot="2233443" flipH="1">
            <a:off x="2277485" y="1162062"/>
            <a:ext cx="584096" cy="924339"/>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2" name="TextBox 11"/>
          <p:cNvSpPr txBox="1"/>
          <p:nvPr/>
        </p:nvSpPr>
        <p:spPr>
          <a:xfrm rot="8530737" flipH="1">
            <a:off x="4871755" y="456344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3" name="TextBox 12"/>
          <p:cNvSpPr txBox="1"/>
          <p:nvPr/>
        </p:nvSpPr>
        <p:spPr>
          <a:xfrm rot="12627025" flipH="1">
            <a:off x="2726518" y="4181126"/>
            <a:ext cx="584096" cy="626166"/>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4" name="TextBox 13"/>
          <p:cNvSpPr txBox="1"/>
          <p:nvPr/>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5" name="TextBox 14"/>
          <p:cNvSpPr txBox="1"/>
          <p:nvPr/>
        </p:nvSpPr>
        <p:spPr>
          <a:xfrm rot="19460650" flipH="1">
            <a:off x="3142397" y="2163174"/>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6" name="TextBox 15"/>
          <p:cNvSpPr txBox="1"/>
          <p:nvPr/>
        </p:nvSpPr>
        <p:spPr>
          <a:xfrm rot="18277140" flipH="1">
            <a:off x="438513" y="3075786"/>
            <a:ext cx="891282"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Tree>
    <p:extLst>
      <p:ext uri="{BB962C8B-B14F-4D97-AF65-F5344CB8AC3E}">
        <p14:creationId xmlns:p14="http://schemas.microsoft.com/office/powerpoint/2010/main" val="26387743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a:xfrm>
            <a:off x="1752600" y="18288"/>
            <a:ext cx="7086600" cy="914400"/>
          </a:xfrm>
        </p:spPr>
        <p:txBody>
          <a:bodyPr/>
          <a:lstStyle/>
          <a:p>
            <a:r>
              <a:rPr lang="en-US" dirty="0" smtClean="0"/>
              <a:t>Exercises (1)</a:t>
            </a:r>
            <a:endParaRPr lang="bg-BG" dirty="0"/>
          </a:p>
        </p:txBody>
      </p:sp>
      <p:sp>
        <p:nvSpPr>
          <p:cNvPr id="425987" name="Rectangle 3"/>
          <p:cNvSpPr>
            <a:spLocks noGrp="1" noChangeArrowheads="1"/>
          </p:cNvSpPr>
          <p:nvPr>
            <p:ph type="body" idx="1"/>
          </p:nvPr>
        </p:nvSpPr>
        <p:spPr/>
        <p:txBody>
          <a:bodyPr/>
          <a:lstStyle/>
          <a:p>
            <a:pPr>
              <a:lnSpc>
                <a:spcPct val="100000"/>
              </a:lnSpc>
              <a:buSzPct val="100000"/>
              <a:buFont typeface="+mj-lt"/>
              <a:buAutoNum type="arabicPeriod"/>
            </a:pPr>
            <a:r>
              <a:rPr lang="en-US" sz="2600" dirty="0" smtClean="0"/>
              <a:t>Which </a:t>
            </a:r>
            <a:r>
              <a:rPr lang="en-US" sz="2600" dirty="0"/>
              <a:t>of the following types of defects is use case testing MOST LIKELY to uncover?</a:t>
            </a:r>
          </a:p>
          <a:p>
            <a:pPr marL="633413" lvl="1" indent="-287338">
              <a:lnSpc>
                <a:spcPct val="100000"/>
              </a:lnSpc>
              <a:buFont typeface="+mj-lt"/>
              <a:buAutoNum type="alphaLcParenR"/>
            </a:pPr>
            <a:r>
              <a:rPr lang="en-US" sz="2400" dirty="0" smtClean="0"/>
              <a:t>Defects </a:t>
            </a:r>
            <a:r>
              <a:rPr lang="en-US" sz="2400" dirty="0"/>
              <a:t>in the process flows during real-world use of the </a:t>
            </a:r>
            <a:r>
              <a:rPr lang="en-US" sz="2400" dirty="0" smtClean="0"/>
              <a:t>system</a:t>
            </a:r>
          </a:p>
          <a:p>
            <a:pPr marL="633413" lvl="1" indent="-287338">
              <a:lnSpc>
                <a:spcPct val="100000"/>
              </a:lnSpc>
              <a:buFont typeface="+mj-lt"/>
              <a:buAutoNum type="alphaLcParenR"/>
            </a:pPr>
            <a:r>
              <a:rPr lang="en-US" sz="2400" dirty="0" smtClean="0"/>
              <a:t>Defects </a:t>
            </a:r>
            <a:r>
              <a:rPr lang="en-US" sz="2400" dirty="0"/>
              <a:t>in the interface parameters in integration </a:t>
            </a:r>
            <a:r>
              <a:rPr lang="en-US" sz="2400" dirty="0" smtClean="0"/>
              <a:t>testing</a:t>
            </a:r>
          </a:p>
          <a:p>
            <a:pPr marL="633413" lvl="1" indent="-287338">
              <a:lnSpc>
                <a:spcPct val="100000"/>
              </a:lnSpc>
              <a:buFont typeface="+mj-lt"/>
              <a:buAutoNum type="alphaLcParenR"/>
            </a:pPr>
            <a:r>
              <a:rPr lang="en-US" sz="2400" dirty="0" smtClean="0"/>
              <a:t>Integration </a:t>
            </a:r>
            <a:r>
              <a:rPr lang="en-US" sz="2400" dirty="0"/>
              <a:t>defects caused by the interaction and interference of different </a:t>
            </a:r>
            <a:r>
              <a:rPr lang="en-US" sz="2400" dirty="0" smtClean="0"/>
              <a:t>components</a:t>
            </a:r>
          </a:p>
          <a:p>
            <a:pPr marL="633413" lvl="1" indent="-287338">
              <a:lnSpc>
                <a:spcPct val="100000"/>
              </a:lnSpc>
              <a:buFont typeface="+mj-lt"/>
              <a:buAutoNum type="alphaLcParenR"/>
            </a:pPr>
            <a:r>
              <a:rPr lang="en-US" sz="2400" dirty="0" smtClean="0"/>
              <a:t>Defects </a:t>
            </a:r>
            <a:r>
              <a:rPr lang="en-US" sz="2400" dirty="0"/>
              <a:t>in the system as it transitions between one state and </a:t>
            </a:r>
            <a:r>
              <a:rPr lang="en-US" sz="2400" dirty="0" smtClean="0"/>
              <a:t>another</a:t>
            </a:r>
            <a:endParaRPr lang="en-US" sz="2400"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32</a:t>
            </a:fld>
            <a:endParaRPr lang="en-US" dirty="0"/>
          </a:p>
        </p:txBody>
      </p:sp>
    </p:spTree>
    <p:extLst>
      <p:ext uri="{BB962C8B-B14F-4D97-AF65-F5344CB8AC3E}">
        <p14:creationId xmlns:p14="http://schemas.microsoft.com/office/powerpoint/2010/main" val="4270702169"/>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dirty="0" smtClean="0"/>
              <a:t>Exercises (2)</a:t>
            </a:r>
            <a:endParaRPr lang="bg-BG" dirty="0"/>
          </a:p>
        </p:txBody>
      </p:sp>
      <p:sp>
        <p:nvSpPr>
          <p:cNvPr id="425987" name="Rectangle 3"/>
          <p:cNvSpPr>
            <a:spLocks noGrp="1" noChangeArrowheads="1"/>
          </p:cNvSpPr>
          <p:nvPr>
            <p:ph type="body" idx="1"/>
          </p:nvPr>
        </p:nvSpPr>
        <p:spPr/>
        <p:txBody>
          <a:bodyPr/>
          <a:lstStyle/>
          <a:p>
            <a:pPr>
              <a:lnSpc>
                <a:spcPct val="100000"/>
              </a:lnSpc>
              <a:buSzPct val="100000"/>
              <a:buFont typeface="+mj-lt"/>
              <a:buAutoNum type="arabicPeriod" startAt="2"/>
            </a:pPr>
            <a:r>
              <a:rPr lang="en-US" sz="2600" dirty="0"/>
              <a:t>Use cases can be performed to </a:t>
            </a:r>
            <a:r>
              <a:rPr lang="en-US" sz="2600" dirty="0" smtClean="0"/>
              <a:t>test:</a:t>
            </a:r>
            <a:endParaRPr lang="en-US" sz="2600" dirty="0"/>
          </a:p>
          <a:p>
            <a:pPr marL="633413" lvl="1" indent="-287338">
              <a:lnSpc>
                <a:spcPct val="100000"/>
              </a:lnSpc>
              <a:buFont typeface="+mj-lt"/>
              <a:buAutoNum type="alphaLcParenR"/>
            </a:pPr>
            <a:r>
              <a:rPr lang="en-US" sz="2400" dirty="0"/>
              <a:t>Performance testing  </a:t>
            </a:r>
            <a:endParaRPr lang="en-US" sz="2400" dirty="0" smtClean="0"/>
          </a:p>
          <a:p>
            <a:pPr marL="633413" lvl="1" indent="-287338">
              <a:lnSpc>
                <a:spcPct val="100000"/>
              </a:lnSpc>
              <a:buFont typeface="+mj-lt"/>
              <a:buAutoNum type="alphaLcParenR"/>
            </a:pPr>
            <a:r>
              <a:rPr lang="en-US" sz="2400" dirty="0" smtClean="0"/>
              <a:t>Unit </a:t>
            </a:r>
            <a:r>
              <a:rPr lang="en-US" sz="2400" dirty="0"/>
              <a:t>testing </a:t>
            </a:r>
            <a:endParaRPr lang="en-US" sz="2400" dirty="0" smtClean="0"/>
          </a:p>
          <a:p>
            <a:pPr marL="633413" lvl="1" indent="-287338">
              <a:lnSpc>
                <a:spcPct val="100000"/>
              </a:lnSpc>
              <a:buFont typeface="+mj-lt"/>
              <a:buAutoNum type="alphaLcParenR"/>
            </a:pPr>
            <a:r>
              <a:rPr lang="en-US" sz="2400" dirty="0" smtClean="0"/>
              <a:t>Business </a:t>
            </a:r>
            <a:r>
              <a:rPr lang="en-US" sz="2400" dirty="0"/>
              <a:t>scenarios  </a:t>
            </a:r>
            <a:endParaRPr lang="en-US" sz="2400" dirty="0" smtClean="0"/>
          </a:p>
          <a:p>
            <a:pPr marL="633413" lvl="1" indent="-287338">
              <a:lnSpc>
                <a:spcPct val="100000"/>
              </a:lnSpc>
              <a:buFont typeface="+mj-lt"/>
              <a:buAutoNum type="alphaLcParenR"/>
            </a:pPr>
            <a:r>
              <a:rPr lang="en-US" sz="2400" dirty="0" smtClean="0"/>
              <a:t>Static </a:t>
            </a:r>
            <a:r>
              <a:rPr lang="en-US" sz="2400" dirty="0"/>
              <a:t>testing </a:t>
            </a:r>
            <a:endParaRPr lang="en-US" sz="2400" dirty="0" smtClean="0"/>
          </a:p>
          <a:p>
            <a:pPr>
              <a:lnSpc>
                <a:spcPct val="100000"/>
              </a:lnSpc>
              <a:buSzPct val="100000"/>
              <a:buFont typeface="+mj-lt"/>
              <a:buAutoNum type="arabicPeriod" startAt="3"/>
            </a:pPr>
            <a:r>
              <a:rPr lang="en-US" sz="2600" dirty="0"/>
              <a:t>Test Conditions are derived from: </a:t>
            </a:r>
          </a:p>
          <a:p>
            <a:pPr marL="633413" lvl="1" indent="-287338">
              <a:lnSpc>
                <a:spcPct val="100000"/>
              </a:lnSpc>
              <a:buFont typeface="+mj-lt"/>
              <a:buAutoNum type="alphaLcParenR"/>
            </a:pPr>
            <a:r>
              <a:rPr lang="en-US" sz="2400" dirty="0"/>
              <a:t>Specifications </a:t>
            </a:r>
          </a:p>
          <a:p>
            <a:pPr marL="633413" lvl="1" indent="-287338">
              <a:lnSpc>
                <a:spcPct val="100000"/>
              </a:lnSpc>
              <a:buFont typeface="+mj-lt"/>
              <a:buAutoNum type="alphaLcParenR"/>
            </a:pPr>
            <a:r>
              <a:rPr lang="en-US" sz="2400" dirty="0"/>
              <a:t>Test Cases </a:t>
            </a:r>
          </a:p>
          <a:p>
            <a:pPr marL="633413" lvl="1" indent="-287338">
              <a:lnSpc>
                <a:spcPct val="100000"/>
              </a:lnSpc>
              <a:buFont typeface="+mj-lt"/>
              <a:buAutoNum type="alphaLcParenR"/>
            </a:pPr>
            <a:r>
              <a:rPr lang="en-US" sz="2400" dirty="0"/>
              <a:t>Test Data </a:t>
            </a:r>
          </a:p>
          <a:p>
            <a:pPr marL="633413" lvl="1" indent="-287338">
              <a:lnSpc>
                <a:spcPct val="100000"/>
              </a:lnSpc>
              <a:buFont typeface="+mj-lt"/>
              <a:buAutoNum type="alphaLcParenR"/>
            </a:pPr>
            <a:r>
              <a:rPr lang="en-US" sz="2400" dirty="0"/>
              <a:t>Test </a:t>
            </a:r>
            <a:r>
              <a:rPr lang="en-US" sz="2400" dirty="0" smtClean="0"/>
              <a:t>Design</a:t>
            </a:r>
            <a:endParaRPr lang="en-US" sz="2400"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33</a:t>
            </a:fld>
            <a:endParaRPr lang="en-US" dirty="0"/>
          </a:p>
        </p:txBody>
      </p:sp>
    </p:spTree>
    <p:extLst>
      <p:ext uri="{BB962C8B-B14F-4D97-AF65-F5344CB8AC3E}">
        <p14:creationId xmlns:p14="http://schemas.microsoft.com/office/powerpoint/2010/main" val="729141638"/>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dirty="0" smtClean="0"/>
              <a:t>Exercises (3)</a:t>
            </a:r>
            <a:endParaRPr lang="bg-BG" dirty="0"/>
          </a:p>
        </p:txBody>
      </p:sp>
      <p:sp>
        <p:nvSpPr>
          <p:cNvPr id="425987" name="Rectangle 3"/>
          <p:cNvSpPr>
            <a:spLocks noGrp="1" noChangeArrowheads="1"/>
          </p:cNvSpPr>
          <p:nvPr>
            <p:ph type="body" idx="1"/>
          </p:nvPr>
        </p:nvSpPr>
        <p:spPr/>
        <p:txBody>
          <a:bodyPr/>
          <a:lstStyle/>
          <a:p>
            <a:pPr>
              <a:lnSpc>
                <a:spcPct val="100000"/>
              </a:lnSpc>
              <a:buSzPct val="100000"/>
              <a:buFont typeface="+mj-lt"/>
              <a:buAutoNum type="arabicPeriod" startAt="4"/>
            </a:pPr>
            <a:r>
              <a:rPr lang="en-US" sz="2600" dirty="0"/>
              <a:t>The Test Cases </a:t>
            </a:r>
            <a:r>
              <a:rPr lang="en-US" sz="2600" dirty="0" smtClean="0"/>
              <a:t>derived </a:t>
            </a:r>
            <a:r>
              <a:rPr lang="en-US" sz="2600" dirty="0"/>
              <a:t>from use </a:t>
            </a:r>
            <a:r>
              <a:rPr lang="en-US" sz="2600" dirty="0" smtClean="0"/>
              <a:t>cases:</a:t>
            </a:r>
            <a:endParaRPr lang="en-US" sz="2600" dirty="0"/>
          </a:p>
          <a:p>
            <a:pPr marL="633413" lvl="1" indent="-287338">
              <a:lnSpc>
                <a:spcPct val="100000"/>
              </a:lnSpc>
              <a:buFont typeface="+mj-lt"/>
              <a:buAutoNum type="alphaLcParenR"/>
            </a:pPr>
            <a:r>
              <a:rPr lang="en-US" sz="2400" dirty="0"/>
              <a:t>Are most useful in uncovering defects in the process flows during real world use of the </a:t>
            </a:r>
            <a:r>
              <a:rPr lang="en-US" sz="2400" dirty="0" smtClean="0"/>
              <a:t>system</a:t>
            </a:r>
            <a:endParaRPr lang="en-US" sz="2400" dirty="0"/>
          </a:p>
          <a:p>
            <a:pPr marL="633413" lvl="1" indent="-287338">
              <a:lnSpc>
                <a:spcPct val="100000"/>
              </a:lnSpc>
              <a:buFont typeface="+mj-lt"/>
              <a:buAutoNum type="alphaLcParenR"/>
            </a:pPr>
            <a:r>
              <a:rPr lang="en-US" sz="2400" dirty="0" smtClean="0"/>
              <a:t>Are </a:t>
            </a:r>
            <a:r>
              <a:rPr lang="en-US" sz="2400" dirty="0"/>
              <a:t>most useful in uncovering defects in the process flows during the testing use of the </a:t>
            </a:r>
            <a:r>
              <a:rPr lang="en-US" sz="2400" dirty="0" smtClean="0"/>
              <a:t>system</a:t>
            </a:r>
            <a:endParaRPr lang="en-US" sz="2400" dirty="0"/>
          </a:p>
          <a:p>
            <a:pPr marL="633413" lvl="1" indent="-287338">
              <a:lnSpc>
                <a:spcPct val="100000"/>
              </a:lnSpc>
              <a:buFont typeface="+mj-lt"/>
              <a:buAutoNum type="alphaLcParenR"/>
            </a:pPr>
            <a:r>
              <a:rPr lang="en-US" sz="2400" dirty="0" smtClean="0"/>
              <a:t>Are </a:t>
            </a:r>
            <a:r>
              <a:rPr lang="en-US" sz="2400" dirty="0"/>
              <a:t>most useful in covering the defects in the process flows during real world use of the </a:t>
            </a:r>
            <a:r>
              <a:rPr lang="en-US" sz="2400" dirty="0" smtClean="0"/>
              <a:t>system</a:t>
            </a:r>
            <a:endParaRPr lang="en-US" sz="2400" dirty="0"/>
          </a:p>
          <a:p>
            <a:pPr marL="633413" lvl="1" indent="-287338">
              <a:lnSpc>
                <a:spcPct val="100000"/>
              </a:lnSpc>
              <a:buFont typeface="+mj-lt"/>
              <a:buAutoNum type="alphaLcParenR"/>
            </a:pPr>
            <a:r>
              <a:rPr lang="en-US" sz="2400" dirty="0" smtClean="0"/>
              <a:t>Are </a:t>
            </a:r>
            <a:r>
              <a:rPr lang="en-US" sz="2400" dirty="0"/>
              <a:t>most useful in covering the defects at the Integration </a:t>
            </a:r>
            <a:r>
              <a:rPr lang="en-US" sz="2400" dirty="0" smtClean="0"/>
              <a:t>Level</a:t>
            </a:r>
            <a:endParaRPr lang="en-US" sz="2400"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34</a:t>
            </a:fld>
            <a:endParaRPr lang="en-US" dirty="0"/>
          </a:p>
        </p:txBody>
      </p:sp>
    </p:spTree>
    <p:extLst>
      <p:ext uri="{BB962C8B-B14F-4D97-AF65-F5344CB8AC3E}">
        <p14:creationId xmlns:p14="http://schemas.microsoft.com/office/powerpoint/2010/main" val="1582051862"/>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(4)</a:t>
            </a:r>
            <a:endParaRPr lang="en-US" dirty="0"/>
          </a:p>
        </p:txBody>
      </p:sp>
      <p:sp>
        <p:nvSpPr>
          <p:cNvPr id="3" name="Content Placeholder 2"/>
          <p:cNvSpPr>
            <a:spLocks noGrp="1"/>
          </p:cNvSpPr>
          <p:nvPr>
            <p:ph idx="1"/>
          </p:nvPr>
        </p:nvSpPr>
        <p:spPr/>
        <p:txBody>
          <a:bodyPr/>
          <a:lstStyle/>
          <a:p>
            <a:pPr marL="347663" indent="-347663">
              <a:buSzPct val="100000"/>
              <a:buFont typeface="+mj-lt"/>
              <a:buAutoNum type="arabicPeriod" startAt="5"/>
            </a:pPr>
            <a:r>
              <a:rPr lang="en-US" sz="2600" dirty="0" smtClean="0"/>
              <a:t>In </a:t>
            </a:r>
            <a:r>
              <a:rPr lang="en-US" sz="2600" dirty="0"/>
              <a:t>the next few slides a semiformal use case of a bank system for </a:t>
            </a:r>
            <a:r>
              <a:rPr lang="en-US" sz="2600" dirty="0">
                <a:solidFill>
                  <a:schemeClr val="accent5">
                    <a:lumMod val="20000"/>
                    <a:lumOff val="80000"/>
                  </a:schemeClr>
                </a:solidFill>
              </a:rPr>
              <a:t>home equity loans </a:t>
            </a:r>
            <a:r>
              <a:rPr lang="en-US" sz="2600" dirty="0"/>
              <a:t>is provided</a:t>
            </a:r>
          </a:p>
          <a:p>
            <a:pPr lvl="1"/>
            <a:r>
              <a:rPr lang="en-US" sz="2400" dirty="0"/>
              <a:t>Derive </a:t>
            </a:r>
            <a:r>
              <a:rPr lang="en-US" sz="2400" dirty="0">
                <a:solidFill>
                  <a:schemeClr val="accent5">
                    <a:lumMod val="20000"/>
                    <a:lumOff val="80000"/>
                  </a:schemeClr>
                </a:solidFill>
              </a:rPr>
              <a:t>logical test cases </a:t>
            </a:r>
            <a:r>
              <a:rPr lang="en-US" sz="2400" dirty="0"/>
              <a:t>for testing the normal and the exceptional workflows for the system</a:t>
            </a:r>
          </a:p>
          <a:p>
            <a:pPr lvl="1"/>
            <a:r>
              <a:rPr lang="en-US" sz="2400" dirty="0"/>
              <a:t>Create </a:t>
            </a:r>
            <a:r>
              <a:rPr lang="en-US" sz="2400" dirty="0">
                <a:solidFill>
                  <a:schemeClr val="accent5">
                    <a:lumMod val="20000"/>
                    <a:lumOff val="80000"/>
                  </a:schemeClr>
                </a:solidFill>
              </a:rPr>
              <a:t>use case diagram </a:t>
            </a:r>
            <a:r>
              <a:rPr lang="en-US" sz="2400" dirty="0"/>
              <a:t>based on this use </a:t>
            </a:r>
            <a:r>
              <a:rPr lang="en-US" sz="2400" dirty="0" smtClean="0"/>
              <a:t>case</a:t>
            </a:r>
          </a:p>
          <a:p>
            <a:pPr lvl="1"/>
            <a:endParaRPr lang="en-US" sz="24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35</a:t>
            </a:fld>
            <a:endParaRPr lang="en-US" dirty="0"/>
          </a:p>
        </p:txBody>
      </p:sp>
    </p:spTree>
    <p:extLst>
      <p:ext uri="{BB962C8B-B14F-4D97-AF65-F5344CB8AC3E}">
        <p14:creationId xmlns:p14="http://schemas.microsoft.com/office/powerpoint/2010/main" val="40320087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(5)</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36</a:t>
            </a:fld>
            <a:endParaRPr lang="en-US" dirty="0"/>
          </a:p>
        </p:txBody>
      </p:sp>
      <p:graphicFrame>
        <p:nvGraphicFramePr>
          <p:cNvPr id="5" name="Table 4"/>
          <p:cNvGraphicFramePr>
            <a:graphicFrameLocks noGrp="1"/>
          </p:cNvGraphicFramePr>
          <p:nvPr>
            <p:extLst/>
          </p:nvPr>
        </p:nvGraphicFramePr>
        <p:xfrm>
          <a:off x="438150" y="1066800"/>
          <a:ext cx="8267700" cy="5542788"/>
        </p:xfrm>
        <a:graphic>
          <a:graphicData uri="http://schemas.openxmlformats.org/drawingml/2006/table">
            <a:tbl>
              <a:tblPr/>
              <a:tblGrid>
                <a:gridCol w="1691640"/>
                <a:gridCol w="6576060"/>
              </a:tblGrid>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Actor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Telephone Banker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r>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Preconditions</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The Telephone Banker is logged into </a:t>
                      </a:r>
                      <a:r>
                        <a:rPr kumimoji="0" lang="en-US" sz="1800" b="1" i="0" u="none" strike="noStrike" kern="1200" cap="none" spc="0" normalizeH="0" baseline="0" noProof="0" dirty="0" smtClean="0">
                          <a:ln>
                            <a:noFill/>
                          </a:ln>
                          <a:solidFill>
                            <a:schemeClr val="accent5">
                              <a:lumMod val="20000"/>
                              <a:lumOff val="80000"/>
                            </a:schemeClr>
                          </a:solidFill>
                          <a:effectLst>
                            <a:outerShdw blurRad="38100" dist="38100" dir="2700000" algn="tl">
                              <a:srgbClr val="000000">
                                <a:alpha val="43137"/>
                              </a:srgbClr>
                            </a:outerShdw>
                          </a:effectLst>
                          <a:uLnTx/>
                          <a:uFillTx/>
                          <a:latin typeface="+mn-lt"/>
                          <a:ea typeface="+mn-ea"/>
                          <a:cs typeface="+mn-cs"/>
                        </a:rPr>
                        <a:t>Loan System</a:t>
                      </a: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Normal Workflow</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The Telephone Banker receives a phone call from a Customer.</a:t>
                      </a:r>
                    </a:p>
                    <a:p>
                      <a:pPr marL="2286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The Telephone Banker interviews the Customer, entering information into the </a:t>
                      </a:r>
                      <a:r>
                        <a:rPr kumimoji="0" lang="en-US" sz="1800" b="1" i="0" u="none" strike="noStrike" kern="1200" cap="none" spc="0" normalizeH="0" baseline="0" noProof="0" dirty="0" smtClean="0">
                          <a:ln>
                            <a:noFill/>
                          </a:ln>
                          <a:solidFill>
                            <a:schemeClr val="accent5">
                              <a:lumMod val="20000"/>
                              <a:lumOff val="80000"/>
                            </a:schemeClr>
                          </a:solidFill>
                          <a:effectLst>
                            <a:outerShdw blurRad="38100" dist="38100" dir="2700000" algn="tl">
                              <a:srgbClr val="000000">
                                <a:alpha val="43137"/>
                              </a:srgbClr>
                            </a:outerShdw>
                          </a:effectLst>
                          <a:uLnTx/>
                          <a:uFillTx/>
                          <a:latin typeface="+mn-lt"/>
                          <a:ea typeface="+mn-ea"/>
                          <a:cs typeface="+mn-cs"/>
                        </a:rPr>
                        <a:t>Loan System </a:t>
                      </a: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through a Web browser interface on their Desktop.</a:t>
                      </a:r>
                    </a:p>
                    <a:p>
                      <a:pPr marL="2286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Once the Telephone Banker has gathered the information from the Customer, the </a:t>
                      </a:r>
                      <a:r>
                        <a:rPr kumimoji="0" lang="en-US" sz="1800" b="1" i="0" u="none" strike="noStrike" kern="1200" cap="none" spc="0" normalizeH="0" baseline="0" noProof="0" dirty="0" smtClean="0">
                          <a:ln>
                            <a:noFill/>
                          </a:ln>
                          <a:solidFill>
                            <a:schemeClr val="accent5">
                              <a:lumMod val="20000"/>
                              <a:lumOff val="80000"/>
                            </a:schemeClr>
                          </a:solidFill>
                          <a:effectLst>
                            <a:outerShdw blurRad="38100" dist="38100" dir="2700000" algn="tl">
                              <a:srgbClr val="000000">
                                <a:alpha val="43137"/>
                              </a:srgbClr>
                            </a:outerShdw>
                          </a:effectLst>
                          <a:uLnTx/>
                          <a:uFillTx/>
                          <a:latin typeface="+mn-lt"/>
                          <a:ea typeface="+mn-ea"/>
                          <a:cs typeface="+mn-cs"/>
                        </a:rPr>
                        <a:t>Loan System </a:t>
                      </a: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determines the creditworthiness of the Customer using a Scoring Mainframe.</a:t>
                      </a:r>
                    </a:p>
                    <a:p>
                      <a:pPr marL="2286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Based on all of the Customer information, the </a:t>
                      </a:r>
                      <a:r>
                        <a:rPr kumimoji="0" lang="en-US" sz="1800" b="1" i="0" u="none" strike="noStrike" kern="1200" cap="none" spc="0" normalizeH="0" baseline="0" noProof="0" dirty="0" smtClean="0">
                          <a:ln>
                            <a:noFill/>
                          </a:ln>
                          <a:solidFill>
                            <a:schemeClr val="accent5">
                              <a:lumMod val="20000"/>
                              <a:lumOff val="80000"/>
                            </a:schemeClr>
                          </a:solidFill>
                          <a:effectLst>
                            <a:outerShdw blurRad="38100" dist="38100" dir="2700000" algn="tl">
                              <a:srgbClr val="000000">
                                <a:alpha val="43137"/>
                              </a:srgbClr>
                            </a:outerShdw>
                          </a:effectLst>
                          <a:uLnTx/>
                          <a:uFillTx/>
                          <a:latin typeface="+mn-lt"/>
                          <a:ea typeface="+mn-ea"/>
                          <a:cs typeface="+mn-cs"/>
                        </a:rPr>
                        <a:t>Loan System </a:t>
                      </a: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displays various Home Equity Products that the Telephone Banker can offer to the customer.</a:t>
                      </a:r>
                    </a:p>
                    <a:p>
                      <a:pPr marL="2286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If the Customer chooses one of these Products, the Telephone Banker will conditionally confirm the Product.</a:t>
                      </a:r>
                    </a:p>
                    <a:p>
                      <a:pPr marL="2286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The interview ends. The Telephone Banker directs the </a:t>
                      </a:r>
                      <a:r>
                        <a:rPr kumimoji="0" lang="en-US" sz="1800" b="1" i="0" u="none" strike="noStrike" kern="1200" cap="none" spc="0" normalizeH="0" baseline="0" noProof="0" dirty="0" smtClean="0">
                          <a:ln>
                            <a:noFill/>
                          </a:ln>
                          <a:solidFill>
                            <a:schemeClr val="accent5">
                              <a:lumMod val="20000"/>
                              <a:lumOff val="80000"/>
                            </a:schemeClr>
                          </a:solidFill>
                          <a:effectLst>
                            <a:outerShdw blurRad="38100" dist="38100" dir="2700000" algn="tl">
                              <a:srgbClr val="000000">
                                <a:alpha val="43137"/>
                              </a:srgbClr>
                            </a:outerShdw>
                          </a:effectLst>
                          <a:uLnTx/>
                          <a:uFillTx/>
                          <a:latin typeface="+mn-lt"/>
                          <a:ea typeface="+mn-ea"/>
                          <a:cs typeface="+mn-cs"/>
                        </a:rPr>
                        <a:t>Loan System </a:t>
                      </a: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 to transmit the loan information to the Loan Document Printing System (LoDoPS) in the Datacenter for origination.</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7837472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(6)</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graphicFrame>
        <p:nvGraphicFramePr>
          <p:cNvPr id="5" name="Table 4"/>
          <p:cNvGraphicFramePr>
            <a:graphicFrameLocks noGrp="1"/>
          </p:cNvGraphicFramePr>
          <p:nvPr>
            <p:extLst/>
          </p:nvPr>
        </p:nvGraphicFramePr>
        <p:xfrm>
          <a:off x="438150" y="1066800"/>
          <a:ext cx="8267700" cy="4431792"/>
        </p:xfrm>
        <a:graphic>
          <a:graphicData uri="http://schemas.openxmlformats.org/drawingml/2006/table">
            <a:tbl>
              <a:tblPr/>
              <a:tblGrid>
                <a:gridCol w="1691640"/>
                <a:gridCol w="6576060"/>
              </a:tblGrid>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Actor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Telephone Banker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r>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Exception Workflow 1</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During step 2 of the normal workflow, if the Customer is requesting a large loan or borrowing against a high-value property, the Telephone Banker escalates the application to a Senior Telephone Banker who decides whether to proceed with the application.</a:t>
                      </a:r>
                    </a:p>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If the decision is to proceed, then the Telephone Banker completes the remainder of step 2 and proceeds normally.</a:t>
                      </a:r>
                    </a:p>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If the decision is not to proceed, the Telephone Banker informs the Customer that the application is declined and the interview ends.</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Exception Workflow 2</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During step 4 of the normal workflow, if the System does not display any Home Equity Products as available, the Telephone Banker informs the Customer that the application is declined and the interview ends.</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9120048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(7)</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graphicFrame>
        <p:nvGraphicFramePr>
          <p:cNvPr id="5" name="Table 4"/>
          <p:cNvGraphicFramePr>
            <a:graphicFrameLocks noGrp="1"/>
          </p:cNvGraphicFramePr>
          <p:nvPr>
            <p:extLst/>
          </p:nvPr>
        </p:nvGraphicFramePr>
        <p:xfrm>
          <a:off x="438150" y="1066800"/>
          <a:ext cx="8267700" cy="5341620"/>
        </p:xfrm>
        <a:graphic>
          <a:graphicData uri="http://schemas.openxmlformats.org/drawingml/2006/table">
            <a:tbl>
              <a:tblPr/>
              <a:tblGrid>
                <a:gridCol w="1691640"/>
                <a:gridCol w="6576060"/>
              </a:tblGrid>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Actor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Telephone Banker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r>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Exception Workflow 3</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During step 5 of the normal workflow, if the Product chosen by the Customer was a Home Equity Loan, the Telephone Banker offers the Customer the option of applying for life insurance to cover the loan. If the Customer wants to apply, the following steps occur:</a:t>
                      </a:r>
                    </a:p>
                    <a:p>
                      <a:pPr marL="2286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The Telephone Banker interviews the Customer, entering health information into the </a:t>
                      </a:r>
                      <a:r>
                        <a:rPr kumimoji="0" lang="en-US" sz="1800" b="1" i="0" u="none" strike="noStrike" kern="1200" cap="none" spc="0" normalizeH="0" baseline="0" noProof="0" dirty="0" smtClean="0">
                          <a:ln>
                            <a:noFill/>
                          </a:ln>
                          <a:solidFill>
                            <a:schemeClr val="accent5">
                              <a:lumMod val="20000"/>
                              <a:lumOff val="80000"/>
                            </a:schemeClr>
                          </a:solidFill>
                          <a:effectLst>
                            <a:outerShdw blurRad="38100" dist="38100" dir="2700000" algn="tl">
                              <a:srgbClr val="000000">
                                <a:alpha val="43137"/>
                              </a:srgbClr>
                            </a:outerShdw>
                          </a:effectLst>
                          <a:uLnTx/>
                          <a:uFillTx/>
                          <a:latin typeface="+mn-lt"/>
                          <a:ea typeface="+mn-ea"/>
                          <a:cs typeface="+mn-cs"/>
                        </a:rPr>
                        <a:t>Loan System </a:t>
                      </a: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through a Web browser interface on their Desktop.</a:t>
                      </a:r>
                    </a:p>
                    <a:p>
                      <a:pPr marL="2286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The </a:t>
                      </a:r>
                      <a:r>
                        <a:rPr kumimoji="0" lang="en-US" sz="1800" b="1" i="0" u="none" strike="noStrike" kern="1200" cap="none" spc="0" normalizeH="0" baseline="0" noProof="0" dirty="0" smtClean="0">
                          <a:ln>
                            <a:noFill/>
                          </a:ln>
                          <a:solidFill>
                            <a:schemeClr val="accent5">
                              <a:lumMod val="20000"/>
                              <a:lumOff val="80000"/>
                            </a:schemeClr>
                          </a:solidFill>
                          <a:effectLst>
                            <a:outerShdw blurRad="38100" dist="38100" dir="2700000" algn="tl">
                              <a:srgbClr val="000000">
                                <a:alpha val="43137"/>
                              </a:srgbClr>
                            </a:outerShdw>
                          </a:effectLst>
                          <a:uLnTx/>
                          <a:uFillTx/>
                          <a:latin typeface="+mn-lt"/>
                          <a:ea typeface="+mn-ea"/>
                          <a:cs typeface="+mn-cs"/>
                        </a:rPr>
                        <a:t>Loan System </a:t>
                      </a: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processes the information. One of two outcomes will occur:</a:t>
                      </a:r>
                    </a:p>
                    <a:p>
                      <a:pPr marL="288925" marR="0" lvl="0" indent="0" algn="l" defTabSz="914400" rtl="0" eaLnBrk="0" fontAlgn="base" latinLnBrk="0" hangingPunct="0">
                        <a:lnSpc>
                          <a:spcPct val="95000"/>
                        </a:lnSpc>
                        <a:spcBef>
                          <a:spcPct val="40000"/>
                        </a:spcBef>
                        <a:spcAft>
                          <a:spcPct val="0"/>
                        </a:spcAft>
                        <a:buClr>
                          <a:schemeClr val="tx1"/>
                        </a:buClr>
                        <a:buSzTx/>
                        <a:buFont typeface="+mj-lt"/>
                        <a:buNone/>
                        <a:tabLst/>
                        <a:defRPr/>
                      </a:pPr>
                      <a:r>
                        <a:rPr kumimoji="0" lang="en-US" sz="1800" b="1" i="0" u="none" strike="noStrike" kern="1200" cap="none" spc="0" normalizeH="0" baseline="0" noProof="0" dirty="0" smtClean="0">
                          <a:ln>
                            <a:noFill/>
                          </a:ln>
                          <a:solidFill>
                            <a:schemeClr val="tx1">
                              <a:lumMod val="75000"/>
                            </a:schemeClr>
                          </a:solidFill>
                          <a:effectLst>
                            <a:outerShdw blurRad="38100" dist="38100" dir="2700000" algn="tl">
                              <a:srgbClr val="000000">
                                <a:alpha val="43137"/>
                              </a:srgbClr>
                            </a:outerShdw>
                          </a:effectLst>
                          <a:uLnTx/>
                          <a:uFillTx/>
                          <a:latin typeface="+mn-lt"/>
                          <a:ea typeface="+mn-ea"/>
                          <a:cs typeface="+mn-cs"/>
                        </a:rPr>
                        <a:t>a.</a:t>
                      </a: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 The </a:t>
                      </a:r>
                      <a:r>
                        <a:rPr kumimoji="0" lang="en-US" sz="1800" b="1" i="0" u="none" strike="noStrike" kern="1200" cap="none" spc="0" normalizeH="0" baseline="0" noProof="0" dirty="0" smtClean="0">
                          <a:ln>
                            <a:noFill/>
                          </a:ln>
                          <a:solidFill>
                            <a:schemeClr val="accent5">
                              <a:lumMod val="20000"/>
                              <a:lumOff val="80000"/>
                            </a:schemeClr>
                          </a:solidFill>
                          <a:effectLst>
                            <a:outerShdw blurRad="38100" dist="38100" dir="2700000" algn="tl">
                              <a:srgbClr val="000000">
                                <a:alpha val="43137"/>
                              </a:srgbClr>
                            </a:outerShdw>
                          </a:effectLst>
                          <a:uLnTx/>
                          <a:uFillTx/>
                          <a:latin typeface="+mn-lt"/>
                          <a:ea typeface="+mn-ea"/>
                          <a:cs typeface="+mn-cs"/>
                        </a:rPr>
                        <a:t>Loan System </a:t>
                      </a: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declines to offer insurance based on the health information given. The Telephone Banker informs the Customer that the insurance application was denied. This exception workflow is over and processing returns to step 5.</a:t>
                      </a:r>
                    </a:p>
                    <a:p>
                      <a:pPr marL="288925" marR="0" lvl="0" indent="0" algn="l" defTabSz="914400" rtl="0" eaLnBrk="0" fontAlgn="base" latinLnBrk="0" hangingPunct="0">
                        <a:lnSpc>
                          <a:spcPct val="95000"/>
                        </a:lnSpc>
                        <a:spcBef>
                          <a:spcPct val="40000"/>
                        </a:spcBef>
                        <a:spcAft>
                          <a:spcPct val="0"/>
                        </a:spcAft>
                        <a:buClr>
                          <a:schemeClr val="tx1"/>
                        </a:buClr>
                        <a:buSzTx/>
                        <a:buFont typeface="+mj-lt"/>
                        <a:buNone/>
                        <a:tabLst/>
                        <a:defRPr/>
                      </a:pPr>
                      <a:r>
                        <a:rPr kumimoji="0" lang="en-US" sz="1800" b="1" i="0" u="none" strike="noStrike" kern="1200" cap="none" spc="0" normalizeH="0" baseline="0" noProof="0" dirty="0" smtClean="0">
                          <a:ln>
                            <a:noFill/>
                          </a:ln>
                          <a:solidFill>
                            <a:schemeClr val="tx1">
                              <a:lumMod val="75000"/>
                            </a:schemeClr>
                          </a:solidFill>
                          <a:effectLst>
                            <a:outerShdw blurRad="38100" dist="38100" dir="2700000" algn="tl">
                              <a:srgbClr val="000000">
                                <a:alpha val="43137"/>
                              </a:srgbClr>
                            </a:outerShdw>
                          </a:effectLst>
                          <a:uLnTx/>
                          <a:uFillTx/>
                          <a:latin typeface="+mn-lt"/>
                          <a:ea typeface="+mn-ea"/>
                          <a:cs typeface="+mn-cs"/>
                        </a:rPr>
                        <a:t>b. </a:t>
                      </a: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The </a:t>
                      </a:r>
                      <a:r>
                        <a:rPr kumimoji="0" lang="en-US" sz="1800" b="1" i="0" u="none" strike="noStrike" kern="1200" cap="none" spc="0" normalizeH="0" baseline="0" noProof="0" dirty="0" smtClean="0">
                          <a:ln>
                            <a:noFill/>
                          </a:ln>
                          <a:solidFill>
                            <a:schemeClr val="accent5">
                              <a:lumMod val="20000"/>
                              <a:lumOff val="80000"/>
                            </a:schemeClr>
                          </a:solidFill>
                          <a:effectLst>
                            <a:outerShdw blurRad="38100" dist="38100" dir="2700000" algn="tl">
                              <a:srgbClr val="000000">
                                <a:alpha val="43137"/>
                              </a:srgbClr>
                            </a:outerShdw>
                          </a:effectLst>
                          <a:uLnTx/>
                          <a:uFillTx/>
                          <a:latin typeface="+mn-lt"/>
                          <a:ea typeface="+mn-ea"/>
                          <a:cs typeface="+mn-cs"/>
                        </a:rPr>
                        <a:t>Loan System </a:t>
                      </a: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offers insurance at a rate based on the loan size and the health information given. The Telephone Banker informs the Customer of the offer.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081942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(8)</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graphicFrame>
        <p:nvGraphicFramePr>
          <p:cNvPr id="5" name="Table 4"/>
          <p:cNvGraphicFramePr>
            <a:graphicFrameLocks noGrp="1"/>
          </p:cNvGraphicFramePr>
          <p:nvPr>
            <p:extLst/>
          </p:nvPr>
        </p:nvGraphicFramePr>
        <p:xfrm>
          <a:off x="438150" y="1066800"/>
          <a:ext cx="8267700" cy="4523232"/>
        </p:xfrm>
        <a:graphic>
          <a:graphicData uri="http://schemas.openxmlformats.org/drawingml/2006/table">
            <a:tbl>
              <a:tblPr/>
              <a:tblGrid>
                <a:gridCol w="1691640"/>
                <a:gridCol w="6576060"/>
              </a:tblGrid>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Actor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Telephone Banker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r>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endPar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startAt="3"/>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The Customer makes one of two decisions:</a:t>
                      </a:r>
                    </a:p>
                    <a:p>
                      <a:pPr marL="288925" marR="0" lvl="0" indent="0" algn="l" defTabSz="914400" rtl="0" eaLnBrk="0" fontAlgn="base" latinLnBrk="0" hangingPunct="0">
                        <a:lnSpc>
                          <a:spcPct val="95000"/>
                        </a:lnSpc>
                        <a:spcBef>
                          <a:spcPct val="40000"/>
                        </a:spcBef>
                        <a:spcAft>
                          <a:spcPct val="0"/>
                        </a:spcAft>
                        <a:buClr>
                          <a:schemeClr val="tx1"/>
                        </a:buClr>
                        <a:buSzTx/>
                        <a:buFont typeface="+mj-lt"/>
                        <a:buNone/>
                        <a:tabLst/>
                        <a:defRPr/>
                      </a:pPr>
                      <a:r>
                        <a:rPr kumimoji="0" lang="en-US" sz="1800" b="1" i="0" u="none" strike="noStrike" kern="1200" cap="none" spc="0" normalizeH="0" baseline="0" noProof="0" dirty="0" smtClean="0">
                          <a:ln>
                            <a:noFill/>
                          </a:ln>
                          <a:solidFill>
                            <a:schemeClr val="tx1">
                              <a:lumMod val="75000"/>
                            </a:schemeClr>
                          </a:solidFill>
                          <a:effectLst>
                            <a:outerShdw blurRad="38100" dist="38100" dir="2700000" algn="tl">
                              <a:srgbClr val="000000">
                                <a:alpha val="43137"/>
                              </a:srgbClr>
                            </a:outerShdw>
                          </a:effectLst>
                          <a:uLnTx/>
                          <a:uFillTx/>
                          <a:latin typeface="+mn-lt"/>
                          <a:ea typeface="+mn-ea"/>
                          <a:cs typeface="+mn-cs"/>
                        </a:rPr>
                        <a:t>a.</a:t>
                      </a: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 Accept the offer. The Telephone Banker makes the life insurance purchase part of the overall application. This exception workflow is over and processing returns to step 5.</a:t>
                      </a:r>
                    </a:p>
                    <a:p>
                      <a:pPr marL="288925" marR="0" lvl="0" indent="0" algn="l" defTabSz="914400" rtl="0" eaLnBrk="0" fontAlgn="base" latinLnBrk="0" hangingPunct="0">
                        <a:lnSpc>
                          <a:spcPct val="95000"/>
                        </a:lnSpc>
                        <a:spcBef>
                          <a:spcPct val="40000"/>
                        </a:spcBef>
                        <a:spcAft>
                          <a:spcPct val="0"/>
                        </a:spcAft>
                        <a:buClr>
                          <a:schemeClr val="tx1"/>
                        </a:buClr>
                        <a:buSzTx/>
                        <a:buFont typeface="+mj-lt"/>
                        <a:buNone/>
                        <a:tabLst/>
                        <a:defRPr/>
                      </a:pPr>
                      <a:r>
                        <a:rPr kumimoji="0" lang="en-US" sz="1800" b="1" i="0" u="none" strike="noStrike" kern="1200" cap="none" spc="0" normalizeH="0" baseline="0" noProof="0" dirty="0" smtClean="0">
                          <a:ln>
                            <a:noFill/>
                          </a:ln>
                          <a:solidFill>
                            <a:schemeClr val="tx1">
                              <a:lumMod val="75000"/>
                            </a:schemeClr>
                          </a:solidFill>
                          <a:effectLst>
                            <a:outerShdw blurRad="38100" dist="38100" dir="2700000" algn="tl">
                              <a:srgbClr val="000000">
                                <a:alpha val="43137"/>
                              </a:srgbClr>
                            </a:outerShdw>
                          </a:effectLst>
                          <a:uLnTx/>
                          <a:uFillTx/>
                          <a:latin typeface="+mn-lt"/>
                          <a:ea typeface="+mn-ea"/>
                          <a:cs typeface="+mn-cs"/>
                        </a:rPr>
                        <a:t>b.</a:t>
                      </a: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 Reject the offer. The Telephone Banker excludes the life insurance purchase from the overall application. This exception workflow is over and processing returns to step 5.</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Exception Workflow 4</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During any of steps 1 through 5 of the normal workflow, if the Customer chooses to end the interview without continuing the process or selecting a product, the application is cancelled and the interview ends.</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Exception Workflow 5</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If no Telephone Banker is logged into the system (e.g., because the system is down) and step 1 of the normal workflow begins, the following steps occur: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6063793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Use </a:t>
            </a:r>
            <a:r>
              <a:rPr lang="en-US" dirty="0"/>
              <a:t>C</a:t>
            </a:r>
            <a:r>
              <a:rPr lang="en-US" dirty="0" smtClean="0"/>
              <a:t>ase Testing</a:t>
            </a:r>
            <a:endParaRPr lang="en-US" dirty="0"/>
          </a:p>
        </p:txBody>
      </p:sp>
      <p:sp>
        <p:nvSpPr>
          <p:cNvPr id="3" name="Content Placeholder 2"/>
          <p:cNvSpPr>
            <a:spLocks noGrp="1"/>
          </p:cNvSpPr>
          <p:nvPr>
            <p:ph idx="1"/>
          </p:nvPr>
        </p:nvSpPr>
        <p:spPr/>
        <p:txBody>
          <a:bodyPr/>
          <a:lstStyle/>
          <a:p>
            <a:pPr>
              <a:lnSpc>
                <a:spcPct val="100000"/>
              </a:lnSpc>
            </a:pPr>
            <a:r>
              <a:rPr lang="en-US" dirty="0" smtClean="0"/>
              <a:t>Use </a:t>
            </a:r>
            <a:r>
              <a:rPr lang="en-US" dirty="0"/>
              <a:t>case testing is a way to ensure that we have tested </a:t>
            </a:r>
            <a:r>
              <a:rPr lang="en-US" dirty="0" smtClean="0">
                <a:solidFill>
                  <a:schemeClr val="accent5">
                    <a:lumMod val="20000"/>
                    <a:lumOff val="80000"/>
                  </a:schemeClr>
                </a:solidFill>
              </a:rPr>
              <a:t>typical</a:t>
            </a:r>
            <a:r>
              <a:rPr lang="en-US" dirty="0" smtClean="0"/>
              <a:t> and </a:t>
            </a:r>
            <a:r>
              <a:rPr lang="en-US" dirty="0">
                <a:solidFill>
                  <a:schemeClr val="accent5">
                    <a:lumMod val="20000"/>
                    <a:lumOff val="80000"/>
                  </a:schemeClr>
                </a:solidFill>
              </a:rPr>
              <a:t>exceptional</a:t>
            </a:r>
            <a:r>
              <a:rPr lang="en-US" dirty="0"/>
              <a:t> </a:t>
            </a:r>
            <a:r>
              <a:rPr lang="en-US" dirty="0">
                <a:solidFill>
                  <a:schemeClr val="accent5">
                    <a:lumMod val="20000"/>
                    <a:lumOff val="80000"/>
                  </a:schemeClr>
                </a:solidFill>
              </a:rPr>
              <a:t>workflows</a:t>
            </a:r>
            <a:r>
              <a:rPr lang="en-US" dirty="0"/>
              <a:t> </a:t>
            </a:r>
            <a:r>
              <a:rPr lang="en-US" dirty="0" smtClean="0">
                <a:solidFill>
                  <a:schemeClr val="accent5">
                    <a:lumMod val="20000"/>
                    <a:lumOff val="80000"/>
                  </a:schemeClr>
                </a:solidFill>
              </a:rPr>
              <a:t>and</a:t>
            </a:r>
            <a:r>
              <a:rPr lang="en-US" dirty="0" smtClean="0"/>
              <a:t> </a:t>
            </a:r>
            <a:r>
              <a:rPr lang="en-US" dirty="0" smtClean="0">
                <a:solidFill>
                  <a:schemeClr val="accent5">
                    <a:lumMod val="20000"/>
                    <a:lumOff val="80000"/>
                  </a:schemeClr>
                </a:solidFill>
              </a:rPr>
              <a:t>scenarios</a:t>
            </a:r>
            <a:r>
              <a:rPr lang="en-US" dirty="0" smtClean="0"/>
              <a:t> </a:t>
            </a:r>
            <a:r>
              <a:rPr lang="en-US" dirty="0"/>
              <a:t>for the </a:t>
            </a:r>
            <a:r>
              <a:rPr lang="en-US" dirty="0" smtClean="0"/>
              <a:t>system</a:t>
            </a:r>
          </a:p>
          <a:p>
            <a:pPr>
              <a:lnSpc>
                <a:spcPct val="100000"/>
              </a:lnSpc>
            </a:pPr>
            <a:r>
              <a:rPr lang="en-US" dirty="0" smtClean="0"/>
              <a:t>This is done from </a:t>
            </a:r>
            <a:r>
              <a:rPr lang="en-US" dirty="0"/>
              <a:t>the </a:t>
            </a:r>
            <a:r>
              <a:rPr lang="en-US" dirty="0">
                <a:solidFill>
                  <a:schemeClr val="accent5">
                    <a:lumMod val="20000"/>
                    <a:lumOff val="80000"/>
                  </a:schemeClr>
                </a:solidFill>
              </a:rPr>
              <a:t>point of view </a:t>
            </a:r>
            <a:r>
              <a:rPr lang="en-US" dirty="0"/>
              <a:t>of the </a:t>
            </a:r>
            <a:r>
              <a:rPr lang="en-US" dirty="0" smtClean="0"/>
              <a:t>two sides:</a:t>
            </a:r>
          </a:p>
          <a:p>
            <a:pPr lvl="1">
              <a:lnSpc>
                <a:spcPct val="100000"/>
              </a:lnSpc>
            </a:pPr>
            <a:r>
              <a:rPr lang="en-US" dirty="0" smtClean="0">
                <a:solidFill>
                  <a:schemeClr val="accent5">
                    <a:lumMod val="20000"/>
                    <a:lumOff val="80000"/>
                  </a:schemeClr>
                </a:solidFill>
              </a:rPr>
              <a:t>Actors</a:t>
            </a:r>
          </a:p>
          <a:p>
            <a:pPr lvl="2">
              <a:lnSpc>
                <a:spcPct val="100000"/>
              </a:lnSpc>
            </a:pPr>
            <a:r>
              <a:rPr lang="en-US" dirty="0" smtClean="0"/>
              <a:t>Directly interacting with the system</a:t>
            </a:r>
          </a:p>
          <a:p>
            <a:pPr lvl="1">
              <a:lnSpc>
                <a:spcPct val="100000"/>
              </a:lnSpc>
            </a:pPr>
            <a:r>
              <a:rPr lang="en-US" dirty="0" smtClean="0">
                <a:solidFill>
                  <a:schemeClr val="accent5">
                    <a:lumMod val="20000"/>
                    <a:lumOff val="80000"/>
                  </a:schemeClr>
                </a:solidFill>
              </a:rPr>
              <a:t>Stakeholders</a:t>
            </a:r>
          </a:p>
          <a:p>
            <a:pPr lvl="2">
              <a:lnSpc>
                <a:spcPct val="100000"/>
              </a:lnSpc>
            </a:pPr>
            <a:r>
              <a:rPr lang="en-US" dirty="0" smtClean="0"/>
              <a:t>Indirectly interacting </a:t>
            </a:r>
            <a:r>
              <a:rPr lang="en-US" dirty="0"/>
              <a:t>with the system</a:t>
            </a:r>
          </a:p>
          <a:p>
            <a:pPr lvl="2"/>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Tree>
    <p:extLst>
      <p:ext uri="{BB962C8B-B14F-4D97-AF65-F5344CB8AC3E}">
        <p14:creationId xmlns:p14="http://schemas.microsoft.com/office/powerpoint/2010/main" val="14629063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(9)</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graphicFrame>
        <p:nvGraphicFramePr>
          <p:cNvPr id="5" name="Table 4"/>
          <p:cNvGraphicFramePr>
            <a:graphicFrameLocks noGrp="1"/>
          </p:cNvGraphicFramePr>
          <p:nvPr>
            <p:extLst/>
          </p:nvPr>
        </p:nvGraphicFramePr>
        <p:xfrm>
          <a:off x="438150" y="1066800"/>
          <a:ext cx="8267700" cy="5282184"/>
        </p:xfrm>
        <a:graphic>
          <a:graphicData uri="http://schemas.openxmlformats.org/drawingml/2006/table">
            <a:tbl>
              <a:tblPr/>
              <a:tblGrid>
                <a:gridCol w="1691640"/>
                <a:gridCol w="6576060"/>
              </a:tblGrid>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Actor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Telephone Banker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r>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endPar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The Telephone Banker continues to take the information manually. At the end of the interview, the Telephone Banker informs the Customer that a Telephone Banker will call back shortly with the decision on the application.</a:t>
                      </a:r>
                    </a:p>
                    <a:p>
                      <a:pPr marL="2286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Once a Telephone Banker is logged into the system, the application information is entered into </a:t>
                      </a:r>
                      <a:r>
                        <a:rPr kumimoji="0" lang="en-US" sz="1800" b="1" i="0" u="none" strike="noStrike" kern="1200" cap="none" spc="0" normalizeH="0" baseline="0" noProof="0" dirty="0" smtClean="0">
                          <a:ln>
                            <a:noFill/>
                          </a:ln>
                          <a:solidFill>
                            <a:schemeClr val="accent5">
                              <a:lumMod val="20000"/>
                              <a:lumOff val="80000"/>
                            </a:schemeClr>
                          </a:solidFill>
                          <a:effectLst>
                            <a:outerShdw blurRad="38100" dist="38100" dir="2700000" algn="tl">
                              <a:srgbClr val="000000">
                                <a:alpha val="43137"/>
                              </a:srgbClr>
                            </a:outerShdw>
                          </a:effectLst>
                          <a:uLnTx/>
                          <a:uFillTx/>
                          <a:latin typeface="+mn-lt"/>
                          <a:ea typeface="+mn-ea"/>
                          <a:cs typeface="+mn-cs"/>
                        </a:rPr>
                        <a:t>Loan System </a:t>
                      </a: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and normal processing resumes at step 2.</a:t>
                      </a:r>
                    </a:p>
                    <a:p>
                      <a:pPr marL="2286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The Telephone Banker calls the Customer once one of the following outcomes has occurred:</a:t>
                      </a:r>
                    </a:p>
                    <a:p>
                      <a:pPr marL="4572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Step 5 of normal processing is reached. Processing continues at step 5.</a:t>
                      </a:r>
                    </a:p>
                    <a:p>
                      <a:pPr marL="4572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At step 2 of normal processing, exception workflow 1 was triggered. Processing continues at step 2.</a:t>
                      </a:r>
                    </a:p>
                    <a:p>
                      <a:pPr marL="4572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At step 4 of normal processing, exception workflow 2 was triggered. No processing remains to be done.</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Postconditions</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Loan application is in LoDoPS system for origination.</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88891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(10)</a:t>
            </a:r>
            <a:endParaRPr lang="en-US" dirty="0"/>
          </a:p>
        </p:txBody>
      </p:sp>
      <p:sp>
        <p:nvSpPr>
          <p:cNvPr id="3" name="Content Placeholder 2"/>
          <p:cNvSpPr>
            <a:spLocks noGrp="1"/>
          </p:cNvSpPr>
          <p:nvPr>
            <p:ph idx="1"/>
          </p:nvPr>
        </p:nvSpPr>
        <p:spPr/>
        <p:txBody>
          <a:bodyPr/>
          <a:lstStyle/>
          <a:p>
            <a:pPr>
              <a:lnSpc>
                <a:spcPct val="100000"/>
              </a:lnSpc>
              <a:buSzPct val="100000"/>
              <a:buFont typeface="+mj-lt"/>
              <a:buAutoNum type="arabicPeriod" startAt="6"/>
            </a:pPr>
            <a:r>
              <a:rPr lang="en-US" sz="2600" dirty="0"/>
              <a:t>In the next few slides a semiformal use case of </a:t>
            </a:r>
            <a:r>
              <a:rPr lang="en-US" sz="2600" dirty="0" smtClean="0"/>
              <a:t>an elevator is </a:t>
            </a:r>
            <a:r>
              <a:rPr lang="en-US" sz="2600" dirty="0"/>
              <a:t>provided</a:t>
            </a:r>
          </a:p>
          <a:p>
            <a:pPr lvl="1">
              <a:lnSpc>
                <a:spcPct val="100000"/>
              </a:lnSpc>
            </a:pPr>
            <a:r>
              <a:rPr lang="en-US" sz="2400" dirty="0" smtClean="0"/>
              <a:t>Derive </a:t>
            </a:r>
            <a:r>
              <a:rPr lang="en-US" sz="2400" dirty="0" smtClean="0">
                <a:solidFill>
                  <a:schemeClr val="accent5">
                    <a:lumMod val="20000"/>
                    <a:lumOff val="80000"/>
                  </a:schemeClr>
                </a:solidFill>
              </a:rPr>
              <a:t>exceptional workflows </a:t>
            </a:r>
            <a:r>
              <a:rPr lang="en-US" sz="2400" dirty="0" smtClean="0"/>
              <a:t>for the use case</a:t>
            </a:r>
          </a:p>
          <a:p>
            <a:pPr lvl="1">
              <a:lnSpc>
                <a:spcPct val="100000"/>
              </a:lnSpc>
            </a:pPr>
            <a:r>
              <a:rPr lang="en-US" sz="2400" dirty="0" smtClean="0"/>
              <a:t>Derive </a:t>
            </a:r>
            <a:r>
              <a:rPr lang="en-US" sz="2400" dirty="0" smtClean="0">
                <a:solidFill>
                  <a:schemeClr val="accent5">
                    <a:lumMod val="20000"/>
                    <a:lumOff val="80000"/>
                  </a:schemeClr>
                </a:solidFill>
              </a:rPr>
              <a:t>concrete test </a:t>
            </a:r>
            <a:r>
              <a:rPr lang="en-US" sz="2400" dirty="0">
                <a:solidFill>
                  <a:schemeClr val="accent5">
                    <a:lumMod val="20000"/>
                    <a:lumOff val="80000"/>
                  </a:schemeClr>
                </a:solidFill>
              </a:rPr>
              <a:t>cases </a:t>
            </a:r>
            <a:r>
              <a:rPr lang="en-US" sz="2400" dirty="0"/>
              <a:t>for testing the normal and the exceptional workflows for the system</a:t>
            </a:r>
          </a:p>
          <a:p>
            <a:pPr lvl="1">
              <a:lnSpc>
                <a:spcPct val="100000"/>
              </a:lnSpc>
            </a:pPr>
            <a:r>
              <a:rPr lang="en-US" sz="2400" dirty="0"/>
              <a:t>Create </a:t>
            </a:r>
            <a:r>
              <a:rPr lang="en-US" sz="2400" dirty="0">
                <a:solidFill>
                  <a:schemeClr val="accent5">
                    <a:lumMod val="20000"/>
                    <a:lumOff val="80000"/>
                  </a:schemeClr>
                </a:solidFill>
              </a:rPr>
              <a:t>use case diagram </a:t>
            </a:r>
            <a:r>
              <a:rPr lang="en-US" sz="2400" dirty="0"/>
              <a:t>based on this use case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spTree>
    <p:extLst>
      <p:ext uri="{BB962C8B-B14F-4D97-AF65-F5344CB8AC3E}">
        <p14:creationId xmlns:p14="http://schemas.microsoft.com/office/powerpoint/2010/main" val="203661783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(11)</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42</a:t>
            </a:fld>
            <a:endParaRPr lang="en-US" dirty="0"/>
          </a:p>
        </p:txBody>
      </p:sp>
      <p:graphicFrame>
        <p:nvGraphicFramePr>
          <p:cNvPr id="5" name="Table 4"/>
          <p:cNvGraphicFramePr>
            <a:graphicFrameLocks noGrp="1"/>
          </p:cNvGraphicFramePr>
          <p:nvPr>
            <p:extLst/>
          </p:nvPr>
        </p:nvGraphicFramePr>
        <p:xfrm>
          <a:off x="438150" y="1066800"/>
          <a:ext cx="8267700" cy="5510784"/>
        </p:xfrm>
        <a:graphic>
          <a:graphicData uri="http://schemas.openxmlformats.org/drawingml/2006/table">
            <a:tbl>
              <a:tblPr/>
              <a:tblGrid>
                <a:gridCol w="1691640"/>
                <a:gridCol w="6576060"/>
              </a:tblGrid>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Use Case Name</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Use Elevator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r>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Summary:</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Rider calls an elevator and uses it to ride to another floor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Actor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Elevator rider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Preconditions</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Elevator is in service</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Normal Workflow</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Rider presses elevator call button </a:t>
                      </a:r>
                    </a:p>
                    <a:p>
                      <a:pPr marL="2286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Elevator system detects elevator call button pressed </a:t>
                      </a:r>
                    </a:p>
                    <a:p>
                      <a:pPr marL="2286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Elevator moves to the floor </a:t>
                      </a:r>
                    </a:p>
                    <a:p>
                      <a:pPr marL="2286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Elevator doors open </a:t>
                      </a:r>
                    </a:p>
                    <a:p>
                      <a:pPr marL="2286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Rider gets in and presses floor button </a:t>
                      </a:r>
                    </a:p>
                    <a:p>
                      <a:pPr marL="2286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Elevator doors closes </a:t>
                      </a:r>
                    </a:p>
                    <a:p>
                      <a:pPr marL="2286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If requested floor is in the same direction the elevator is going, elevator moves to requested floor</a:t>
                      </a:r>
                    </a:p>
                    <a:p>
                      <a:pPr marL="228600" marR="0" lvl="0" indent="-228600" algn="l" defTabSz="914400" rtl="0" eaLnBrk="0" fontAlgn="base" latinLnBrk="0" hangingPunct="0">
                        <a:lnSpc>
                          <a:spcPct val="95000"/>
                        </a:lnSpc>
                        <a:spcBef>
                          <a:spcPct val="40000"/>
                        </a:spcBef>
                        <a:spcAft>
                          <a:spcPct val="0"/>
                        </a:spcAft>
                        <a:buClr>
                          <a:schemeClr val="tx1"/>
                        </a:buClr>
                        <a:buSzTx/>
                        <a:buFont typeface="+mj-lt"/>
                        <a:buAutoNum type="arabicPeriod"/>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If requested floor is not in the same direction the elevator is going, and no floors have been requested in that direction, elevator changes direction and moves to required floor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2964109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(12)</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43</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162408597"/>
              </p:ext>
            </p:extLst>
          </p:nvPr>
        </p:nvGraphicFramePr>
        <p:xfrm>
          <a:off x="438150" y="1066800"/>
          <a:ext cx="8267700" cy="3806952"/>
        </p:xfrm>
        <a:graphic>
          <a:graphicData uri="http://schemas.openxmlformats.org/drawingml/2006/table">
            <a:tbl>
              <a:tblPr/>
              <a:tblGrid>
                <a:gridCol w="1691640"/>
                <a:gridCol w="6576060"/>
              </a:tblGrid>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Use Case Name</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Use Elevator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50000"/>
                      </a:schemeClr>
                    </a:solidFill>
                  </a:tcPr>
                </a:tc>
              </a:tr>
              <a:tr h="3505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Normal Workflow</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95000"/>
                        </a:lnSpc>
                        <a:spcBef>
                          <a:spcPct val="40000"/>
                        </a:spcBef>
                        <a:spcAft>
                          <a:spcPct val="0"/>
                        </a:spcAft>
                        <a:buClr>
                          <a:schemeClr val="tx1"/>
                        </a:buClr>
                        <a:buSzTx/>
                        <a:buFont typeface="+mj-lt"/>
                        <a:buAutoNum type="arabicPeriod" startAt="9"/>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If requested floor is not in the same direction the elevator is     going, and at least one floor has been requested in that direction, elevator continues processing requests in the same direction until all requests are satisfied, then changes direction and moves to required floor</a:t>
                      </a:r>
                    </a:p>
                    <a:p>
                      <a:pPr marL="342900" marR="0" lvl="0" indent="-342900" algn="l" defTabSz="914400" rtl="0" eaLnBrk="0" fontAlgn="base" latinLnBrk="0" hangingPunct="0">
                        <a:lnSpc>
                          <a:spcPct val="95000"/>
                        </a:lnSpc>
                        <a:spcBef>
                          <a:spcPct val="40000"/>
                        </a:spcBef>
                        <a:spcAft>
                          <a:spcPct val="0"/>
                        </a:spcAft>
                        <a:buClr>
                          <a:schemeClr val="tx1"/>
                        </a:buClr>
                        <a:buSzTx/>
                        <a:buFont typeface="+mj-lt"/>
                        <a:buAutoNum type="arabicPeriod" startAt="9"/>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Elevator doors open </a:t>
                      </a:r>
                    </a:p>
                    <a:p>
                      <a:pPr marL="342900" marR="0" lvl="0" indent="-342900" algn="l" defTabSz="914400" rtl="0" eaLnBrk="0" fontAlgn="base" latinLnBrk="0" hangingPunct="0">
                        <a:lnSpc>
                          <a:spcPct val="95000"/>
                        </a:lnSpc>
                        <a:spcBef>
                          <a:spcPct val="40000"/>
                        </a:spcBef>
                        <a:spcAft>
                          <a:spcPct val="0"/>
                        </a:spcAft>
                        <a:buClr>
                          <a:schemeClr val="tx1"/>
                        </a:buClr>
                        <a:buSzTx/>
                        <a:buFont typeface="+mj-lt"/>
                        <a:buAutoNum type="arabicPeriod" startAt="9"/>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Rider gets out </a:t>
                      </a:r>
                    </a:p>
                    <a:p>
                      <a:pPr marL="342900" marR="0" lvl="0" indent="-342900" algn="l" defTabSz="914400" rtl="0" eaLnBrk="0" fontAlgn="base" latinLnBrk="0" hangingPunct="0">
                        <a:lnSpc>
                          <a:spcPct val="95000"/>
                        </a:lnSpc>
                        <a:spcBef>
                          <a:spcPct val="40000"/>
                        </a:spcBef>
                        <a:spcAft>
                          <a:spcPct val="0"/>
                        </a:spcAft>
                        <a:buClr>
                          <a:schemeClr val="tx1"/>
                        </a:buClr>
                        <a:buSzTx/>
                        <a:buFont typeface="+mj-lt"/>
                        <a:buAutoNum type="arabicPeriod" startAt="9"/>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Elevator doors closes </a:t>
                      </a:r>
                    </a:p>
                    <a:p>
                      <a:pPr marL="342900" marR="0" lvl="0" indent="-342900" algn="l" defTabSz="914400" rtl="0" eaLnBrk="0" fontAlgn="base" latinLnBrk="0" hangingPunct="0">
                        <a:lnSpc>
                          <a:spcPct val="95000"/>
                        </a:lnSpc>
                        <a:spcBef>
                          <a:spcPct val="40000"/>
                        </a:spcBef>
                        <a:spcAft>
                          <a:spcPct val="0"/>
                        </a:spcAft>
                        <a:buClr>
                          <a:schemeClr val="tx1"/>
                        </a:buClr>
                        <a:buSzTx/>
                        <a:buFont typeface="+mj-lt"/>
                        <a:buAutoNum type="arabicPeriod" startAt="9"/>
                        <a:tabLst/>
                        <a:defRPr/>
                      </a:pPr>
                      <a:r>
                        <a:rPr kumimoji="0" lang="en-US" sz="1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If the elevator has no more requests, it moves to its home floor</a:t>
                      </a: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0511460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(13)</a:t>
            </a:r>
            <a:endParaRPr lang="en-US" dirty="0"/>
          </a:p>
        </p:txBody>
      </p:sp>
      <p:sp>
        <p:nvSpPr>
          <p:cNvPr id="3" name="Content Placeholder 2"/>
          <p:cNvSpPr>
            <a:spLocks noGrp="1"/>
          </p:cNvSpPr>
          <p:nvPr>
            <p:ph idx="1"/>
          </p:nvPr>
        </p:nvSpPr>
        <p:spPr/>
        <p:txBody>
          <a:bodyPr/>
          <a:lstStyle/>
          <a:p>
            <a:pPr marL="514350" lvl="0" indent="-514350">
              <a:lnSpc>
                <a:spcPct val="100000"/>
              </a:lnSpc>
              <a:buSzPct val="100000"/>
              <a:buFont typeface="+mj-lt"/>
              <a:buAutoNum type="arabicPeriod" startAt="7"/>
            </a:pPr>
            <a:r>
              <a:rPr lang="en-US" sz="2400" dirty="0" smtClean="0"/>
              <a:t>For </a:t>
            </a:r>
            <a:r>
              <a:rPr lang="en-US" sz="2400" dirty="0"/>
              <a:t>the following demo: </a:t>
            </a:r>
            <a:r>
              <a:rPr lang="en-US" sz="2400" u="sng" dirty="0">
                <a:hlinkClick r:id="rId2"/>
              </a:rPr>
              <a:t>http://demos.telerik.com/silverlight/#DataForm/ICollectionViewSynchronization</a:t>
            </a:r>
            <a:r>
              <a:rPr lang="en-US" sz="2400" dirty="0"/>
              <a:t> you have Edit item use case:</a:t>
            </a:r>
            <a:endParaRPr lang="bg-BG" sz="2400" dirty="0"/>
          </a:p>
          <a:p>
            <a:pPr marL="514350" indent="-514350">
              <a:lnSpc>
                <a:spcPct val="100000"/>
              </a:lnSpc>
              <a:buSzPct val="100000"/>
              <a:buFont typeface="+mj-lt"/>
              <a:buAutoNum type="arabicPeriod" startAt="7"/>
            </a:pPr>
            <a:endParaRPr lang="en-US" sz="24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44</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720552623"/>
              </p:ext>
            </p:extLst>
          </p:nvPr>
        </p:nvGraphicFramePr>
        <p:xfrm>
          <a:off x="2035463" y="2692876"/>
          <a:ext cx="5073074" cy="3196688"/>
        </p:xfrm>
        <a:graphic>
          <a:graphicData uri="http://schemas.openxmlformats.org/drawingml/2006/table">
            <a:tbl>
              <a:tblPr firstRow="1" firstCol="1" bandRow="1">
                <a:tableStyleId>{5A111915-BE36-4E01-A7E5-04B1672EAD32}</a:tableStyleId>
              </a:tblPr>
              <a:tblGrid>
                <a:gridCol w="2536537"/>
                <a:gridCol w="2536537"/>
              </a:tblGrid>
              <a:tr h="219660">
                <a:tc gridSpan="2">
                  <a:txBody>
                    <a:bodyPr/>
                    <a:lstStyle/>
                    <a:p>
                      <a:pPr marL="0" marR="0" algn="ctr">
                        <a:spcBef>
                          <a:spcPts val="0"/>
                        </a:spcBef>
                        <a:spcAft>
                          <a:spcPts val="0"/>
                        </a:spcAft>
                      </a:pPr>
                      <a:r>
                        <a:rPr lang="en-US" sz="1100" dirty="0">
                          <a:effectLst/>
                        </a:rPr>
                        <a:t>Formal Use Case</a:t>
                      </a:r>
                      <a:endParaRPr lang="bg-BG" sz="1200" dirty="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bg-BG"/>
                    </a:p>
                  </a:txBody>
                  <a:tcPr/>
                </a:tc>
              </a:tr>
              <a:tr h="219660">
                <a:tc>
                  <a:txBody>
                    <a:bodyPr/>
                    <a:lstStyle/>
                    <a:p>
                      <a:pPr marL="0" marR="0" algn="l">
                        <a:spcBef>
                          <a:spcPts val="0"/>
                        </a:spcBef>
                        <a:spcAft>
                          <a:spcPts val="0"/>
                        </a:spcAft>
                      </a:pPr>
                      <a:r>
                        <a:rPr lang="en-US" sz="1100" dirty="0">
                          <a:solidFill>
                            <a:srgbClr val="FFFFFF"/>
                          </a:solidFill>
                          <a:effectLst/>
                        </a:rPr>
                        <a:t>ID:</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100" dirty="0" smtClean="0">
                          <a:solidFill>
                            <a:srgbClr val="FFFFFF"/>
                          </a:solidFill>
                          <a:effectLst/>
                        </a:rPr>
                        <a:t>DF0001</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r>
              <a:tr h="219660">
                <a:tc>
                  <a:txBody>
                    <a:bodyPr/>
                    <a:lstStyle/>
                    <a:p>
                      <a:pPr marL="0" marR="0" algn="l">
                        <a:spcBef>
                          <a:spcPts val="0"/>
                        </a:spcBef>
                        <a:spcAft>
                          <a:spcPts val="0"/>
                        </a:spcAft>
                      </a:pPr>
                      <a:r>
                        <a:rPr lang="en-US" sz="1100" dirty="0">
                          <a:solidFill>
                            <a:srgbClr val="FFFFFF"/>
                          </a:solidFill>
                          <a:effectLst/>
                        </a:rPr>
                        <a:t>Name:</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100" dirty="0">
                          <a:solidFill>
                            <a:srgbClr val="FFFFFF"/>
                          </a:solidFill>
                          <a:effectLst/>
                        </a:rPr>
                        <a:t>Edit item</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r>
              <a:tr h="428859">
                <a:tc>
                  <a:txBody>
                    <a:bodyPr/>
                    <a:lstStyle/>
                    <a:p>
                      <a:pPr marL="0" marR="0" algn="l">
                        <a:spcBef>
                          <a:spcPts val="0"/>
                        </a:spcBef>
                        <a:spcAft>
                          <a:spcPts val="0"/>
                        </a:spcAft>
                      </a:pPr>
                      <a:r>
                        <a:rPr lang="en-US" sz="1100" dirty="0">
                          <a:solidFill>
                            <a:srgbClr val="FFFFFF"/>
                          </a:solidFill>
                          <a:effectLst/>
                        </a:rPr>
                        <a:t>Description:</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100" dirty="0">
                          <a:solidFill>
                            <a:srgbClr val="FFFFFF"/>
                          </a:solidFill>
                          <a:effectLst/>
                        </a:rPr>
                        <a:t>Customer navigates the </a:t>
                      </a:r>
                      <a:r>
                        <a:rPr lang="en-US" sz="1100" dirty="0" err="1">
                          <a:solidFill>
                            <a:srgbClr val="FFFFFF"/>
                          </a:solidFill>
                          <a:effectLst/>
                        </a:rPr>
                        <a:t>DataForm</a:t>
                      </a:r>
                      <a:r>
                        <a:rPr lang="en-US" sz="1100" dirty="0">
                          <a:solidFill>
                            <a:srgbClr val="FFFFFF"/>
                          </a:solidFill>
                          <a:effectLst/>
                        </a:rPr>
                        <a:t> demo and edits an item</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r>
              <a:tr h="219660">
                <a:tc>
                  <a:txBody>
                    <a:bodyPr/>
                    <a:lstStyle/>
                    <a:p>
                      <a:pPr marL="0" marR="0" algn="l">
                        <a:spcBef>
                          <a:spcPts val="0"/>
                        </a:spcBef>
                        <a:spcAft>
                          <a:spcPts val="0"/>
                        </a:spcAft>
                      </a:pPr>
                      <a:r>
                        <a:rPr lang="en-US" sz="1100" dirty="0">
                          <a:solidFill>
                            <a:srgbClr val="FFFFFF"/>
                          </a:solidFill>
                          <a:effectLst/>
                        </a:rPr>
                        <a:t>Actor goal:</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100" dirty="0">
                          <a:solidFill>
                            <a:srgbClr val="FFFFFF"/>
                          </a:solidFill>
                          <a:effectLst/>
                        </a:rPr>
                        <a:t>To enter its own data</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r>
              <a:tr h="219660">
                <a:tc>
                  <a:txBody>
                    <a:bodyPr/>
                    <a:lstStyle/>
                    <a:p>
                      <a:pPr marL="0" marR="0" algn="l">
                        <a:spcBef>
                          <a:spcPts val="0"/>
                        </a:spcBef>
                        <a:spcAft>
                          <a:spcPts val="0"/>
                        </a:spcAft>
                      </a:pPr>
                      <a:r>
                        <a:rPr lang="en-US" sz="1100" dirty="0">
                          <a:solidFill>
                            <a:srgbClr val="FFFFFF"/>
                          </a:solidFill>
                          <a:effectLst/>
                        </a:rPr>
                        <a:t>Actor:</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100" dirty="0">
                          <a:solidFill>
                            <a:srgbClr val="FFFFFF"/>
                          </a:solidFill>
                          <a:effectLst/>
                        </a:rPr>
                        <a:t>Customer</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r>
              <a:tr h="219660">
                <a:tc>
                  <a:txBody>
                    <a:bodyPr/>
                    <a:lstStyle/>
                    <a:p>
                      <a:pPr marL="0" marR="0" algn="l">
                        <a:spcBef>
                          <a:spcPts val="0"/>
                        </a:spcBef>
                        <a:spcAft>
                          <a:spcPts val="0"/>
                        </a:spcAft>
                      </a:pPr>
                      <a:r>
                        <a:rPr lang="en-US" sz="1100" dirty="0">
                          <a:solidFill>
                            <a:srgbClr val="FFFFFF"/>
                          </a:solidFill>
                          <a:effectLst/>
                        </a:rPr>
                        <a:t>Priority:</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100" dirty="0">
                          <a:solidFill>
                            <a:srgbClr val="FFFFFF"/>
                          </a:solidFill>
                          <a:effectLst/>
                        </a:rPr>
                        <a:t>Very high</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r>
              <a:tr h="1240669">
                <a:tc>
                  <a:txBody>
                    <a:bodyPr/>
                    <a:lstStyle/>
                    <a:p>
                      <a:pPr marL="0" marR="0" algn="l">
                        <a:spcBef>
                          <a:spcPts val="0"/>
                        </a:spcBef>
                        <a:spcAft>
                          <a:spcPts val="0"/>
                        </a:spcAft>
                      </a:pPr>
                      <a:r>
                        <a:rPr lang="en-US" sz="1100" dirty="0">
                          <a:solidFill>
                            <a:srgbClr val="FFFFFF"/>
                          </a:solidFill>
                          <a:effectLst/>
                        </a:rPr>
                        <a:t>Basic flow:</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100" dirty="0">
                          <a:solidFill>
                            <a:srgbClr val="FFFFFF"/>
                          </a:solidFill>
                          <a:effectLst/>
                        </a:rPr>
                        <a:t>1. Navigate http://demos.telerik.com/silverlight</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p>
                      <a:pPr marL="0" marR="0" algn="l">
                        <a:spcBef>
                          <a:spcPts val="0"/>
                        </a:spcBef>
                        <a:spcAft>
                          <a:spcPts val="0"/>
                        </a:spcAft>
                      </a:pPr>
                      <a:r>
                        <a:rPr lang="en-US" sz="1100" dirty="0">
                          <a:solidFill>
                            <a:srgbClr val="FFFFFF"/>
                          </a:solidFill>
                          <a:effectLst/>
                        </a:rPr>
                        <a:t>2. Find </a:t>
                      </a:r>
                      <a:r>
                        <a:rPr lang="en-US" sz="1100" dirty="0" err="1">
                          <a:solidFill>
                            <a:srgbClr val="FFFFFF"/>
                          </a:solidFill>
                          <a:effectLst/>
                        </a:rPr>
                        <a:t>DataForm</a:t>
                      </a:r>
                      <a:r>
                        <a:rPr lang="en-US" sz="1100" dirty="0">
                          <a:solidFill>
                            <a:srgbClr val="FFFFFF"/>
                          </a:solidFill>
                          <a:effectLst/>
                        </a:rPr>
                        <a:t> --&gt; </a:t>
                      </a:r>
                      <a:r>
                        <a:rPr lang="en-US" sz="1100" dirty="0" err="1">
                          <a:solidFill>
                            <a:srgbClr val="FFFFFF"/>
                          </a:solidFill>
                          <a:effectLst/>
                        </a:rPr>
                        <a:t>ICollectionViewSynchronization</a:t>
                      </a:r>
                      <a:r>
                        <a:rPr lang="en-US" sz="1100" dirty="0">
                          <a:solidFill>
                            <a:srgbClr val="FFFFFF"/>
                          </a:solidFill>
                          <a:effectLst/>
                        </a:rPr>
                        <a:t> demo</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p>
                      <a:pPr marL="0" marR="0" algn="l">
                        <a:spcBef>
                          <a:spcPts val="0"/>
                        </a:spcBef>
                        <a:spcAft>
                          <a:spcPts val="0"/>
                        </a:spcAft>
                      </a:pPr>
                      <a:r>
                        <a:rPr lang="en-US" sz="1100" dirty="0">
                          <a:solidFill>
                            <a:srgbClr val="FFFFFF"/>
                          </a:solidFill>
                          <a:effectLst/>
                        </a:rPr>
                        <a:t>3. Choose an item</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p>
                      <a:pPr marL="0" marR="0" algn="l">
                        <a:spcBef>
                          <a:spcPts val="0"/>
                        </a:spcBef>
                        <a:spcAft>
                          <a:spcPts val="0"/>
                        </a:spcAft>
                      </a:pPr>
                      <a:r>
                        <a:rPr lang="en-US" sz="1100" dirty="0">
                          <a:solidFill>
                            <a:srgbClr val="FFFFFF"/>
                          </a:solidFill>
                          <a:effectLst/>
                        </a:rPr>
                        <a:t>4. Edit the item</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p>
                      <a:pPr marL="0" marR="0" algn="l">
                        <a:spcBef>
                          <a:spcPts val="0"/>
                        </a:spcBef>
                        <a:spcAft>
                          <a:spcPts val="0"/>
                        </a:spcAft>
                      </a:pPr>
                      <a:r>
                        <a:rPr lang="en-US" sz="1100" dirty="0">
                          <a:solidFill>
                            <a:srgbClr val="FFFFFF"/>
                          </a:solidFill>
                          <a:effectLst/>
                        </a:rPr>
                        <a:t>5. Save changes</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r>
              <a:tr h="209200">
                <a:tc>
                  <a:txBody>
                    <a:bodyPr/>
                    <a:lstStyle/>
                    <a:p>
                      <a:pPr marL="0" marR="0" algn="l">
                        <a:spcBef>
                          <a:spcPts val="0"/>
                        </a:spcBef>
                        <a:spcAft>
                          <a:spcPts val="0"/>
                        </a:spcAft>
                      </a:pPr>
                      <a:r>
                        <a:rPr lang="en-US" sz="1100" dirty="0">
                          <a:solidFill>
                            <a:srgbClr val="FFFFFF"/>
                          </a:solidFill>
                          <a:effectLst/>
                        </a:rPr>
                        <a:t>Post-conditions:</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100" dirty="0">
                          <a:solidFill>
                            <a:srgbClr val="FFFFFF"/>
                          </a:solidFill>
                          <a:effectLst/>
                        </a:rPr>
                        <a:t>The data are entered and saved correctly</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2918839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(14)</a:t>
            </a:r>
            <a:endParaRPr lang="en-US" dirty="0"/>
          </a:p>
        </p:txBody>
      </p:sp>
      <p:sp>
        <p:nvSpPr>
          <p:cNvPr id="3" name="Content Placeholder 2"/>
          <p:cNvSpPr>
            <a:spLocks noGrp="1"/>
          </p:cNvSpPr>
          <p:nvPr>
            <p:ph idx="1"/>
          </p:nvPr>
        </p:nvSpPr>
        <p:spPr/>
        <p:txBody>
          <a:bodyPr/>
          <a:lstStyle/>
          <a:p>
            <a:pPr lvl="1"/>
            <a:r>
              <a:rPr lang="en-US" sz="2400" dirty="0"/>
              <a:t>Define alternate and exceptional flows</a:t>
            </a:r>
            <a:endParaRPr lang="bg-BG" sz="2400" dirty="0"/>
          </a:p>
          <a:p>
            <a:pPr lvl="1"/>
            <a:r>
              <a:rPr lang="en-US" sz="2400" dirty="0"/>
              <a:t>Think about which steps could be Pre-conditions</a:t>
            </a:r>
            <a:endParaRPr lang="bg-BG" sz="2400" dirty="0"/>
          </a:p>
          <a:p>
            <a:pPr lvl="1"/>
            <a:r>
              <a:rPr lang="en-US" sz="2400" dirty="0"/>
              <a:t>Derive test cases using one of the templates below:</a:t>
            </a:r>
            <a:endParaRPr lang="bg-BG" sz="2400" dirty="0"/>
          </a:p>
          <a:p>
            <a:pPr marL="514350" indent="-514350">
              <a:lnSpc>
                <a:spcPct val="100000"/>
              </a:lnSpc>
              <a:buSzPct val="100000"/>
              <a:buFont typeface="+mj-lt"/>
              <a:buAutoNum type="arabicPeriod" startAt="7"/>
            </a:pPr>
            <a:endParaRPr lang="en-US" sz="24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1055166709"/>
              </p:ext>
            </p:extLst>
          </p:nvPr>
        </p:nvGraphicFramePr>
        <p:xfrm>
          <a:off x="1351972" y="2955637"/>
          <a:ext cx="1991592" cy="1324818"/>
        </p:xfrm>
        <a:graphic>
          <a:graphicData uri="http://schemas.openxmlformats.org/drawingml/2006/table">
            <a:tbl>
              <a:tblPr firstRow="1" firstCol="1" bandRow="1">
                <a:tableStyleId>{5A111915-BE36-4E01-A7E5-04B1672EAD32}</a:tableStyleId>
              </a:tblPr>
              <a:tblGrid>
                <a:gridCol w="903540"/>
                <a:gridCol w="1088052"/>
              </a:tblGrid>
              <a:tr h="176577">
                <a:tc gridSpan="2">
                  <a:txBody>
                    <a:bodyPr/>
                    <a:lstStyle/>
                    <a:p>
                      <a:pPr marL="0" marR="0" algn="ctr">
                        <a:spcBef>
                          <a:spcPts val="0"/>
                        </a:spcBef>
                        <a:spcAft>
                          <a:spcPts val="0"/>
                        </a:spcAft>
                      </a:pPr>
                      <a:r>
                        <a:rPr lang="en-US" sz="1100" dirty="0" smtClean="0">
                          <a:effectLst/>
                        </a:rPr>
                        <a:t>Test case template:</a:t>
                      </a:r>
                      <a:endParaRPr lang="bg-BG" sz="1200" dirty="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bg-BG"/>
                    </a:p>
                  </a:txBody>
                  <a:tcPr/>
                </a:tc>
              </a:tr>
              <a:tr h="219064">
                <a:tc>
                  <a:txBody>
                    <a:bodyPr/>
                    <a:lstStyle/>
                    <a:p>
                      <a:pPr marL="0" marR="0" algn="l">
                        <a:spcBef>
                          <a:spcPts val="0"/>
                        </a:spcBef>
                        <a:spcAft>
                          <a:spcPts val="0"/>
                        </a:spcAft>
                      </a:pPr>
                      <a:r>
                        <a:rPr lang="en-US" sz="1100" dirty="0" smtClean="0">
                          <a:solidFill>
                            <a:srgbClr val="FFFFFF"/>
                          </a:solidFill>
                          <a:effectLst/>
                        </a:rPr>
                        <a:t>Action:</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100" kern="1200" dirty="0" smtClean="0">
                          <a:solidFill>
                            <a:srgbClr val="FFFFFF"/>
                          </a:solidFill>
                          <a:effectLst/>
                        </a:rPr>
                        <a:t>Actor</a:t>
                      </a:r>
                      <a:endParaRPr lang="bg-BG" sz="1100" b="0" kern="12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19064">
                <a:tc>
                  <a:txBody>
                    <a:bodyPr/>
                    <a:lstStyle/>
                    <a:p>
                      <a:pPr marL="0" marR="0" algn="l">
                        <a:spcBef>
                          <a:spcPts val="0"/>
                        </a:spcBef>
                        <a:spcAft>
                          <a:spcPts val="0"/>
                        </a:spcAft>
                      </a:pPr>
                      <a:r>
                        <a:rPr lang="en-US" sz="1100" kern="1200" dirty="0" smtClean="0">
                          <a:solidFill>
                            <a:srgbClr val="FFFFFF"/>
                          </a:solidFill>
                          <a:effectLst/>
                        </a:rPr>
                        <a:t>Verification:</a:t>
                      </a:r>
                      <a:endParaRPr lang="bg-BG" sz="1100" b="1" kern="12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100" kern="1200" dirty="0" smtClean="0">
                          <a:solidFill>
                            <a:srgbClr val="FFFFFF"/>
                          </a:solidFill>
                          <a:effectLst/>
                        </a:rPr>
                        <a:t>System</a:t>
                      </a:r>
                      <a:endParaRPr lang="bg-BG" sz="1100" b="0" kern="12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71985">
                <a:tc>
                  <a:txBody>
                    <a:bodyPr/>
                    <a:lstStyle/>
                    <a:p>
                      <a:pPr marL="0" marR="0" algn="l">
                        <a:spcBef>
                          <a:spcPts val="0"/>
                        </a:spcBef>
                        <a:spcAft>
                          <a:spcPts val="0"/>
                        </a:spcAft>
                      </a:pPr>
                      <a:r>
                        <a:rPr lang="en-US" sz="1100" dirty="0" smtClean="0">
                          <a:solidFill>
                            <a:srgbClr val="FFFFFF"/>
                          </a:solidFill>
                          <a:effectLst/>
                        </a:rPr>
                        <a:t>Action:</a:t>
                      </a:r>
                    </a:p>
                  </a:txBody>
                  <a:tcPr marL="68580" marR="68580" marT="0" marB="0"/>
                </a:tc>
                <a:tc>
                  <a:txBody>
                    <a:bodyPr/>
                    <a:lstStyle/>
                    <a:p>
                      <a:pPr marL="0" marR="0" algn="l">
                        <a:spcBef>
                          <a:spcPts val="0"/>
                        </a:spcBef>
                        <a:spcAft>
                          <a:spcPts val="0"/>
                        </a:spcAft>
                      </a:pPr>
                      <a:r>
                        <a:rPr lang="en-US" sz="1100" kern="1200" dirty="0" smtClean="0">
                          <a:solidFill>
                            <a:srgbClr val="FFFFFF"/>
                          </a:solidFill>
                          <a:effectLst/>
                        </a:rPr>
                        <a:t>Actor</a:t>
                      </a:r>
                    </a:p>
                  </a:txBody>
                  <a:tcPr marL="68580" marR="68580" marT="0" marB="0"/>
                </a:tc>
              </a:tr>
              <a:tr h="219064">
                <a:tc>
                  <a:txBody>
                    <a:bodyPr/>
                    <a:lstStyle/>
                    <a:p>
                      <a:pPr marL="0" marR="0" algn="l">
                        <a:spcBef>
                          <a:spcPts val="0"/>
                        </a:spcBef>
                        <a:spcAft>
                          <a:spcPts val="0"/>
                        </a:spcAft>
                      </a:pPr>
                      <a:r>
                        <a:rPr lang="en-US" sz="1100" kern="1200" dirty="0" smtClean="0">
                          <a:solidFill>
                            <a:srgbClr val="FFFFFF"/>
                          </a:solidFill>
                          <a:effectLst/>
                        </a:rPr>
                        <a:t>Verification:</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100" kern="1200" dirty="0" smtClean="0">
                          <a:solidFill>
                            <a:srgbClr val="FFFFFF"/>
                          </a:solidFill>
                          <a:effectLst/>
                        </a:rPr>
                        <a:t>System</a:t>
                      </a:r>
                      <a:endParaRPr lang="bg-BG" sz="1100" b="0" kern="12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19064">
                <a:tc>
                  <a:txBody>
                    <a:bodyPr/>
                    <a:lstStyle/>
                    <a:p>
                      <a:pPr marL="0" marR="0" algn="l">
                        <a:spcBef>
                          <a:spcPts val="0"/>
                        </a:spcBef>
                        <a:spcAft>
                          <a:spcPts val="0"/>
                        </a:spcAft>
                      </a:pPr>
                      <a:r>
                        <a:rPr lang="en-US" sz="1200" dirty="0" smtClean="0">
                          <a:solidFill>
                            <a:srgbClr val="FFFFFF"/>
                          </a:solidFill>
                          <a:effectLst/>
                        </a:rPr>
                        <a:t>…</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100" kern="1200" dirty="0" smtClean="0">
                          <a:solidFill>
                            <a:srgbClr val="FFFFFF"/>
                          </a:solidFill>
                          <a:effectLst/>
                        </a:rPr>
                        <a:t>….</a:t>
                      </a:r>
                      <a:endParaRPr lang="bg-BG" sz="1100" b="0" kern="12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13409199"/>
              </p:ext>
            </p:extLst>
          </p:nvPr>
        </p:nvGraphicFramePr>
        <p:xfrm>
          <a:off x="4091708" y="2978727"/>
          <a:ext cx="2664691" cy="773408"/>
        </p:xfrm>
        <a:graphic>
          <a:graphicData uri="http://schemas.openxmlformats.org/drawingml/2006/table">
            <a:tbl>
              <a:tblPr firstRow="1" firstCol="1" bandRow="1">
                <a:tableStyleId>{5A111915-BE36-4E01-A7E5-04B1672EAD32}</a:tableStyleId>
              </a:tblPr>
              <a:tblGrid>
                <a:gridCol w="781797"/>
                <a:gridCol w="941447"/>
                <a:gridCol w="941447"/>
              </a:tblGrid>
              <a:tr h="219064">
                <a:tc gridSpan="3">
                  <a:txBody>
                    <a:bodyPr/>
                    <a:lstStyle/>
                    <a:p>
                      <a:pPr marL="0" marR="0" algn="ctr">
                        <a:spcBef>
                          <a:spcPts val="0"/>
                        </a:spcBef>
                        <a:spcAft>
                          <a:spcPts val="0"/>
                        </a:spcAft>
                      </a:pPr>
                      <a:r>
                        <a:rPr lang="en-US" sz="1100" dirty="0" smtClean="0">
                          <a:effectLst/>
                        </a:rPr>
                        <a:t>Test case template:</a:t>
                      </a:r>
                      <a:endParaRPr lang="bg-BG" sz="1200" dirty="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bg-BG"/>
                    </a:p>
                  </a:txBody>
                  <a:tcPr/>
                </a:tc>
                <a:tc hMerge="1">
                  <a:txBody>
                    <a:bodyPr/>
                    <a:lstStyle/>
                    <a:p>
                      <a:pPr marL="0" marR="0" algn="ctr">
                        <a:spcBef>
                          <a:spcPts val="0"/>
                        </a:spcBef>
                        <a:spcAft>
                          <a:spcPts val="0"/>
                        </a:spcAft>
                      </a:pPr>
                      <a:endParaRPr lang="bg-BG" sz="1200" dirty="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accent5">
                        <a:lumMod val="50000"/>
                      </a:schemeClr>
                    </a:solidFill>
                  </a:tcPr>
                </a:tc>
              </a:tr>
              <a:tr h="219064">
                <a:tc>
                  <a:txBody>
                    <a:bodyPr/>
                    <a:lstStyle/>
                    <a:p>
                      <a:pPr marL="0" marR="0" algn="l">
                        <a:spcBef>
                          <a:spcPts val="0"/>
                        </a:spcBef>
                        <a:spcAft>
                          <a:spcPts val="0"/>
                        </a:spcAft>
                      </a:pPr>
                      <a:r>
                        <a:rPr lang="en-US" sz="1100" dirty="0" smtClean="0">
                          <a:solidFill>
                            <a:srgbClr val="FFFFFF"/>
                          </a:solidFill>
                          <a:effectLst/>
                        </a:rPr>
                        <a:t>Use case steps:</a:t>
                      </a:r>
                      <a:endParaRPr lang="bg-BG" sz="1200" dirty="0">
                        <a:solidFill>
                          <a:srgbClr val="FFFFFF"/>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100" kern="1200" dirty="0" smtClean="0">
                          <a:solidFill>
                            <a:srgbClr val="FFFFFF"/>
                          </a:solidFill>
                          <a:effectLst/>
                        </a:rPr>
                        <a:t>Test case steps:</a:t>
                      </a:r>
                      <a:endParaRPr lang="bg-BG" sz="1100" b="0" kern="12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100" kern="1200" dirty="0" smtClean="0">
                          <a:solidFill>
                            <a:srgbClr val="FFFFFF"/>
                          </a:solidFill>
                          <a:effectLst/>
                        </a:rPr>
                        <a:t>Expected result:</a:t>
                      </a:r>
                      <a:endParaRPr lang="bg-BG" sz="1100" b="0" kern="12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19064">
                <a:tc>
                  <a:txBody>
                    <a:bodyPr/>
                    <a:lstStyle/>
                    <a:p>
                      <a:pPr marL="0" marR="0" algn="l">
                        <a:spcBef>
                          <a:spcPts val="0"/>
                        </a:spcBef>
                        <a:spcAft>
                          <a:spcPts val="0"/>
                        </a:spcAft>
                      </a:pPr>
                      <a:r>
                        <a:rPr lang="en-US" sz="1100" kern="1200" dirty="0" smtClean="0">
                          <a:solidFill>
                            <a:srgbClr val="FFFFFF"/>
                          </a:solidFill>
                          <a:effectLst/>
                        </a:rPr>
                        <a:t>…</a:t>
                      </a:r>
                      <a:endParaRPr lang="en-US" sz="1100" b="1" kern="1200" dirty="0" smtClean="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100" kern="1200" dirty="0" smtClean="0">
                          <a:solidFill>
                            <a:srgbClr val="FFFFFF"/>
                          </a:solidFill>
                          <a:effectLst/>
                        </a:rPr>
                        <a:t>…</a:t>
                      </a:r>
                      <a:endParaRPr lang="bg-BG" sz="1100" b="0" kern="12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100" kern="1200" dirty="0" smtClean="0">
                          <a:solidFill>
                            <a:srgbClr val="FFFFFF"/>
                          </a:solidFill>
                          <a:effectLst/>
                        </a:rPr>
                        <a:t>…</a:t>
                      </a:r>
                      <a:endParaRPr lang="bg-BG" sz="1100" b="0" kern="12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0749525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Testing</a:t>
            </a:r>
            <a:endParaRPr lang="en-US" dirty="0"/>
          </a:p>
        </p:txBody>
      </p:sp>
      <p:sp>
        <p:nvSpPr>
          <p:cNvPr id="3" name="Content Placeholder 2"/>
          <p:cNvSpPr>
            <a:spLocks noGrp="1"/>
          </p:cNvSpPr>
          <p:nvPr>
            <p:ph idx="1"/>
          </p:nvPr>
        </p:nvSpPr>
        <p:spPr/>
        <p:txBody>
          <a:bodyPr/>
          <a:lstStyle/>
          <a:p>
            <a:r>
              <a:rPr lang="en-US" dirty="0">
                <a:solidFill>
                  <a:schemeClr val="accent5">
                    <a:lumMod val="20000"/>
                    <a:lumOff val="80000"/>
                  </a:schemeClr>
                </a:solidFill>
              </a:rPr>
              <a:t>U</a:t>
            </a:r>
            <a:r>
              <a:rPr lang="en-US" dirty="0" smtClean="0">
                <a:solidFill>
                  <a:schemeClr val="accent5">
                    <a:lumMod val="20000"/>
                    <a:lumOff val="80000"/>
                  </a:schemeClr>
                </a:solidFill>
              </a:rPr>
              <a:t>se case testing </a:t>
            </a:r>
            <a:r>
              <a:rPr lang="en-US" dirty="0"/>
              <a:t>definition:</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
        <p:nvSpPr>
          <p:cNvPr id="5" name="Rectangle 3"/>
          <p:cNvSpPr txBox="1">
            <a:spLocks noChangeArrowheads="1"/>
          </p:cNvSpPr>
          <p:nvPr/>
        </p:nvSpPr>
        <p:spPr>
          <a:xfrm>
            <a:off x="635000" y="1937873"/>
            <a:ext cx="7924800" cy="156966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282575" indent="-282575" algn="l" rtl="0" eaLnBrk="0" fontAlgn="base"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lvl="1" indent="0" algn="ctr">
              <a:lnSpc>
                <a:spcPct val="100000"/>
              </a:lnSpc>
              <a:buClr>
                <a:schemeClr val="accent5">
                  <a:lumMod val="40000"/>
                  <a:lumOff val="60000"/>
                </a:schemeClr>
              </a:buClr>
              <a:buSzPct val="70000"/>
              <a:buNone/>
              <a:tabLst>
                <a:tab pos="282575" algn="l"/>
              </a:tabLst>
            </a:pPr>
            <a:r>
              <a:rPr lang="en-US" sz="3200" noProof="1">
                <a:cs typeface="Consolas" pitchFamily="49" charset="0"/>
              </a:rPr>
              <a:t>A black-box test design technique in which test cases are designed to </a:t>
            </a:r>
            <a:r>
              <a:rPr lang="en-US" sz="3200" noProof="1" smtClean="0">
                <a:cs typeface="Consolas" pitchFamily="49" charset="0"/>
              </a:rPr>
              <a:t>execute </a:t>
            </a:r>
            <a:br>
              <a:rPr lang="en-US" sz="3200" noProof="1" smtClean="0">
                <a:cs typeface="Consolas" pitchFamily="49" charset="0"/>
              </a:rPr>
            </a:br>
            <a:r>
              <a:rPr lang="en-US" sz="3200" noProof="1" smtClean="0">
                <a:solidFill>
                  <a:schemeClr val="accent5">
                    <a:lumMod val="20000"/>
                    <a:lumOff val="80000"/>
                  </a:schemeClr>
                </a:solidFill>
                <a:cs typeface="Consolas" pitchFamily="49" charset="0"/>
              </a:rPr>
              <a:t>user scenarios</a:t>
            </a:r>
            <a:endParaRPr lang="en-US" sz="3200" noProof="1">
              <a:solidFill>
                <a:schemeClr val="accent5">
                  <a:lumMod val="20000"/>
                  <a:lumOff val="80000"/>
                </a:schemeClr>
              </a:solidFill>
              <a:cs typeface="Consolas" pitchFamily="49" charset="0"/>
            </a:endParaRPr>
          </a:p>
        </p:txBody>
      </p:sp>
      <p:pic>
        <p:nvPicPr>
          <p:cNvPr id="1030" name="Picture 6"/>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728913" y="4192572"/>
            <a:ext cx="3686175" cy="2208228"/>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56379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a:t>
            </a:r>
            <a:endParaRPr lang="en-US" dirty="0"/>
          </a:p>
        </p:txBody>
      </p:sp>
      <p:sp>
        <p:nvSpPr>
          <p:cNvPr id="3" name="Content Placeholder 2"/>
          <p:cNvSpPr>
            <a:spLocks noGrp="1"/>
          </p:cNvSpPr>
          <p:nvPr>
            <p:ph idx="1"/>
          </p:nvPr>
        </p:nvSpPr>
        <p:spPr/>
        <p:txBody>
          <a:bodyPr/>
          <a:lstStyle/>
          <a:p>
            <a:r>
              <a:rPr lang="en-US" dirty="0" smtClean="0">
                <a:solidFill>
                  <a:schemeClr val="accent5">
                    <a:lumMod val="20000"/>
                    <a:lumOff val="80000"/>
                  </a:schemeClr>
                </a:solidFill>
              </a:rPr>
              <a:t>Use case </a:t>
            </a:r>
            <a:r>
              <a:rPr lang="en-US" dirty="0" smtClean="0"/>
              <a:t>definition</a:t>
            </a:r>
            <a:r>
              <a:rPr lang="en-US" dirty="0"/>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
        <p:nvSpPr>
          <p:cNvPr id="5" name="Rectangle 3"/>
          <p:cNvSpPr txBox="1">
            <a:spLocks noChangeArrowheads="1"/>
          </p:cNvSpPr>
          <p:nvPr/>
        </p:nvSpPr>
        <p:spPr>
          <a:xfrm>
            <a:off x="635000" y="1937873"/>
            <a:ext cx="7924800" cy="156966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282575" indent="-282575" algn="l" rtl="0" eaLnBrk="0" fontAlgn="base"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lvl="1" indent="0" algn="ctr">
              <a:lnSpc>
                <a:spcPct val="100000"/>
              </a:lnSpc>
              <a:buClr>
                <a:schemeClr val="accent5">
                  <a:lumMod val="40000"/>
                  <a:lumOff val="60000"/>
                </a:schemeClr>
              </a:buClr>
              <a:buSzPct val="70000"/>
              <a:buNone/>
              <a:tabLst>
                <a:tab pos="282575" algn="l"/>
              </a:tabLst>
            </a:pPr>
            <a:r>
              <a:rPr lang="en-US" sz="3200" noProof="1">
                <a:cs typeface="Consolas" pitchFamily="49" charset="0"/>
              </a:rPr>
              <a:t>A sequence of transactions in a dialogue between a user and the system with </a:t>
            </a:r>
            <a:r>
              <a:rPr lang="en-US" sz="3200" noProof="1" smtClean="0">
                <a:cs typeface="Consolas" pitchFamily="49" charset="0"/>
              </a:rPr>
              <a:t>a tangible result</a:t>
            </a:r>
            <a:endParaRPr lang="en-US" sz="3200" noProof="1">
              <a:solidFill>
                <a:schemeClr val="accent5">
                  <a:lumMod val="20000"/>
                  <a:lumOff val="80000"/>
                </a:schemeClr>
              </a:solidFill>
              <a:cs typeface="Consolas" pitchFamily="49" charset="0"/>
            </a:endParaRPr>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42457" y="4191000"/>
            <a:ext cx="2859087" cy="2030413"/>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23164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(1)</a:t>
            </a:r>
            <a:endParaRPr lang="en-US" dirty="0"/>
          </a:p>
        </p:txBody>
      </p:sp>
      <p:sp>
        <p:nvSpPr>
          <p:cNvPr id="3" name="Content Placeholder 2"/>
          <p:cNvSpPr>
            <a:spLocks noGrp="1"/>
          </p:cNvSpPr>
          <p:nvPr>
            <p:ph idx="1"/>
          </p:nvPr>
        </p:nvSpPr>
        <p:spPr/>
        <p:txBody>
          <a:bodyPr/>
          <a:lstStyle/>
          <a:p>
            <a:pPr>
              <a:lnSpc>
                <a:spcPct val="100000"/>
              </a:lnSpc>
            </a:pPr>
            <a:r>
              <a:rPr lang="en-US" dirty="0" smtClean="0"/>
              <a:t>The basic idea of use cases is simple:</a:t>
            </a:r>
          </a:p>
          <a:p>
            <a:pPr lvl="1">
              <a:lnSpc>
                <a:spcPct val="100000"/>
              </a:lnSpc>
            </a:pPr>
            <a:r>
              <a:rPr lang="en-US" dirty="0" smtClean="0"/>
              <a:t>We </a:t>
            </a:r>
            <a:r>
              <a:rPr lang="en-US" dirty="0"/>
              <a:t>have some </a:t>
            </a:r>
            <a:r>
              <a:rPr lang="en-US" dirty="0">
                <a:solidFill>
                  <a:schemeClr val="accent5">
                    <a:lumMod val="20000"/>
                    <a:lumOff val="80000"/>
                  </a:schemeClr>
                </a:solidFill>
              </a:rPr>
              <a:t>numbered</a:t>
            </a:r>
            <a:r>
              <a:rPr lang="en-US" dirty="0"/>
              <a:t> (or at least sequential) </a:t>
            </a:r>
            <a:r>
              <a:rPr lang="en-US" dirty="0">
                <a:solidFill>
                  <a:schemeClr val="accent5">
                    <a:lumMod val="20000"/>
                    <a:lumOff val="80000"/>
                  </a:schemeClr>
                </a:solidFill>
              </a:rPr>
              <a:t>list of steps </a:t>
            </a:r>
            <a:endParaRPr lang="en-US" dirty="0" smtClean="0">
              <a:solidFill>
                <a:schemeClr val="accent5">
                  <a:lumMod val="20000"/>
                  <a:lumOff val="80000"/>
                </a:schemeClr>
              </a:solidFill>
            </a:endParaRPr>
          </a:p>
          <a:p>
            <a:pPr lvl="2">
              <a:lnSpc>
                <a:spcPct val="100000"/>
              </a:lnSpc>
            </a:pPr>
            <a:r>
              <a:rPr lang="en-US" dirty="0"/>
              <a:t>D</a:t>
            </a:r>
            <a:r>
              <a:rPr lang="en-US" dirty="0" smtClean="0"/>
              <a:t>escribes </a:t>
            </a:r>
            <a:r>
              <a:rPr lang="en-US" dirty="0">
                <a:solidFill>
                  <a:schemeClr val="accent5">
                    <a:lumMod val="20000"/>
                    <a:lumOff val="80000"/>
                  </a:schemeClr>
                </a:solidFill>
              </a:rPr>
              <a:t>how an actor interacts with the </a:t>
            </a:r>
            <a:r>
              <a:rPr lang="en-US" dirty="0" smtClean="0">
                <a:solidFill>
                  <a:schemeClr val="accent5">
                    <a:lumMod val="20000"/>
                    <a:lumOff val="80000"/>
                  </a:schemeClr>
                </a:solidFill>
              </a:rPr>
              <a:t>system</a:t>
            </a:r>
          </a:p>
          <a:p>
            <a:pPr lvl="1">
              <a:lnSpc>
                <a:spcPct val="100000"/>
              </a:lnSpc>
            </a:pPr>
            <a:r>
              <a:rPr lang="en-US" dirty="0"/>
              <a:t>The steps can be shown in </a:t>
            </a:r>
            <a:r>
              <a:rPr lang="en-US" dirty="0">
                <a:solidFill>
                  <a:schemeClr val="accent5">
                    <a:lumMod val="20000"/>
                    <a:lumOff val="80000"/>
                  </a:schemeClr>
                </a:solidFill>
              </a:rPr>
              <a:t>text</a:t>
            </a:r>
            <a:r>
              <a:rPr lang="en-US" dirty="0"/>
              <a:t> or as part of a </a:t>
            </a:r>
            <a:r>
              <a:rPr lang="en-US" dirty="0">
                <a:solidFill>
                  <a:schemeClr val="accent5">
                    <a:lumMod val="20000"/>
                    <a:lumOff val="80000"/>
                  </a:schemeClr>
                </a:solidFill>
              </a:rPr>
              <a:t>flowchart</a:t>
            </a:r>
          </a:p>
          <a:p>
            <a:pPr lvl="1">
              <a:lnSpc>
                <a:spcPct val="100000"/>
              </a:lnSpc>
            </a:pPr>
            <a:r>
              <a:rPr lang="en-US" dirty="0"/>
              <a:t>Use cases also show the </a:t>
            </a:r>
            <a:r>
              <a:rPr lang="en-US" dirty="0">
                <a:solidFill>
                  <a:schemeClr val="accent5">
                    <a:lumMod val="20000"/>
                    <a:lumOff val="80000"/>
                  </a:schemeClr>
                </a:solidFill>
              </a:rPr>
              <a:t>results</a:t>
            </a:r>
            <a:r>
              <a:rPr lang="en-US" dirty="0"/>
              <a:t> obtained at the end of the sequence of </a:t>
            </a:r>
            <a:r>
              <a:rPr lang="en-US" dirty="0" smtClean="0"/>
              <a:t>steps</a:t>
            </a:r>
            <a:endParaRPr lang="en-US"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0400" y="5181600"/>
            <a:ext cx="1178649" cy="1095375"/>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82831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76200"/>
            <a:ext cx="7086600" cy="914400"/>
          </a:xfrm>
        </p:spPr>
        <p:txBody>
          <a:bodyPr/>
          <a:lstStyle/>
          <a:p>
            <a:r>
              <a:rPr lang="en-US" sz="3800" dirty="0" smtClean="0"/>
              <a:t>Normal Workflow vs. Exceptions</a:t>
            </a:r>
            <a:endParaRPr lang="en-US" sz="3800" dirty="0"/>
          </a:p>
        </p:txBody>
      </p:sp>
      <p:sp>
        <p:nvSpPr>
          <p:cNvPr id="3" name="Content Placeholder 2"/>
          <p:cNvSpPr>
            <a:spLocks noGrp="1"/>
          </p:cNvSpPr>
          <p:nvPr>
            <p:ph idx="1"/>
          </p:nvPr>
        </p:nvSpPr>
        <p:spPr>
          <a:xfrm>
            <a:off x="228600" y="1066800"/>
            <a:ext cx="8686800" cy="5638800"/>
          </a:xfrm>
        </p:spPr>
        <p:txBody>
          <a:bodyPr/>
          <a:lstStyle/>
          <a:p>
            <a:pPr>
              <a:lnSpc>
                <a:spcPct val="100000"/>
              </a:lnSpc>
            </a:pPr>
            <a:r>
              <a:rPr lang="en-US" dirty="0" smtClean="0"/>
              <a:t>Use Cases represent </a:t>
            </a:r>
            <a:r>
              <a:rPr lang="en-US" dirty="0" smtClean="0">
                <a:solidFill>
                  <a:schemeClr val="accent5">
                    <a:lumMod val="20000"/>
                    <a:lumOff val="80000"/>
                  </a:schemeClr>
                </a:solidFill>
              </a:rPr>
              <a:t>two basic scenarios</a:t>
            </a:r>
            <a:r>
              <a:rPr lang="en-US" dirty="0" smtClean="0"/>
              <a:t>:</a:t>
            </a:r>
          </a:p>
          <a:p>
            <a:pPr lvl="1">
              <a:lnSpc>
                <a:spcPct val="100000"/>
              </a:lnSpc>
            </a:pPr>
            <a:r>
              <a:rPr lang="en-US" dirty="0" smtClean="0">
                <a:solidFill>
                  <a:schemeClr val="accent5">
                    <a:lumMod val="20000"/>
                    <a:lumOff val="80000"/>
                  </a:schemeClr>
                </a:solidFill>
              </a:rPr>
              <a:t>Normal workflow</a:t>
            </a:r>
          </a:p>
          <a:p>
            <a:pPr lvl="2">
              <a:lnSpc>
                <a:spcPct val="100000"/>
              </a:lnSpc>
            </a:pPr>
            <a:r>
              <a:rPr lang="en-US" dirty="0" smtClean="0"/>
              <a:t>Shows the typical, </a:t>
            </a:r>
            <a:r>
              <a:rPr lang="en-US" dirty="0" smtClean="0">
                <a:solidFill>
                  <a:schemeClr val="accent5">
                    <a:lumMod val="20000"/>
                    <a:lumOff val="80000"/>
                  </a:schemeClr>
                </a:solidFill>
              </a:rPr>
              <a:t>normal processing</a:t>
            </a:r>
          </a:p>
          <a:p>
            <a:pPr lvl="2">
              <a:lnSpc>
                <a:spcPct val="100000"/>
              </a:lnSpc>
            </a:pPr>
            <a:r>
              <a:rPr lang="en-US" dirty="0" smtClean="0"/>
              <a:t>Also called: the primary </a:t>
            </a:r>
            <a:r>
              <a:rPr lang="en-US" dirty="0"/>
              <a:t>scenario, the normal course, the basic course, the main </a:t>
            </a:r>
            <a:r>
              <a:rPr lang="en-US" dirty="0" smtClean="0"/>
              <a:t>course, the </a:t>
            </a:r>
            <a:r>
              <a:rPr lang="en-US" dirty="0"/>
              <a:t>happy </a:t>
            </a:r>
            <a:r>
              <a:rPr lang="en-US" dirty="0" smtClean="0"/>
              <a:t>path, etc.</a:t>
            </a:r>
            <a:endParaRPr lang="en-US" dirty="0"/>
          </a:p>
          <a:p>
            <a:pPr lvl="1">
              <a:lnSpc>
                <a:spcPct val="100000"/>
              </a:lnSpc>
            </a:pPr>
            <a:r>
              <a:rPr lang="en-US" dirty="0" smtClean="0">
                <a:solidFill>
                  <a:schemeClr val="accent5">
                    <a:lumMod val="20000"/>
                    <a:lumOff val="80000"/>
                  </a:schemeClr>
                </a:solidFill>
              </a:rPr>
              <a:t>Exceptions</a:t>
            </a:r>
          </a:p>
          <a:p>
            <a:pPr lvl="2">
              <a:lnSpc>
                <a:spcPct val="100000"/>
              </a:lnSpc>
            </a:pPr>
            <a:r>
              <a:rPr lang="en-US" dirty="0" smtClean="0"/>
              <a:t>Shows </a:t>
            </a:r>
            <a:r>
              <a:rPr lang="en-US" dirty="0" smtClean="0">
                <a:solidFill>
                  <a:schemeClr val="accent5">
                    <a:lumMod val="20000"/>
                    <a:lumOff val="80000"/>
                  </a:schemeClr>
                </a:solidFill>
              </a:rPr>
              <a:t>abnormal processing</a:t>
            </a:r>
            <a:endParaRPr lang="en-US" dirty="0" smtClean="0"/>
          </a:p>
          <a:p>
            <a:pPr lvl="2">
              <a:lnSpc>
                <a:spcPct val="100000"/>
              </a:lnSpc>
            </a:pPr>
            <a:r>
              <a:rPr lang="en-US" dirty="0"/>
              <a:t>Also called: </a:t>
            </a:r>
            <a:r>
              <a:rPr lang="en-US" dirty="0" smtClean="0"/>
              <a:t>exceptions</a:t>
            </a:r>
            <a:r>
              <a:rPr lang="en-US" dirty="0"/>
              <a:t>, exceptional processing, or alternative courses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spTree>
    <p:extLst>
      <p:ext uri="{BB962C8B-B14F-4D97-AF65-F5344CB8AC3E}">
        <p14:creationId xmlns:p14="http://schemas.microsoft.com/office/powerpoint/2010/main" val="1088194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Receiving Use Cases</a:t>
            </a:r>
            <a:endParaRPr lang="en-US" dirty="0"/>
          </a:p>
        </p:txBody>
      </p:sp>
      <p:sp>
        <p:nvSpPr>
          <p:cNvPr id="3" name="Content Placeholder 2"/>
          <p:cNvSpPr>
            <a:spLocks noGrp="1"/>
          </p:cNvSpPr>
          <p:nvPr>
            <p:ph idx="1"/>
          </p:nvPr>
        </p:nvSpPr>
        <p:spPr/>
        <p:txBody>
          <a:bodyPr/>
          <a:lstStyle/>
          <a:p>
            <a:pPr>
              <a:lnSpc>
                <a:spcPct val="100000"/>
              </a:lnSpc>
            </a:pPr>
            <a:r>
              <a:rPr lang="en-US" dirty="0" smtClean="0"/>
              <a:t>In most cases </a:t>
            </a:r>
            <a:r>
              <a:rPr lang="en-US" dirty="0" smtClean="0">
                <a:solidFill>
                  <a:schemeClr val="accent5">
                    <a:lumMod val="20000"/>
                    <a:lumOff val="80000"/>
                  </a:schemeClr>
                </a:solidFill>
              </a:rPr>
              <a:t>test analysts do not create use cases – they receive them</a:t>
            </a:r>
          </a:p>
          <a:p>
            <a:pPr lvl="1">
              <a:lnSpc>
                <a:spcPct val="100000"/>
              </a:lnSpc>
            </a:pPr>
            <a:r>
              <a:rPr lang="en-US" dirty="0" smtClean="0"/>
              <a:t>Test analysts </a:t>
            </a:r>
            <a:r>
              <a:rPr lang="en-US" dirty="0" smtClean="0">
                <a:solidFill>
                  <a:schemeClr val="accent5">
                    <a:lumMod val="20000"/>
                    <a:lumOff val="80000"/>
                  </a:schemeClr>
                </a:solidFill>
              </a:rPr>
              <a:t>create their tests </a:t>
            </a:r>
            <a:r>
              <a:rPr lang="en-US" dirty="0" smtClean="0"/>
              <a:t>based on use cases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pic>
        <p:nvPicPr>
          <p:cNvPr id="717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0600" y="3276600"/>
            <a:ext cx="2868757" cy="2860490"/>
          </a:xfrm>
          <a:prstGeom prst="roundRect">
            <a:avLst>
              <a:gd name="adj" fmla="val 8991"/>
            </a:avLst>
          </a:prstGeom>
          <a:noFill/>
          <a:ln>
            <a:noFill/>
          </a:ln>
          <a:effectLst>
            <a:glow rad="101600">
              <a:schemeClr val="tx1">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8560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elerik Academy Them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extLst>
    <a:ext uri="{05A4C25C-085E-4340-85A3-A5531E510DB2}">
      <thm15:themeFamily xmlns:thm15="http://schemas.microsoft.com/office/thememl/2012/main" name="Telerik Academy Theme" id="{CC62B882-3A46-4F72-8436-1D7407ADFF02}" vid="{92E024D1-C2BF-4AF7-8ED1-5C666C82BD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Telerik Academy Theme</Template>
  <TotalTime>111</TotalTime>
  <Words>2846</Words>
  <Application>Microsoft Office PowerPoint</Application>
  <PresentationFormat>On-screen Show (4:3)</PresentationFormat>
  <Paragraphs>454</Paragraphs>
  <Slides>45</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Calibri</vt:lpstr>
      <vt:lpstr>Cambria</vt:lpstr>
      <vt:lpstr>Consolas</vt:lpstr>
      <vt:lpstr>Corbel</vt:lpstr>
      <vt:lpstr>Times New Roman</vt:lpstr>
      <vt:lpstr>Wingdings 2</vt:lpstr>
      <vt:lpstr>Telerik Academy Theme</vt:lpstr>
      <vt:lpstr>Use Case Testing</vt:lpstr>
      <vt:lpstr>The Lectors</vt:lpstr>
      <vt:lpstr>Table of Contents</vt:lpstr>
      <vt:lpstr>What Is Use Case Testing</vt:lpstr>
      <vt:lpstr>Use Case Testing</vt:lpstr>
      <vt:lpstr>Use Case</vt:lpstr>
      <vt:lpstr>Use Case (1)</vt:lpstr>
      <vt:lpstr>Normal Workflow vs. Exceptions</vt:lpstr>
      <vt:lpstr>Receiving Use Cases</vt:lpstr>
      <vt:lpstr>Deriving Test Cases</vt:lpstr>
      <vt:lpstr>The Bug Hypothesis</vt:lpstr>
      <vt:lpstr>Combining Use Cases And Other Test Techniques</vt:lpstr>
      <vt:lpstr>Deriving Tests  With Use Cases</vt:lpstr>
      <vt:lpstr>E-commerce Site  Use Case Example</vt:lpstr>
      <vt:lpstr>E-commerce Site  Use Case Example (1)</vt:lpstr>
      <vt:lpstr>Deriving The Test Cases</vt:lpstr>
      <vt:lpstr>Deriving The Test Cases (1)</vt:lpstr>
      <vt:lpstr>Deriving The Test Cases (2)</vt:lpstr>
      <vt:lpstr>Use Case Diagrams</vt:lpstr>
      <vt:lpstr>UML</vt:lpstr>
      <vt:lpstr>Use Case Diagram - Example</vt:lpstr>
      <vt:lpstr>Include vs. Extend Conditions</vt:lpstr>
      <vt:lpstr>Logical vs. Concrete  Test Cases</vt:lpstr>
      <vt:lpstr>Logical vs. Concrete Test Cases</vt:lpstr>
      <vt:lpstr>Formal vs. Informal  Use Cases</vt:lpstr>
      <vt:lpstr>Formal vs. Informal Use Cases</vt:lpstr>
      <vt:lpstr>Formal Use Case Example</vt:lpstr>
      <vt:lpstr>Formal Use Case Example (1)</vt:lpstr>
      <vt:lpstr>Application of Use Case Testing</vt:lpstr>
      <vt:lpstr>Application of Use Case Testing</vt:lpstr>
      <vt:lpstr>Use Case Testing</vt:lpstr>
      <vt:lpstr>Exercises (1)</vt:lpstr>
      <vt:lpstr>Exercises (2)</vt:lpstr>
      <vt:lpstr>Exercises (3)</vt:lpstr>
      <vt:lpstr>Exercises (4)</vt:lpstr>
      <vt:lpstr>Exercises (5)</vt:lpstr>
      <vt:lpstr>Exercises (6)</vt:lpstr>
      <vt:lpstr>Exercises (7)</vt:lpstr>
      <vt:lpstr>Exercises (8)</vt:lpstr>
      <vt:lpstr>Exercises (9)</vt:lpstr>
      <vt:lpstr>Exercises (10)</vt:lpstr>
      <vt:lpstr>Exercises (11)</vt:lpstr>
      <vt:lpstr>Exercises (12)</vt:lpstr>
      <vt:lpstr>Exercises (13)</vt:lpstr>
      <vt:lpstr>Exercises (14)</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Trees Testing</dc:title>
  <dc:creator>Asya Georgieva</dc:creator>
  <cp:lastModifiedBy>Asya Georgieva</cp:lastModifiedBy>
  <cp:revision>22</cp:revision>
  <dcterms:created xsi:type="dcterms:W3CDTF">2013-07-02T15:53:03Z</dcterms:created>
  <dcterms:modified xsi:type="dcterms:W3CDTF">2015-12-16T12:21:33Z</dcterms:modified>
</cp:coreProperties>
</file>