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7" r:id="rId2"/>
    <p:sldId id="292"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2" autoAdjust="0"/>
    <p:restoredTop sz="91741" autoAdjust="0"/>
  </p:normalViewPr>
  <p:slideViewPr>
    <p:cSldViewPr snapToGrid="0">
      <p:cViewPr varScale="1">
        <p:scale>
          <a:sx n="112" d="100"/>
          <a:sy n="112" d="100"/>
        </p:scale>
        <p:origin x="8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11/4/2015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28</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evtopics.com/20-famous-software-disasters/" TargetMode="External"/><Relationship Id="rId2" Type="http://schemas.openxmlformats.org/officeDocument/2006/relationships/hyperlink" Target="http://istqb.org/" TargetMode="External"/><Relationship Id="rId1" Type="http://schemas.openxmlformats.org/officeDocument/2006/relationships/slideLayout" Target="../slideLayouts/slideLayout2.xml"/><Relationship Id="rId4" Type="http://schemas.openxmlformats.org/officeDocument/2006/relationships/hyperlink" Target="http://www.askvg.com/microsoft-windows-seven-bug-report/"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98864" l="0" r="100000">
                        <a14:foregroundMark x1="25095" y1="38636" x2="25095" y2="38636"/>
                        <a14:foregroundMark x1="26616" y1="12879" x2="26616" y2="12879"/>
                        <a14:backgroundMark x1="12167" y1="92045" x2="12167" y2="92045"/>
                        <a14:backgroundMark x1="92015" y1="92045" x2="92015" y2="92045"/>
                        <a14:backgroundMark x1="89734" y1="8712" x2="89734" y2="8712"/>
                      </a14:backgroundRemoval>
                    </a14:imgEffect>
                  </a14:imgLayer>
                </a14:imgProps>
              </a:ex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21"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t>
            </a:r>
            <a:r>
              <a:rPr lang="en-US" dirty="0" smtClean="0"/>
              <a:t>(2)</a:t>
            </a:r>
            <a:endParaRPr lang="en-US" dirty="0"/>
          </a:p>
        </p:txBody>
      </p:sp>
      <p:sp>
        <p:nvSpPr>
          <p:cNvPr id="3" name="Content Placeholder 2"/>
          <p:cNvSpPr>
            <a:spLocks noGrp="1"/>
          </p:cNvSpPr>
          <p:nvPr>
            <p:ph idx="1"/>
          </p:nvPr>
        </p:nvSpPr>
        <p:spPr/>
        <p:txBody>
          <a:bodyPr/>
          <a:lstStyle/>
          <a:p>
            <a:r>
              <a:rPr lang="en-US" sz="2400" dirty="0" smtClean="0">
                <a:solidFill>
                  <a:schemeClr val="accent5">
                    <a:lumMod val="20000"/>
                    <a:lumOff val="80000"/>
                  </a:schemeClr>
                </a:solidFill>
              </a:rPr>
              <a:t>Bug/Defect/Fault/Problem</a:t>
            </a:r>
          </a:p>
          <a:p>
            <a:pPr lvl="1"/>
            <a:r>
              <a:rPr lang="en-US" sz="2400" dirty="0"/>
              <a:t>A flaw in a component  or system that can cause the component or system to fail to perform its required </a:t>
            </a:r>
            <a:r>
              <a:rPr lang="en-US" sz="2400" dirty="0" smtClean="0"/>
              <a:t>function</a:t>
            </a:r>
          </a:p>
          <a:p>
            <a:pPr lvl="1"/>
            <a:r>
              <a:rPr lang="en-US" sz="2400" dirty="0" smtClean="0"/>
              <a:t>A </a:t>
            </a:r>
            <a:r>
              <a:rPr lang="en-US" sz="2400" dirty="0"/>
              <a:t>defect, if encountered during execution, may cause a failure of the component or system.</a:t>
            </a:r>
          </a:p>
          <a:p>
            <a:r>
              <a:rPr lang="en-US" sz="2400" dirty="0" smtClean="0">
                <a:solidFill>
                  <a:schemeClr val="accent5">
                    <a:lumMod val="20000"/>
                    <a:lumOff val="80000"/>
                  </a:schemeClr>
                </a:solidFill>
              </a:rPr>
              <a:t>Failure</a:t>
            </a:r>
          </a:p>
          <a:p>
            <a:pPr lvl="1"/>
            <a:r>
              <a:rPr lang="en-US" sz="2400" dirty="0"/>
              <a:t>Actual deviation of the component or system from its expected delivery, service or </a:t>
            </a:r>
            <a:r>
              <a:rPr lang="en-US" sz="2400" dirty="0" smtClean="0"/>
              <a:t>result</a:t>
            </a:r>
          </a:p>
          <a:p>
            <a:r>
              <a:rPr lang="en-US" sz="2400" dirty="0">
                <a:solidFill>
                  <a:schemeClr val="accent5">
                    <a:lumMod val="20000"/>
                    <a:lumOff val="80000"/>
                  </a:schemeClr>
                </a:solidFill>
              </a:rPr>
              <a:t>Defect/fault masking</a:t>
            </a:r>
          </a:p>
          <a:p>
            <a:pPr lvl="1"/>
            <a:r>
              <a:rPr lang="en-US" sz="2400" dirty="0" smtClean="0"/>
              <a:t>An </a:t>
            </a:r>
            <a:r>
              <a:rPr lang="en-US" sz="2400" dirty="0"/>
              <a:t>occurrence in which one defect prevents the detection of another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955" y="4782786"/>
            <a:ext cx="1525155" cy="1307276"/>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r>
              <a:rPr lang="en-US" dirty="0" smtClean="0"/>
              <a:t>?</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en-US" dirty="0">
                <a:solidFill>
                  <a:schemeClr val="accent5">
                    <a:lumMod val="20000"/>
                    <a:lumOff val="80000"/>
                  </a:schemeClr>
                </a:solidFill>
              </a:rPr>
              <a:t>Snejina Lazarova</a:t>
            </a:r>
          </a:p>
          <a:p>
            <a:pPr marL="357188" lvl="1" indent="0">
              <a:lnSpc>
                <a:spcPct val="100000"/>
              </a:lnSpc>
              <a:spcBef>
                <a:spcPts val="300"/>
              </a:spcBef>
              <a:spcAft>
                <a:spcPts val="300"/>
              </a:spcAft>
              <a:buNone/>
            </a:pPr>
            <a:r>
              <a:rPr lang="en-US" sz="2400" dirty="0" smtClean="0"/>
              <a:t>Project Manager</a:t>
            </a:r>
          </a:p>
          <a:p>
            <a:pPr marL="357188" lvl="1" indent="0">
              <a:lnSpc>
                <a:spcPct val="100000"/>
              </a:lnSpc>
              <a:spcBef>
                <a:spcPts val="300"/>
              </a:spcBef>
              <a:spcAft>
                <a:spcPts val="300"/>
              </a:spcAft>
              <a:buNone/>
            </a:pPr>
            <a:r>
              <a:rPr lang="en-US" sz="2400" dirty="0" smtClean="0"/>
              <a:t>BI &amp; Reporting Team</a:t>
            </a:r>
          </a:p>
          <a:p>
            <a:pPr lvl="1">
              <a:lnSpc>
                <a:spcPct val="100000"/>
              </a:lnSpc>
              <a:spcBef>
                <a:spcPts val="300"/>
              </a:spcBef>
              <a:spcAft>
                <a:spcPts val="300"/>
              </a:spcAft>
            </a:pPr>
            <a:endParaRPr lang="en-US" dirty="0"/>
          </a:p>
          <a:p>
            <a:pPr lvl="1">
              <a:lnSpc>
                <a:spcPct val="100000"/>
              </a:lnSpc>
              <a:spcBef>
                <a:spcPts val="300"/>
              </a:spcBef>
              <a:spcAft>
                <a:spcPts val="300"/>
              </a:spcAft>
            </a:pPr>
            <a:endParaRPr lang="en-US" dirty="0"/>
          </a:p>
          <a:p>
            <a:pPr>
              <a:lnSpc>
                <a:spcPct val="100000"/>
              </a:lnSpc>
              <a:spcBef>
                <a:spcPts val="300"/>
              </a:spcBef>
              <a:spcAft>
                <a:spcPts val="300"/>
              </a:spcAft>
            </a:pPr>
            <a:r>
              <a:rPr lang="en-US" dirty="0">
                <a:solidFill>
                  <a:schemeClr val="accent5">
                    <a:lumMod val="20000"/>
                    <a:lumOff val="80000"/>
                  </a:schemeClr>
                </a:solidFill>
              </a:rPr>
              <a:t>Dimo Mitev</a:t>
            </a:r>
          </a:p>
          <a:p>
            <a:pPr marL="357188" lvl="1" indent="0">
              <a:lnSpc>
                <a:spcPct val="100000"/>
              </a:lnSpc>
              <a:buNone/>
            </a:pPr>
            <a:r>
              <a:rPr lang="en-US" sz="2400" dirty="0" smtClean="0"/>
              <a:t>QA Architect</a:t>
            </a:r>
          </a:p>
          <a:p>
            <a:pPr marL="357188" lvl="1" indent="0">
              <a:lnSpc>
                <a:spcPct val="100000"/>
              </a:lnSpc>
              <a:buNone/>
            </a:pPr>
            <a:r>
              <a:rPr lang="en-US" sz="2400" dirty="0" smtClean="0"/>
              <a:t>Backend Services Team</a:t>
            </a: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6165"/>
          <a:stretch/>
        </p:blipFill>
        <p:spPr>
          <a:xfrm>
            <a:off x="6099452" y="3790421"/>
            <a:ext cx="1441959" cy="2029609"/>
          </a:xfrm>
          <a:prstGeom prst="roundRect">
            <a:avLst/>
          </a:prstGeom>
          <a:noFill/>
          <a:ln>
            <a:noFill/>
          </a:ln>
          <a:effectLst>
            <a:glow rad="101600">
              <a:schemeClr val="tx1">
                <a:alpha val="60000"/>
              </a:schemeClr>
            </a:glow>
            <a:outerShdw dist="35921" dir="2700000" algn="ctr" rotWithShape="0">
              <a:schemeClr val="bg2"/>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450" y="971594"/>
            <a:ext cx="1387326" cy="2080989"/>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2252125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467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a:t>
            </a:r>
            <a:r>
              <a:rPr lang="en-US" dirty="0" smtClean="0"/>
              <a:t>Viewpoints</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 </a:t>
            </a:r>
            <a:r>
              <a:rPr lang="en-US" dirty="0"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47145" y="38100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0745" y="3732576"/>
            <a:ext cx="2299855" cy="226060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96529"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help the test manager explain to these managers and executives why some defects are likely to be missed?</a:t>
            </a:r>
          </a:p>
          <a:p>
            <a:pPr marL="687388" lvl="1" indent="-339725">
              <a:lnSpc>
                <a:spcPct val="100000"/>
              </a:lnSpc>
              <a:buSzPct val="100000"/>
              <a:buFont typeface="+mj-lt"/>
              <a:buAutoNum type="alphaLcParenR"/>
            </a:pPr>
            <a:r>
              <a:rPr lang="en-US" dirty="0" smtClean="0"/>
              <a:t>Exhaustive </a:t>
            </a:r>
            <a:r>
              <a:rPr lang="en-US" dirty="0"/>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a:t>Find in the Internet information about the </a:t>
            </a:r>
            <a:r>
              <a:rPr lang="en-US" sz="3000" dirty="0">
                <a:solidFill>
                  <a:schemeClr val="accent5">
                    <a:lumMod val="20000"/>
                    <a:lumOff val="80000"/>
                  </a:schemeClr>
                </a:solidFill>
              </a:rPr>
              <a:t>ISTQB </a:t>
            </a:r>
            <a:r>
              <a:rPr lang="en-US" sz="3000" dirty="0"/>
              <a:t>(International Software Testing Board): </a:t>
            </a:r>
            <a:r>
              <a:rPr lang="en-US" sz="3000" dirty="0">
                <a:hlinkClick r:id="rId2"/>
              </a:rPr>
              <a:t> http://istqb.org</a:t>
            </a:r>
            <a:endParaRPr lang="en-US" sz="3000" dirty="0"/>
          </a:p>
          <a:p>
            <a:pPr marL="514350" indent="-514350">
              <a:spcBef>
                <a:spcPts val="0"/>
              </a:spcBef>
              <a:spcAft>
                <a:spcPts val="0"/>
              </a:spcAft>
              <a:buSzPct val="100000"/>
              <a:buFont typeface="+mj-lt"/>
              <a:buAutoNum type="arabicPeriod" startAt="2"/>
            </a:pPr>
            <a:r>
              <a:rPr lang="en-US" sz="3000" dirty="0"/>
              <a:t>Search 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3"/>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4"/>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8335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0767" y="4396509"/>
            <a:ext cx="1451649" cy="1752600"/>
          </a:xfrm>
          <a:prstGeom prst="rect">
            <a:avLst/>
          </a:prstGeom>
          <a:effectLst>
            <a:glow rad="101600">
              <a:schemeClr val="tx1">
                <a:alpha val="60000"/>
              </a:schemeClr>
            </a:glow>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(3)</a:t>
            </a:r>
            <a:endParaRPr lang="en-US" dirty="0"/>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Anomaly </a:t>
            </a:r>
          </a:p>
          <a:p>
            <a:pPr lvl="1"/>
            <a:r>
              <a:rPr lang="en-US" dirty="0"/>
              <a:t>Any condition that deviates from expectation based on requirements specifications, design documents, user documents, standards, etc. or from someone’s perception or experience </a:t>
            </a:r>
          </a:p>
          <a:p>
            <a:r>
              <a:rPr lang="en-GB" dirty="0">
                <a:solidFill>
                  <a:schemeClr val="accent5">
                    <a:lumMod val="20000"/>
                    <a:lumOff val="80000"/>
                  </a:schemeClr>
                </a:solidFill>
              </a:rPr>
              <a:t>Error (mistake) </a:t>
            </a:r>
            <a:endParaRPr lang="en-GB" i="1" dirty="0"/>
          </a:p>
          <a:p>
            <a:pPr lvl="1"/>
            <a:r>
              <a:rPr lang="en-GB" i="1" dirty="0"/>
              <a:t> </a:t>
            </a:r>
            <a:r>
              <a:rPr lang="en-US" dirty="0"/>
              <a:t>A human action that produces an incorrect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1240</TotalTime>
  <Words>1364</Words>
  <Application>Microsoft Office PowerPoint</Application>
  <PresentationFormat>On-screen Show (4:3)</PresentationFormat>
  <Paragraphs>256</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Cambria</vt:lpstr>
      <vt:lpstr>Consolas</vt:lpstr>
      <vt:lpstr>Corbel</vt:lpstr>
      <vt:lpstr>Wingdings 2</vt:lpstr>
      <vt:lpstr>Telerik Academy Theme</vt:lpstr>
      <vt:lpstr>Fundamentals of Testing</vt:lpstr>
      <vt:lpstr>The Lectors</vt:lpstr>
      <vt:lpstr>Table of Contents</vt:lpstr>
      <vt:lpstr>Why is Testing Necessary?</vt:lpstr>
      <vt:lpstr>Software Systems Context</vt:lpstr>
      <vt:lpstr>Causes of Software Defects</vt:lpstr>
      <vt:lpstr>Causes of Software Defects (2)</vt:lpstr>
      <vt:lpstr>Causes of Software Defects (3)</vt:lpstr>
      <vt:lpstr>Definitions</vt:lpstr>
      <vt:lpstr>Definitions (2)</vt:lpstr>
      <vt:lpstr>What is Software Quality?</vt:lpstr>
      <vt:lpstr>The Role of Testing</vt:lpstr>
      <vt:lpstr>Testing and Quality</vt:lpstr>
      <vt:lpstr>How Much Testing is Enough?</vt:lpstr>
      <vt:lpstr>What Is Testing?</vt:lpstr>
      <vt:lpstr>What is Testing?</vt:lpstr>
      <vt:lpstr>What is Testing?</vt:lpstr>
      <vt:lpstr>Main Test Activities</vt:lpstr>
      <vt:lpstr>Main Objectives in Testing </vt:lpstr>
      <vt:lpstr>Different Viewpoints</vt:lpstr>
      <vt:lpstr>Different Viewpoints</vt:lpstr>
      <vt:lpstr>Debugging VS Testing</vt:lpstr>
      <vt:lpstr>Seven Testing Principles</vt:lpstr>
      <vt:lpstr>Seven Testing Principles</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lpstr>Free Trainings @ Telerik Academy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Asya Georgieva</cp:lastModifiedBy>
  <cp:revision>33</cp:revision>
  <dcterms:created xsi:type="dcterms:W3CDTF">2013-01-29T09:56:39Z</dcterms:created>
  <dcterms:modified xsi:type="dcterms:W3CDTF">2015-11-04T15:06:23Z</dcterms:modified>
</cp:coreProperties>
</file>