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35" r:id="rId2"/>
    <p:sldId id="406" r:id="rId3"/>
    <p:sldId id="336" r:id="rId4"/>
    <p:sldId id="337" r:id="rId5"/>
    <p:sldId id="339" r:id="rId6"/>
    <p:sldId id="340" r:id="rId7"/>
    <p:sldId id="393" r:id="rId8"/>
    <p:sldId id="342" r:id="rId9"/>
    <p:sldId id="341" r:id="rId10"/>
    <p:sldId id="357" r:id="rId11"/>
    <p:sldId id="348" r:id="rId12"/>
    <p:sldId id="355" r:id="rId13"/>
    <p:sldId id="403" r:id="rId14"/>
    <p:sldId id="343" r:id="rId15"/>
    <p:sldId id="394" r:id="rId16"/>
    <p:sldId id="344" r:id="rId17"/>
    <p:sldId id="353" r:id="rId18"/>
    <p:sldId id="407" r:id="rId19"/>
    <p:sldId id="408" r:id="rId20"/>
    <p:sldId id="359" r:id="rId21"/>
    <p:sldId id="405" r:id="rId22"/>
    <p:sldId id="361" r:id="rId23"/>
    <p:sldId id="362" r:id="rId24"/>
    <p:sldId id="364" r:id="rId25"/>
    <p:sldId id="366" r:id="rId26"/>
    <p:sldId id="409" r:id="rId27"/>
    <p:sldId id="367" r:id="rId28"/>
    <p:sldId id="368" r:id="rId29"/>
    <p:sldId id="392" r:id="rId30"/>
    <p:sldId id="370" r:id="rId31"/>
    <p:sldId id="371" r:id="rId32"/>
    <p:sldId id="373" r:id="rId33"/>
    <p:sldId id="376" r:id="rId34"/>
    <p:sldId id="377" r:id="rId35"/>
    <p:sldId id="379" r:id="rId36"/>
    <p:sldId id="380" r:id="rId37"/>
    <p:sldId id="399" r:id="rId38"/>
    <p:sldId id="384" r:id="rId39"/>
    <p:sldId id="385" r:id="rId40"/>
    <p:sldId id="415" r:id="rId41"/>
    <p:sldId id="412" r:id="rId42"/>
    <p:sldId id="413" r:id="rId43"/>
    <p:sldId id="386" r:id="rId44"/>
    <p:sldId id="400" r:id="rId45"/>
    <p:sldId id="3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8E2B-E143-48A0-851B-749BC0A49ECB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18E0-41BB-4AA7-A959-EC463FF2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3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9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13/qa-academ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ware-technologies/software-quality-assurance/abou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istqb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392" y="914400"/>
            <a:ext cx="8229600" cy="2286000"/>
          </a:xfrm>
        </p:spPr>
        <p:txBody>
          <a:bodyPr/>
          <a:lstStyle/>
          <a:p>
            <a:r>
              <a:rPr lang="en-US" dirty="0"/>
              <a:t>Software Quality Assurance and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92" y="3317080"/>
            <a:ext cx="8153400" cy="569120"/>
          </a:xfrm>
        </p:spPr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" y="1638944"/>
            <a:ext cx="2499809" cy="224725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11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Angel Tsvetkov </a:t>
            </a:r>
          </a:p>
          <a:p>
            <a:pPr marL="471488" lvl="1"/>
            <a:r>
              <a:rPr lang="en-US" dirty="0"/>
              <a:t>QA Architect </a:t>
            </a:r>
            <a:r>
              <a:rPr lang="en-US" dirty="0" smtClean="0"/>
              <a:t>@ </a:t>
            </a:r>
            <a:br>
              <a:rPr lang="en-US" dirty="0" smtClean="0"/>
            </a:br>
            <a:r>
              <a:rPr lang="en-US" dirty="0"/>
              <a:t>Core Services Team</a:t>
            </a:r>
            <a:endParaRPr lang="en-US" dirty="0" smtClean="0"/>
          </a:p>
          <a:p>
            <a:pPr marL="471488" lvl="1">
              <a:lnSpc>
                <a:spcPct val="100000"/>
              </a:lnSpc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</a:t>
            </a:r>
            <a:r>
              <a:rPr lang="en-US" dirty="0" smtClean="0"/>
              <a:t>automotive software </a:t>
            </a:r>
            <a:r>
              <a:rPr lang="en-US" dirty="0"/>
              <a:t>testing</a:t>
            </a:r>
            <a:r>
              <a:rPr lang="en-US" dirty="0" smtClean="0"/>
              <a:t>, web, </a:t>
            </a:r>
            <a:r>
              <a:rPr lang="en-US" dirty="0"/>
              <a:t>s</a:t>
            </a:r>
            <a:r>
              <a:rPr lang="en-US" dirty="0" smtClean="0"/>
              <a:t>tand alone and mobile apps testing</a:t>
            </a:r>
            <a:endParaRPr lang="bg-BG" dirty="0" smtClean="0"/>
          </a:p>
          <a:p>
            <a:pPr marL="471488" lvl="1">
              <a:lnSpc>
                <a:spcPct val="100000"/>
              </a:lnSpc>
            </a:pPr>
            <a:endParaRPr lang="en-US" dirty="0" smtClean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angel.tsvetkov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3344" r="2883" b="3378"/>
          <a:stretch/>
        </p:blipFill>
        <p:spPr>
          <a:xfrm>
            <a:off x="6527800" y="1066799"/>
            <a:ext cx="1888068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78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170714" cy="24688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Anton Angelov </a:t>
            </a:r>
          </a:p>
          <a:p>
            <a:pPr lvl="1"/>
            <a:r>
              <a:rPr lang="en-US" dirty="0"/>
              <a:t>QA Architect @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Licensing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784600"/>
            <a:ext cx="8009467" cy="2768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p</a:t>
            </a:r>
            <a:r>
              <a:rPr lang="en-US" dirty="0" smtClean="0"/>
              <a:t>erformance, automation, web </a:t>
            </a:r>
            <a:r>
              <a:rPr lang="en-US" dirty="0"/>
              <a:t>s</a:t>
            </a:r>
            <a:r>
              <a:rPr lang="en-US" dirty="0" smtClean="0"/>
              <a:t>ervice and data </a:t>
            </a:r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en-US" dirty="0" smtClean="0"/>
              <a:t>ISTQB foundation and advanced level 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anton.angelov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3" y="1153160"/>
            <a:ext cx="1785823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01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84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 </a:t>
            </a:r>
          </a:p>
          <a:p>
            <a:pPr marL="471488" lvl="1"/>
            <a:r>
              <a:rPr lang="en-US" dirty="0"/>
              <a:t>Principal </a:t>
            </a:r>
            <a:r>
              <a:rPr lang="en-US" dirty="0" smtClean="0"/>
              <a:t>QA Engineer @</a:t>
            </a:r>
            <a:br>
              <a:rPr lang="en-US" dirty="0" smtClean="0"/>
            </a:br>
            <a:r>
              <a:rPr lang="en-US" dirty="0" err="1"/>
              <a:t>NativeScript</a:t>
            </a:r>
            <a:r>
              <a:rPr lang="en-US" dirty="0"/>
              <a:t> </a:t>
            </a:r>
            <a:r>
              <a:rPr lang="en-US" dirty="0" smtClean="0"/>
              <a:t>Modules Team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 years </a:t>
            </a:r>
            <a:r>
              <a:rPr lang="en-US" dirty="0"/>
              <a:t>experience in QA </a:t>
            </a: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 in various domains, including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Dev Tools (Telerik WPF and Silverlight Controls)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Test Automation Tools (Borland’s Silk products)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Data warehouse and BI solutions  </a:t>
            </a:r>
          </a:p>
          <a:p>
            <a:pPr lvl="1"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dimitar.topuzov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54" y="83820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994400" cy="2438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Iliyan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Panchev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Product Manager@</a:t>
            </a:r>
            <a:br>
              <a:rPr lang="en-US" dirty="0"/>
            </a:br>
            <a:r>
              <a:rPr lang="en-US" dirty="0"/>
              <a:t>Mobile Testing &amp; Test Studio Product </a:t>
            </a:r>
            <a:r>
              <a:rPr lang="en-US" dirty="0" err="1"/>
              <a:t>ManagementTeam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64000"/>
            <a:ext cx="8001000" cy="2717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automation, functional and </a:t>
            </a:r>
            <a:r>
              <a:rPr lang="en-US" dirty="0" smtClean="0"/>
              <a:t>mobile </a:t>
            </a:r>
            <a:r>
              <a:rPr lang="en-US" dirty="0"/>
              <a:t>apps 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iliyan.panchev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r="16876"/>
          <a:stretch/>
        </p:blipFill>
        <p:spPr>
          <a:xfrm>
            <a:off x="6612466" y="1117599"/>
            <a:ext cx="1828801" cy="24241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5872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3246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 </a:t>
            </a:r>
          </a:p>
          <a:p>
            <a:pPr lvl="1"/>
            <a:r>
              <a:rPr lang="en-US" dirty="0" smtClean="0"/>
              <a:t>Manager, QA @</a:t>
            </a:r>
            <a:br>
              <a:rPr lang="en-US" dirty="0" smtClean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 .NET AJAX Team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694685"/>
            <a:ext cx="7850886" cy="297281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7+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 and  </a:t>
            </a:r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ISTQB </a:t>
            </a:r>
            <a:r>
              <a:rPr lang="en-US" dirty="0"/>
              <a:t>foundation level </a:t>
            </a:r>
            <a:r>
              <a:rPr lang="en-US" dirty="0" smtClean="0"/>
              <a:t>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mihail.parvanov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 b="5604"/>
          <a:stretch/>
        </p:blipFill>
        <p:spPr>
          <a:xfrm>
            <a:off x="6746193" y="1139493"/>
            <a:ext cx="1864407" cy="255519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964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826933"/>
            <a:ext cx="8542867" cy="272626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Quality manager with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xperienced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in automation, functional and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performance testing</a:t>
            </a:r>
          </a:p>
          <a:p>
            <a:pPr lvl="1"/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neven.dinev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r="6477"/>
          <a:stretch/>
        </p:blipFill>
        <p:spPr>
          <a:xfrm>
            <a:off x="6493933" y="1422400"/>
            <a:ext cx="18626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062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/>
              <a:t>XAML Division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0010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in Silverlight and WPF automation </a:t>
            </a:r>
            <a:r>
              <a:rPr lang="en-US" dirty="0" smtClean="0"/>
              <a:t>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nikolay.nedyalkov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08" y="1264920"/>
            <a:ext cx="1851659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6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lvl="1"/>
            <a:r>
              <a:rPr lang="en-US" dirty="0" smtClean="0"/>
              <a:t>Principal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XAML Team2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+ </a:t>
            </a:r>
            <a:r>
              <a:rPr lang="en-US" dirty="0"/>
              <a:t>years experience in software testing and QA</a:t>
            </a:r>
            <a:endParaRPr lang="en-US" dirty="0" smtClean="0"/>
          </a:p>
          <a:p>
            <a:pPr lvl="1"/>
            <a:r>
              <a:rPr lang="en-US" dirty="0"/>
              <a:t>Experienced in </a:t>
            </a:r>
            <a:r>
              <a:rPr lang="en-US" dirty="0" smtClean="0"/>
              <a:t>Silverlight and WPF automation 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petar.horozov[at]telerik.com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27" y="99060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978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Georgi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Darakchiev</a:t>
            </a:r>
          </a:p>
          <a:p>
            <a:pPr lvl="1"/>
            <a:r>
              <a:rPr lang="en-US" dirty="0" smtClean="0"/>
              <a:t>Principal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XAML Team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3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First Telerik QA Academy </a:t>
            </a:r>
            <a:r>
              <a:rPr lang="en-US" dirty="0" smtClean="0"/>
              <a:t>graduate</a:t>
            </a:r>
            <a:endParaRPr lang="en-US" dirty="0"/>
          </a:p>
          <a:p>
            <a:pPr lvl="1"/>
            <a:r>
              <a:rPr lang="en-US" dirty="0" smtClean="0"/>
              <a:t>Experienced </a:t>
            </a:r>
            <a:r>
              <a:rPr lang="en-US" dirty="0"/>
              <a:t>in </a:t>
            </a:r>
            <a:r>
              <a:rPr lang="en-US" dirty="0" smtClean="0"/>
              <a:t>Silverlight and WPF automation 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georgi.darakchiev[at]telerik.com </a:t>
            </a:r>
            <a:endParaRPr lang="en-US" noProof="1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78" y="1031033"/>
            <a:ext cx="1635451" cy="245664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-6805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Miroslava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Ivanova</a:t>
            </a:r>
          </a:p>
          <a:p>
            <a:pPr lvl="1"/>
            <a:r>
              <a:rPr lang="en-US" dirty="0" smtClean="0"/>
              <a:t>Senior QA 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iOS Team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10 years experience in software testing</a:t>
            </a:r>
            <a:endParaRPr lang="bg-BG" dirty="0"/>
          </a:p>
          <a:p>
            <a:pPr lvl="1"/>
            <a:r>
              <a:rPr lang="en-US" dirty="0"/>
              <a:t>Experienced in Desktop and Mobile manual and automation </a:t>
            </a:r>
            <a:r>
              <a:rPr lang="en-US" dirty="0" smtClean="0"/>
              <a:t>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miroslava.ivanova[at]telerik.com </a:t>
            </a:r>
            <a:endParaRPr lang="en-US" noProof="1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5" r="27224"/>
          <a:stretch/>
        </p:blipFill>
        <p:spPr>
          <a:xfrm>
            <a:off x="6337775" y="1022870"/>
            <a:ext cx="1845891" cy="255853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92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BI &amp; Reporting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974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dirty="0" smtClean="0"/>
              <a:t>Track Curriculum and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6528"/>
            <a:ext cx="8686800" cy="5466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Fundamentals</a:t>
            </a:r>
            <a:r>
              <a:rPr lang="en-US" dirty="0" smtClean="0"/>
              <a:t> of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Fundamental Test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Test Levels and Types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Software </a:t>
            </a:r>
            <a:r>
              <a:rPr lang="en-US" dirty="0"/>
              <a:t>Development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Risk and </a:t>
            </a:r>
            <a:r>
              <a:rPr lang="en-US" dirty="0" smtClean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Test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Test Planning and Estimation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2" name="Picture 4" descr="http://www.hbs.edu/mba/Style%20Library/hbs/images/curriculum/icon-curriculum-h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3" y="4171164"/>
            <a:ext cx="1587767" cy="146225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914400"/>
            <a:ext cx="8686800" cy="5638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Progress Monitoring and </a:t>
            </a:r>
            <a:r>
              <a:rPr lang="en-US" dirty="0" smtClean="0"/>
              <a:t>Control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Tools </a:t>
            </a:r>
            <a:r>
              <a:rPr lang="en-US" dirty="0"/>
              <a:t>for Management of Testing and Tests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Test Automation </a:t>
            </a:r>
            <a:r>
              <a:rPr lang="en-US" dirty="0" smtClean="0"/>
              <a:t>Basics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Testing with </a:t>
            </a:r>
            <a:r>
              <a:rPr lang="en-US" dirty="0" smtClean="0"/>
              <a:t>Selenium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/>
              <a:t>Automated Testing with Selenium </a:t>
            </a:r>
            <a:r>
              <a:rPr lang="en-US" dirty="0" smtClean="0"/>
              <a:t>WebDriver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Automated Testing with Telerik Test Studio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 descr="plan, project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4531" l="3125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5193" y="2224879"/>
            <a:ext cx="1691374" cy="169137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533" y="5654610"/>
            <a:ext cx="6189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 Exam – </a:t>
            </a:r>
            <a:r>
              <a:rPr lang="bg-BG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bg-BG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796066"/>
            <a:ext cx="8775551" cy="58333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Automated </a:t>
            </a:r>
            <a:r>
              <a:rPr lang="en-US" dirty="0"/>
              <a:t>Testing with Telerik Testing </a:t>
            </a:r>
            <a:r>
              <a:rPr lang="en-US" dirty="0" smtClean="0"/>
              <a:t>Framework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Build Test Automation Framework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solidFill>
                  <a:srgbClr val="EBFFD2"/>
                </a:solidFill>
              </a:rPr>
              <a:t>Test </a:t>
            </a:r>
            <a:r>
              <a:rPr lang="en-US" sz="3200" dirty="0">
                <a:solidFill>
                  <a:srgbClr val="EBFFD2"/>
                </a:solidFill>
              </a:rPr>
              <a:t>Design Techniques </a:t>
            </a:r>
            <a:endParaRPr lang="bg-BG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Deriving </a:t>
            </a:r>
            <a:r>
              <a:rPr lang="en-US" dirty="0" smtClean="0"/>
              <a:t>test </a:t>
            </a:r>
            <a:r>
              <a:rPr lang="en-US" dirty="0"/>
              <a:t>cases based </a:t>
            </a:r>
            <a:r>
              <a:rPr lang="en-US" dirty="0" smtClean="0"/>
              <a:t>on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rgbClr val="EBFFD2"/>
                </a:solidFill>
              </a:rPr>
              <a:t>Equivalence </a:t>
            </a:r>
            <a:r>
              <a:rPr lang="en-US" dirty="0">
                <a:solidFill>
                  <a:srgbClr val="EBFFD2"/>
                </a:solidFill>
              </a:rPr>
              <a:t>Partitioning 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rgbClr val="EBFFD2"/>
                </a:solidFill>
              </a:rPr>
              <a:t>Boundary </a:t>
            </a:r>
            <a:r>
              <a:rPr lang="en-US" dirty="0">
                <a:solidFill>
                  <a:srgbClr val="EBFFD2"/>
                </a:solidFill>
              </a:rPr>
              <a:t>V</a:t>
            </a:r>
            <a:r>
              <a:rPr lang="en-US" dirty="0"/>
              <a:t>alue </a:t>
            </a:r>
            <a:r>
              <a:rPr lang="en-US" dirty="0" smtClean="0"/>
              <a:t>Analysis</a:t>
            </a:r>
          </a:p>
          <a:p>
            <a:pPr lvl="1">
              <a:lnSpc>
                <a:spcPts val="36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rgbClr val="EBFFD2"/>
                </a:solidFill>
              </a:rPr>
              <a:t>Use Case Testing</a:t>
            </a:r>
          </a:p>
          <a:p>
            <a:pPr lvl="1">
              <a:lnSpc>
                <a:spcPts val="36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rgbClr val="EBFFD2"/>
                </a:solidFill>
              </a:rPr>
              <a:t>Decision Table Testing</a:t>
            </a:r>
            <a:endParaRPr lang="bg-BG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6070"/>
            <a:ext cx="8686800" cy="551179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dirty="0"/>
              <a:t>Deriving </a:t>
            </a:r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State </a:t>
            </a:r>
            <a:r>
              <a:rPr lang="en-US" dirty="0">
                <a:solidFill>
                  <a:srgbClr val="EBFFD2"/>
                </a:solidFill>
              </a:rPr>
              <a:t>Transition </a:t>
            </a:r>
            <a:r>
              <a:rPr lang="en-US" dirty="0" smtClean="0">
                <a:solidFill>
                  <a:srgbClr val="EBFFD2"/>
                </a:solidFill>
              </a:rPr>
              <a:t>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Pairwise 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Classification Trees</a:t>
            </a:r>
          </a:p>
          <a:p>
            <a:r>
              <a:rPr lang="en-US" dirty="0"/>
              <a:t>Defect Taxonomies, Error Guessing, Checklist Testing and Exploratory Testing</a:t>
            </a:r>
          </a:p>
          <a:p>
            <a:r>
              <a:rPr lang="en-US" dirty="0"/>
              <a:t>Static Techniques</a:t>
            </a:r>
          </a:p>
          <a:p>
            <a:r>
              <a:rPr lang="en-US" dirty="0"/>
              <a:t>Automated Testing with </a:t>
            </a:r>
            <a:r>
              <a:rPr lang="en-US" dirty="0" err="1"/>
              <a:t>Sikuli</a:t>
            </a:r>
            <a:endParaRPr lang="en-US" dirty="0"/>
          </a:p>
          <a:p>
            <a:pPr>
              <a:lnSpc>
                <a:spcPts val="3600"/>
              </a:lnSpc>
            </a:pPr>
            <a:endParaRPr lang="en-US" b="0" dirty="0">
              <a:solidFill>
                <a:srgbClr val="EBFFD2"/>
              </a:solidFill>
            </a:endParaRPr>
          </a:p>
          <a:p>
            <a:pPr>
              <a:lnSpc>
                <a:spcPts val="3600"/>
              </a:lnSpc>
              <a:tabLst/>
            </a:pPr>
            <a:endParaRPr lang="en-US" dirty="0"/>
          </a:p>
          <a:p>
            <a:pPr marL="0" indent="0">
              <a:lnSpc>
                <a:spcPts val="3600"/>
              </a:lnSpc>
              <a:buNone/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5120" y="982137"/>
            <a:ext cx="2420675" cy="238388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1618" y="5999202"/>
            <a:ext cx="6329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18.01</a:t>
            </a:r>
          </a:p>
        </p:txBody>
      </p:sp>
    </p:spTree>
    <p:extLst>
      <p:ext uri="{BB962C8B-B14F-4D97-AF65-F5344CB8AC3E}">
        <p14:creationId xmlns:p14="http://schemas.microsoft.com/office/powerpoint/2010/main" val="10601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Testing</a:t>
            </a:r>
            <a:endParaRPr lang="bg-BG" dirty="0" smtClean="0"/>
          </a:p>
          <a:p>
            <a:r>
              <a:rPr lang="en-US" dirty="0" smtClean="0"/>
              <a:t>Performance Testing</a:t>
            </a:r>
            <a:endParaRPr lang="en-US" dirty="0"/>
          </a:p>
          <a:p>
            <a:r>
              <a:rPr lang="en-US" dirty="0"/>
              <a:t>Web Service </a:t>
            </a:r>
            <a:r>
              <a:rPr lang="en-US" dirty="0" smtClean="0"/>
              <a:t>Testing</a:t>
            </a:r>
            <a:endParaRPr lang="bg-BG" dirty="0" smtClean="0"/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Security </a:t>
            </a:r>
            <a:r>
              <a:rPr lang="en-US" dirty="0"/>
              <a:t>Vulnerability </a:t>
            </a:r>
            <a:r>
              <a:rPr lang="en-US" dirty="0" smtClean="0"/>
              <a:t>Testing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Set up </a:t>
            </a:r>
            <a:r>
              <a:rPr lang="en-US" dirty="0"/>
              <a:t>QA </a:t>
            </a:r>
            <a:r>
              <a:rPr lang="en-US" dirty="0" smtClean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476571"/>
            <a:ext cx="6212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3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8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.02</a:t>
            </a:r>
          </a:p>
        </p:txBody>
      </p:sp>
      <p:pic>
        <p:nvPicPr>
          <p:cNvPr id="8" name="Picture 7" descr="documents, fold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8672" l="4297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6672" y="4086999"/>
            <a:ext cx="2407722" cy="240772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 Topics</a:t>
            </a:r>
          </a:p>
          <a:p>
            <a:pPr lvl="1"/>
            <a:r>
              <a:rPr lang="en-US" dirty="0"/>
              <a:t>BDD with </a:t>
            </a:r>
            <a:r>
              <a:rPr lang="en-US" dirty="0" err="1"/>
              <a:t>SpecFlow</a:t>
            </a:r>
            <a:endParaRPr lang="en-US" dirty="0"/>
          </a:p>
          <a:p>
            <a:pPr lvl="1"/>
            <a:r>
              <a:rPr lang="en-US" dirty="0" err="1"/>
              <a:t>WebService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Build Test Automation Framework part II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Workshops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Incident Management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the Command </a:t>
            </a:r>
            <a:r>
              <a:rPr lang="en-US" dirty="0" smtClean="0"/>
              <a:t>Line</a:t>
            </a:r>
            <a:endParaRPr lang="en-US" dirty="0"/>
          </a:p>
          <a:p>
            <a:pPr lvl="1"/>
            <a:r>
              <a:rPr lang="en-US" dirty="0" smtClean="0"/>
              <a:t>Mobile </a:t>
            </a:r>
            <a:r>
              <a:rPr lang="en-US" dirty="0"/>
              <a:t>testing</a:t>
            </a:r>
          </a:p>
          <a:p>
            <a:pPr marL="35718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2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445270" cy="309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84506"/>
            <a:ext cx="8229600" cy="685800"/>
          </a:xfrm>
        </p:spPr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06071"/>
            <a:ext cx="8686800" cy="3603812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Lectures: ~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Practical exercises: 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/>
              <a:t> hours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 smtClean="0"/>
              <a:t>Exams: </a:t>
            </a:r>
            <a:r>
              <a:rPr lang="en-US" dirty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Homework and Teamwork:</a:t>
            </a:r>
            <a:br>
              <a:rPr lang="en-US" dirty="0" smtClean="0"/>
            </a:br>
            <a:r>
              <a:rPr lang="en-US" dirty="0" smtClean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 smtClean="0"/>
              <a:t> hours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8434" name="Picture 2" descr="http://www.craigharper.com.au/uploaded_images/runninggir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2095500"/>
            <a:ext cx="1905000" cy="3086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203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0"/>
              </a:spcBef>
            </a:pPr>
            <a:r>
              <a:rPr lang="en-US" dirty="0"/>
              <a:t>Time allocation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months </a:t>
            </a:r>
            <a:r>
              <a:rPr lang="en-US" dirty="0" smtClean="0"/>
              <a:t>*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days weekly,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hours / day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Mondays and Wednesdays from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lectures + work in class </a:t>
            </a:r>
            <a:r>
              <a:rPr lang="en-US" dirty="0"/>
              <a:t>with the </a:t>
            </a:r>
            <a:r>
              <a:rPr lang="en-US" dirty="0" smtClean="0"/>
              <a:t>trainer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Fridays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work </a:t>
            </a:r>
            <a:r>
              <a:rPr lang="en-US" dirty="0"/>
              <a:t>in class</a:t>
            </a:r>
          </a:p>
          <a:p>
            <a:pPr lvl="3">
              <a:lnSpc>
                <a:spcPts val="3600"/>
              </a:lnSpc>
            </a:pPr>
            <a:r>
              <a:rPr lang="en-US" dirty="0"/>
              <a:t>practical exercises, advanced topics,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workshops and teamwork</a:t>
            </a:r>
            <a:endParaRPr lang="bg-BG" dirty="0"/>
          </a:p>
          <a:p>
            <a:pPr lvl="3">
              <a:lnSpc>
                <a:spcPts val="3600"/>
              </a:lnSpc>
            </a:pPr>
            <a:endParaRPr lang="en-US" dirty="0" smtClean="0"/>
          </a:p>
          <a:p>
            <a:pPr lvl="3">
              <a:lnSpc>
                <a:spcPts val="3600"/>
              </a:lnSpc>
            </a:pPr>
            <a:endParaRPr lang="en-US" dirty="0"/>
          </a:p>
          <a:p>
            <a:pPr lvl="2">
              <a:lnSpc>
                <a:spcPts val="36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21" y="4047066"/>
            <a:ext cx="2026744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68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>
              <a:lnSpc>
                <a:spcPts val="3600"/>
              </a:lnSpc>
              <a:tabLst/>
            </a:pPr>
            <a:r>
              <a:rPr lang="en-US" dirty="0" smtClean="0"/>
              <a:t>Course Objectives</a:t>
            </a:r>
          </a:p>
          <a:p>
            <a:pPr>
              <a:lnSpc>
                <a:spcPts val="3600"/>
              </a:lnSpc>
              <a:tabLst/>
            </a:pPr>
            <a:r>
              <a:rPr lang="en-US" dirty="0"/>
              <a:t>Trainers </a:t>
            </a:r>
            <a:r>
              <a:rPr lang="en-US" dirty="0" smtClean="0"/>
              <a:t>Team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Course Curriculum </a:t>
            </a:r>
            <a:br>
              <a:rPr lang="en-US" dirty="0" smtClean="0"/>
            </a:br>
            <a:r>
              <a:rPr lang="en-US" dirty="0" smtClean="0"/>
              <a:t>and Exams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Course Schedule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Assessment</a:t>
            </a:r>
          </a:p>
          <a:p>
            <a:pPr>
              <a:lnSpc>
                <a:spcPts val="3600"/>
              </a:lnSpc>
              <a:tabLst/>
            </a:pPr>
            <a:r>
              <a:rPr lang="en-US" dirty="0"/>
              <a:t>Recommended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7" y="1583900"/>
            <a:ext cx="4519377" cy="3068619"/>
          </a:xfrm>
          <a:prstGeom prst="ellipse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5736"/>
            <a:ext cx="79248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2015"/>
            <a:ext cx="7924800" cy="569120"/>
          </a:xfrm>
        </p:spPr>
        <p:txBody>
          <a:bodyPr/>
          <a:lstStyle/>
          <a:p>
            <a:r>
              <a:rPr lang="en-US" dirty="0" smtClean="0"/>
              <a:t>How, What, When?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2285" y="1224120"/>
            <a:ext cx="2634342" cy="2712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899630">
            <a:off x="3132148" y="2931002"/>
            <a:ext cx="2236510" cy="646331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Assurance</a:t>
            </a:r>
          </a:p>
        </p:txBody>
      </p:sp>
      <p:sp>
        <p:nvSpPr>
          <p:cNvPr id="10" name="TextBox 9"/>
          <p:cNvSpPr txBox="1"/>
          <p:nvPr/>
        </p:nvSpPr>
        <p:spPr>
          <a:xfrm rot="901101">
            <a:off x="3788784" y="1252607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745"/>
            <a:ext cx="7086600" cy="838200"/>
          </a:xfrm>
        </p:spPr>
        <p:txBody>
          <a:bodyPr/>
          <a:lstStyle/>
          <a:p>
            <a:r>
              <a:rPr lang="en-US" dirty="0" smtClean="0"/>
              <a:t>The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Assessment</a:t>
            </a:r>
            <a:r>
              <a:rPr lang="en-US" dirty="0" smtClean="0"/>
              <a:t> for the course is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intermediate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 </a:t>
            </a:r>
          </a:p>
          <a:p>
            <a:pPr lvl="1"/>
            <a:r>
              <a:rPr lang="en-US" dirty="0" smtClean="0"/>
              <a:t>There is no comprehensive final exam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intermediate </a:t>
            </a:r>
            <a:r>
              <a:rPr lang="en-US" dirty="0" smtClean="0"/>
              <a:t>exam covers the preceding topics</a:t>
            </a:r>
          </a:p>
          <a:p>
            <a:pPr lvl="1"/>
            <a:r>
              <a:rPr lang="en-US" dirty="0"/>
              <a:t>The final score is cumulative </a:t>
            </a:r>
            <a:endParaRPr lang="en-US" dirty="0" smtClean="0"/>
          </a:p>
          <a:p>
            <a:r>
              <a:rPr lang="en-US" dirty="0"/>
              <a:t>Exams measure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performance</a:t>
            </a:r>
          </a:p>
          <a:p>
            <a:pPr lvl="1"/>
            <a:r>
              <a:rPr lang="en-US" dirty="0"/>
              <a:t>Serve as filter for skillful people</a:t>
            </a:r>
          </a:p>
          <a:p>
            <a:pPr lvl="1"/>
            <a:r>
              <a:rPr lang="en-US" dirty="0" smtClean="0"/>
              <a:t>Exams </a:t>
            </a:r>
            <a:r>
              <a:rPr lang="en-US" dirty="0"/>
              <a:t>are not the only filter!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topics include homework assignments</a:t>
            </a:r>
          </a:p>
          <a:p>
            <a:pPr lvl="1"/>
            <a:r>
              <a:rPr lang="en-US" dirty="0" smtClean="0"/>
              <a:t>Homeworks are obligatory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Students who do not fulfill their homeworks fall off the </a:t>
            </a:r>
            <a:r>
              <a:rPr lang="en-US" dirty="0" smtClean="0"/>
              <a:t>program</a:t>
            </a:r>
          </a:p>
          <a:p>
            <a:r>
              <a:rPr lang="en-US" dirty="0"/>
              <a:t>Homework assignments are due </a:t>
            </a:r>
            <a:r>
              <a:rPr lang="en-US" dirty="0" smtClean="0"/>
              <a:t>to </a:t>
            </a:r>
            <a:r>
              <a:rPr lang="en-US" dirty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week after </a:t>
            </a:r>
            <a:r>
              <a:rPr lang="en-US" dirty="0"/>
              <a:t>each </a:t>
            </a:r>
            <a:r>
              <a:rPr lang="en-US" dirty="0" smtClean="0"/>
              <a:t>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</a:t>
            </a:r>
            <a:r>
              <a:rPr lang="en-US" dirty="0"/>
              <a:t>will be accepted through the student's system:</a:t>
            </a:r>
            <a:br>
              <a:rPr lang="en-US" dirty="0"/>
            </a:br>
            <a:r>
              <a:rPr lang="en-US" dirty="0" smtClean="0">
                <a:hlinkClick r:id="rId2"/>
              </a:rPr>
              <a:t>telerikacademy.com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56" l="9375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0"/>
            <a:ext cx="12192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7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Evaluation for </a:t>
            </a:r>
            <a:r>
              <a:rPr lang="en-US" dirty="0" smtClean="0"/>
              <a:t>onsite participants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1"/>
            <a:ext cx="8686800" cy="49953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Formal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36545"/>
            <a:ext cx="8686800" cy="327491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Informal Criteria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</a:t>
            </a:r>
            <a:r>
              <a:rPr lang="en-US" sz="2700" dirty="0" smtClean="0"/>
              <a:t>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2700" dirty="0" smtClean="0"/>
              <a:t> – bonus up to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sz="2700" dirty="0" smtClean="0"/>
              <a:t> </a:t>
            </a:r>
            <a:r>
              <a:rPr lang="en-US" sz="2700" dirty="0"/>
              <a:t>– send e-mail </a:t>
            </a:r>
            <a:r>
              <a:rPr lang="en-US" sz="2700" dirty="0" smtClean="0"/>
              <a:t>notifications</a:t>
            </a:r>
            <a:endParaRPr lang="en-US" sz="27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Participation</a:t>
            </a:r>
            <a:r>
              <a:rPr lang="en-US" sz="2700" dirty="0" smtClean="0"/>
              <a:t> – ask questions, give ideas, express your thoughts</a:t>
            </a:r>
            <a:endParaRPr lang="en-US" sz="2700" dirty="0"/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59066"/>
              </p:ext>
            </p:extLst>
          </p:nvPr>
        </p:nvGraphicFramePr>
        <p:xfrm>
          <a:off x="3057461" y="1638375"/>
          <a:ext cx="3029078" cy="1714425"/>
        </p:xfrm>
        <a:graphic>
          <a:graphicData uri="http://schemas.openxmlformats.org/drawingml/2006/table">
            <a:tbl>
              <a:tblPr/>
              <a:tblGrid>
                <a:gridCol w="2167827"/>
                <a:gridCol w="861251"/>
              </a:tblGrid>
              <a:tr h="37330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sz="1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Exams (*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works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 evaluation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02266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/>
              <a:t>Homework peer </a:t>
            </a:r>
            <a:r>
              <a:rPr lang="en-US" dirty="0" smtClean="0"/>
              <a:t>reviews</a:t>
            </a:r>
          </a:p>
          <a:p>
            <a:pPr lvl="1"/>
            <a:r>
              <a:rPr lang="en-US" dirty="0"/>
              <a:t>Presence cards with </a:t>
            </a:r>
            <a:r>
              <a:rPr lang="en-US" dirty="0" smtClean="0"/>
              <a:t>barcode</a:t>
            </a:r>
            <a:endParaRPr lang="en-US" dirty="0"/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1" y="5896100"/>
            <a:ext cx="8585200" cy="6571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telerikacademy.com/Courses/Courses/Details/290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10000" contrast="10000"/>
          </a:blip>
          <a:stretch>
            <a:fillRect/>
          </a:stretch>
        </p:blipFill>
        <p:spPr>
          <a:xfrm>
            <a:off x="6188842" y="3144776"/>
            <a:ext cx="2421758" cy="219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8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SQA </a:t>
            </a:r>
            <a:r>
              <a:rPr lang="en-US" dirty="0"/>
              <a:t>Track official web site:</a:t>
            </a:r>
          </a:p>
          <a:p>
            <a:endParaRPr lang="en-US" sz="31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for the "Telerik Academy Forums":</a:t>
            </a:r>
            <a:endParaRPr lang="en-US" sz="2900" dirty="0"/>
          </a:p>
          <a:p>
            <a:pPr lvl="1"/>
            <a:r>
              <a:rPr lang="en-US" sz="27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Share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18956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http://telerikacademy.com/Forum/Category/13/qa-academy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400" y="1914869"/>
            <a:ext cx="8077200" cy="74506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academy.telerik.com/student-courses/software-technologies/software-quality-assurance/about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Lessons Learned in Software Testing: A Context-Driven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  <a:b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800" dirty="0" smtClean="0"/>
              <a:t>By </a:t>
            </a:r>
            <a:r>
              <a:rPr lang="en-US" sz="2800" dirty="0"/>
              <a:t>Bret </a:t>
            </a:r>
            <a:r>
              <a:rPr lang="en-US" sz="2800" dirty="0" err="1"/>
              <a:t>Pettichord</a:t>
            </a:r>
            <a:r>
              <a:rPr lang="en-US" sz="2800" dirty="0"/>
              <a:t>, James Bach, </a:t>
            </a:r>
            <a:r>
              <a:rPr lang="en-US" sz="2800" dirty="0" err="1"/>
              <a:t>Cem</a:t>
            </a:r>
            <a:r>
              <a:rPr lang="en-US" sz="2800" dirty="0"/>
              <a:t> </a:t>
            </a:r>
            <a:r>
              <a:rPr lang="en-US" sz="2800" dirty="0" err="1"/>
              <a:t>Kaner</a:t>
            </a:r>
            <a:endParaRPr lang="en-US" sz="2800" dirty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Practitioner's Guide to Software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endParaRPr lang="en-US" sz="2800" dirty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/>
              <a:t>By Lee </a:t>
            </a:r>
            <a:r>
              <a:rPr lang="en-US" sz="2800" dirty="0" smtClean="0"/>
              <a:t>Copeland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2" y="3733800"/>
            <a:ext cx="1435868" cy="18487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38"/>
          <a:stretch/>
        </p:blipFill>
        <p:spPr>
          <a:xfrm>
            <a:off x="367469" y="1118786"/>
            <a:ext cx="1469921" cy="18636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694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Pragmatic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Testing: Becoming an Effective and Efficient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Professional</a:t>
            </a:r>
            <a:r>
              <a:rPr lang="en-US" sz="2800" dirty="0"/>
              <a:t>, </a:t>
            </a:r>
            <a:r>
              <a:rPr lang="en-US" sz="2800" dirty="0" smtClean="0"/>
              <a:t>By Rex </a:t>
            </a:r>
            <a:r>
              <a:rPr lang="en-US" sz="2800" dirty="0"/>
              <a:t>Black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7" y="1183655"/>
            <a:ext cx="1486839" cy="187259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02108" y="3708116"/>
            <a:ext cx="632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Testing: A Practical Guide for Testers and Agile Teams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Lisa Crispin, Janet Gregory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7" y="3708116"/>
            <a:ext cx="1486839" cy="19536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320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Why Do We Teach This Course?</a:t>
            </a:r>
            <a:endParaRPr lang="en-US" dirty="0"/>
          </a:p>
        </p:txBody>
      </p:sp>
      <p:pic>
        <p:nvPicPr>
          <p:cNvPr id="26626" name="Picture 2" descr="http://www.lili.org/forlibs/ce/able/course2/images/bs00554_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60" y="3886200"/>
            <a:ext cx="2384390" cy="2081339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</a:t>
            </a:r>
            <a:r>
              <a:rPr lang="en-US" dirty="0" smtClean="0"/>
              <a:t>Books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Advanced Software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Vol.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Rex </a:t>
            </a:r>
            <a:r>
              <a:rPr lang="en-US" sz="2800" dirty="0" smtClean="0"/>
              <a:t>Black</a:t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 smtClean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Advanced Software Testing Vol. 2: 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By Rex </a:t>
            </a:r>
            <a:r>
              <a:rPr lang="en-US" sz="2800" dirty="0"/>
              <a:t>Black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172"/>
            <a:ext cx="1455724" cy="1828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4655"/>
            <a:ext cx="1455724" cy="18567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2" y="3928884"/>
            <a:ext cx="1704975" cy="2162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362912" y="3810000"/>
            <a:ext cx="6247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First Design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Eric Freeman, Elisabeth Robson, Bert Bates, Kathy Sierra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03359"/>
            <a:ext cx="2217791" cy="175003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2820112" y="1254943"/>
            <a:ext cx="6247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 Handbook </a:t>
            </a:r>
          </a:p>
          <a:p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Linda G. Hayes </a:t>
            </a:r>
          </a:p>
        </p:txBody>
      </p:sp>
    </p:spTree>
    <p:extLst>
      <p:ext uri="{BB962C8B-B14F-4D97-AF65-F5344CB8AC3E}">
        <p14:creationId xmlns:p14="http://schemas.microsoft.com/office/powerpoint/2010/main" val="2941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2 Testing Tools: Beginner's Guide </a:t>
            </a:r>
            <a:r>
              <a:rPr lang="en-US" sz="2800" dirty="0" smtClean="0"/>
              <a:t>By </a:t>
            </a:r>
            <a:r>
              <a:rPr lang="en-US" sz="2800" dirty="0"/>
              <a:t>Burns </a:t>
            </a:r>
            <a:r>
              <a:rPr lang="en-US" sz="2800" dirty="0" smtClean="0"/>
              <a:t>David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912" y="3810000"/>
            <a:ext cx="62476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Kit (Exam 70-461) Querying Microsoft SQL Server 2012 (MCSA)</a:t>
            </a:r>
          </a:p>
          <a:p>
            <a:r>
              <a:rPr lang="sv-SE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Dejan Sarka, Itzik Ben-Gan, Ron Talmage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4" y="1159335"/>
            <a:ext cx="1684989" cy="20484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4" y="3921851"/>
            <a:ext cx="1722385" cy="203456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37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ISTQB (International Software Testing Qualifications Board) syllabus</a:t>
            </a:r>
          </a:p>
          <a:p>
            <a:pPr lvl="1"/>
            <a:r>
              <a:rPr lang="en-US" dirty="0">
                <a:hlinkClick r:id="rId2"/>
              </a:rPr>
              <a:t>http://istqb.org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11759"/>
            <a:ext cx="7315200" cy="2294312"/>
          </a:xfrm>
          <a:prstGeom prst="roundRect">
            <a:avLst>
              <a:gd name="adj" fmla="val 1073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7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6" y="4306876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612392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10885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47180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71046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9" y="216317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8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6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Track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31" y="1172584"/>
            <a:ext cx="8829339" cy="5533016"/>
          </a:xfrm>
        </p:spPr>
        <p:txBody>
          <a:bodyPr/>
          <a:lstStyle/>
          <a:p>
            <a:r>
              <a:rPr lang="en-US" dirty="0"/>
              <a:t>“Software Quality </a:t>
            </a:r>
            <a:r>
              <a:rPr lang="en-US" dirty="0" smtClean="0"/>
              <a:t>Assurance” track:</a:t>
            </a:r>
          </a:p>
          <a:p>
            <a:pPr lvl="1"/>
            <a:r>
              <a:rPr lang="en-US" dirty="0" smtClean="0"/>
              <a:t>Give the trainees the fundamental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</a:t>
            </a:r>
            <a:r>
              <a:rPr lang="en-US" dirty="0" smtClean="0"/>
              <a:t> required in Quality Assurance</a:t>
            </a:r>
          </a:p>
          <a:p>
            <a:pPr lvl="1"/>
            <a:r>
              <a:rPr lang="en-US" dirty="0" smtClean="0"/>
              <a:t>Establish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critical thinking</a:t>
            </a:r>
          </a:p>
          <a:p>
            <a:pPr lvl="2"/>
            <a:r>
              <a:rPr lang="en-US" dirty="0" smtClean="0"/>
              <a:t>Development of problems solving skills</a:t>
            </a:r>
          </a:p>
          <a:p>
            <a:pPr lvl="1"/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techniques</a:t>
            </a:r>
          </a:p>
          <a:p>
            <a:pPr lvl="1"/>
            <a:r>
              <a:rPr lang="en-US" dirty="0" smtClean="0"/>
              <a:t>Study the most popular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9" y="27432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63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5774267" cy="308186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 Georgieva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main organizer of QA </a:t>
            </a:r>
            <a:r>
              <a:rPr lang="en-US" dirty="0" smtClean="0"/>
              <a:t>Track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</a:t>
            </a:r>
          </a:p>
          <a:p>
            <a:pPr lvl="1"/>
            <a:r>
              <a:rPr lang="en-US" dirty="0" smtClean="0"/>
              <a:t>QA Engineer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4148665"/>
            <a:ext cx="8291213" cy="313181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</a:t>
            </a:r>
            <a:r>
              <a:rPr lang="en-US" sz="2800" dirty="0" smtClean="0"/>
              <a:t>functional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testing 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and interest in Exploratory 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approach</a:t>
            </a:r>
          </a:p>
          <a:p>
            <a:pPr lvl="1"/>
            <a:r>
              <a:rPr lang="en-US" sz="2900" dirty="0"/>
              <a:t>ISTQB foundation level </a:t>
            </a:r>
            <a:r>
              <a:rPr lang="en-US" sz="2900" dirty="0" smtClean="0"/>
              <a:t>certified</a:t>
            </a:r>
            <a:endParaRPr lang="en-US" sz="29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sz="29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asya.georgieva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[at]telerik.com </a:t>
            </a:r>
            <a:endParaRPr lang="en-US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r="-4178"/>
          <a:stretch/>
        </p:blipFill>
        <p:spPr>
          <a:xfrm>
            <a:off x="6544277" y="1087967"/>
            <a:ext cx="1975535" cy="247802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847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8794821" cy="58674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lvl="1"/>
            <a:r>
              <a:rPr lang="en-US" dirty="0"/>
              <a:t>Product Manager @</a:t>
            </a:r>
            <a:br>
              <a:rPr lang="en-US" dirty="0"/>
            </a:br>
            <a:r>
              <a:rPr lang="en-US" dirty="0"/>
              <a:t>BI &amp; Reporting </a:t>
            </a:r>
            <a:r>
              <a:rPr lang="en-US" dirty="0" smtClean="0"/>
              <a:t>Team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en-US" dirty="0" smtClean="0"/>
              <a:t>years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experience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QA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functional, performance </a:t>
            </a:r>
            <a:r>
              <a:rPr lang="en-US" dirty="0"/>
              <a:t>and web service </a:t>
            </a:r>
            <a:r>
              <a:rPr lang="en-US" dirty="0" smtClean="0"/>
              <a:t>testing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ISTQB foundation and advanced level </a:t>
            </a:r>
            <a:r>
              <a:rPr lang="en-US" dirty="0" smtClean="0"/>
              <a:t>certified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snejina.lazarova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93" y="1219672"/>
            <a:ext cx="1672601" cy="250890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4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QA Architect @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>Backend Services Team</a:t>
            </a:r>
            <a:br>
              <a:rPr lang="en-US" dirty="0" smtClean="0"/>
            </a:b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10 </a:t>
            </a:r>
            <a:r>
              <a:rPr lang="en-US" dirty="0"/>
              <a:t>years QA experience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companies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automation, functional and web service </a:t>
            </a:r>
            <a:r>
              <a:rPr lang="en-US" dirty="0" smtClean="0"/>
              <a:t>testing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ISTQB </a:t>
            </a:r>
            <a:r>
              <a:rPr lang="en-US" dirty="0"/>
              <a:t>foundation and advanced level certified</a:t>
            </a:r>
          </a:p>
          <a:p>
            <a:pPr marL="471488"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publication in Quality Matters </a:t>
            </a:r>
            <a:r>
              <a:rPr lang="en-US" dirty="0" smtClean="0"/>
              <a:t>magazine</a:t>
            </a:r>
            <a:endParaRPr lang="en-US" dirty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dimo.mitev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7161356" y="914400"/>
            <a:ext cx="1754044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Words>1078</Words>
  <Application>Microsoft Office PowerPoint</Application>
  <PresentationFormat>On-screen Show (4:3)</PresentationFormat>
  <Paragraphs>341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Software Quality Assurance and Test Automation</vt:lpstr>
      <vt:lpstr>The Lectors</vt:lpstr>
      <vt:lpstr>Table of Contents</vt:lpstr>
      <vt:lpstr>Course Objectives</vt:lpstr>
      <vt:lpstr>SQA Track Objectives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Trainers Team</vt:lpstr>
      <vt:lpstr>Track Curriculum and Exams</vt:lpstr>
      <vt:lpstr>Curriculum</vt:lpstr>
      <vt:lpstr>Curriculum</vt:lpstr>
      <vt:lpstr>Curriculum</vt:lpstr>
      <vt:lpstr>Curriculum</vt:lpstr>
      <vt:lpstr>Curriculum</vt:lpstr>
      <vt:lpstr>Curriculum</vt:lpstr>
      <vt:lpstr>Course Schedule</vt:lpstr>
      <vt:lpstr>Training Duration</vt:lpstr>
      <vt:lpstr>Schedule</vt:lpstr>
      <vt:lpstr>Assessment</vt:lpstr>
      <vt:lpstr>The Exams</vt:lpstr>
      <vt:lpstr>Homework</vt:lpstr>
      <vt:lpstr>Homework Peer Reviews</vt:lpstr>
      <vt:lpstr>Evaluation for onsite participants </vt:lpstr>
      <vt:lpstr>Recommended Resources</vt:lpstr>
      <vt:lpstr>Telerik Integrated Learning System (TILS)</vt:lpstr>
      <vt:lpstr>Course Web Site &amp; Forums</vt:lpstr>
      <vt:lpstr>Recommended Books</vt:lpstr>
      <vt:lpstr>Recommended Books (2)</vt:lpstr>
      <vt:lpstr>Recommended Books (3)</vt:lpstr>
      <vt:lpstr>Recommended Books (4)</vt:lpstr>
      <vt:lpstr>Recommended Books (5)</vt:lpstr>
      <vt:lpstr>Web Resources</vt:lpstr>
      <vt:lpstr>Software Quality Assurance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 Test Automation</dc:title>
  <dc:creator>Asya Georgieva</dc:creator>
  <cp:lastModifiedBy>Asya Georgieva</cp:lastModifiedBy>
  <cp:revision>257</cp:revision>
  <dcterms:created xsi:type="dcterms:W3CDTF">2013-01-28T08:45:40Z</dcterms:created>
  <dcterms:modified xsi:type="dcterms:W3CDTF">2015-11-05T14:49:18Z</dcterms:modified>
</cp:coreProperties>
</file>