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9" r:id="rId2"/>
    <p:sldId id="30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09250-41AA-4C1B-8FFF-431F441349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51FFE8-D47B-4E09-8D11-387460DB1597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F1F04-98A9-4978-AC23-8B360B4E3F45}" type="parTrans" cxnId="{1C8B1E48-174A-42EA-B4CD-437189521E1B}">
      <dgm:prSet/>
      <dgm:spPr/>
      <dgm:t>
        <a:bodyPr/>
        <a:lstStyle/>
        <a:p>
          <a:endParaRPr lang="en-US"/>
        </a:p>
      </dgm:t>
    </dgm:pt>
    <dgm:pt modelId="{063BC043-7A7C-4395-9E87-48358ECE5615}" type="sibTrans" cxnId="{1C8B1E48-174A-42EA-B4CD-437189521E1B}">
      <dgm:prSet/>
      <dgm:spPr/>
      <dgm:t>
        <a:bodyPr/>
        <a:lstStyle/>
        <a:p>
          <a:endParaRPr lang="en-US"/>
        </a:p>
      </dgm:t>
    </dgm:pt>
    <dgm:pt modelId="{76408409-40A9-4740-8171-3DE8B60ED63C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5B069CA-404D-4A7A-AF22-7F5F94416F4E}" type="parTrans" cxnId="{DDE84DCB-FE0E-4C8D-828A-1CFF01038969}">
      <dgm:prSet/>
      <dgm:spPr/>
      <dgm:t>
        <a:bodyPr/>
        <a:lstStyle/>
        <a:p>
          <a:endParaRPr lang="en-US"/>
        </a:p>
      </dgm:t>
    </dgm:pt>
    <dgm:pt modelId="{ED1E62A5-440A-4A7B-891C-6274FC566387}" type="sibTrans" cxnId="{DDE84DCB-FE0E-4C8D-828A-1CFF01038969}">
      <dgm:prSet/>
      <dgm:spPr/>
      <dgm:t>
        <a:bodyPr/>
        <a:lstStyle/>
        <a:p>
          <a:endParaRPr lang="en-US"/>
        </a:p>
      </dgm:t>
    </dgm:pt>
    <dgm:pt modelId="{B0566923-E049-43DC-B088-09F6AF25DDC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8413FB-E0FA-496F-890E-B72E8BCF1B26}" type="parTrans" cxnId="{88CF2ADC-D219-4687-B33E-CF5C65389C82}">
      <dgm:prSet/>
      <dgm:spPr/>
      <dgm:t>
        <a:bodyPr/>
        <a:lstStyle/>
        <a:p>
          <a:endParaRPr lang="en-US"/>
        </a:p>
      </dgm:t>
    </dgm:pt>
    <dgm:pt modelId="{3384ABA6-688F-4136-94FC-C3410E0C12E1}" type="sibTrans" cxnId="{88CF2ADC-D219-4687-B33E-CF5C65389C82}">
      <dgm:prSet/>
      <dgm:spPr/>
      <dgm:t>
        <a:bodyPr/>
        <a:lstStyle/>
        <a:p>
          <a:endParaRPr lang="en-US"/>
        </a:p>
      </dgm:t>
    </dgm:pt>
    <dgm:pt modelId="{C3FFCB7F-8B5F-43C8-A601-B4DBA185C8E7}">
      <dgm:prSet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17A0178-1145-4B42-A030-6C5395F8713B}" type="parTrans" cxnId="{1680505B-8675-4254-92D5-CDE04599D734}">
      <dgm:prSet/>
      <dgm:spPr/>
      <dgm:t>
        <a:bodyPr/>
        <a:lstStyle/>
        <a:p>
          <a:endParaRPr lang="en-US"/>
        </a:p>
      </dgm:t>
    </dgm:pt>
    <dgm:pt modelId="{BF6E5DAF-06BB-43CA-86D2-08338C5EFCFD}" type="sibTrans" cxnId="{1680505B-8675-4254-92D5-CDE04599D734}">
      <dgm:prSet/>
      <dgm:spPr/>
      <dgm:t>
        <a:bodyPr/>
        <a:lstStyle/>
        <a:p>
          <a:endParaRPr lang="en-US"/>
        </a:p>
      </dgm:t>
    </dgm:pt>
    <dgm:pt modelId="{BA0FE056-4291-4EA0-AB37-6FF40A52AF65}" type="pres">
      <dgm:prSet presAssocID="{23C09250-41AA-4C1B-8FFF-431F441349B6}" presName="Name0" presStyleCnt="0">
        <dgm:presLayoutVars>
          <dgm:dir/>
          <dgm:animLvl val="lvl"/>
          <dgm:resizeHandles val="exact"/>
        </dgm:presLayoutVars>
      </dgm:prSet>
      <dgm:spPr/>
    </dgm:pt>
    <dgm:pt modelId="{C04CAF8F-0EF6-40D9-89E7-A78371D2B8BC}" type="pres">
      <dgm:prSet presAssocID="{F051FFE8-D47B-4E09-8D11-387460DB1597}" presName="Name8" presStyleCnt="0"/>
      <dgm:spPr/>
    </dgm:pt>
    <dgm:pt modelId="{73BC1A34-5F5C-4069-BEA0-180326DC65BA}" type="pres">
      <dgm:prSet presAssocID="{F051FFE8-D47B-4E09-8D11-387460DB1597}" presName="level" presStyleLbl="node1" presStyleIdx="0" presStyleCnt="4" custScaleX="99865" custScaleY="107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856A-A4B8-4741-8B82-347B114A1F98}" type="pres">
      <dgm:prSet presAssocID="{F051FFE8-D47B-4E09-8D11-387460DB1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FDE32-9045-446B-83E5-7FC329C42FFB}" type="pres">
      <dgm:prSet presAssocID="{C3FFCB7F-8B5F-43C8-A601-B4DBA185C8E7}" presName="Name8" presStyleCnt="0"/>
      <dgm:spPr/>
    </dgm:pt>
    <dgm:pt modelId="{1832F6BF-D643-4675-98F0-78507C3C5FC2}" type="pres">
      <dgm:prSet presAssocID="{C3FFCB7F-8B5F-43C8-A601-B4DBA185C8E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BBC9A-728D-4BA1-968F-B1E08377CAFA}" type="pres">
      <dgm:prSet presAssocID="{C3FFCB7F-8B5F-43C8-A601-B4DBA185C8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4CF6-08B9-4368-808A-3D145A6CCD66}" type="pres">
      <dgm:prSet presAssocID="{76408409-40A9-4740-8171-3DE8B60ED63C}" presName="Name8" presStyleCnt="0"/>
      <dgm:spPr/>
    </dgm:pt>
    <dgm:pt modelId="{F209BE93-865A-4D40-9190-1E6277914BE8}" type="pres">
      <dgm:prSet presAssocID="{76408409-40A9-4740-8171-3DE8B60ED63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97C8-D01D-4403-839D-420C48B27690}" type="pres">
      <dgm:prSet presAssocID="{76408409-40A9-4740-8171-3DE8B60ED6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42422-ADEB-4BE2-8FB7-071FD82FB6E7}" type="pres">
      <dgm:prSet presAssocID="{B0566923-E049-43DC-B088-09F6AF25DDCB}" presName="Name8" presStyleCnt="0"/>
      <dgm:spPr/>
    </dgm:pt>
    <dgm:pt modelId="{1A6DC193-E76E-4E6E-9DC1-7CA7762479E9}" type="pres">
      <dgm:prSet presAssocID="{B0566923-E049-43DC-B088-09F6AF25DDC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9967-BA87-425E-B6FD-C63920A09312}" type="pres">
      <dgm:prSet presAssocID="{B0566923-E049-43DC-B088-09F6AF25D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B1E48-174A-42EA-B4CD-437189521E1B}" srcId="{23C09250-41AA-4C1B-8FFF-431F441349B6}" destId="{F051FFE8-D47B-4E09-8D11-387460DB1597}" srcOrd="0" destOrd="0" parTransId="{270F1F04-98A9-4978-AC23-8B360B4E3F45}" sibTransId="{063BC043-7A7C-4395-9E87-48358ECE5615}"/>
    <dgm:cxn modelId="{51F099D3-E90C-401A-AD45-E1A534144737}" type="presOf" srcId="{B0566923-E049-43DC-B088-09F6AF25DDCB}" destId="{C4C39967-BA87-425E-B6FD-C63920A09312}" srcOrd="1" destOrd="0" presId="urn:microsoft.com/office/officeart/2005/8/layout/pyramid1"/>
    <dgm:cxn modelId="{F4563323-505D-4987-9D08-1FD8679E9C71}" type="presOf" srcId="{C3FFCB7F-8B5F-43C8-A601-B4DBA185C8E7}" destId="{1832F6BF-D643-4675-98F0-78507C3C5FC2}" srcOrd="0" destOrd="0" presId="urn:microsoft.com/office/officeart/2005/8/layout/pyramid1"/>
    <dgm:cxn modelId="{88CF2ADC-D219-4687-B33E-CF5C65389C82}" srcId="{23C09250-41AA-4C1B-8FFF-431F441349B6}" destId="{B0566923-E049-43DC-B088-09F6AF25DDCB}" srcOrd="3" destOrd="0" parTransId="{C48413FB-E0FA-496F-890E-B72E8BCF1B26}" sibTransId="{3384ABA6-688F-4136-94FC-C3410E0C12E1}"/>
    <dgm:cxn modelId="{6A7D0391-F82C-419E-8151-D4D3C6F5049E}" type="presOf" srcId="{C3FFCB7F-8B5F-43C8-A601-B4DBA185C8E7}" destId="{F28BBC9A-728D-4BA1-968F-B1E08377CAFA}" srcOrd="1" destOrd="0" presId="urn:microsoft.com/office/officeart/2005/8/layout/pyramid1"/>
    <dgm:cxn modelId="{1680505B-8675-4254-92D5-CDE04599D734}" srcId="{23C09250-41AA-4C1B-8FFF-431F441349B6}" destId="{C3FFCB7F-8B5F-43C8-A601-B4DBA185C8E7}" srcOrd="1" destOrd="0" parTransId="{A17A0178-1145-4B42-A030-6C5395F8713B}" sibTransId="{BF6E5DAF-06BB-43CA-86D2-08338C5EFCFD}"/>
    <dgm:cxn modelId="{3A75C15C-2B80-4763-9F69-B9ECD8BC9E66}" type="presOf" srcId="{F051FFE8-D47B-4E09-8D11-387460DB1597}" destId="{73BC1A34-5F5C-4069-BEA0-180326DC65BA}" srcOrd="0" destOrd="0" presId="urn:microsoft.com/office/officeart/2005/8/layout/pyramid1"/>
    <dgm:cxn modelId="{C9B513CC-8213-4D57-BA49-93903C61B854}" type="presOf" srcId="{F051FFE8-D47B-4E09-8D11-387460DB1597}" destId="{653D856A-A4B8-4741-8B82-347B114A1F98}" srcOrd="1" destOrd="0" presId="urn:microsoft.com/office/officeart/2005/8/layout/pyramid1"/>
    <dgm:cxn modelId="{8D98EA3C-D6F6-489F-8E07-24F295F74178}" type="presOf" srcId="{23C09250-41AA-4C1B-8FFF-431F441349B6}" destId="{BA0FE056-4291-4EA0-AB37-6FF40A52AF65}" srcOrd="0" destOrd="0" presId="urn:microsoft.com/office/officeart/2005/8/layout/pyramid1"/>
    <dgm:cxn modelId="{734750D5-6C9A-48D2-8233-581FE3AE3135}" type="presOf" srcId="{B0566923-E049-43DC-B088-09F6AF25DDCB}" destId="{1A6DC193-E76E-4E6E-9DC1-7CA7762479E9}" srcOrd="0" destOrd="0" presId="urn:microsoft.com/office/officeart/2005/8/layout/pyramid1"/>
    <dgm:cxn modelId="{096C1DEA-094A-4EDA-A6F4-DD527E9262C4}" type="presOf" srcId="{76408409-40A9-4740-8171-3DE8B60ED63C}" destId="{0C6397C8-D01D-4403-839D-420C48B27690}" srcOrd="1" destOrd="0" presId="urn:microsoft.com/office/officeart/2005/8/layout/pyramid1"/>
    <dgm:cxn modelId="{DDE84DCB-FE0E-4C8D-828A-1CFF01038969}" srcId="{23C09250-41AA-4C1B-8FFF-431F441349B6}" destId="{76408409-40A9-4740-8171-3DE8B60ED63C}" srcOrd="2" destOrd="0" parTransId="{D5B069CA-404D-4A7A-AF22-7F5F94416F4E}" sibTransId="{ED1E62A5-440A-4A7B-891C-6274FC566387}"/>
    <dgm:cxn modelId="{E7B1DAEC-19D4-457B-9810-95D242A8EE42}" type="presOf" srcId="{76408409-40A9-4740-8171-3DE8B60ED63C}" destId="{F209BE93-865A-4D40-9190-1E6277914BE8}" srcOrd="0" destOrd="0" presId="urn:microsoft.com/office/officeart/2005/8/layout/pyramid1"/>
    <dgm:cxn modelId="{55E7A0C4-3587-4801-A173-BDB55253A830}" type="presParOf" srcId="{BA0FE056-4291-4EA0-AB37-6FF40A52AF65}" destId="{C04CAF8F-0EF6-40D9-89E7-A78371D2B8BC}" srcOrd="0" destOrd="0" presId="urn:microsoft.com/office/officeart/2005/8/layout/pyramid1"/>
    <dgm:cxn modelId="{59A6A866-A1EA-4B60-955E-6525057DD153}" type="presParOf" srcId="{C04CAF8F-0EF6-40D9-89E7-A78371D2B8BC}" destId="{73BC1A34-5F5C-4069-BEA0-180326DC65BA}" srcOrd="0" destOrd="0" presId="urn:microsoft.com/office/officeart/2005/8/layout/pyramid1"/>
    <dgm:cxn modelId="{EB77411A-CE87-4D4A-98E0-3716A4538EAF}" type="presParOf" srcId="{C04CAF8F-0EF6-40D9-89E7-A78371D2B8BC}" destId="{653D856A-A4B8-4741-8B82-347B114A1F98}" srcOrd="1" destOrd="0" presId="urn:microsoft.com/office/officeart/2005/8/layout/pyramid1"/>
    <dgm:cxn modelId="{377C1B66-3A00-4C01-8498-8B3DB71F0F2C}" type="presParOf" srcId="{BA0FE056-4291-4EA0-AB37-6FF40A52AF65}" destId="{67AFDE32-9045-446B-83E5-7FC329C42FFB}" srcOrd="1" destOrd="0" presId="urn:microsoft.com/office/officeart/2005/8/layout/pyramid1"/>
    <dgm:cxn modelId="{3C851094-4EC2-4190-A0E0-1CAB27AF1724}" type="presParOf" srcId="{67AFDE32-9045-446B-83E5-7FC329C42FFB}" destId="{1832F6BF-D643-4675-98F0-78507C3C5FC2}" srcOrd="0" destOrd="0" presId="urn:microsoft.com/office/officeart/2005/8/layout/pyramid1"/>
    <dgm:cxn modelId="{7FE8954D-878F-4783-88B0-C6C8054B9759}" type="presParOf" srcId="{67AFDE32-9045-446B-83E5-7FC329C42FFB}" destId="{F28BBC9A-728D-4BA1-968F-B1E08377CAFA}" srcOrd="1" destOrd="0" presId="urn:microsoft.com/office/officeart/2005/8/layout/pyramid1"/>
    <dgm:cxn modelId="{1AE7F24B-7803-44CF-B731-EBBEBCF85F03}" type="presParOf" srcId="{BA0FE056-4291-4EA0-AB37-6FF40A52AF65}" destId="{F91A4CF6-08B9-4368-808A-3D145A6CCD66}" srcOrd="2" destOrd="0" presId="urn:microsoft.com/office/officeart/2005/8/layout/pyramid1"/>
    <dgm:cxn modelId="{7C1B25A6-016C-43FF-82A5-73E4B52EF2F0}" type="presParOf" srcId="{F91A4CF6-08B9-4368-808A-3D145A6CCD66}" destId="{F209BE93-865A-4D40-9190-1E6277914BE8}" srcOrd="0" destOrd="0" presId="urn:microsoft.com/office/officeart/2005/8/layout/pyramid1"/>
    <dgm:cxn modelId="{B53D515E-8E15-471B-ADF4-FE41669D38D4}" type="presParOf" srcId="{F91A4CF6-08B9-4368-808A-3D145A6CCD66}" destId="{0C6397C8-D01D-4403-839D-420C48B27690}" srcOrd="1" destOrd="0" presId="urn:microsoft.com/office/officeart/2005/8/layout/pyramid1"/>
    <dgm:cxn modelId="{707EC712-4420-4117-8C68-C04856A6AC78}" type="presParOf" srcId="{BA0FE056-4291-4EA0-AB37-6FF40A52AF65}" destId="{21C42422-ADEB-4BE2-8FB7-071FD82FB6E7}" srcOrd="3" destOrd="0" presId="urn:microsoft.com/office/officeart/2005/8/layout/pyramid1"/>
    <dgm:cxn modelId="{27FE084E-9820-4656-8DF4-2DF1715BA891}" type="presParOf" srcId="{21C42422-ADEB-4BE2-8FB7-071FD82FB6E7}" destId="{1A6DC193-E76E-4E6E-9DC1-7CA7762479E9}" srcOrd="0" destOrd="0" presId="urn:microsoft.com/office/officeart/2005/8/layout/pyramid1"/>
    <dgm:cxn modelId="{950E22F6-ED01-44D3-8BF4-F4401C2B47E3}" type="presParOf" srcId="{21C42422-ADEB-4BE2-8FB7-071FD82FB6E7}" destId="{C4C39967-BA87-425E-B6FD-C63920A09312}" srcOrd="1" destOrd="0" presId="urn:microsoft.com/office/officeart/2005/8/layout/pyramid1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1A34-5F5C-4069-BEA0-180326DC65BA}">
      <dsp:nvSpPr>
        <dsp:cNvPr id="0" name=""/>
        <dsp:cNvSpPr/>
      </dsp:nvSpPr>
      <dsp:spPr>
        <a:xfrm>
          <a:off x="3088101" y="0"/>
          <a:ext cx="2205796" cy="1425666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3088101" y="0"/>
        <a:ext cx="2205796" cy="1425666"/>
      </dsp:txXfrm>
    </dsp:sp>
    <dsp:sp modelId="{1832F6BF-D643-4675-98F0-78507C3C5FC2}">
      <dsp:nvSpPr>
        <dsp:cNvPr id="0" name=""/>
        <dsp:cNvSpPr/>
      </dsp:nvSpPr>
      <dsp:spPr>
        <a:xfrm>
          <a:off x="2057740" y="1425666"/>
          <a:ext cx="426651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04381" y="1425666"/>
        <a:ext cx="2773237" cy="1328177"/>
      </dsp:txXfrm>
    </dsp:sp>
    <dsp:sp modelId="{F209BE93-865A-4D40-9190-1E6277914BE8}">
      <dsp:nvSpPr>
        <dsp:cNvPr id="0" name=""/>
        <dsp:cNvSpPr/>
      </dsp:nvSpPr>
      <dsp:spPr>
        <a:xfrm>
          <a:off x="1028870" y="2753844"/>
          <a:ext cx="632425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135615" y="2753844"/>
        <a:ext cx="4110768" cy="1328177"/>
      </dsp:txXfrm>
    </dsp:sp>
    <dsp:sp modelId="{1A6DC193-E76E-4E6E-9DC1-7CA7762479E9}">
      <dsp:nvSpPr>
        <dsp:cNvPr id="0" name=""/>
        <dsp:cNvSpPr/>
      </dsp:nvSpPr>
      <dsp:spPr>
        <a:xfrm>
          <a:off x="0" y="4082022"/>
          <a:ext cx="8382000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66849" y="4082022"/>
        <a:ext cx="5448300" cy="132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sources: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Foundations of Software Testing ISTQB Certification - chapter 5.2  Test plans, estimates, and strategies</a:t>
            </a:r>
            <a:br>
              <a:rPr lang="en-US" dirty="0" smtClean="0"/>
            </a:br>
            <a:r>
              <a:rPr lang="en-US" dirty="0" smtClean="0"/>
              <a:t>2. Software Testing Foundations - A Study Guide for the ISTQB Certified Tester Exam [2007]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should be used to describe the typical structure of a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Foundation Level Syllabus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59" y="2672231"/>
            <a:ext cx="1689100" cy="17827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4157" y="366551"/>
            <a:ext cx="3124200" cy="19074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4775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Planning Tests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testers should be able to </a:t>
            </a:r>
            <a:r>
              <a:rPr lang="en-US" dirty="0" smtClean="0"/>
              <a:t>execute the tests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Assures all </a:t>
            </a:r>
            <a:r>
              <a:rPr lang="en-US" dirty="0"/>
              <a:t>critical elements are tested </a:t>
            </a:r>
            <a:r>
              <a:rPr lang="en-US" dirty="0" smtClean="0"/>
              <a:t>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Parts </a:t>
            </a:r>
            <a:r>
              <a:rPr lang="en-US" dirty="0"/>
              <a:t>can be executed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Knowledge </a:t>
            </a:r>
            <a:r>
              <a:rPr lang="en-US" dirty="0"/>
              <a:t>of test data requirements, expected results, what to run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Ensures </a:t>
            </a:r>
            <a:r>
              <a:rPr lang="en-US" dirty="0"/>
              <a:t>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2190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Documentation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0668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519" y="1295400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Plan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Direction for overall testing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activity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151" y="2667000"/>
            <a:ext cx="6901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Design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Refines Approach, identifies features to be 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54" y="4114800"/>
            <a:ext cx="5109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Case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Specific input/intended output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308" y="5334000"/>
            <a:ext cx="4247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Procedures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execution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plans can be made using templates</a:t>
            </a:r>
          </a:p>
          <a:p>
            <a:pPr lvl="1"/>
            <a:r>
              <a:rPr lang="en-US" dirty="0"/>
              <a:t>E.g., IEEE 829 test plan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us remember the </a:t>
            </a:r>
            <a:r>
              <a:rPr lang="en-US" dirty="0" smtClean="0"/>
              <a:t>important </a:t>
            </a: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 descr="http://www2.docm.mmu.ac.uk/STAFF/F.Gasir/Imeges/IEE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6096000" cy="217191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267200" cy="1447801"/>
          </a:xfrm>
        </p:spPr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25146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http://www.codel-services.com/templates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6434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 Office Spreadsheet Templat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492500"/>
            <a:ext cx="2343014" cy="2209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Scope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Defines what will be tested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Objectives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Description of expected (measurable) test result, priority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Include skill level of testers, budget, starting state of application, tools &amp; equipment availability, etc.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Things </a:t>
            </a:r>
            <a:r>
              <a:rPr lang="en-US" sz="2600" dirty="0"/>
              <a:t>that could impact testing </a:t>
            </a:r>
            <a:r>
              <a:rPr lang="en-US" sz="2600" dirty="0" smtClean="0"/>
              <a:t>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0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(2)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Identifies </a:t>
            </a:r>
            <a:r>
              <a:rPr lang="en-US" sz="2600" dirty="0"/>
              <a:t>tests to run, stages to test, outlines sequence and timing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&amp; Responsibilities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Schedule &amp;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Major </a:t>
            </a:r>
            <a:r>
              <a:rPr lang="en-US" sz="2600" dirty="0"/>
              <a:t>test activities, sequence of tests, estimates, dependence on other activities, people, tools, facilities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US" sz="30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Methods </a:t>
            </a:r>
            <a:r>
              <a:rPr lang="en-US" sz="2600" dirty="0"/>
              <a:t>for preparing test data, backup/rollback procedures, data requirements/sources, any data conditioning/conversion, data security</a:t>
            </a:r>
          </a:p>
        </p:txBody>
      </p:sp>
    </p:spTree>
    <p:extLst>
      <p:ext uri="{BB962C8B-B14F-4D97-AF65-F5344CB8AC3E}">
        <p14:creationId xmlns:p14="http://schemas.microsoft.com/office/powerpoint/2010/main" val="2609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(3)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Version </a:t>
            </a:r>
            <a:r>
              <a:rPr lang="en-US" sz="2600" dirty="0"/>
              <a:t>Control, HW/SW configurations, defect tracking tool, Environment for each kind of testing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Meetings</a:t>
            </a:r>
            <a:r>
              <a:rPr lang="en-US" sz="2600" dirty="0"/>
              <a:t>, processes, tools, techniques, contact lists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Automation</a:t>
            </a:r>
            <a:r>
              <a:rPr lang="en-US" sz="2600" dirty="0"/>
              <a:t>, performance, verification, defect tracking, test planning, etc.</a:t>
            </a:r>
          </a:p>
        </p:txBody>
      </p:sp>
    </p:spTree>
    <p:extLst>
      <p:ext uri="{BB962C8B-B14F-4D97-AF65-F5344CB8AC3E}">
        <p14:creationId xmlns:p14="http://schemas.microsoft.com/office/powerpoint/2010/main" val="180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 What? When? </a:t>
            </a:r>
            <a:r>
              <a:rPr lang="en-US" dirty="0"/>
              <a:t>H</a:t>
            </a:r>
            <a:r>
              <a:rPr lang="en-U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Planning resources </a:t>
            </a:r>
            <a:r>
              <a:rPr lang="en-US" dirty="0" smtClean="0"/>
              <a:t>is an </a:t>
            </a:r>
            <a:r>
              <a:rPr lang="en-US" dirty="0"/>
              <a:t>e</a:t>
            </a:r>
            <a:r>
              <a:rPr lang="en-US" dirty="0" smtClean="0"/>
              <a:t>ssential part of test planning</a:t>
            </a:r>
          </a:p>
          <a:p>
            <a:pPr lvl="1"/>
            <a:r>
              <a:rPr lang="en-US" dirty="0" smtClean="0"/>
              <a:t>Often this is related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decisions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 smtClean="0"/>
              <a:t> across the team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3810000"/>
            <a:ext cx="2209800" cy="255508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</a:t>
            </a:r>
            <a:r>
              <a:rPr lang="en-US" dirty="0"/>
              <a:t>I</a:t>
            </a:r>
            <a:r>
              <a:rPr lang="en-US" dirty="0" smtClean="0"/>
              <a:t>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test plan </a:t>
            </a:r>
            <a:r>
              <a:rPr lang="en-US" dirty="0" smtClean="0"/>
              <a:t>provides some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answers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precisely should testing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r>
              <a:rPr lang="en-US" dirty="0" smtClean="0"/>
              <a:t> should be used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dirty="0" smtClean="0"/>
              <a:t> criteria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1714349" cy="2578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942531"/>
            <a:ext cx="4906060" cy="40772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29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Why Should We Prioritize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Time and budget are never enough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sufficient to execute all planned test </a:t>
            </a:r>
            <a:r>
              <a:rPr lang="en-US" dirty="0" smtClean="0"/>
              <a:t>cases</a:t>
            </a:r>
          </a:p>
          <a:p>
            <a:r>
              <a:rPr lang="en-US" dirty="0"/>
              <a:t>Still - as many </a:t>
            </a:r>
            <a:r>
              <a:rPr lang="en-US" dirty="0" smtClean="0"/>
              <a:t>critical </a:t>
            </a:r>
            <a:r>
              <a:rPr lang="en-US" dirty="0"/>
              <a:t>faults </a:t>
            </a:r>
            <a:r>
              <a:rPr lang="en-US" dirty="0" smtClean="0"/>
              <a:t>should be </a:t>
            </a:r>
            <a:r>
              <a:rPr lang="en-US" dirty="0"/>
              <a:t>found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prioritization rule: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premature end of testing </a:t>
            </a:r>
            <a:r>
              <a:rPr lang="en-US" dirty="0" smtClean="0"/>
              <a:t>should still assure the </a:t>
            </a:r>
            <a:r>
              <a:rPr lang="en-US" dirty="0"/>
              <a:t>best possible test result at that actual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for </a:t>
            </a:r>
            <a:r>
              <a:rPr lang="en-US" dirty="0"/>
              <a:t>prioritization of test cases may be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frequency of a function /</a:t>
            </a:r>
            <a:r>
              <a:rPr lang="en-US" dirty="0" smtClean="0"/>
              <a:t> </a:t>
            </a:r>
            <a:r>
              <a:rPr lang="en-US" dirty="0"/>
              <a:t>probability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Risk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/>
              <a:t>of a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of the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Customer priorities</a:t>
            </a:r>
          </a:p>
          <a:p>
            <a:pPr lvl="1"/>
            <a:r>
              <a:rPr lang="en-US" dirty="0" smtClean="0"/>
              <a:t>Code complexity</a:t>
            </a:r>
          </a:p>
          <a:p>
            <a:pPr lvl="1"/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Defining When to Start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6550" y="3343274"/>
            <a:ext cx="3390900" cy="2543175"/>
          </a:xfrm>
          <a:prstGeom prst="roundRect">
            <a:avLst>
              <a:gd name="adj" fmla="val 393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entry </a:t>
            </a:r>
            <a:r>
              <a:rPr lang="en-US" dirty="0"/>
              <a:t>criteria define when to start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at the beginning of a test level or when a set of </a:t>
            </a:r>
            <a:r>
              <a:rPr lang="en-US" dirty="0" smtClean="0"/>
              <a:t>tests </a:t>
            </a:r>
            <a:r>
              <a:rPr lang="en-US" dirty="0"/>
              <a:t>is ready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criteria may cover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availability and readiness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 tool readiness in the test environment </a:t>
            </a:r>
          </a:p>
          <a:p>
            <a:pPr lvl="1"/>
            <a:r>
              <a:rPr lang="en-US" dirty="0" smtClean="0"/>
              <a:t>Testable </a:t>
            </a:r>
            <a:r>
              <a:rPr lang="en-US" dirty="0"/>
              <a:t>code availability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Exit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/>
              <a:t>Defining When to </a:t>
            </a:r>
            <a:r>
              <a:rPr lang="en-US" dirty="0" smtClean="0"/>
              <a:t>Stop Testing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25" y="2971800"/>
            <a:ext cx="3333750" cy="30099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exit criteria?</a:t>
            </a:r>
          </a:p>
          <a:p>
            <a:pPr lvl="1"/>
            <a:r>
              <a:rPr lang="en-US" dirty="0" smtClean="0"/>
              <a:t>A definition of when </a:t>
            </a:r>
            <a:r>
              <a:rPr lang="en-US" dirty="0"/>
              <a:t>testing can be stopped (totally or within a test level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1266" name="Picture 2" descr="http://icons.iconarchive.com/icons/mazenl77/I-like-buttons-3a/512/Cute-Ball-Stop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1" y="3886200"/>
            <a:ext cx="2057399" cy="2057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/>
              <a:t>Thoroughness </a:t>
            </a:r>
            <a:r>
              <a:rPr lang="en-US" dirty="0" smtClean="0"/>
              <a:t>of measures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coverage of code, functionality or risk </a:t>
            </a:r>
          </a:p>
          <a:p>
            <a:pPr lvl="1"/>
            <a:r>
              <a:rPr lang="en-US" dirty="0" smtClean="0"/>
              <a:t>Estimates </a:t>
            </a:r>
            <a:r>
              <a:rPr lang="en-US" dirty="0"/>
              <a:t>of defect density or reliability measures </a:t>
            </a:r>
          </a:p>
          <a:p>
            <a:pPr lvl="1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55548"/>
            <a:ext cx="2514600" cy="17897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313709"/>
            <a:ext cx="2785962" cy="1636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4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 smtClean="0"/>
              <a:t>Residual risks</a:t>
            </a:r>
          </a:p>
          <a:p>
            <a:pPr lvl="2"/>
            <a:r>
              <a:rPr lang="en-US" dirty="0" smtClean="0"/>
              <a:t>E.g., defects </a:t>
            </a:r>
            <a:r>
              <a:rPr lang="en-US" dirty="0"/>
              <a:t>not </a:t>
            </a:r>
            <a:r>
              <a:rPr lang="en-US" dirty="0" smtClean="0"/>
              <a:t>fixed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test coverage in certain areas </a:t>
            </a:r>
          </a:p>
          <a:p>
            <a:pPr lvl="1"/>
            <a:r>
              <a:rPr lang="en-US" dirty="0" smtClean="0"/>
              <a:t>Schedules </a:t>
            </a:r>
          </a:p>
          <a:p>
            <a:pPr lvl="2"/>
            <a:r>
              <a:rPr lang="en-US" dirty="0" smtClean="0"/>
              <a:t>E.g., time </a:t>
            </a:r>
            <a:r>
              <a:rPr lang="en-US" dirty="0"/>
              <a:t>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3314" name="Picture 2" descr="http://upload.wikimedia.org/wikipedia/commons/0/0d/Schedu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4495800"/>
            <a:ext cx="1939165" cy="1879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pic>
        <p:nvPicPr>
          <p:cNvPr id="5" name="Picture 2" descr="http://leadinganswers.typepad.com/photos/uncategorized/2008/01/07/agile_estimate_rang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871" y="3276600"/>
            <a:ext cx="3774258" cy="2514600"/>
          </a:xfrm>
          <a:prstGeom prst="roundRect">
            <a:avLst>
              <a:gd name="adj" fmla="val 1089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estimate?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testing will </a:t>
            </a:r>
            <a:r>
              <a:rPr lang="en-US" dirty="0" smtClean="0"/>
              <a:t>involve?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it will </a:t>
            </a:r>
            <a:r>
              <a:rPr lang="en-US" dirty="0" smtClean="0"/>
              <a:t>cost?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245994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</a:p>
          <a:p>
            <a:r>
              <a:rPr lang="en-US" dirty="0" smtClean="0"/>
              <a:t>Test Prioritization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Criteria</a:t>
            </a:r>
          </a:p>
          <a:p>
            <a:r>
              <a:rPr lang="en-US" dirty="0"/>
              <a:t>Exit Criteria</a:t>
            </a:r>
          </a:p>
          <a:p>
            <a:r>
              <a:rPr lang="en-US" dirty="0"/>
              <a:t>Test </a:t>
            </a:r>
            <a:r>
              <a:rPr lang="en-US" dirty="0" smtClean="0"/>
              <a:t>Estimation</a:t>
            </a:r>
            <a:endParaRPr lang="en-US" dirty="0"/>
          </a:p>
          <a:p>
            <a:r>
              <a:rPr lang="en-US" dirty="0"/>
              <a:t>Test Strategy, Test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824228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estimation could </a:t>
            </a:r>
            <a:r>
              <a:rPr lang="en-US" dirty="0"/>
              <a:t>start with </a:t>
            </a:r>
            <a:r>
              <a:rPr lang="en-US" dirty="0" smtClean="0"/>
              <a:t>designing a work-breakdown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the stages, activities </a:t>
            </a:r>
            <a:r>
              <a:rPr lang="en-US" dirty="0" smtClean="0"/>
              <a:t>and tasks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http://www.yourbuilding.org/library/blackboard%20aligning%20strateg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064000"/>
            <a:ext cx="3081866" cy="2133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project could be broken down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and 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exit criteria </a:t>
            </a:r>
            <a:r>
              <a:rPr lang="en-US" dirty="0"/>
              <a:t>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504315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effort is usually estimated using two approaches: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Metrics-based</a:t>
            </a:r>
            <a:r>
              <a:rPr lang="en-US" dirty="0" smtClean="0"/>
              <a:t> approach</a:t>
            </a:r>
            <a:endParaRPr lang="en-US" dirty="0"/>
          </a:p>
          <a:p>
            <a:pPr lvl="2"/>
            <a:r>
              <a:rPr lang="en-US" dirty="0" smtClean="0"/>
              <a:t>Using metrics </a:t>
            </a:r>
            <a:r>
              <a:rPr lang="en-US" dirty="0"/>
              <a:t>of former or similar </a:t>
            </a:r>
            <a:r>
              <a:rPr lang="en-US" dirty="0" smtClean="0"/>
              <a:t>projects 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typical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Expert-based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Consulting with experts and with people who will actually perform the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019300"/>
            <a:ext cx="1600200" cy="8029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100" y="5411036"/>
            <a:ext cx="952500" cy="10945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Co-ordination With the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Even the best estimate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/>
            <a:r>
              <a:rPr lang="en-US" dirty="0" smtClean="0"/>
              <a:t>Different sides on the project can have different priorities</a:t>
            </a:r>
          </a:p>
          <a:p>
            <a:pPr lvl="1"/>
            <a:r>
              <a:rPr lang="en-US" dirty="0" smtClean="0"/>
              <a:t>Effective negotiations </a:t>
            </a:r>
            <a:r>
              <a:rPr lang="en-US" dirty="0"/>
              <a:t>are focused on </a:t>
            </a:r>
            <a:r>
              <a:rPr lang="en-US" dirty="0" smtClean="0"/>
              <a:t>finding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balance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etween quality</a:t>
            </a:r>
            <a:r>
              <a:rPr lang="en-US" dirty="0"/>
              <a:t>, </a:t>
            </a:r>
            <a:endParaRPr lang="en-US" dirty="0" smtClean="0"/>
          </a:p>
          <a:p>
            <a:pPr marL="649288" lvl="2" indent="0">
              <a:buNone/>
            </a:pPr>
            <a:r>
              <a:rPr lang="en-US" dirty="0" smtClean="0"/>
              <a:t>schedule</a:t>
            </a:r>
            <a:r>
              <a:rPr lang="en-US" dirty="0"/>
              <a:t>, budget and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29" y="4081616"/>
            <a:ext cx="2706790" cy="24212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18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Testing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testing effort may depend on a number of </a:t>
            </a:r>
            <a:r>
              <a:rPr lang="en-US" dirty="0" smtClean="0"/>
              <a:t>factors: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and size of the product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Life-cycle model used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available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Product documentation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detailed test documentation needs to be done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Time pressure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People factors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75260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Strategy and </a:t>
            </a:r>
            <a:br>
              <a:rPr lang="en-US" dirty="0" smtClean="0"/>
            </a:br>
            <a:r>
              <a:rPr lang="en-US" dirty="0" smtClean="0"/>
              <a:t>Test Approach</a:t>
            </a:r>
            <a:endParaRPr lang="en-US" dirty="0"/>
          </a:p>
        </p:txBody>
      </p:sp>
      <p:pic>
        <p:nvPicPr>
          <p:cNvPr id="19460" name="Picture 4" descr="http://1.bp.blogspot.com/-Pbs7rATw8EI/Tb9gnUX-nbI/AAAAAAAAKbQ/JaI2x25Fyw8/s400/card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276599"/>
            <a:ext cx="3810000" cy="2533651"/>
          </a:xfrm>
          <a:prstGeom prst="roundRect">
            <a:avLst>
              <a:gd name="adj" fmla="val 1015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 strategy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 smtClean="0"/>
              <a:t>project's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means</a:t>
            </a:r>
            <a:r>
              <a:rPr lang="en-US" dirty="0"/>
              <a:t> to achieve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key-responsibilities </a:t>
            </a:r>
            <a:r>
              <a:rPr lang="en-US" dirty="0" smtClean="0"/>
              <a:t>of the test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7410" name="Picture 2" descr="http://onproductmanagement.net/wp-content/uploads/2011/08/strateg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091562" cy="2057400"/>
          </a:xfrm>
          <a:prstGeom prst="ellipse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the Point of Test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The main </a:t>
            </a:r>
            <a:r>
              <a:rPr lang="en-US" dirty="0" smtClean="0"/>
              <a:t>goal of the test strategy </a:t>
            </a:r>
            <a:r>
              <a:rPr lang="en-US" dirty="0"/>
              <a:t>is to choose the best test approach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relation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 descr="http://www.obuchenia.eu/wp-content/uploads/2010/11/strategy-and-consul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9140" y="3962400"/>
            <a:ext cx="2565720" cy="2133600"/>
          </a:xfrm>
          <a:prstGeom prst="roundRect">
            <a:avLst>
              <a:gd name="adj" fmla="val 892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1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approach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the test strategy for a specific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testing strategy usually involves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 smtClean="0"/>
              <a:t> of test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8434" name="Picture 2" descr="http://www.jmorganmarketing.com/wp-content/uploads/2009/07/social-media-strategy-vs-social-media-campa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2822" y="4343400"/>
            <a:ext cx="2818357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Preventative vs. Reactive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Preventive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are involved from the beginning: </a:t>
            </a:r>
            <a:endParaRPr lang="en-US" dirty="0" smtClean="0"/>
          </a:p>
          <a:p>
            <a:pPr lvl="1"/>
            <a:r>
              <a:rPr lang="en-US" dirty="0" smtClean="0"/>
              <a:t>Test planning </a:t>
            </a:r>
            <a:r>
              <a:rPr lang="en-US" dirty="0"/>
              <a:t>and design start as early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Reactive approaches</a:t>
            </a:r>
          </a:p>
          <a:p>
            <a:pPr lvl="1"/>
            <a:r>
              <a:rPr lang="en-US" dirty="0" smtClean="0"/>
              <a:t>Testers </a:t>
            </a:r>
            <a:r>
              <a:rPr lang="en-US" dirty="0"/>
              <a:t>are involved (too) late and a preventive </a:t>
            </a:r>
            <a:r>
              <a:rPr lang="en-US" dirty="0" smtClean="0"/>
              <a:t>approach </a:t>
            </a:r>
            <a:r>
              <a:rPr lang="en-US" dirty="0"/>
              <a:t>cannot be </a:t>
            </a:r>
            <a:r>
              <a:rPr lang="en-US" dirty="0" smtClean="0"/>
              <a:t>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planning and design starts after the software or system </a:t>
            </a:r>
            <a:r>
              <a:rPr lang="en-US" dirty="0" smtClean="0"/>
              <a:t>has </a:t>
            </a:r>
            <a:r>
              <a:rPr lang="en-US" dirty="0"/>
              <a:t>already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873920"/>
          </a:xfrm>
        </p:spPr>
        <p:txBody>
          <a:bodyPr/>
          <a:lstStyle/>
          <a:p>
            <a:r>
              <a:rPr lang="en-US" dirty="0" smtClean="0"/>
              <a:t>Why Do We Need Test Plans</a:t>
            </a:r>
            <a:br>
              <a:rPr lang="en-US" dirty="0" smtClean="0"/>
            </a:br>
            <a:r>
              <a:rPr lang="en-US" dirty="0" smtClean="0"/>
              <a:t>and How Can We Use Them?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337" y="3492500"/>
            <a:ext cx="3845327" cy="2819400"/>
          </a:xfrm>
          <a:prstGeom prst="roundRect">
            <a:avLst>
              <a:gd name="adj" fmla="val 855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Analytical vs. Heuristic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Analytical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The test </a:t>
            </a:r>
            <a:r>
              <a:rPr lang="en-US" dirty="0"/>
              <a:t>team analyzes the test basis to identify the test conditions to cover</a:t>
            </a:r>
            <a:endParaRPr lang="en-US" dirty="0" smtClean="0"/>
          </a:p>
          <a:p>
            <a:pPr lvl="2"/>
            <a:r>
              <a:rPr lang="en-US" b="0" dirty="0" smtClean="0">
                <a:effectLst/>
              </a:rPr>
              <a:t>Examples: risk-based strategy; requirements-based strategy</a:t>
            </a:r>
            <a:endParaRPr lang="en-US" dirty="0" smtClean="0"/>
          </a:p>
          <a:p>
            <a:r>
              <a:rPr lang="en-US" dirty="0" smtClean="0"/>
              <a:t>Heuristic approach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</a:t>
            </a:r>
            <a:r>
              <a:rPr lang="en-US" dirty="0"/>
              <a:t>testing that uses statistical information</a:t>
            </a:r>
            <a:endParaRPr lang="en-US" dirty="0" smtClean="0"/>
          </a:p>
          <a:p>
            <a:r>
              <a:rPr lang="en-US" dirty="0" smtClean="0"/>
              <a:t>Reuse-oriented </a:t>
            </a:r>
            <a:r>
              <a:rPr lang="en-US" dirty="0" smtClean="0"/>
              <a:t>approaches</a:t>
            </a:r>
          </a:p>
          <a:p>
            <a:r>
              <a:rPr lang="en-US" dirty="0"/>
              <a:t>Checklist-based (methodical) </a:t>
            </a:r>
            <a:r>
              <a:rPr lang="en-US" dirty="0" smtClean="0"/>
              <a:t>approaches</a:t>
            </a:r>
          </a:p>
          <a:p>
            <a:r>
              <a:rPr lang="en-US" dirty="0"/>
              <a:t>Standard-compliant approach specified by industry-specific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799"/>
            <a:ext cx="7924800" cy="1295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Substance </a:t>
            </a:r>
            <a:r>
              <a:rPr lang="en-US" dirty="0"/>
              <a:t>of </a:t>
            </a: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950120"/>
          </a:xfrm>
        </p:spPr>
        <p:txBody>
          <a:bodyPr/>
          <a:lstStyle/>
          <a:p>
            <a:r>
              <a:rPr lang="en-US" dirty="0"/>
              <a:t>Why Do We Need Test Plans</a:t>
            </a:r>
            <a:br>
              <a:rPr lang="en-US" dirty="0"/>
            </a:br>
            <a:r>
              <a:rPr lang="en-US" dirty="0"/>
              <a:t>and How Can We Use Them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http://365wallpapers.files.wordpress.com/2009/10/quintess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4343400" cy="3257550"/>
          </a:xfrm>
          <a:prstGeom prst="ellipse">
            <a:avLst/>
          </a:prstGeom>
          <a:noFill/>
          <a:effectLst>
            <a:glow rad="127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Do We Write a Test Plan?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a test plan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guides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thinking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explain something in words</a:t>
            </a:r>
            <a:r>
              <a:rPr lang="en-US" dirty="0"/>
              <a:t>,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 it</a:t>
            </a:r>
          </a:p>
          <a:p>
            <a:pPr lvl="2"/>
            <a:r>
              <a:rPr lang="en-US" dirty="0" smtClean="0"/>
              <a:t>Otherwise there is a good chance we don't</a:t>
            </a:r>
          </a:p>
          <a:p>
            <a:pPr lvl="1"/>
            <a:r>
              <a:rPr lang="en-US" dirty="0"/>
              <a:t>Forces us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confront the challenges </a:t>
            </a:r>
            <a:r>
              <a:rPr lang="en-US" dirty="0"/>
              <a:t>that await </a:t>
            </a:r>
            <a:r>
              <a:rPr lang="en-US" dirty="0" smtClean="0"/>
              <a:t>us</a:t>
            </a:r>
          </a:p>
          <a:p>
            <a:pPr lvl="2"/>
            <a:r>
              <a:rPr lang="en-US" dirty="0"/>
              <a:t>Focus our thinking on important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</a:t>
            </a:r>
            <a:r>
              <a:rPr lang="en-US" dirty="0"/>
              <a:t>vehicle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other members</a:t>
            </a:r>
            <a:r>
              <a:rPr lang="en-US" dirty="0"/>
              <a:t> of the project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 smtClean="0"/>
              <a:t>Testers</a:t>
            </a:r>
            <a:r>
              <a:rPr lang="en-US" dirty="0"/>
              <a:t>, peers, managers and </a:t>
            </a:r>
            <a:r>
              <a:rPr lang="en-US" dirty="0" smtClean="0"/>
              <a:t>other stakeholders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 draft </a:t>
            </a:r>
            <a:r>
              <a:rPr lang="en-US" dirty="0"/>
              <a:t>allows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team members to leave their notes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ecomes a record of previous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</a:t>
            </a:r>
            <a:r>
              <a:rPr lang="en-US" sz="38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change</a:t>
            </a:r>
          </a:p>
          <a:p>
            <a:pPr lvl="1"/>
            <a:r>
              <a:rPr lang="en-US" dirty="0" smtClean="0"/>
              <a:t>Written test plans give us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gainst it we can measure revisions </a:t>
            </a:r>
            <a:r>
              <a:rPr lang="en-US" dirty="0"/>
              <a:t>and </a:t>
            </a:r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Test plans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updated</a:t>
            </a:r>
            <a:r>
              <a:rPr lang="en-US" dirty="0" smtClean="0"/>
              <a:t> at </a:t>
            </a:r>
            <a:r>
              <a:rPr lang="en-US" dirty="0"/>
              <a:t>major milestones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elps to keep </a:t>
            </a:r>
            <a:r>
              <a:rPr lang="en-US" dirty="0"/>
              <a:t>testing aligned with project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Vs. Test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overall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objectives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accurate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estimation</a:t>
            </a:r>
          </a:p>
          <a:p>
            <a:r>
              <a:rPr lang="en-US" dirty="0"/>
              <a:t>Test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 will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1960341" cy="2284451"/>
          </a:xfrm>
          <a:prstGeom prst="roundRect">
            <a:avLst>
              <a:gd name="adj" fmla="val 1278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337</TotalTime>
  <Words>1313</Words>
  <Application>Microsoft Office PowerPoint</Application>
  <PresentationFormat>On-screen Show (4:3)</PresentationFormat>
  <Paragraphs>282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Test Planning and Estimation</vt:lpstr>
      <vt:lpstr>The Lectors</vt:lpstr>
      <vt:lpstr>Table of Contents</vt:lpstr>
      <vt:lpstr>Test Planning</vt:lpstr>
      <vt:lpstr>The Purpose and Substance of Test Plans</vt:lpstr>
      <vt:lpstr>Why Do We Write a Test Plan?</vt:lpstr>
      <vt:lpstr>Why Do We Write a Test Plan? (2)</vt:lpstr>
      <vt:lpstr>Why Do We Write a Test Plan? (3)</vt:lpstr>
      <vt:lpstr>Test Plan Vs. Test Design</vt:lpstr>
      <vt:lpstr>Reasons for Planning Tests</vt:lpstr>
      <vt:lpstr>Test Documentation Hierarchy</vt:lpstr>
      <vt:lpstr>Test Plan Templates</vt:lpstr>
      <vt:lpstr>Test Plan Templates</vt:lpstr>
      <vt:lpstr>Elements of a Test Plan</vt:lpstr>
      <vt:lpstr>Elements of a Test Plan (2)</vt:lpstr>
      <vt:lpstr>Elements of a Test Plan (3)</vt:lpstr>
      <vt:lpstr>Who? What? When? How?</vt:lpstr>
      <vt:lpstr>What Else Is Important?</vt:lpstr>
      <vt:lpstr>Test Prioritization</vt:lpstr>
      <vt:lpstr>Why Should We Prioritize Tests?</vt:lpstr>
      <vt:lpstr>Prioritization Criteria</vt:lpstr>
      <vt:lpstr>Entry Criteria</vt:lpstr>
      <vt:lpstr>Test Entry Criteria</vt:lpstr>
      <vt:lpstr>Exit Criteria</vt:lpstr>
      <vt:lpstr>Test Exit Criteria</vt:lpstr>
      <vt:lpstr>Typical Test Exit Criteria</vt:lpstr>
      <vt:lpstr>Typical Test Exit Criteria (2)</vt:lpstr>
      <vt:lpstr>Test Estimation</vt:lpstr>
      <vt:lpstr>Test Estimation</vt:lpstr>
      <vt:lpstr>Work-breakdown</vt:lpstr>
      <vt:lpstr>Phases of a Test Project</vt:lpstr>
      <vt:lpstr>Estimation Approaches</vt:lpstr>
      <vt:lpstr>Co-ordination With the Management</vt:lpstr>
      <vt:lpstr>Factors Affecting Testing Effort</vt:lpstr>
      <vt:lpstr>Test Strategy and  Test Approach</vt:lpstr>
      <vt:lpstr>Test Strategy</vt:lpstr>
      <vt:lpstr>What is the Point of Test Strategies?</vt:lpstr>
      <vt:lpstr>Test Approach</vt:lpstr>
      <vt:lpstr>Preventative vs. Reactive Approach</vt:lpstr>
      <vt:lpstr>Analytical vs. Heuristic Approach</vt:lpstr>
      <vt:lpstr>Other Approaches</vt:lpstr>
      <vt:lpstr>Test Planning and Estimation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Snejina Lazarova</cp:lastModifiedBy>
  <cp:revision>29</cp:revision>
  <dcterms:created xsi:type="dcterms:W3CDTF">2013-02-05T10:45:40Z</dcterms:created>
  <dcterms:modified xsi:type="dcterms:W3CDTF">2015-11-18T07:30:55Z</dcterms:modified>
</cp:coreProperties>
</file>