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1" r:id="rId2"/>
    <p:sldId id="286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9" y="4780211"/>
            <a:ext cx="1524000" cy="1524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ped.state.nm.us/rti/images/pencil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 b="1739"/>
          <a:stretch/>
        </p:blipFill>
        <p:spPr bwMode="auto">
          <a:xfrm>
            <a:off x="2732534" y="488411"/>
            <a:ext cx="2139845" cy="1752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3766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Measurement </a:t>
            </a:r>
            <a:r>
              <a:rPr lang="en-US" dirty="0"/>
              <a:t>W</a:t>
            </a:r>
            <a:r>
              <a:rPr lang="en-US" dirty="0" smtClean="0"/>
              <a:t>ith Care!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defect metrics </a:t>
            </a:r>
            <a:r>
              <a:rPr lang="en-US" dirty="0" smtClean="0"/>
              <a:t>alone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</a:t>
            </a:r>
            <a:r>
              <a:rPr lang="en-US" dirty="0" smtClean="0"/>
              <a:t>to achieve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flat defect find rate </a:t>
            </a:r>
          </a:p>
          <a:p>
            <a:pPr lvl="2"/>
            <a:r>
              <a:rPr lang="en-US" dirty="0" smtClean="0"/>
              <a:t>Fixing </a:t>
            </a:r>
            <a:r>
              <a:rPr lang="en-US" dirty="0"/>
              <a:t>all the known defects by stopping any </a:t>
            </a:r>
            <a:r>
              <a:rPr lang="en-US" dirty="0" smtClean="0"/>
              <a:t>further testing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eliberately </a:t>
            </a:r>
            <a:r>
              <a:rPr lang="en-US" dirty="0"/>
              <a:t>impeding the reporting of </a:t>
            </a:r>
            <a:r>
              <a:rPr lang="en-US" dirty="0" smtClean="0"/>
              <a:t>defects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programmers </a:t>
            </a:r>
            <a:r>
              <a:rPr lang="en-US" dirty="0" smtClean="0"/>
              <a:t>to </a:t>
            </a:r>
            <a:r>
              <a:rPr lang="en-US" dirty="0"/>
              <a:t>reject, cancel, or close </a:t>
            </a:r>
            <a:r>
              <a:rPr lang="en-US" dirty="0" smtClean="0"/>
              <a:t>defect </a:t>
            </a:r>
            <a:r>
              <a:rPr lang="en-US" dirty="0"/>
              <a:t>reports </a:t>
            </a:r>
            <a:r>
              <a:rPr lang="en-US" dirty="0" smtClean="0"/>
              <a:t>without </a:t>
            </a:r>
            <a:r>
              <a:rPr lang="en-US" dirty="0"/>
              <a:t>any </a:t>
            </a:r>
            <a:r>
              <a:rPr lang="en-US" dirty="0" smtClean="0"/>
              <a:t>independent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57800"/>
            <a:ext cx="1347067" cy="11795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105150"/>
            <a:ext cx="2962275" cy="2762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reporting test status about?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our findings </a:t>
            </a:r>
            <a:r>
              <a:rPr lang="en-US" dirty="0"/>
              <a:t>to other project </a:t>
            </a:r>
            <a:r>
              <a:rPr lang="en-US" dirty="0" smtClean="0"/>
              <a:t>stakeholders</a:t>
            </a:r>
          </a:p>
          <a:p>
            <a:pPr lvl="2"/>
            <a:r>
              <a:rPr lang="en-US" dirty="0" smtClean="0"/>
              <a:t>Helping them </a:t>
            </a:r>
            <a:r>
              <a:rPr lang="en-US" dirty="0"/>
              <a:t>understand the results of a test </a:t>
            </a:r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Reports can be 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 conclusions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recommendations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status can be reported in a variety of ways – according to: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</a:t>
            </a:r>
            <a:r>
              <a:rPr lang="en-US" dirty="0" smtClean="0"/>
              <a:t> </a:t>
            </a:r>
            <a:r>
              <a:rPr lang="en-US" dirty="0"/>
              <a:t>of the testers and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eeds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goals</a:t>
            </a:r>
            <a:r>
              <a:rPr lang="en-US" dirty="0"/>
              <a:t>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egulatory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money</a:t>
            </a:r>
            <a:r>
              <a:rPr lang="en-US" dirty="0"/>
              <a:t>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 smtClean="0"/>
              <a:t>available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status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3962400" cy="1371601"/>
          </a:xfrm>
        </p:spPr>
        <p:txBody>
          <a:bodyPr/>
          <a:lstStyle/>
          <a:p>
            <a:r>
              <a:rPr lang="en-US" dirty="0" smtClean="0"/>
              <a:t>Test Status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39624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286747" cy="26431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4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Test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means for test status reporting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considered early</a:t>
            </a:r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test planning </a:t>
            </a:r>
            <a:r>
              <a:rPr lang="en-US" dirty="0" smtClean="0"/>
              <a:t>and preparation periods</a:t>
            </a:r>
          </a:p>
          <a:p>
            <a:pPr lvl="1"/>
            <a:r>
              <a:rPr lang="en-US" dirty="0" smtClean="0"/>
              <a:t>Effective and efficient metrics should be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648200"/>
            <a:ext cx="1905000" cy="14763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99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assess: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Effectiveness </a:t>
            </a:r>
            <a:r>
              <a:rPr lang="en-US" dirty="0"/>
              <a:t>of the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2308542" cy="252412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summary report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either at a key milestone or at the end of a test level</a:t>
            </a:r>
          </a:p>
          <a:p>
            <a:pPr lvl="1"/>
            <a:r>
              <a:rPr lang="en-US" dirty="0" smtClean="0"/>
              <a:t>Describes the </a:t>
            </a:r>
            <a:r>
              <a:rPr lang="en-US" dirty="0"/>
              <a:t>results of a given level or phase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85" y="4114800"/>
            <a:ext cx="1800942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810000" cy="3876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sometimes gets delayed according to the test schedule</a:t>
            </a:r>
          </a:p>
          <a:p>
            <a:r>
              <a:rPr lang="en-US" dirty="0" smtClean="0"/>
              <a:t>Test control is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corrective actions 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achieve the best possible outcome for the </a:t>
            </a:r>
            <a:r>
              <a:rPr lang="en-US" dirty="0" smtClean="0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971800" cy="19872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7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112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done to correct a delay?</a:t>
            </a:r>
          </a:p>
          <a:p>
            <a:pPr lvl="1"/>
            <a:r>
              <a:rPr lang="en-US" dirty="0" smtClean="0"/>
              <a:t>Additional test resources can be requested</a:t>
            </a:r>
          </a:p>
          <a:p>
            <a:pPr lvl="2"/>
            <a:r>
              <a:rPr lang="en-US" dirty="0" smtClean="0"/>
              <a:t>E.g., personnel</a:t>
            </a:r>
            <a:r>
              <a:rPr lang="en-US" dirty="0"/>
              <a:t>, workstations, </a:t>
            </a:r>
            <a:r>
              <a:rPr lang="en-US" dirty="0" smtClean="0"/>
              <a:t>equipment</a:t>
            </a:r>
            <a:r>
              <a:rPr lang="en-US" dirty="0"/>
              <a:t>, and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plan itself </a:t>
            </a:r>
            <a:r>
              <a:rPr lang="en-US" dirty="0" smtClean="0"/>
              <a:t>can be adapted</a:t>
            </a:r>
          </a:p>
          <a:p>
            <a:pPr lvl="2"/>
            <a:r>
              <a:rPr lang="en-US" dirty="0"/>
              <a:t>Test cases with low </a:t>
            </a:r>
            <a:r>
              <a:rPr lang="en-US" dirty="0" smtClean="0"/>
              <a:t>priority can be omitted</a:t>
            </a:r>
          </a:p>
          <a:p>
            <a:pPr lvl="2"/>
            <a:r>
              <a:rPr lang="en-US" dirty="0" smtClean="0"/>
              <a:t>Test cases with multiple variants can be run in just a single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test plan must be communicated </a:t>
            </a:r>
            <a:r>
              <a:rPr lang="en-US" dirty="0" smtClean="0"/>
              <a:t>clearly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in the test plan may increase the release risk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 </a:t>
            </a:r>
            <a:r>
              <a:rPr lang="en-US" dirty="0" smtClean="0"/>
              <a:t>manager has to document </a:t>
            </a:r>
            <a:r>
              <a:rPr lang="en-US" dirty="0"/>
              <a:t>and </a:t>
            </a:r>
            <a:r>
              <a:rPr lang="en-US" dirty="0" smtClean="0"/>
              <a:t>communicate </a:t>
            </a:r>
            <a:r>
              <a:rPr lang="en-US" dirty="0"/>
              <a:t>every change in the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24400"/>
            <a:ext cx="2590800" cy="1597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0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1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Progress Monitoring</a:t>
            </a:r>
          </a:p>
          <a:p>
            <a:r>
              <a:rPr lang="en-US" dirty="0"/>
              <a:t>Test Reporting</a:t>
            </a:r>
          </a:p>
          <a:p>
            <a:r>
              <a:rPr lang="en-US" dirty="0"/>
              <a:t>Test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2590800" cy="222417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2743200" cy="18918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Test Progress Monitoring</a:t>
            </a:r>
            <a:endParaRPr lang="en-US" dirty="0"/>
          </a:p>
        </p:txBody>
      </p:sp>
      <p:pic>
        <p:nvPicPr>
          <p:cNvPr id="3074" name="Picture 2" descr="Ekg Monitoring Clip Ar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"/>
            <a:ext cx="1643917" cy="1434992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tvprogear.com/images/Virtual%20Pages/Monitor%20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18" y="3555124"/>
            <a:ext cx="4319165" cy="2695575"/>
          </a:xfrm>
          <a:prstGeom prst="roundRect">
            <a:avLst>
              <a:gd name="adj" fmla="val 7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Test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monitoring useful for?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Feedback</a:t>
            </a:r>
            <a:r>
              <a:rPr lang="en-US" dirty="0" smtClean="0"/>
              <a:t> for the team and the test manager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about test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 </a:t>
            </a:r>
            <a:r>
              <a:rPr lang="en-US" dirty="0" smtClean="0"/>
              <a:t>of </a:t>
            </a:r>
            <a:r>
              <a:rPr lang="en-US" dirty="0"/>
              <a:t>the testing, test coverage and test </a:t>
            </a:r>
            <a:r>
              <a:rPr lang="en-US" dirty="0" smtClean="0"/>
              <a:t>items</a:t>
            </a:r>
          </a:p>
          <a:p>
            <a:pPr lvl="2"/>
            <a:r>
              <a:rPr lang="en-US" dirty="0" smtClean="0"/>
              <a:t>Determining whether the work is done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making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use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estimating future 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gather data for test monitoring?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anually</a:t>
            </a:r>
          </a:p>
          <a:p>
            <a:pPr lvl="2"/>
            <a:r>
              <a:rPr lang="en-US" dirty="0" smtClean="0"/>
              <a:t>Using documents</a:t>
            </a:r>
            <a:r>
              <a:rPr lang="en-US" dirty="0"/>
              <a:t>, </a:t>
            </a:r>
            <a:r>
              <a:rPr lang="en-US" dirty="0" smtClean="0"/>
              <a:t>spreadsheets and </a:t>
            </a:r>
            <a:r>
              <a:rPr lang="en-US" dirty="0"/>
              <a:t>simple </a:t>
            </a:r>
            <a:r>
              <a:rPr lang="en-US" dirty="0" smtClean="0"/>
              <a:t>databases</a:t>
            </a:r>
          </a:p>
          <a:p>
            <a:pPr lvl="2"/>
            <a:r>
              <a:rPr lang="en-US" dirty="0" smtClean="0"/>
              <a:t>For small projects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automated tools</a:t>
            </a:r>
          </a:p>
          <a:p>
            <a:pPr lvl="2"/>
            <a:r>
              <a:rPr lang="en-US" dirty="0" smtClean="0"/>
              <a:t>For large </a:t>
            </a:r>
            <a:r>
              <a:rPr lang="en-US" dirty="0"/>
              <a:t>teams, distributed projects and </a:t>
            </a:r>
            <a:r>
              <a:rPr lang="en-US" dirty="0" smtClean="0"/>
              <a:t>long-term </a:t>
            </a:r>
            <a:r>
              <a:rPr lang="en-US" dirty="0"/>
              <a:t>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http://t3.gstatic.com/images?q=tbn:ANd9GcS_mMT3RA38HHjISb4iv729-Vn0MYutySpUBmIh1zTSIy2UdWk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2672"/>
            <a:ext cx="1600200" cy="1061003"/>
          </a:xfrm>
          <a:prstGeom prst="roundRect">
            <a:avLst>
              <a:gd name="adj" fmla="val 114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common metrics </a:t>
            </a:r>
            <a:r>
              <a:rPr lang="en-US" dirty="0"/>
              <a:t>for test progress </a:t>
            </a:r>
            <a:r>
              <a:rPr lang="en-US" dirty="0" smtClean="0"/>
              <a:t>monitoring include:</a:t>
            </a:r>
          </a:p>
          <a:p>
            <a:pPr lvl="1"/>
            <a:r>
              <a:rPr lang="en-US" dirty="0" smtClean="0"/>
              <a:t>Completion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preparation</a:t>
            </a:r>
          </a:p>
          <a:p>
            <a:pPr lvl="1"/>
            <a:r>
              <a:rPr lang="en-US" dirty="0" smtClean="0"/>
              <a:t>Extent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coverage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tatus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Compared </a:t>
            </a:r>
            <a:r>
              <a:rPr lang="en-US" dirty="0"/>
              <a:t>to various test </a:t>
            </a:r>
            <a:r>
              <a:rPr lang="en-US" dirty="0" smtClean="0"/>
              <a:t>milestones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testing</a:t>
            </a:r>
          </a:p>
          <a:p>
            <a:pPr lvl="2"/>
            <a:r>
              <a:rPr lang="en-US" dirty="0"/>
              <a:t>E.g., costs and benefits of continuing test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Total Number of Defects Found/Closed 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chart</a:t>
            </a:r>
            <a:r>
              <a:rPr lang="en-US" dirty="0" smtClean="0"/>
              <a:t> could be used to manage the number of defects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</a:t>
            </a:r>
          </a:p>
          <a:p>
            <a:pPr lvl="1"/>
            <a:r>
              <a:rPr lang="en-US" dirty="0" smtClean="0"/>
              <a:t>According to the planned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period end date </a:t>
            </a:r>
            <a:r>
              <a:rPr lang="en-US" dirty="0" smtClean="0"/>
              <a:t>and the planned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2" descr="C:\Users\ogeorgiev\Desktop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5" y="3657600"/>
            <a:ext cx="4909931" cy="2895600"/>
          </a:xfrm>
          <a:prstGeom prst="roundRect">
            <a:avLst>
              <a:gd name="adj" fmla="val 41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Failure Rates or Defect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Charts </a:t>
            </a:r>
            <a:r>
              <a:rPr lang="en-US" dirty="0" smtClean="0"/>
              <a:t>can </a:t>
            </a:r>
            <a:r>
              <a:rPr lang="en-US" dirty="0"/>
              <a:t>also be used to </a:t>
            </a:r>
            <a:r>
              <a:rPr lang="en-US" dirty="0" smtClean="0"/>
              <a:t>show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 rates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density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reliability</a:t>
            </a:r>
            <a:r>
              <a:rPr lang="en-US" dirty="0"/>
              <a:t> is a key </a:t>
            </a:r>
            <a:r>
              <a:rPr lang="en-US" dirty="0" smtClean="0"/>
              <a:t>concern</a:t>
            </a:r>
          </a:p>
          <a:p>
            <a:pPr lvl="2"/>
            <a:r>
              <a:rPr lang="en-US" dirty="0" smtClean="0"/>
              <a:t>Being more concerned </a:t>
            </a:r>
            <a:r>
              <a:rPr lang="en-US" dirty="0"/>
              <a:t>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with which failures are observed 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 many </a:t>
            </a:r>
            <a:r>
              <a:rPr lang="en-US" dirty="0"/>
              <a:t>defects are causing the </a:t>
            </a:r>
            <a:r>
              <a:rPr lang="en-US" dirty="0" smtClean="0"/>
              <a:t>failures is then less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2290" name="Picture 2" descr="http://www.steamvaporclean.com/images/dental_steamers/i500a/pressure-gau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29200"/>
            <a:ext cx="1447800" cy="14478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8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44</TotalTime>
  <Words>657</Words>
  <Application>Microsoft Office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 Theme</vt:lpstr>
      <vt:lpstr>Test Progress Monitoring and Control</vt:lpstr>
      <vt:lpstr>The Lectors</vt:lpstr>
      <vt:lpstr>Table of Contents</vt:lpstr>
      <vt:lpstr>Test Progress Monitoring</vt:lpstr>
      <vt:lpstr>Purposes of Test Monitoring</vt:lpstr>
      <vt:lpstr>Gathering Data</vt:lpstr>
      <vt:lpstr>Some Other Metrics</vt:lpstr>
      <vt:lpstr>Total Number of Defects Found/Closed Chart</vt:lpstr>
      <vt:lpstr>Failure Rates or Defect  Density</vt:lpstr>
      <vt:lpstr>Use Measurement With Care!</vt:lpstr>
      <vt:lpstr>Reporting Test Status</vt:lpstr>
      <vt:lpstr>Reporting Test Status</vt:lpstr>
      <vt:lpstr>How Do We Report?</vt:lpstr>
      <vt:lpstr>Test Status Reports</vt:lpstr>
      <vt:lpstr>Planning for Test Reporting</vt:lpstr>
      <vt:lpstr>Common Considerations</vt:lpstr>
      <vt:lpstr>Test Summary Report</vt:lpstr>
      <vt:lpstr>Test Control</vt:lpstr>
      <vt:lpstr>Test Control</vt:lpstr>
      <vt:lpstr>What Can Be Done?</vt:lpstr>
      <vt:lpstr>Communicating Changes</vt:lpstr>
      <vt:lpstr>Test Progress Monitoring and Control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Snejina Lazarova</cp:lastModifiedBy>
  <cp:revision>17</cp:revision>
  <dcterms:created xsi:type="dcterms:W3CDTF">2013-02-05T10:45:40Z</dcterms:created>
  <dcterms:modified xsi:type="dcterms:W3CDTF">2015-11-17T20:29:22Z</dcterms:modified>
</cp:coreProperties>
</file>