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314" r:id="rId3"/>
    <p:sldId id="323" r:id="rId4"/>
    <p:sldId id="258" r:id="rId5"/>
    <p:sldId id="315" r:id="rId6"/>
    <p:sldId id="260" r:id="rId7"/>
    <p:sldId id="328" r:id="rId8"/>
    <p:sldId id="327" r:id="rId9"/>
    <p:sldId id="322" r:id="rId10"/>
    <p:sldId id="325" r:id="rId11"/>
    <p:sldId id="324" r:id="rId12"/>
    <p:sldId id="316" r:id="rId13"/>
    <p:sldId id="329" r:id="rId14"/>
    <p:sldId id="326" r:id="rId15"/>
    <p:sldId id="330" r:id="rId16"/>
    <p:sldId id="287" r:id="rId17"/>
    <p:sldId id="31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ya Georgieva" initials="AG" lastIdx="1" clrIdx="0">
    <p:extLst>
      <p:ext uri="{19B8F6BF-5375-455C-9EA6-DF929625EA0E}">
        <p15:presenceInfo xmlns:p15="http://schemas.microsoft.com/office/powerpoint/2012/main" userId="S-1-5-21-239875337-4187812437-941522809-13924" providerId="AD"/>
      </p:ext>
    </p:extLst>
  </p:cmAuthor>
  <p:cmAuthor id="2" name="Asya Georgieva" initials="AG [2]" lastIdx="1" clrIdx="1">
    <p:extLst>
      <p:ext uri="{19B8F6BF-5375-455C-9EA6-DF929625EA0E}">
        <p15:presenceInfo xmlns:p15="http://schemas.microsoft.com/office/powerpoint/2012/main" userId="64b3319f1b7589c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762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FDA7A-995C-42B0-A2C2-956BEC1FE610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D1AC8-79A5-4CD8-AE13-A70A4B1E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73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149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0DE1AEB-BE8B-449A-919B-2DB544F9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56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0DE1AEB-BE8B-449A-919B-2DB544F9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2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30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929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2377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2213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015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ss64.com/nt/syntax-redirection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s64.com/nt/syntax-redirection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ss64.com/nt/syntax-redirection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ss64.com/nt/syntax-redirection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ss64.com/nt/syntax-redirection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et.microsoft.com/en-us/sysinternals/bb842062" TargetMode="External"/><Relationship Id="rId2" Type="http://schemas.openxmlformats.org/officeDocument/2006/relationships/hyperlink" Target="http://ss64.com/nt/syntax-redirectio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narkoz/hacker-scripts" TargetMode="External"/><Relationship Id="rId4" Type="http://schemas.openxmlformats.org/officeDocument/2006/relationships/hyperlink" Target="https://www.jitbit.com/alexblog/249-now-thats-what-i-call-a-hacker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_process" TargetMode="External"/><Relationship Id="rId2" Type="http://schemas.openxmlformats.org/officeDocument/2006/relationships/hyperlink" Target="https://en.wikipedia.org/wiki/Value_(computer_science)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s64.com/bash/" TargetMode="External"/><Relationship Id="rId2" Type="http://schemas.openxmlformats.org/officeDocument/2006/relationships/hyperlink" Target="http://ss64.com/n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books.org/wiki/Windows_Batch_Scripting" TargetMode="External"/><Relationship Id="rId4" Type="http://schemas.openxmlformats.org/officeDocument/2006/relationships/hyperlink" Target="http://ss64.com/osx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s64.com/nt/syntax-redirection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s64.com/nt/syntax-redirection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762" y="2858536"/>
            <a:ext cx="8229600" cy="903724"/>
          </a:xfrm>
        </p:spPr>
        <p:txBody>
          <a:bodyPr/>
          <a:lstStyle/>
          <a:p>
            <a:r>
              <a:rPr lang="en-US" dirty="0" smtClean="0"/>
              <a:t>Learn the Command Line</a:t>
            </a: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/>
        </p:nvSpPr>
        <p:spPr>
          <a:xfrm>
            <a:off x="497391" y="545518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1" name="Text Placeholder 13"/>
          <p:cNvSpPr>
            <a:spLocks noGrp="1"/>
          </p:cNvSpPr>
          <p:nvPr/>
        </p:nvSpPr>
        <p:spPr>
          <a:xfrm>
            <a:off x="497392" y="575998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/>
        </p:nvSpPr>
        <p:spPr>
          <a:xfrm>
            <a:off x="497392" y="508054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Quality Assurance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323011"/>
            <a:ext cx="2209800" cy="2047309"/>
          </a:xfrm>
          <a:prstGeom prst="roundRect">
            <a:avLst>
              <a:gd name="adj" fmla="val 8982"/>
            </a:avLst>
          </a:prstGeom>
          <a:noFill/>
          <a:effectLst>
            <a:glow rad="101600">
              <a:schemeClr val="tx1">
                <a:alpha val="40000"/>
              </a:schemeClr>
            </a:glo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08082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US" b="0" dirty="0" smtClean="0">
              <a:solidFill>
                <a:schemeClr val="accent5">
                  <a:lumMod val="20000"/>
                  <a:lumOff val="80000"/>
                </a:schemeClr>
              </a:solidFill>
              <a:effectLst/>
              <a:hlinkClick r:id="rId2"/>
            </a:endParaRPr>
          </a:p>
          <a:p>
            <a:pPr>
              <a:lnSpc>
                <a:spcPct val="100000"/>
              </a:lnSpc>
            </a:pPr>
            <a:endParaRPr lang="en-US" b="0" dirty="0">
              <a:solidFill>
                <a:schemeClr val="accent5">
                  <a:lumMod val="20000"/>
                  <a:lumOff val="80000"/>
                </a:schemeClr>
              </a:solidFill>
              <a:effectLst/>
              <a:hlinkClick r:id="rId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60831" y="1873519"/>
            <a:ext cx="668733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____    ___   _   _  ____    ___  _____  ___    ___   _   _     _     _     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/ ___|  / _ \ | \ | ||  _ \  |_ _||_   _||_ _|  / _ \ | \ | |   / \   | |    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| |     | | | ||  \| || | | |  | |   | |   | |  | | | ||  \| |  / _ \  | |    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| |___  | |_| || |\  || |_| |  | |   | |   | |  | |_| || |\  | / ___ \ | |___ 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\____|  \___/ |_| \_||____/  |___|  |_|  |___|  \___/ |_| \_|/_/   \_\|_____|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  ____  _____   _   _____  _____  __  __  _____  _   _  _____  ____       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 / ___||_   _| / \ |_   _|| ____||  \/  || ____|| \ | ||_   _|/ ___|      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 \___ \  | |  / _ \  | |  |  _|  | |\/| ||  _|  |  \| |  | |  \___ \      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  ___) | | | / ___ \ | |  | |___ | |  | || |___ | |\  |  | |   ___) |     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 |____/  |_|/_/   \_\|_|  |_____||_|  |_||_____||_| \_|  |_|  |____/      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____   _____  __  __   ___                            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|  _ \ | ____||  \/  | / _ \                           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| | | ||  _|  | |\/| || | | |                          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| |_| || |___ | |  | || |_| |                          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|____/ |_____||_|  |_| \___/                           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78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US" b="0" dirty="0" smtClean="0">
              <a:solidFill>
                <a:schemeClr val="accent5">
                  <a:lumMod val="20000"/>
                  <a:lumOff val="80000"/>
                </a:schemeClr>
              </a:solidFill>
              <a:effectLst/>
            </a:endParaRPr>
          </a:p>
          <a:p>
            <a:pPr>
              <a:lnSpc>
                <a:spcPct val="100000"/>
              </a:lnSpc>
            </a:pPr>
            <a:endParaRPr lang="en-US" b="0" dirty="0" smtClean="0">
              <a:solidFill>
                <a:schemeClr val="accent5">
                  <a:lumMod val="20000"/>
                  <a:lumOff val="80000"/>
                </a:schemeClr>
              </a:solidFill>
              <a:effectLst/>
            </a:endParaRP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b="0" dirty="0">
              <a:solidFill>
                <a:schemeClr val="accent5">
                  <a:lumMod val="20000"/>
                  <a:lumOff val="80000"/>
                </a:schemeClr>
              </a:solidFill>
              <a:effectLst/>
            </a:endParaRPr>
          </a:p>
          <a:p>
            <a:pPr>
              <a:lnSpc>
                <a:spcPct val="100000"/>
              </a:lnSpc>
            </a:pPr>
            <a:endParaRPr lang="en-US" b="0" dirty="0">
              <a:solidFill>
                <a:schemeClr val="accent5">
                  <a:lumMod val="20000"/>
                  <a:lumOff val="80000"/>
                </a:schemeClr>
              </a:solidFill>
              <a:effectLst/>
            </a:endParaRPr>
          </a:p>
          <a:p>
            <a:pPr>
              <a:lnSpc>
                <a:spcPct val="100000"/>
              </a:lnSpc>
            </a:pPr>
            <a:endParaRPr lang="en-US" b="0" dirty="0" smtClean="0">
              <a:solidFill>
                <a:schemeClr val="accent5">
                  <a:lumMod val="20000"/>
                  <a:lumOff val="80000"/>
                </a:schemeClr>
              </a:solidFill>
              <a:effectLst/>
              <a:hlinkClick r:id="rId2"/>
            </a:endParaRPr>
          </a:p>
          <a:p>
            <a:pPr>
              <a:lnSpc>
                <a:spcPct val="100000"/>
              </a:lnSpc>
            </a:pPr>
            <a:endParaRPr lang="en-US" b="0" dirty="0">
              <a:solidFill>
                <a:schemeClr val="accent5">
                  <a:lumMod val="20000"/>
                  <a:lumOff val="80000"/>
                </a:schemeClr>
              </a:solidFill>
              <a:effectLst/>
              <a:hlinkClick r:id="rId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43354" y="2892670"/>
            <a:ext cx="7057293" cy="2693377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32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bat file that creates a subdirectory with the name of the </a:t>
            </a:r>
            <a:r>
              <a:rPr lang="en-US" sz="3200" b="1" noProof="1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passed </a:t>
            </a:r>
            <a:r>
              <a:rPr lang="en-US" sz="32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argument. If the directory exists, delete it </a:t>
            </a:r>
            <a:r>
              <a:rPr lang="en-US" sz="3200" b="1" noProof="1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than </a:t>
            </a:r>
            <a:r>
              <a:rPr lang="en-US" sz="32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the new one.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63703" y="1058008"/>
            <a:ext cx="45704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____  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____      _     ____  _____  ___    ____  _____ </a:t>
            </a:r>
          </a:p>
          <a:p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|  _ \ |  _ \    / \   / ___||_   _||_ _|  / ___|| ____|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| |_) || |_) |  / _ \ | |      | |   | |  | |    |  _| 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|  __/ |  _ &lt;  / ___ \| |___   | |   | |  | |___ | |___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|_|    |_| \_\/_/   \_\\____|  |_|  |___|  \____||_____|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02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hlinkClick r:id="rId2"/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hlinkClick r:id="rId2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hlinkClick r:id="rId2"/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hlinkClick r:id="rId2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hlinkClick r:id="rId2"/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hlinkClick r:id="rId2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hlinkClick r:id="rId2"/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hlinkClick r:id="rId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31378" y="2068285"/>
            <a:ext cx="5186035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____  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_         _                                    _       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|  _ \ (_) _ __  (_) _ __    __ _     __ _  _ __    __| |      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| |_) || || '_ \ | || '_ \  / _` |   / _` || '_ \  / _` |      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|  __/ | || |_) || || | | || (_| |  | (_| || | | || (_| |      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|_|    |_|| .__/ |_||_| |_| \__, |   \__,_||_| |_| \__,_|      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____     |_|      _  _     |___/         _    _               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|  _ \    ___   __| |(_) _ __  ___   ___ | |_ (_)  ___   _ __  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| |_) |  / _ \ / _` || || '__|/ _ \ / __|| __|| | / _ \ | '_ \ 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|  _ &lt;  |  __/| (_| || || |  |  __/| (__ | |_ | || (_) || | | |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|_| \_\  \___| \__,_||_||_|   \___| \___| \__||_| \___/ |_| |_|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418493" y="5997166"/>
            <a:ext cx="6307015" cy="55603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2"/>
              </a:rPr>
              <a:t>http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2"/>
              </a:rPr>
              <a:t>://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2"/>
              </a:rPr>
              <a:t>ss64.com/nt/syntax-redirection.html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51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80185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endParaRPr lang="en-US" b="0" dirty="0">
              <a:solidFill>
                <a:schemeClr val="accent5">
                  <a:lumMod val="20000"/>
                  <a:lumOff val="80000"/>
                </a:schemeClr>
              </a:solidFill>
              <a:effectLst/>
            </a:endParaRPr>
          </a:p>
          <a:p>
            <a:pPr>
              <a:lnSpc>
                <a:spcPct val="100000"/>
              </a:lnSpc>
            </a:pPr>
            <a:endParaRPr lang="en-US" b="0" dirty="0" smtClean="0">
              <a:solidFill>
                <a:schemeClr val="accent5">
                  <a:lumMod val="20000"/>
                  <a:lumOff val="80000"/>
                </a:schemeClr>
              </a:solidFill>
              <a:effectLst/>
              <a:hlinkClick r:id="rId2"/>
            </a:endParaRPr>
          </a:p>
          <a:p>
            <a:pPr>
              <a:lnSpc>
                <a:spcPct val="100000"/>
              </a:lnSpc>
            </a:pPr>
            <a:endParaRPr lang="en-US" b="0" dirty="0">
              <a:solidFill>
                <a:schemeClr val="accent5">
                  <a:lumMod val="20000"/>
                  <a:lumOff val="80000"/>
                </a:schemeClr>
              </a:solidFill>
              <a:effectLst/>
              <a:hlinkClick r:id="rId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45527" y="2462013"/>
            <a:ext cx="7452947" cy="379811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32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bat file to get the output of the </a:t>
            </a:r>
            <a:r>
              <a:rPr lang="en-US" sz="3200" b="1" i="1" noProof="1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My Output.exe </a:t>
            </a:r>
            <a:r>
              <a:rPr lang="en-US" sz="32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located in </a:t>
            </a:r>
            <a:r>
              <a:rPr lang="en-US" sz="3200" b="1" noProof="1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05_Practice_GetOutput </a:t>
            </a:r>
            <a:r>
              <a:rPr lang="en-US" sz="32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folder and redirect </a:t>
            </a:r>
            <a:r>
              <a:rPr lang="en-US" sz="3200" b="1" noProof="1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it’s output </a:t>
            </a:r>
            <a:r>
              <a:rPr lang="en-US" sz="32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a text file(e.g. output.txt). </a:t>
            </a:r>
            <a:endParaRPr lang="en-US" sz="3200" b="1" noProof="1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3200" b="1" noProof="1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32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Hint: the </a:t>
            </a:r>
            <a:r>
              <a:rPr lang="en-US" sz="3200" b="1" noProof="1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</a:t>
            </a:r>
            <a:r>
              <a:rPr lang="en-US" sz="32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requires to press “Enter” </a:t>
            </a:r>
            <a:r>
              <a:rPr lang="en-US" sz="3200" b="1" noProof="1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</a:t>
            </a:r>
            <a:r>
              <a:rPr lang="en-US" sz="3200" b="1" noProof="1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Think how to pipe or redirect it.)</a:t>
            </a:r>
            <a:endParaRPr lang="en-US" sz="3200" b="1" noProof="1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63703" y="1058008"/>
            <a:ext cx="45704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____  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____      _     ____  _____  ___    ____  _____ </a:t>
            </a:r>
          </a:p>
          <a:p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|  _ \ |  _ \    / \   / ___||_   _||_ _|  / ___|| ____|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| |_) || |_) |  / _ \ | |      | |   | |  | |    |  _| 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|  __/ |  _ &lt;  / ___ \| |___   | |   | |  | |___ | |___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|_|    |_| \_\/_/   \_\\____|  |_|  |___|  \____||_____|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10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80185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b="0" dirty="0">
              <a:solidFill>
                <a:schemeClr val="accent5">
                  <a:lumMod val="20000"/>
                  <a:lumOff val="80000"/>
                </a:schemeClr>
              </a:solidFill>
              <a:effectLst/>
            </a:endParaRPr>
          </a:p>
          <a:p>
            <a:pPr>
              <a:lnSpc>
                <a:spcPct val="100000"/>
              </a:lnSpc>
            </a:pPr>
            <a:endParaRPr lang="en-US" b="0" dirty="0" smtClean="0">
              <a:solidFill>
                <a:schemeClr val="accent5">
                  <a:lumMod val="20000"/>
                  <a:lumOff val="80000"/>
                </a:schemeClr>
              </a:solidFill>
              <a:effectLst/>
              <a:hlinkClick r:id="rId2"/>
            </a:endParaRPr>
          </a:p>
          <a:p>
            <a:pPr>
              <a:lnSpc>
                <a:spcPct val="100000"/>
              </a:lnSpc>
            </a:pPr>
            <a:endParaRPr lang="en-US" b="0" dirty="0">
              <a:solidFill>
                <a:schemeClr val="accent5">
                  <a:lumMod val="20000"/>
                  <a:lumOff val="80000"/>
                </a:schemeClr>
              </a:solidFill>
              <a:effectLst/>
              <a:hlinkClick r:id="rId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06340" y="2866292"/>
            <a:ext cx="7331320" cy="300697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32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the text file verify that “Parameter” and “2” are present on a </a:t>
            </a:r>
            <a:r>
              <a:rPr lang="en-US" sz="3200" b="1" noProof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</a:t>
            </a:r>
            <a:r>
              <a:rPr lang="en-US" sz="3200" b="1" noProof="1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line </a:t>
            </a:r>
            <a:r>
              <a:rPr lang="en-US" sz="32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print </a:t>
            </a:r>
            <a:r>
              <a:rPr lang="en-US" sz="3200" b="1" noProof="1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friendly messages in both cases. </a:t>
            </a:r>
            <a:endParaRPr lang="en-US" sz="3200" b="1" noProof="1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3200" b="1" noProof="1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3200" b="1" noProof="1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32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Hint: check what %errorlevel% </a:t>
            </a:r>
            <a:r>
              <a:rPr lang="en-US" sz="3200" b="1" noProof="1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is.)</a:t>
            </a:r>
            <a:endParaRPr lang="en-US" sz="3200" b="1" noProof="1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63703" y="1058008"/>
            <a:ext cx="45704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____  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____      _     ____  _____  ___    ____  _____ </a:t>
            </a:r>
          </a:p>
          <a:p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|  _ \ |  _ \    / \   / ___||_   _||_ _|  / ___|| ____|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| |_) || |_) |  / _ \ | |      | |   | |  | |    |  _| 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|  __/ |  _ &lt;  / ___ \| |___   | |   | |  | |___ | |___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|_|    |_| \_\/_/   \_\\____|  |_|  |___|  \____||_____|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36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80185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b="0" dirty="0">
              <a:solidFill>
                <a:schemeClr val="accent5">
                  <a:lumMod val="20000"/>
                  <a:lumOff val="80000"/>
                </a:schemeClr>
              </a:solidFill>
              <a:effectLst/>
            </a:endParaRPr>
          </a:p>
          <a:p>
            <a:pPr>
              <a:lnSpc>
                <a:spcPct val="100000"/>
              </a:lnSpc>
            </a:pPr>
            <a:endParaRPr lang="en-US" b="0" dirty="0" smtClean="0">
              <a:solidFill>
                <a:schemeClr val="accent5">
                  <a:lumMod val="20000"/>
                  <a:lumOff val="80000"/>
                </a:schemeClr>
              </a:solidFill>
              <a:effectLst/>
              <a:hlinkClick r:id="rId2"/>
            </a:endParaRPr>
          </a:p>
          <a:p>
            <a:pPr>
              <a:lnSpc>
                <a:spcPct val="100000"/>
              </a:lnSpc>
            </a:pPr>
            <a:endParaRPr lang="en-US" b="0" dirty="0">
              <a:solidFill>
                <a:schemeClr val="accent5">
                  <a:lumMod val="20000"/>
                  <a:lumOff val="80000"/>
                </a:schemeClr>
              </a:solidFill>
              <a:effectLst/>
              <a:hlinkClick r:id="rId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61989" y="1066800"/>
            <a:ext cx="24160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_     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_         _        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| |    (_) _ __  | | __ ___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| |    | || '_ \ | |/ // __|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| |___ | || | | ||   &lt; \__ \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|_____||_||_| |_||_|\_\|___/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2174796"/>
            <a:ext cx="8686800" cy="3678115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Sysinternals Suite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>
              <a:hlinkClick r:id="rId4"/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hlinkClick r:id="rId4"/>
              </a:rPr>
              <a:t>https://www.jitbit.com/alexblog/249-now-thats-what-i-call-a-hacker/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hlinkClick r:id="rId5"/>
              </a:rPr>
              <a:t>https://github.com/narkoz/hacker-scripts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154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98617" y="3124788"/>
            <a:ext cx="47243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___                     _    _                      ___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/ _ \  _   _   ___  ___ | |_ (_)  ___   _ __   ___  |__ \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| | | || | | | / _ \/ __|| __|| | / _ \ | '_ \ / __|   / /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| |_| || |_| ||  __/\__ \| |_ | || (_) || | | |\__ \  |_|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\__\_\ \__,_| \___||___/ \__||_| \___/ |_| |_||___/  (_)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870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87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932331"/>
            <a:ext cx="7581900" cy="5764304"/>
          </a:xfrm>
          <a:noFill/>
          <a:effectLst>
            <a:glow rad="101600">
              <a:schemeClr val="tx1">
                <a:alpha val="40000"/>
              </a:schemeClr>
            </a:glo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Tsvetomir Todorov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/>
              <a:t>Senior QA Engineer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 err="1"/>
              <a:t>AppBuilder</a:t>
            </a:r>
            <a:r>
              <a:rPr lang="en-US" sz="2400" dirty="0"/>
              <a:t>  Team</a:t>
            </a: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55945" y="150008"/>
            <a:ext cx="31085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_                  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_              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| |       ___   ___ | |_  ___   _ __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| |      / _ \ / __|| __|/ _ \ | '__|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| |___  |  __/| (__ | |_| (_) || |  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|_____|  \___| \___| \__|\___/ |_|  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152" y="1553101"/>
            <a:ext cx="1920240" cy="1920240"/>
          </a:xfrm>
          <a:prstGeom prst="roundRect">
            <a:avLst>
              <a:gd name="adj" fmla="val 8982"/>
            </a:avLst>
          </a:prstGeom>
          <a:noFill/>
          <a:effectLst>
            <a:glow rad="101600">
              <a:schemeClr val="tx1">
                <a:alpha val="40000"/>
              </a:schemeClr>
            </a:glo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1269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31999" y="902233"/>
            <a:ext cx="5007429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__        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__ _   _ __   __   ___  _____  _              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 \ \      / /| | | |\ \ / /  |_ _||_   _|( )___          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  \ \ /\ / / | |_| | \ V /    | |   | |  |// __|         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\ V  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/  |  _  |  | |     | |   | |    \__ \         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\_/\_/   |_| |_|  |_|    |___|  |_|    |___/         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___  __  __  ____    ___   ____  _____   _     _   _  _____ 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|_ _||  \/  ||  _ \  / _ \ |  _ \|_   _| / \   | \ | ||_   _|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| | | |\/| || |_) || | | || |_) | | |  / _ \  |  \| |  | |  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| | | |  | ||  __/ | |_| ||  _ &lt;  | | / ___ \ | |\  |  | |  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|___||_|  |_||_|     \___/ |_| \_\ |_|/_/   \_\|_| \_|  |_|  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02112" y="4182461"/>
            <a:ext cx="4296231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_   _   ___ __        __   __        __ _____ 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| | | | / _ \\ \      / /   \ \      / /| ____|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| |_| || | | |\ \ /\ / /     \ \ /\ / / |  _|  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|  _  || |_| | \ V  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/       \ V  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/  | |___ 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|_| |_| \___/   \_/\_/         \_/\_/   |_____|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____    ___      ___  _____           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|  _ \  / _ \    |_ _||_   _|          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| | | || | | |    | |   | |            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| |_| || |_| |    | |   | |            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|____/  \___/    |___|  |_|            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818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393" y="2131077"/>
            <a:ext cx="8686800" cy="421697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Environment Variables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Script Files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Commands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Passing Arguments</a:t>
            </a:r>
          </a:p>
          <a:p>
            <a:pPr>
              <a:lnSpc>
                <a:spcPct val="100000"/>
              </a:lnSpc>
            </a:pPr>
            <a:r>
              <a:rPr lang="en-US" dirty="0"/>
              <a:t>Conditional </a:t>
            </a:r>
            <a:r>
              <a:rPr lang="en-US" dirty="0" smtClean="0"/>
              <a:t>Statements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Piping And Redirection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61215" y="176695"/>
            <a:ext cx="3647152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_____       _      _                 __   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|_   _|__ _ | |__  | |  ___    ___   / _|  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| | / _` || '_ \ | | / _ \  / _ \ | |_   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| || (_| || |_) || ||  __/ | (_) ||  _|  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|_| \__,_||_.__/ |_| \___|  \___/ |_|    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____                 _                   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/ ___|   ___   _ __  | |_  ___  _ __   ___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| |      / _ \ | '_ \ | __|/ _ \| '_ \ / __|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| |___  | (_) || | | || |_|  __/| | | |\__ \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\____|  \___/ |_| |_| \__|\___||_| |_||___/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12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US" b="0" dirty="0" smtClean="0">
              <a:effectLst/>
            </a:endParaRPr>
          </a:p>
          <a:p>
            <a:pPr>
              <a:lnSpc>
                <a:spcPct val="100000"/>
              </a:lnSpc>
            </a:pPr>
            <a:endParaRPr lang="en-US" b="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US" dirty="0"/>
              <a:t>D</a:t>
            </a:r>
            <a:r>
              <a:rPr lang="en-US" dirty="0" smtClean="0"/>
              <a:t>ynamic </a:t>
            </a:r>
            <a:r>
              <a:rPr lang="en-US" dirty="0"/>
              <a:t>named</a:t>
            </a:r>
            <a:r>
              <a:rPr lang="en-US" b="0" dirty="0">
                <a:effectLst/>
              </a:rPr>
              <a:t> </a:t>
            </a:r>
            <a:r>
              <a:rPr lang="en-US" dirty="0">
                <a:hlinkClick r:id="rId2" tooltip="Value (computer science)"/>
              </a:rPr>
              <a:t>values</a:t>
            </a:r>
            <a:r>
              <a:rPr lang="en-US" b="0" dirty="0">
                <a:effectLst/>
              </a:rPr>
              <a:t> </a:t>
            </a:r>
            <a:r>
              <a:rPr lang="en-US" dirty="0"/>
              <a:t>that can affect the way running </a:t>
            </a:r>
            <a:r>
              <a:rPr lang="en-US" dirty="0">
                <a:hlinkClick r:id="rId3" tooltip="Computer process"/>
              </a:rPr>
              <a:t>processes</a:t>
            </a:r>
            <a:r>
              <a:rPr lang="en-US" dirty="0"/>
              <a:t> will behave on a computer</a:t>
            </a:r>
            <a:r>
              <a:rPr lang="en-US" b="0" dirty="0" smtClean="0">
                <a:effectLst/>
              </a:rPr>
              <a:t>. </a:t>
            </a:r>
          </a:p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>
                <a:solidFill>
                  <a:srgbClr val="EBFFD2"/>
                </a:solidFill>
              </a:rPr>
              <a:t>For Windows: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SET name=value</a:t>
            </a:r>
          </a:p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>
                <a:solidFill>
                  <a:srgbClr val="EBFFD2"/>
                </a:solidFill>
              </a:rPr>
              <a:t>Unix OSes: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EXPORT name=value</a:t>
            </a:r>
          </a:p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>
                <a:solidFill>
                  <a:srgbClr val="EBFFD2"/>
                </a:solidFill>
              </a:rPr>
              <a:t>PATH variable</a:t>
            </a:r>
          </a:p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>
                <a:solidFill>
                  <a:srgbClr val="EBFFD2"/>
                </a:solidFill>
              </a:rPr>
              <a:t>!!! BEWARE: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Whitespaces and escaping symbols can be evil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66956" y="-62791"/>
            <a:ext cx="5724644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_____               _                                             _  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| ____| _ __ __   __(_) _ __  ___   _ __   _ __ ___    ___  _ __  | |_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|  _|  | '_ \\ \ / /| || '__|/ _ \ | '_ \ | '_ ` _ \  / _ \| '_ \ | __|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| |___ | | | |\ V / | || |  | (_) || | | || | | | | ||  __/| | | || |_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|_____||_| |_| \_/  |_||_|   \___/ |_| |_||_| |_| |_| \___||_| |_| \__|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__     __            _         _      _                               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\ \   / /__ _  _ __ (_)  __ _ | |__  | |  ___  ___                    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\ \ / // _` || '__|| | / _` || '_ \ | | / _ \/ __|                   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\ V /| (_| || |   | || (_| || |_) || ||  __/\__ \                   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\_/  \__,_||_|   |_| \__,_||_.__/ |_| \___||___/                   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912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effectLst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dirty="0"/>
              <a:t>.</a:t>
            </a:r>
            <a:r>
              <a:rPr lang="en-US" dirty="0" smtClean="0"/>
              <a:t>bat (</a:t>
            </a:r>
            <a:r>
              <a:rPr lang="en-US" dirty="0"/>
              <a:t>Windows) or .</a:t>
            </a:r>
            <a:r>
              <a:rPr lang="en-US" dirty="0" err="1" smtClean="0"/>
              <a:t>sh</a:t>
            </a:r>
            <a:r>
              <a:rPr lang="en-US" dirty="0" smtClean="0"/>
              <a:t> (</a:t>
            </a:r>
            <a:r>
              <a:rPr lang="en-US" dirty="0"/>
              <a:t>Unix)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One or more commands executed line-by-line</a:t>
            </a: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effectLst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effectLst/>
            </a:endParaRPr>
          </a:p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/>
              <a:t>!!! BEWARE: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What is the working directory of the script file</a:t>
            </a: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effectLst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09286" y="58057"/>
            <a:ext cx="48013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____              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_         _     _____  _  _           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/ ___|   ___  _ __ (_) _ __  | |_  |  ___|(_)| |  ___  ___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\___ \  / __|| '__|| || '_ \ | __| | |_   | || | / _ \/ __|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___) || (__ | |   | || |_) || |_  |  _|  | || ||  __/\__ \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|____/  \___||_|   |_|| .__/  \__| |_|    |_||_| \___||___/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|_| </a:t>
            </a:r>
          </a:p>
        </p:txBody>
      </p:sp>
    </p:spTree>
    <p:extLst>
      <p:ext uri="{BB962C8B-B14F-4D97-AF65-F5344CB8AC3E}">
        <p14:creationId xmlns:p14="http://schemas.microsoft.com/office/powerpoint/2010/main" val="385861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392" y="1667608"/>
            <a:ext cx="8686800" cy="367811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Windows CMD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hlinkClick r:id="rId3"/>
              </a:rPr>
              <a:t>Bash(Linux)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hlinkClick r:id="rId4"/>
              </a:rPr>
              <a:t>Bash(OS X)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hlinkClick r:id="rId5"/>
              </a:rPr>
              <a:t>Windows Batch Scripting Book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14086" y="87086"/>
            <a:ext cx="49552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____    ___   __  __  __  __     _     _   _  ____   ____ 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/ ___|  / _ \ |  \/  ||  \/  |   / \   | \ | ||  _ \ / ___|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| |     | | | || |\/| || |\/| |  / _ \  |  \| || | | |\___ \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| |___  | |_| || |  | || |  | | / ___ \ | |\  || |_| | ___) |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\____|  \___/ |_|  |_||_|  |_|/_/   \_\|_| \_||____/ |____/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646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202115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US" b="0" dirty="0" smtClean="0">
              <a:solidFill>
                <a:schemeClr val="accent5">
                  <a:lumMod val="20000"/>
                  <a:lumOff val="80000"/>
                </a:schemeClr>
              </a:solidFill>
              <a:effectLst/>
            </a:endParaRPr>
          </a:p>
          <a:p>
            <a:pPr>
              <a:lnSpc>
                <a:spcPct val="100000"/>
              </a:lnSpc>
            </a:pPr>
            <a:endParaRPr lang="en-US" b="0" dirty="0" smtClean="0">
              <a:solidFill>
                <a:schemeClr val="accent5">
                  <a:lumMod val="20000"/>
                  <a:lumOff val="80000"/>
                </a:schemeClr>
              </a:solidFill>
              <a:effectLst/>
            </a:endParaRP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b="0" dirty="0">
              <a:solidFill>
                <a:schemeClr val="accent5">
                  <a:lumMod val="20000"/>
                  <a:lumOff val="80000"/>
                </a:schemeClr>
              </a:solidFill>
              <a:effectLst/>
            </a:endParaRPr>
          </a:p>
          <a:p>
            <a:pPr>
              <a:lnSpc>
                <a:spcPct val="100000"/>
              </a:lnSpc>
            </a:pPr>
            <a:endParaRPr lang="en-US" b="0" dirty="0">
              <a:solidFill>
                <a:schemeClr val="accent5">
                  <a:lumMod val="20000"/>
                  <a:lumOff val="80000"/>
                </a:schemeClr>
              </a:solidFill>
              <a:effectLst/>
            </a:endParaRPr>
          </a:p>
          <a:p>
            <a:pPr>
              <a:lnSpc>
                <a:spcPct val="100000"/>
              </a:lnSpc>
            </a:pPr>
            <a:endParaRPr lang="en-US" b="0" dirty="0" smtClean="0">
              <a:solidFill>
                <a:schemeClr val="accent5">
                  <a:lumMod val="20000"/>
                  <a:lumOff val="80000"/>
                </a:schemeClr>
              </a:solidFill>
              <a:effectLst/>
              <a:hlinkClick r:id="rId2"/>
            </a:endParaRPr>
          </a:p>
          <a:p>
            <a:pPr>
              <a:lnSpc>
                <a:spcPct val="100000"/>
              </a:lnSpc>
            </a:pPr>
            <a:endParaRPr lang="en-US" b="0" dirty="0">
              <a:solidFill>
                <a:schemeClr val="accent5">
                  <a:lumMod val="20000"/>
                  <a:lumOff val="80000"/>
                </a:schemeClr>
              </a:solidFill>
              <a:effectLst/>
              <a:hlinkClick r:id="rId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63703" y="1058008"/>
            <a:ext cx="45704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____  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____      _     ____  _____  ___    ____  _____ </a:t>
            </a:r>
          </a:p>
          <a:p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|  _ \ |  _ \    / \   / ___||_   _||_ _|  / ___|| ____|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| |_) || |_) |  / _ \ | |      | |   | |  | |    |  _| 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|  __/ |  _ &lt;  / ___ \| |___   | |   | |  | |___ | |___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|_|    |_| \_\/_/   \_\\____|  |_|  |___|  \____||_____|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8170" y="3077308"/>
            <a:ext cx="6764216" cy="150641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32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“Command Line” in 02_Commands\Lorem.txt and print the line </a:t>
            </a:r>
            <a:r>
              <a:rPr lang="en-US" sz="3200" b="1" noProof="1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number.</a:t>
            </a:r>
            <a:endParaRPr lang="en-US" sz="3200" b="1" noProof="1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150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US" b="0" dirty="0" smtClean="0">
              <a:solidFill>
                <a:schemeClr val="accent5">
                  <a:lumMod val="20000"/>
                  <a:lumOff val="80000"/>
                </a:schemeClr>
              </a:solidFill>
              <a:effectLst/>
              <a:hlinkClick r:id="rId2"/>
            </a:endParaRPr>
          </a:p>
          <a:p>
            <a:pPr>
              <a:lnSpc>
                <a:spcPct val="100000"/>
              </a:lnSpc>
            </a:pPr>
            <a:endParaRPr lang="en-US" b="0" dirty="0">
              <a:solidFill>
                <a:schemeClr val="accent5">
                  <a:lumMod val="20000"/>
                  <a:lumOff val="80000"/>
                </a:schemeClr>
              </a:solidFill>
              <a:effectLst/>
              <a:hlinkClick r:id="rId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37657" y="2404461"/>
            <a:ext cx="555171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_     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____    ____  _   _  __  __  _____  _   _  _____  ____  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/ \   |  _ \  / ___|| | | ||  \/  || ____|| \ | ||_   _|/ ___| 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/ _ \  | |_) || |  _ | | | || |\/| ||  _|  |  \| |  | |  \___ \ 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/ ___ \ |  _ &lt; | |_| || |_| || |  | || |___ | |\  |  | |   ___) |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/_/   \_\|_| \_\ \____| \___/ |_|  |_||_____||_| \_|  |_|  |____/ 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____   _____  __  __   ___                      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|  _ \ | ____||  \/  | / _ \                     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| | | ||  _|  | |\/| || | | |                    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| |_| || |___ | |  | || |_| |                    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|____/ |_____||_|  |_| \___/                     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456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4745</TotalTime>
  <Words>1937</Words>
  <Application>Microsoft Office PowerPoint</Application>
  <PresentationFormat>On-screen Show (4:3)</PresentationFormat>
  <Paragraphs>247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Cambria</vt:lpstr>
      <vt:lpstr>Consolas</vt:lpstr>
      <vt:lpstr>Corbel</vt:lpstr>
      <vt:lpstr>Wingdings 2</vt:lpstr>
      <vt:lpstr>Telerik Academy Theme</vt:lpstr>
      <vt:lpstr>Learn the Command 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Free Trainings @ Telerik Academy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Testing Tools</dc:title>
  <dc:creator>Asya Georgieva</dc:creator>
  <cp:lastModifiedBy>Tsvetomir Y. Todorov</cp:lastModifiedBy>
  <cp:revision>163</cp:revision>
  <dcterms:created xsi:type="dcterms:W3CDTF">2013-02-13T09:47:18Z</dcterms:created>
  <dcterms:modified xsi:type="dcterms:W3CDTF">2015-11-27T11:15:49Z</dcterms:modified>
</cp:coreProperties>
</file>