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4"/>
  </p:sldMasterIdLst>
  <p:notesMasterIdLst>
    <p:notesMasterId r:id="rId22"/>
  </p:notesMasterIdLst>
  <p:sldIdLst>
    <p:sldId id="301" r:id="rId5"/>
    <p:sldId id="268" r:id="rId6"/>
    <p:sldId id="303" r:id="rId7"/>
    <p:sldId id="322" r:id="rId8"/>
    <p:sldId id="321" r:id="rId9"/>
    <p:sldId id="325" r:id="rId10"/>
    <p:sldId id="326" r:id="rId11"/>
    <p:sldId id="323" r:id="rId12"/>
    <p:sldId id="324" r:id="rId13"/>
    <p:sldId id="312" r:id="rId14"/>
    <p:sldId id="328" r:id="rId15"/>
    <p:sldId id="306" r:id="rId16"/>
    <p:sldId id="329" r:id="rId17"/>
    <p:sldId id="314" r:id="rId18"/>
    <p:sldId id="307" r:id="rId19"/>
    <p:sldId id="327" r:id="rId20"/>
    <p:sldId id="316" r:id="rId2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Qui sommes nous ?" id="{4D5B46CE-4155-485F-A0A8-BCBB016DED7E}">
          <p14:sldIdLst>
            <p14:sldId id="301"/>
            <p14:sldId id="268"/>
            <p14:sldId id="303"/>
          </p14:sldIdLst>
        </p14:section>
        <p14:section name="Ecosyst. Mob (P)" id="{4C9FF6BF-A135-48DA-8215-D61449041960}">
          <p14:sldIdLst>
            <p14:sldId id="322"/>
            <p14:sldId id="321"/>
            <p14:sldId id="325"/>
            <p14:sldId id="326"/>
          </p14:sldIdLst>
        </p14:section>
        <p14:section name="Xamarin particularité/intérêt (A)" id="{10A4AF4E-7A24-4046-B6FA-EB78517FBC90}">
          <p14:sldIdLst>
            <p14:sldId id="323"/>
            <p14:sldId id="324"/>
            <p14:sldId id="312"/>
            <p14:sldId id="328"/>
          </p14:sldIdLst>
        </p14:section>
        <p14:section name="Comment çà marche ? (L)" id="{186D1988-B58C-45AB-A8AB-6C548955524D}">
          <p14:sldIdLst>
            <p14:sldId id="306"/>
            <p14:sldId id="329"/>
            <p14:sldId id="314"/>
          </p14:sldIdLst>
        </p14:section>
        <p14:section name="Allo World (P L)" id="{81981EEA-9A96-4C87-9AD6-7D64D6FDA746}">
          <p14:sldIdLst/>
        </p14:section>
        <p14:section name="Xamarin Forms (A)" id="{02DCAFF3-0F27-4266-8BDD-840EF2F3160B}">
          <p14:sldIdLst>
            <p14:sldId id="307"/>
            <p14:sldId id="32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1578"/>
    <a:srgbClr val="30CAE3"/>
    <a:srgbClr val="ADCE51"/>
    <a:srgbClr val="511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78071" autoAdjust="0"/>
  </p:normalViewPr>
  <p:slideViewPr>
    <p:cSldViewPr snapToGrid="0">
      <p:cViewPr varScale="1">
        <p:scale>
          <a:sx n="75" d="100"/>
          <a:sy n="75" d="100"/>
        </p:scale>
        <p:origin x="110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Parts de marché des OS mobiles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Parts de marché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DD1578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Android</c:v>
                </c:pt>
                <c:pt idx="1">
                  <c:v>iOS</c:v>
                </c:pt>
                <c:pt idx="2">
                  <c:v>Windows Phone</c:v>
                </c:pt>
                <c:pt idx="3">
                  <c:v>Autres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67.760000000000005</c:v>
                </c:pt>
                <c:pt idx="1">
                  <c:v>24.17</c:v>
                </c:pt>
                <c:pt idx="2">
                  <c:v>6.45</c:v>
                </c:pt>
                <c:pt idx="3">
                  <c:v>1.62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53C50-9977-4DA0-B9F7-802FF13CA448}" type="datetimeFigureOut">
              <a:rPr lang="fr-FR" smtClean="0"/>
              <a:t>30/09/2014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CC901-9AB9-40E7-BF3A-296605B7BC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66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CC901-9AB9-40E7-BF3A-296605B7BC1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8347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L’objectif est de garantir</a:t>
            </a:r>
            <a:r>
              <a:rPr lang="fr-FR" baseline="0" dirty="0" smtClean="0"/>
              <a:t> une performance plancher tout au long du cycle de vie de l’application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CC901-9AB9-40E7-BF3A-296605B7BC1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082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pic>
        <p:nvPicPr>
          <p:cNvPr id="3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9900" y="1210113"/>
            <a:ext cx="5207000" cy="5207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57870" y="2142579"/>
            <a:ext cx="24917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aseline="0" dirty="0">
                <a:solidFill>
                  <a:srgbClr val="FFFFFF"/>
                </a:solidFill>
                <a:latin typeface="Avenir Light"/>
                <a:cs typeface="Avenir Light"/>
              </a:rPr>
              <a:t>Software </a:t>
            </a:r>
            <a:endParaRPr lang="fr-FR" sz="4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505200" y="2864365"/>
            <a:ext cx="1765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aseline="0" dirty="0" smtClean="0">
                <a:solidFill>
                  <a:srgbClr val="FFFFFF"/>
                </a:solidFill>
                <a:latin typeface="Avenir Light"/>
                <a:cs typeface="Avenir Light"/>
              </a:rPr>
              <a:t>Development</a:t>
            </a:r>
            <a:endParaRPr lang="fr-FR" sz="18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028700" y="4629665"/>
            <a:ext cx="2298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aseline="0" dirty="0" smtClean="0">
                <a:solidFill>
                  <a:srgbClr val="FFFFFF"/>
                </a:solidFill>
                <a:latin typeface="Avenir Light"/>
                <a:cs typeface="Avenir Light"/>
              </a:rPr>
              <a:t>Done</a:t>
            </a:r>
            <a:endParaRPr lang="fr-FR" sz="60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454400" y="4712730"/>
            <a:ext cx="2298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aseline="0" dirty="0" smtClean="0">
                <a:solidFill>
                  <a:srgbClr val="FFFFFF"/>
                </a:solidFill>
                <a:latin typeface="Avenir Light"/>
                <a:cs typeface="Avenir Light"/>
              </a:rPr>
              <a:t>Right</a:t>
            </a:r>
            <a:endParaRPr lang="fr-FR" sz="5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8" name="Image 11"/>
          <p:cNvPicPr>
            <a:picLocks noChangeAspect="1"/>
          </p:cNvPicPr>
          <p:nvPr userDrawn="1"/>
        </p:nvPicPr>
        <p:blipFill rotWithShape="1">
          <a:blip r:embed="rId3"/>
          <a:srcRect r="19166"/>
          <a:stretch/>
        </p:blipFill>
        <p:spPr>
          <a:xfrm>
            <a:off x="3871203" y="152400"/>
            <a:ext cx="4726697" cy="132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0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7470" y="1570274"/>
            <a:ext cx="3009900" cy="4262355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19100" y="1578448"/>
            <a:ext cx="5202170" cy="426235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570275"/>
            <a:ext cx="3644900" cy="198572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152900" y="1570274"/>
            <a:ext cx="4567170" cy="450485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19100" y="36364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80000" y="1570275"/>
            <a:ext cx="3644900" cy="198572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19100" y="1570274"/>
            <a:ext cx="4567170" cy="450485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5080000" y="36364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87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0" y="1570275"/>
            <a:ext cx="3644900" cy="198572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5080000" y="36364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cxnSp>
        <p:nvCxnSpPr>
          <p:cNvPr id="6" name="Straight Connector 15"/>
          <p:cNvCxnSpPr/>
          <p:nvPr/>
        </p:nvCxnSpPr>
        <p:spPr>
          <a:xfrm flipH="1" flipV="1">
            <a:off x="1865313" y="2468563"/>
            <a:ext cx="1327150" cy="227488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8"/>
          <p:cNvCxnSpPr/>
          <p:nvPr/>
        </p:nvCxnSpPr>
        <p:spPr>
          <a:xfrm flipV="1">
            <a:off x="1865313" y="2468563"/>
            <a:ext cx="1327150" cy="227488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9"/>
          <p:cNvCxnSpPr/>
          <p:nvPr/>
        </p:nvCxnSpPr>
        <p:spPr>
          <a:xfrm>
            <a:off x="1204913" y="3614738"/>
            <a:ext cx="2671762" cy="0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21"/>
          <p:cNvSpPr/>
          <p:nvPr/>
        </p:nvSpPr>
        <p:spPr>
          <a:xfrm>
            <a:off x="1993900" y="30829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511E6C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ea typeface="Open Sans" pitchFamily="34" charset="0"/>
              <a:cs typeface="Avenir Light"/>
            </a:endParaRPr>
          </a:p>
        </p:txBody>
      </p:sp>
      <p:sp>
        <p:nvSpPr>
          <p:cNvPr id="10" name="Freeform 22"/>
          <p:cNvSpPr/>
          <p:nvPr/>
        </p:nvSpPr>
        <p:spPr>
          <a:xfrm>
            <a:off x="1327150" y="1954213"/>
            <a:ext cx="1063625" cy="10652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1" name="Freeform 25"/>
          <p:cNvSpPr/>
          <p:nvPr/>
        </p:nvSpPr>
        <p:spPr>
          <a:xfrm>
            <a:off x="2660650" y="1954213"/>
            <a:ext cx="1063625" cy="10652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2" name="Freeform 27"/>
          <p:cNvSpPr/>
          <p:nvPr/>
        </p:nvSpPr>
        <p:spPr>
          <a:xfrm>
            <a:off x="2660650" y="4210050"/>
            <a:ext cx="1063625" cy="10652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3" name="Freeform 29"/>
          <p:cNvSpPr/>
          <p:nvPr/>
        </p:nvSpPr>
        <p:spPr>
          <a:xfrm>
            <a:off x="1327150" y="4210050"/>
            <a:ext cx="1063625" cy="10652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4" name="Freeform 31"/>
          <p:cNvSpPr/>
          <p:nvPr/>
        </p:nvSpPr>
        <p:spPr>
          <a:xfrm>
            <a:off x="3314700" y="30829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5" name="Freeform 33"/>
          <p:cNvSpPr/>
          <p:nvPr/>
        </p:nvSpPr>
        <p:spPr>
          <a:xfrm>
            <a:off x="673100" y="30829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1301750" y="1928813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2647950" y="1928813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4"/>
          </p:nvPr>
        </p:nvSpPr>
        <p:spPr>
          <a:xfrm>
            <a:off x="3302000" y="3081338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5"/>
          </p:nvPr>
        </p:nvSpPr>
        <p:spPr>
          <a:xfrm>
            <a:off x="660400" y="307657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6"/>
          </p:nvPr>
        </p:nvSpPr>
        <p:spPr>
          <a:xfrm>
            <a:off x="1301750" y="421005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7"/>
          </p:nvPr>
        </p:nvSpPr>
        <p:spPr>
          <a:xfrm>
            <a:off x="2660650" y="421005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8"/>
          </p:nvPr>
        </p:nvSpPr>
        <p:spPr>
          <a:xfrm>
            <a:off x="1981200" y="307022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6598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cxnSp>
        <p:nvCxnSpPr>
          <p:cNvPr id="3" name="Straight Connector 15"/>
          <p:cNvCxnSpPr/>
          <p:nvPr/>
        </p:nvCxnSpPr>
        <p:spPr>
          <a:xfrm flipH="1" flipV="1">
            <a:off x="3846513" y="2493963"/>
            <a:ext cx="1327150" cy="227488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18"/>
          <p:cNvCxnSpPr/>
          <p:nvPr/>
        </p:nvCxnSpPr>
        <p:spPr>
          <a:xfrm flipV="1">
            <a:off x="3846513" y="2493963"/>
            <a:ext cx="1327150" cy="227488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9"/>
          <p:cNvCxnSpPr/>
          <p:nvPr/>
        </p:nvCxnSpPr>
        <p:spPr>
          <a:xfrm>
            <a:off x="3186113" y="3640138"/>
            <a:ext cx="2671762" cy="0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21"/>
          <p:cNvSpPr/>
          <p:nvPr/>
        </p:nvSpPr>
        <p:spPr>
          <a:xfrm>
            <a:off x="3975100" y="31083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511E6C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ea typeface="Open Sans" pitchFamily="34" charset="0"/>
              <a:cs typeface="Avenir Light"/>
            </a:endParaRPr>
          </a:p>
        </p:txBody>
      </p:sp>
      <p:sp>
        <p:nvSpPr>
          <p:cNvPr id="7" name="Freeform 22"/>
          <p:cNvSpPr/>
          <p:nvPr/>
        </p:nvSpPr>
        <p:spPr>
          <a:xfrm>
            <a:off x="3308350" y="1979613"/>
            <a:ext cx="1063625" cy="10652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8" name="Freeform 25"/>
          <p:cNvSpPr/>
          <p:nvPr/>
        </p:nvSpPr>
        <p:spPr>
          <a:xfrm>
            <a:off x="4641850" y="1979613"/>
            <a:ext cx="1063625" cy="10652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9" name="Freeform 27"/>
          <p:cNvSpPr/>
          <p:nvPr/>
        </p:nvSpPr>
        <p:spPr>
          <a:xfrm>
            <a:off x="4641850" y="4235450"/>
            <a:ext cx="1063625" cy="10652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0" name="Freeform 29"/>
          <p:cNvSpPr/>
          <p:nvPr/>
        </p:nvSpPr>
        <p:spPr>
          <a:xfrm>
            <a:off x="3308350" y="4235450"/>
            <a:ext cx="1063625" cy="10652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1" name="Freeform 31"/>
          <p:cNvSpPr/>
          <p:nvPr/>
        </p:nvSpPr>
        <p:spPr>
          <a:xfrm>
            <a:off x="5295900" y="31083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2" name="Freeform 33"/>
          <p:cNvSpPr/>
          <p:nvPr/>
        </p:nvSpPr>
        <p:spPr>
          <a:xfrm>
            <a:off x="2654300" y="31083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3282950" y="1954213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4629150" y="1954213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5283200" y="3106738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2641600" y="310197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3282950" y="423545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4641850" y="423545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8"/>
          </p:nvPr>
        </p:nvSpPr>
        <p:spPr>
          <a:xfrm>
            <a:off x="3962400" y="309562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58257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0" y="1570275"/>
            <a:ext cx="3644900" cy="198572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1"/>
          </p:nvPr>
        </p:nvSpPr>
        <p:spPr>
          <a:xfrm>
            <a:off x="5080000" y="36364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2" name="Freeform 13"/>
          <p:cNvSpPr/>
          <p:nvPr/>
        </p:nvSpPr>
        <p:spPr>
          <a:xfrm>
            <a:off x="874481" y="1863725"/>
            <a:ext cx="1116013" cy="11160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3" name="Freeform 14"/>
          <p:cNvSpPr/>
          <p:nvPr/>
        </p:nvSpPr>
        <p:spPr>
          <a:xfrm>
            <a:off x="2942994" y="1863725"/>
            <a:ext cx="1116012" cy="11160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4" name="Freeform 15"/>
          <p:cNvSpPr/>
          <p:nvPr/>
        </p:nvSpPr>
        <p:spPr>
          <a:xfrm>
            <a:off x="2942994" y="3932238"/>
            <a:ext cx="1116012" cy="11144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5" name="Freeform 16"/>
          <p:cNvSpPr/>
          <p:nvPr/>
        </p:nvSpPr>
        <p:spPr>
          <a:xfrm>
            <a:off x="874481" y="3932238"/>
            <a:ext cx="1116013" cy="11144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cxnSp>
        <p:nvCxnSpPr>
          <p:cNvPr id="26" name="Straight Connector 17"/>
          <p:cNvCxnSpPr/>
          <p:nvPr/>
        </p:nvCxnSpPr>
        <p:spPr>
          <a:xfrm>
            <a:off x="1833331" y="2820988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8"/>
          <p:cNvCxnSpPr/>
          <p:nvPr/>
        </p:nvCxnSpPr>
        <p:spPr>
          <a:xfrm flipH="1">
            <a:off x="2811231" y="2820988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9"/>
          <p:cNvCxnSpPr/>
          <p:nvPr/>
        </p:nvCxnSpPr>
        <p:spPr>
          <a:xfrm flipV="1">
            <a:off x="1833331" y="3789363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0"/>
          <p:cNvCxnSpPr/>
          <p:nvPr/>
        </p:nvCxnSpPr>
        <p:spPr>
          <a:xfrm flipH="1" flipV="1">
            <a:off x="2811231" y="3789363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1"/>
          <p:cNvSpPr/>
          <p:nvPr/>
        </p:nvSpPr>
        <p:spPr>
          <a:xfrm>
            <a:off x="1909531" y="2897188"/>
            <a:ext cx="1114425" cy="11160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511E6C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ea typeface="Open Sans" pitchFamily="34" charset="0"/>
              <a:cs typeface="Avenir Light"/>
            </a:endParaRPr>
          </a:p>
        </p:txBody>
      </p:sp>
      <p:sp>
        <p:nvSpPr>
          <p:cNvPr id="31" name="Content Placeholder 2"/>
          <p:cNvSpPr>
            <a:spLocks noGrp="1"/>
          </p:cNvSpPr>
          <p:nvPr>
            <p:ph idx="12"/>
          </p:nvPr>
        </p:nvSpPr>
        <p:spPr>
          <a:xfrm>
            <a:off x="884006" y="1862138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3"/>
          </p:nvPr>
        </p:nvSpPr>
        <p:spPr>
          <a:xfrm>
            <a:off x="2955694" y="187007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14"/>
          </p:nvPr>
        </p:nvSpPr>
        <p:spPr>
          <a:xfrm>
            <a:off x="1917469" y="2913064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5"/>
          </p:nvPr>
        </p:nvSpPr>
        <p:spPr>
          <a:xfrm>
            <a:off x="875838" y="395764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6"/>
          </p:nvPr>
        </p:nvSpPr>
        <p:spPr>
          <a:xfrm>
            <a:off x="2955694" y="395764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27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Freeform 13"/>
          <p:cNvSpPr/>
          <p:nvPr/>
        </p:nvSpPr>
        <p:spPr>
          <a:xfrm>
            <a:off x="2955694" y="2066925"/>
            <a:ext cx="1116013" cy="11160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4" name="Freeform 14"/>
          <p:cNvSpPr/>
          <p:nvPr/>
        </p:nvSpPr>
        <p:spPr>
          <a:xfrm>
            <a:off x="5024207" y="2066925"/>
            <a:ext cx="1116012" cy="11160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5" name="Freeform 15"/>
          <p:cNvSpPr/>
          <p:nvPr/>
        </p:nvSpPr>
        <p:spPr>
          <a:xfrm>
            <a:off x="5024207" y="4135438"/>
            <a:ext cx="1116012" cy="11144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6" name="Freeform 16"/>
          <p:cNvSpPr/>
          <p:nvPr/>
        </p:nvSpPr>
        <p:spPr>
          <a:xfrm>
            <a:off x="2955694" y="4135438"/>
            <a:ext cx="1116013" cy="11144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cxnSp>
        <p:nvCxnSpPr>
          <p:cNvPr id="7" name="Straight Connector 17"/>
          <p:cNvCxnSpPr/>
          <p:nvPr/>
        </p:nvCxnSpPr>
        <p:spPr>
          <a:xfrm>
            <a:off x="3914544" y="3024188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8"/>
          <p:cNvCxnSpPr/>
          <p:nvPr/>
        </p:nvCxnSpPr>
        <p:spPr>
          <a:xfrm flipH="1">
            <a:off x="4892444" y="3024188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9"/>
          <p:cNvCxnSpPr/>
          <p:nvPr/>
        </p:nvCxnSpPr>
        <p:spPr>
          <a:xfrm flipV="1">
            <a:off x="3914544" y="3992563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0"/>
          <p:cNvCxnSpPr/>
          <p:nvPr/>
        </p:nvCxnSpPr>
        <p:spPr>
          <a:xfrm flipH="1" flipV="1">
            <a:off x="4892444" y="3992563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21"/>
          <p:cNvSpPr/>
          <p:nvPr/>
        </p:nvSpPr>
        <p:spPr>
          <a:xfrm>
            <a:off x="3990744" y="3100388"/>
            <a:ext cx="1114425" cy="11160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511E6C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ea typeface="Open Sans" pitchFamily="34" charset="0"/>
              <a:cs typeface="Avenir Ligh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2965219" y="2065338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5036907" y="207327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3998682" y="3116264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2957051" y="416084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/>
          </p:nvPr>
        </p:nvSpPr>
        <p:spPr>
          <a:xfrm>
            <a:off x="5036907" y="416084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43523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47521" y="3730080"/>
            <a:ext cx="4685845" cy="1849069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3874466" y="1819284"/>
            <a:ext cx="4685845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547522" y="1819284"/>
            <a:ext cx="3251709" cy="184783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4"/>
          </p:nvPr>
        </p:nvSpPr>
        <p:spPr>
          <a:xfrm>
            <a:off x="5308602" y="3730080"/>
            <a:ext cx="3251709" cy="18490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532865" y="151533"/>
            <a:ext cx="4851935" cy="7699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52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291565" y="4345300"/>
            <a:ext cx="4685845" cy="188916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3"/>
          </p:nvPr>
        </p:nvSpPr>
        <p:spPr>
          <a:xfrm>
            <a:off x="291565" y="1200974"/>
            <a:ext cx="4685845" cy="3081787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9" name="Content Placeholder 2"/>
          <p:cNvSpPr>
            <a:spLocks noGrp="1"/>
          </p:cNvSpPr>
          <p:nvPr>
            <p:ph idx="14"/>
          </p:nvPr>
        </p:nvSpPr>
        <p:spPr>
          <a:xfrm>
            <a:off x="5048178" y="1741339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6"/>
          </p:nvPr>
        </p:nvSpPr>
        <p:spPr>
          <a:xfrm>
            <a:off x="5048178" y="1200974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2" name="Content Placeholder 2"/>
          <p:cNvSpPr>
            <a:spLocks noGrp="1"/>
          </p:cNvSpPr>
          <p:nvPr>
            <p:ph idx="17"/>
          </p:nvPr>
        </p:nvSpPr>
        <p:spPr>
          <a:xfrm>
            <a:off x="6961645" y="1741339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3" name="Content Placeholder 2"/>
          <p:cNvSpPr>
            <a:spLocks noGrp="1"/>
          </p:cNvSpPr>
          <p:nvPr>
            <p:ph idx="18"/>
          </p:nvPr>
        </p:nvSpPr>
        <p:spPr>
          <a:xfrm>
            <a:off x="6961645" y="1200974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8" name="Content Placeholder 2"/>
          <p:cNvSpPr>
            <a:spLocks noGrp="1"/>
          </p:cNvSpPr>
          <p:nvPr>
            <p:ph idx="19"/>
          </p:nvPr>
        </p:nvSpPr>
        <p:spPr>
          <a:xfrm>
            <a:off x="5048178" y="3438698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9" name="Content Placeholder 2"/>
          <p:cNvSpPr>
            <a:spLocks noGrp="1"/>
          </p:cNvSpPr>
          <p:nvPr>
            <p:ph idx="20"/>
          </p:nvPr>
        </p:nvSpPr>
        <p:spPr>
          <a:xfrm>
            <a:off x="5048178" y="2898333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0" name="Content Placeholder 2"/>
          <p:cNvSpPr>
            <a:spLocks noGrp="1"/>
          </p:cNvSpPr>
          <p:nvPr>
            <p:ph idx="21"/>
          </p:nvPr>
        </p:nvSpPr>
        <p:spPr>
          <a:xfrm>
            <a:off x="6961645" y="3438698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1" name="Content Placeholder 2"/>
          <p:cNvSpPr>
            <a:spLocks noGrp="1"/>
          </p:cNvSpPr>
          <p:nvPr>
            <p:ph idx="22"/>
          </p:nvPr>
        </p:nvSpPr>
        <p:spPr>
          <a:xfrm>
            <a:off x="6961645" y="2898333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2" name="Content Placeholder 2"/>
          <p:cNvSpPr>
            <a:spLocks noGrp="1"/>
          </p:cNvSpPr>
          <p:nvPr>
            <p:ph idx="23"/>
          </p:nvPr>
        </p:nvSpPr>
        <p:spPr>
          <a:xfrm>
            <a:off x="5048178" y="5135441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3" name="Content Placeholder 2"/>
          <p:cNvSpPr>
            <a:spLocks noGrp="1"/>
          </p:cNvSpPr>
          <p:nvPr>
            <p:ph idx="24"/>
          </p:nvPr>
        </p:nvSpPr>
        <p:spPr>
          <a:xfrm>
            <a:off x="5048178" y="4595076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4" name="Content Placeholder 2"/>
          <p:cNvSpPr>
            <a:spLocks noGrp="1"/>
          </p:cNvSpPr>
          <p:nvPr>
            <p:ph idx="25"/>
          </p:nvPr>
        </p:nvSpPr>
        <p:spPr>
          <a:xfrm>
            <a:off x="6961645" y="5135441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5" name="Content Placeholder 2"/>
          <p:cNvSpPr>
            <a:spLocks noGrp="1"/>
          </p:cNvSpPr>
          <p:nvPr>
            <p:ph idx="26"/>
          </p:nvPr>
        </p:nvSpPr>
        <p:spPr>
          <a:xfrm>
            <a:off x="6961645" y="4595076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99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9" name="Content Placeholder 2"/>
          <p:cNvSpPr>
            <a:spLocks noGrp="1"/>
          </p:cNvSpPr>
          <p:nvPr>
            <p:ph idx="14"/>
          </p:nvPr>
        </p:nvSpPr>
        <p:spPr>
          <a:xfrm>
            <a:off x="634466" y="3121875"/>
            <a:ext cx="3906096" cy="122144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616762" y="1335408"/>
            <a:ext cx="3830570" cy="479749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889460" y="133848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78451" y="133540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5" name="Content Placeholder 2"/>
          <p:cNvSpPr>
            <a:spLocks noGrp="1"/>
          </p:cNvSpPr>
          <p:nvPr>
            <p:ph idx="13"/>
          </p:nvPr>
        </p:nvSpPr>
        <p:spPr>
          <a:xfrm>
            <a:off x="2622505" y="133540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2"/>
          </p:nvPr>
        </p:nvSpPr>
        <p:spPr>
          <a:xfrm>
            <a:off x="634465" y="133540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89460" y="441113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78451" y="440805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9" name="Content Placeholder 2"/>
          <p:cNvSpPr>
            <a:spLocks noGrp="1"/>
          </p:cNvSpPr>
          <p:nvPr>
            <p:ph idx="15"/>
          </p:nvPr>
        </p:nvSpPr>
        <p:spPr>
          <a:xfrm>
            <a:off x="2622505" y="440805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l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6"/>
          </p:nvPr>
        </p:nvSpPr>
        <p:spPr>
          <a:xfrm>
            <a:off x="634465" y="440805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6054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02" y="2862543"/>
            <a:ext cx="9132798" cy="1411511"/>
          </a:xfrm>
          <a:prstGeom prst="rect">
            <a:avLst/>
          </a:prstGeom>
          <a:solidFill>
            <a:srgbClr val="29BED6"/>
          </a:solidFill>
          <a:ln>
            <a:solidFill>
              <a:srgbClr val="29BED6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aseline="0" dirty="0">
              <a:latin typeface="Avenir Book"/>
              <a:cs typeface="Avenir Book"/>
            </a:endParaRPr>
          </a:p>
        </p:txBody>
      </p:sp>
      <p:grpSp>
        <p:nvGrpSpPr>
          <p:cNvPr id="5" name="Arrow Right"/>
          <p:cNvGrpSpPr>
            <a:grpSpLocks noChangeAspect="1"/>
          </p:cNvGrpSpPr>
          <p:nvPr userDrawn="1"/>
        </p:nvGrpSpPr>
        <p:grpSpPr>
          <a:xfrm>
            <a:off x="288605" y="3124784"/>
            <a:ext cx="800456" cy="800456"/>
            <a:chOff x="5060314" y="4729957"/>
            <a:chExt cx="377825" cy="377825"/>
          </a:xfrm>
          <a:solidFill>
            <a:schemeClr val="bg1"/>
          </a:solidFill>
        </p:grpSpPr>
        <p:sp>
          <p:nvSpPr>
            <p:cNvPr id="6" name="Arrow Right Icon">
              <a:hlinkClick r:id="" action="ppaction://hlinkshowjump?jump=nextslide"/>
            </p:cNvPr>
            <p:cNvSpPr>
              <a:spLocks noChangeAspect="1"/>
            </p:cNvSpPr>
            <p:nvPr/>
          </p:nvSpPr>
          <p:spPr bwMode="auto">
            <a:xfrm>
              <a:off x="5148420" y="4845844"/>
              <a:ext cx="201612" cy="146050"/>
            </a:xfrm>
            <a:custGeom>
              <a:avLst/>
              <a:gdLst>
                <a:gd name="T0" fmla="*/ 0 w 127"/>
                <a:gd name="T1" fmla="*/ 36 h 92"/>
                <a:gd name="T2" fmla="*/ 0 w 127"/>
                <a:gd name="T3" fmla="*/ 56 h 92"/>
                <a:gd name="T4" fmla="*/ 83 w 127"/>
                <a:gd name="T5" fmla="*/ 56 h 92"/>
                <a:gd name="T6" fmla="*/ 46 w 127"/>
                <a:gd name="T7" fmla="*/ 92 h 92"/>
                <a:gd name="T8" fmla="*/ 79 w 127"/>
                <a:gd name="T9" fmla="*/ 92 h 92"/>
                <a:gd name="T10" fmla="*/ 127 w 127"/>
                <a:gd name="T11" fmla="*/ 46 h 92"/>
                <a:gd name="T12" fmla="*/ 79 w 127"/>
                <a:gd name="T13" fmla="*/ 0 h 92"/>
                <a:gd name="T14" fmla="*/ 46 w 127"/>
                <a:gd name="T15" fmla="*/ 0 h 92"/>
                <a:gd name="T16" fmla="*/ 83 w 127"/>
                <a:gd name="T17" fmla="*/ 36 h 92"/>
                <a:gd name="T18" fmla="*/ 0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0" y="36"/>
                  </a:moveTo>
                  <a:lnTo>
                    <a:pt x="0" y="56"/>
                  </a:lnTo>
                  <a:lnTo>
                    <a:pt x="83" y="56"/>
                  </a:lnTo>
                  <a:lnTo>
                    <a:pt x="46" y="92"/>
                  </a:lnTo>
                  <a:lnTo>
                    <a:pt x="79" y="92"/>
                  </a:lnTo>
                  <a:lnTo>
                    <a:pt x="127" y="46"/>
                  </a:lnTo>
                  <a:lnTo>
                    <a:pt x="79" y="0"/>
                  </a:lnTo>
                  <a:lnTo>
                    <a:pt x="46" y="0"/>
                  </a:lnTo>
                  <a:lnTo>
                    <a:pt x="8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7" name="Circle"/>
            <p:cNvSpPr>
              <a:spLocks noChangeAspect="1" noEditPoints="1"/>
            </p:cNvSpPr>
            <p:nvPr/>
          </p:nvSpPr>
          <p:spPr bwMode="auto">
            <a:xfrm>
              <a:off x="5060314" y="4729957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grpSp>
        <p:nvGrpSpPr>
          <p:cNvPr id="8" name="Arrow Left"/>
          <p:cNvGrpSpPr>
            <a:grpSpLocks noChangeAspect="1"/>
          </p:cNvGrpSpPr>
          <p:nvPr userDrawn="1"/>
        </p:nvGrpSpPr>
        <p:grpSpPr>
          <a:xfrm>
            <a:off x="8089067" y="6389587"/>
            <a:ext cx="377825" cy="377825"/>
            <a:chOff x="5450045" y="4756945"/>
            <a:chExt cx="377825" cy="377825"/>
          </a:xfrm>
          <a:solidFill>
            <a:srgbClr val="4F0D6E"/>
          </a:solidFill>
        </p:grpSpPr>
        <p:sp>
          <p:nvSpPr>
            <p:cNvPr id="9" name="Arrow Left Icon">
              <a:hlinkClick r:id="" action="ppaction://hlinkshowjump?jump=previousslide"/>
            </p:cNvPr>
            <p:cNvSpPr>
              <a:spLocks noChangeAspect="1"/>
            </p:cNvSpPr>
            <p:nvPr/>
          </p:nvSpPr>
          <p:spPr bwMode="auto">
            <a:xfrm>
              <a:off x="5538151" y="4872832"/>
              <a:ext cx="201612" cy="146050"/>
            </a:xfrm>
            <a:custGeom>
              <a:avLst/>
              <a:gdLst>
                <a:gd name="T0" fmla="*/ 127 w 127"/>
                <a:gd name="T1" fmla="*/ 36 h 92"/>
                <a:gd name="T2" fmla="*/ 127 w 127"/>
                <a:gd name="T3" fmla="*/ 56 h 92"/>
                <a:gd name="T4" fmla="*/ 44 w 127"/>
                <a:gd name="T5" fmla="*/ 56 h 92"/>
                <a:gd name="T6" fmla="*/ 81 w 127"/>
                <a:gd name="T7" fmla="*/ 92 h 92"/>
                <a:gd name="T8" fmla="*/ 48 w 127"/>
                <a:gd name="T9" fmla="*/ 92 h 92"/>
                <a:gd name="T10" fmla="*/ 0 w 127"/>
                <a:gd name="T11" fmla="*/ 46 h 92"/>
                <a:gd name="T12" fmla="*/ 48 w 127"/>
                <a:gd name="T13" fmla="*/ 0 h 92"/>
                <a:gd name="T14" fmla="*/ 81 w 127"/>
                <a:gd name="T15" fmla="*/ 0 h 92"/>
                <a:gd name="T16" fmla="*/ 44 w 127"/>
                <a:gd name="T17" fmla="*/ 36 h 92"/>
                <a:gd name="T18" fmla="*/ 127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127" y="36"/>
                  </a:moveTo>
                  <a:lnTo>
                    <a:pt x="127" y="56"/>
                  </a:lnTo>
                  <a:lnTo>
                    <a:pt x="44" y="56"/>
                  </a:lnTo>
                  <a:lnTo>
                    <a:pt x="81" y="92"/>
                  </a:lnTo>
                  <a:lnTo>
                    <a:pt x="48" y="92"/>
                  </a:lnTo>
                  <a:lnTo>
                    <a:pt x="0" y="46"/>
                  </a:lnTo>
                  <a:lnTo>
                    <a:pt x="48" y="0"/>
                  </a:lnTo>
                  <a:lnTo>
                    <a:pt x="81" y="0"/>
                  </a:lnTo>
                  <a:lnTo>
                    <a:pt x="44" y="36"/>
                  </a:lnTo>
                  <a:lnTo>
                    <a:pt x="127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10" name="Circle"/>
            <p:cNvSpPr>
              <a:spLocks noChangeAspect="1" noEditPoints="1"/>
            </p:cNvSpPr>
            <p:nvPr/>
          </p:nvSpPr>
          <p:spPr bwMode="auto">
            <a:xfrm>
              <a:off x="5450045" y="475694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grpSp>
        <p:nvGrpSpPr>
          <p:cNvPr id="11" name="Arrow Right"/>
          <p:cNvGrpSpPr>
            <a:grpSpLocks noChangeAspect="1"/>
          </p:cNvGrpSpPr>
          <p:nvPr userDrawn="1"/>
        </p:nvGrpSpPr>
        <p:grpSpPr>
          <a:xfrm>
            <a:off x="8570472" y="6379807"/>
            <a:ext cx="377825" cy="377825"/>
            <a:chOff x="5060314" y="4729957"/>
            <a:chExt cx="377825" cy="377825"/>
          </a:xfrm>
          <a:solidFill>
            <a:srgbClr val="4F0D6E"/>
          </a:solidFill>
        </p:grpSpPr>
        <p:sp>
          <p:nvSpPr>
            <p:cNvPr id="12" name="Arrow Right Icon">
              <a:hlinkClick r:id="" action="ppaction://hlinkshowjump?jump=nextslide"/>
            </p:cNvPr>
            <p:cNvSpPr>
              <a:spLocks noChangeAspect="1"/>
            </p:cNvSpPr>
            <p:nvPr/>
          </p:nvSpPr>
          <p:spPr bwMode="auto">
            <a:xfrm>
              <a:off x="5148420" y="4845844"/>
              <a:ext cx="201612" cy="146050"/>
            </a:xfrm>
            <a:custGeom>
              <a:avLst/>
              <a:gdLst>
                <a:gd name="T0" fmla="*/ 0 w 127"/>
                <a:gd name="T1" fmla="*/ 36 h 92"/>
                <a:gd name="T2" fmla="*/ 0 w 127"/>
                <a:gd name="T3" fmla="*/ 56 h 92"/>
                <a:gd name="T4" fmla="*/ 83 w 127"/>
                <a:gd name="T5" fmla="*/ 56 h 92"/>
                <a:gd name="T6" fmla="*/ 46 w 127"/>
                <a:gd name="T7" fmla="*/ 92 h 92"/>
                <a:gd name="T8" fmla="*/ 79 w 127"/>
                <a:gd name="T9" fmla="*/ 92 h 92"/>
                <a:gd name="T10" fmla="*/ 127 w 127"/>
                <a:gd name="T11" fmla="*/ 46 h 92"/>
                <a:gd name="T12" fmla="*/ 79 w 127"/>
                <a:gd name="T13" fmla="*/ 0 h 92"/>
                <a:gd name="T14" fmla="*/ 46 w 127"/>
                <a:gd name="T15" fmla="*/ 0 h 92"/>
                <a:gd name="T16" fmla="*/ 83 w 127"/>
                <a:gd name="T17" fmla="*/ 36 h 92"/>
                <a:gd name="T18" fmla="*/ 0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0" y="36"/>
                  </a:moveTo>
                  <a:lnTo>
                    <a:pt x="0" y="56"/>
                  </a:lnTo>
                  <a:lnTo>
                    <a:pt x="83" y="56"/>
                  </a:lnTo>
                  <a:lnTo>
                    <a:pt x="46" y="92"/>
                  </a:lnTo>
                  <a:lnTo>
                    <a:pt x="79" y="92"/>
                  </a:lnTo>
                  <a:lnTo>
                    <a:pt x="127" y="46"/>
                  </a:lnTo>
                  <a:lnTo>
                    <a:pt x="79" y="0"/>
                  </a:lnTo>
                  <a:lnTo>
                    <a:pt x="46" y="0"/>
                  </a:lnTo>
                  <a:lnTo>
                    <a:pt x="8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13" name="Circle"/>
            <p:cNvSpPr>
              <a:spLocks noChangeAspect="1" noEditPoints="1"/>
            </p:cNvSpPr>
            <p:nvPr/>
          </p:nvSpPr>
          <p:spPr bwMode="auto">
            <a:xfrm>
              <a:off x="5060314" y="4729957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pic>
        <p:nvPicPr>
          <p:cNvPr id="14" name="Image 7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400" y="239521"/>
            <a:ext cx="1846810" cy="419730"/>
          </a:xfrm>
          <a:prstGeom prst="rect">
            <a:avLst/>
          </a:prstGeom>
        </p:spPr>
      </p:pic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1366463" y="3067811"/>
            <a:ext cx="7581833" cy="914400"/>
          </a:xfrm>
        </p:spPr>
        <p:txBody>
          <a:bodyPr anchor="ctr">
            <a:normAutofit/>
          </a:bodyPr>
          <a:lstStyle>
            <a:lvl1pPr marL="68580" indent="0" algn="l">
              <a:buNone/>
              <a:defRPr sz="3600">
                <a:solidFill>
                  <a:schemeClr val="bg1"/>
                </a:solidFill>
              </a:defRPr>
            </a:lvl1pPr>
            <a:lvl5pPr marL="109728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190584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4541237" y="3120625"/>
            <a:ext cx="3906096" cy="122144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34466" y="1334158"/>
            <a:ext cx="3830570" cy="479749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6231" y="133723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85222" y="133415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529276" y="133415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541236" y="133415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6231" y="440988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85222" y="440680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529276" y="440680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l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4541236" y="440680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43745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343376" y="1454166"/>
            <a:ext cx="2083810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0"/>
          </p:nvPr>
        </p:nvSpPr>
        <p:spPr>
          <a:xfrm>
            <a:off x="5652910" y="1454166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3"/>
          </p:nvPr>
        </p:nvSpPr>
        <p:spPr>
          <a:xfrm>
            <a:off x="3507621" y="1454166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6"/>
          </p:nvPr>
        </p:nvSpPr>
        <p:spPr>
          <a:xfrm>
            <a:off x="1334909" y="5283976"/>
            <a:ext cx="6393344" cy="722613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39" name="Content Placeholder 2"/>
          <p:cNvSpPr>
            <a:spLocks noGrp="1"/>
          </p:cNvSpPr>
          <p:nvPr>
            <p:ph idx="17"/>
          </p:nvPr>
        </p:nvSpPr>
        <p:spPr>
          <a:xfrm>
            <a:off x="1334909" y="3376097"/>
            <a:ext cx="2083810" cy="1847830"/>
          </a:xfr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18"/>
          </p:nvPr>
        </p:nvSpPr>
        <p:spPr>
          <a:xfrm>
            <a:off x="5644443" y="3376097"/>
            <a:ext cx="2075343" cy="1844646"/>
          </a:xfr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19"/>
          </p:nvPr>
        </p:nvSpPr>
        <p:spPr>
          <a:xfrm>
            <a:off x="3499154" y="3376097"/>
            <a:ext cx="2075343" cy="1844646"/>
          </a:xfrm>
          <a:solidFill>
            <a:srgbClr val="ADCE5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72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909" y="2216166"/>
            <a:ext cx="2083810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644443" y="2216166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499154" y="2216166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6"/>
          </p:nvPr>
        </p:nvSpPr>
        <p:spPr>
          <a:xfrm>
            <a:off x="1334909" y="1430053"/>
            <a:ext cx="6393344" cy="722613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7"/>
          </p:nvPr>
        </p:nvSpPr>
        <p:spPr>
          <a:xfrm>
            <a:off x="1334908" y="4138097"/>
            <a:ext cx="2075343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8"/>
          </p:nvPr>
        </p:nvSpPr>
        <p:spPr>
          <a:xfrm>
            <a:off x="5635976" y="4138097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9"/>
          </p:nvPr>
        </p:nvSpPr>
        <p:spPr>
          <a:xfrm>
            <a:off x="3490687" y="4138097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08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pic>
        <p:nvPicPr>
          <p:cNvPr id="3" name="Image 2" descr="valeu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36" y="1212919"/>
            <a:ext cx="5753554" cy="5292555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3300" y="3492500"/>
            <a:ext cx="1701800" cy="9525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372099" y="21717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136899" y="2273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2336798" y="3416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816098" y="2273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2152648" y="48006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3816348" y="56134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3206747" y="50165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5073649" y="48006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893822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10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88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EE006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EE006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EE006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EE006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485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17B8CE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17B8CE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17B8CE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17B8CE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242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ADCE5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ADCE5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99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chemeClr val="bg1"/>
          </a:solidFill>
          <a:ln>
            <a:solidFill>
              <a:srgbClr val="D9D9D9"/>
            </a:solidFill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6782"/>
          </a:xfr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chemeClr val="bg1"/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chemeClr val="bg1"/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chemeClr val="bg1"/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2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65" y="1570274"/>
            <a:ext cx="8111005" cy="4262355"/>
          </a:xfrm>
        </p:spPr>
        <p:txBody>
          <a:bodyPr/>
          <a:lstStyle>
            <a:lvl1pPr>
              <a:defRPr>
                <a:latin typeface="Avenir Light"/>
                <a:cs typeface="Avenir Light"/>
              </a:defRPr>
            </a:lvl1pPr>
            <a:lvl2pPr>
              <a:defRPr>
                <a:latin typeface="Avenir Light"/>
                <a:cs typeface="Avenir Light"/>
              </a:defRPr>
            </a:lvl2pPr>
            <a:lvl3pPr>
              <a:defRPr>
                <a:latin typeface="Avenir Light"/>
                <a:cs typeface="Avenir Light"/>
              </a:defRPr>
            </a:lvl3pPr>
            <a:lvl4pPr>
              <a:defRPr>
                <a:latin typeface="Avenir Light"/>
                <a:cs typeface="Avenir Light"/>
              </a:defRPr>
            </a:lvl4pPr>
            <a:lvl5pPr>
              <a:defRPr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73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422400"/>
            <a:ext cx="3419856" cy="438404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422400"/>
            <a:ext cx="3419856" cy="438403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grpSp>
        <p:nvGrpSpPr>
          <p:cNvPr id="3" name="Grouper 2"/>
          <p:cNvGrpSpPr/>
          <p:nvPr/>
        </p:nvGrpSpPr>
        <p:grpSpPr>
          <a:xfrm>
            <a:off x="1397451" y="1443051"/>
            <a:ext cx="2079121" cy="1562100"/>
            <a:chOff x="130132" y="2789583"/>
            <a:chExt cx="1981810" cy="1194517"/>
          </a:xfrm>
          <a:solidFill>
            <a:srgbClr val="ADCE51"/>
          </a:solidFill>
          <a:effectLst/>
        </p:grpSpPr>
        <p:sp>
          <p:nvSpPr>
            <p:cNvPr id="4" name="Rectangle 3"/>
            <p:cNvSpPr/>
            <p:nvPr/>
          </p:nvSpPr>
          <p:spPr>
            <a:xfrm>
              <a:off x="130132" y="2789583"/>
              <a:ext cx="1981810" cy="1194517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Rectangle 4"/>
            <p:cNvSpPr/>
            <p:nvPr/>
          </p:nvSpPr>
          <p:spPr>
            <a:xfrm>
              <a:off x="130132" y="2789583"/>
              <a:ext cx="1981810" cy="1194517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baseline="0" dirty="0">
                <a:latin typeface="Avenir Light"/>
                <a:cs typeface="Avenir Light"/>
              </a:endParaRPr>
            </a:p>
          </p:txBody>
        </p:sp>
      </p:grpSp>
      <p:grpSp>
        <p:nvGrpSpPr>
          <p:cNvPr id="6" name="Grouper 5"/>
          <p:cNvGrpSpPr/>
          <p:nvPr/>
        </p:nvGrpSpPr>
        <p:grpSpPr>
          <a:xfrm>
            <a:off x="1380290" y="1325028"/>
            <a:ext cx="1635786" cy="259080"/>
            <a:chOff x="112970" y="2435155"/>
            <a:chExt cx="1981810" cy="259080"/>
          </a:xfrm>
          <a:effectLst/>
        </p:grpSpPr>
        <p:sp>
          <p:nvSpPr>
            <p:cNvPr id="7" name="Rectangle 6"/>
            <p:cNvSpPr/>
            <p:nvPr/>
          </p:nvSpPr>
          <p:spPr>
            <a:xfrm>
              <a:off x="112970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112970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grpSp>
        <p:nvGrpSpPr>
          <p:cNvPr id="9" name="Grouper 8"/>
          <p:cNvGrpSpPr/>
          <p:nvPr/>
        </p:nvGrpSpPr>
        <p:grpSpPr>
          <a:xfrm>
            <a:off x="1394907" y="3057522"/>
            <a:ext cx="2081665" cy="1562102"/>
            <a:chOff x="2751978" y="2833370"/>
            <a:chExt cx="2317209" cy="1123166"/>
          </a:xfrm>
          <a:solidFill>
            <a:srgbClr val="F79D00"/>
          </a:solidFill>
          <a:effectLst/>
        </p:grpSpPr>
        <p:sp>
          <p:nvSpPr>
            <p:cNvPr id="10" name="Rectangle 9"/>
            <p:cNvSpPr/>
            <p:nvPr/>
          </p:nvSpPr>
          <p:spPr>
            <a:xfrm>
              <a:off x="2787251" y="2833370"/>
              <a:ext cx="1981810" cy="1123166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2751978" y="2833370"/>
              <a:ext cx="2317209" cy="1123166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baseline="0" dirty="0">
                <a:latin typeface="Avenir Light"/>
                <a:cs typeface="Avenir Light"/>
              </a:endParaRPr>
            </a:p>
          </p:txBody>
        </p:sp>
      </p:grpSp>
      <p:grpSp>
        <p:nvGrpSpPr>
          <p:cNvPr id="12" name="Grouper 11"/>
          <p:cNvGrpSpPr/>
          <p:nvPr/>
        </p:nvGrpSpPr>
        <p:grpSpPr>
          <a:xfrm>
            <a:off x="1845918" y="2945850"/>
            <a:ext cx="1635786" cy="259080"/>
            <a:chOff x="2787251" y="2435155"/>
            <a:chExt cx="1981810" cy="259080"/>
          </a:xfrm>
          <a:effectLst/>
        </p:grpSpPr>
        <p:sp>
          <p:nvSpPr>
            <p:cNvPr id="13" name="Rectangle 12"/>
            <p:cNvSpPr/>
            <p:nvPr/>
          </p:nvSpPr>
          <p:spPr>
            <a:xfrm>
              <a:off x="2787251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2787251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grpSp>
        <p:nvGrpSpPr>
          <p:cNvPr id="15" name="Grouper 14"/>
          <p:cNvGrpSpPr/>
          <p:nvPr/>
        </p:nvGrpSpPr>
        <p:grpSpPr>
          <a:xfrm>
            <a:off x="1395653" y="4666806"/>
            <a:ext cx="2087269" cy="1570476"/>
            <a:chOff x="5461532" y="2816206"/>
            <a:chExt cx="2014528" cy="1123171"/>
          </a:xfrm>
          <a:solidFill>
            <a:srgbClr val="612084"/>
          </a:solidFill>
          <a:effectLst/>
        </p:grpSpPr>
        <p:sp>
          <p:nvSpPr>
            <p:cNvPr id="16" name="Rectangle 15"/>
            <p:cNvSpPr/>
            <p:nvPr/>
          </p:nvSpPr>
          <p:spPr>
            <a:xfrm>
              <a:off x="5461532" y="2816206"/>
              <a:ext cx="1981810" cy="1123171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5461532" y="2816206"/>
              <a:ext cx="2014528" cy="1123171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baseline="0" dirty="0">
                <a:latin typeface="Avenir Light"/>
                <a:cs typeface="Avenir Light"/>
              </a:endParaRPr>
            </a:p>
          </p:txBody>
        </p:sp>
      </p:grpSp>
      <p:grpSp>
        <p:nvGrpSpPr>
          <p:cNvPr id="18" name="Grouper 17"/>
          <p:cNvGrpSpPr/>
          <p:nvPr/>
        </p:nvGrpSpPr>
        <p:grpSpPr>
          <a:xfrm>
            <a:off x="1600158" y="4899701"/>
            <a:ext cx="1635786" cy="259080"/>
            <a:chOff x="5461532" y="2435155"/>
            <a:chExt cx="1981810" cy="259080"/>
          </a:xfrm>
          <a:effectLst/>
        </p:grpSpPr>
        <p:sp>
          <p:nvSpPr>
            <p:cNvPr id="19" name="Rectangle 18"/>
            <p:cNvSpPr/>
            <p:nvPr/>
          </p:nvSpPr>
          <p:spPr>
            <a:xfrm>
              <a:off x="5461532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461532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1393684" y="1925649"/>
            <a:ext cx="2087351" cy="1092201"/>
          </a:xfrm>
          <a:prstGeom prst="rect">
            <a:avLst/>
          </a:prstGeom>
          <a:solidFill>
            <a:srgbClr val="D9D9D9">
              <a:alpha val="52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1393659" y="3540123"/>
            <a:ext cx="2087351" cy="1092201"/>
          </a:xfrm>
          <a:prstGeom prst="rect">
            <a:avLst/>
          </a:prstGeom>
          <a:solidFill>
            <a:srgbClr val="D9D9D9">
              <a:alpha val="52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1387423" y="5149912"/>
            <a:ext cx="2112662" cy="1087370"/>
          </a:xfrm>
          <a:prstGeom prst="rect">
            <a:avLst/>
          </a:prstGeom>
          <a:solidFill>
            <a:srgbClr val="D9D9D9">
              <a:alpha val="52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grpSp>
        <p:nvGrpSpPr>
          <p:cNvPr id="28" name="Grouper 27"/>
          <p:cNvGrpSpPr/>
          <p:nvPr/>
        </p:nvGrpSpPr>
        <p:grpSpPr>
          <a:xfrm>
            <a:off x="443966" y="1443050"/>
            <a:ext cx="924408" cy="1562101"/>
            <a:chOff x="130132" y="2789583"/>
            <a:chExt cx="1981810" cy="1194517"/>
          </a:xfrm>
          <a:solidFill>
            <a:srgbClr val="ADCE51"/>
          </a:solidFill>
          <a:effectLst/>
        </p:grpSpPr>
        <p:sp>
          <p:nvSpPr>
            <p:cNvPr id="29" name="Rectangle 28"/>
            <p:cNvSpPr/>
            <p:nvPr/>
          </p:nvSpPr>
          <p:spPr>
            <a:xfrm>
              <a:off x="130132" y="2789583"/>
              <a:ext cx="1981810" cy="1194517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30132" y="2789583"/>
              <a:ext cx="1981810" cy="1194517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baseline="0" dirty="0">
                <a:latin typeface="Avenir Light"/>
                <a:cs typeface="Avenir Light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443965" y="3057523"/>
            <a:ext cx="924408" cy="1562102"/>
          </a:xfrm>
          <a:prstGeom prst="rect">
            <a:avLst/>
          </a:prstGeom>
          <a:solidFill>
            <a:srgbClr val="F79D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/>
          <p:cNvSpPr/>
          <p:nvPr/>
        </p:nvSpPr>
        <p:spPr>
          <a:xfrm>
            <a:off x="449532" y="4664074"/>
            <a:ext cx="924408" cy="1573208"/>
          </a:xfrm>
          <a:prstGeom prst="rect">
            <a:avLst/>
          </a:prstGeom>
          <a:solidFill>
            <a:srgbClr val="61208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Content Placeholder 10"/>
          <p:cNvSpPr>
            <a:spLocks noGrp="1"/>
          </p:cNvSpPr>
          <p:nvPr>
            <p:ph sz="quarter" idx="14"/>
          </p:nvPr>
        </p:nvSpPr>
        <p:spPr>
          <a:xfrm>
            <a:off x="3542858" y="1443050"/>
            <a:ext cx="5074092" cy="4794231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397452" y="1443051"/>
            <a:ext cx="2085470" cy="482598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Book"/>
                <a:cs typeface="Avenir Book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1" name="Content Placeholder 2"/>
          <p:cNvSpPr>
            <a:spLocks noGrp="1"/>
          </p:cNvSpPr>
          <p:nvPr>
            <p:ph idx="15"/>
          </p:nvPr>
        </p:nvSpPr>
        <p:spPr>
          <a:xfrm>
            <a:off x="1387423" y="3057522"/>
            <a:ext cx="2085470" cy="482598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Book"/>
                <a:cs typeface="Avenir Book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6"/>
          </p:nvPr>
        </p:nvSpPr>
        <p:spPr>
          <a:xfrm>
            <a:off x="1397452" y="4664072"/>
            <a:ext cx="2085470" cy="482598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Book"/>
                <a:cs typeface="Avenir Book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17"/>
          </p:nvPr>
        </p:nvSpPr>
        <p:spPr>
          <a:xfrm>
            <a:off x="1397452" y="1935170"/>
            <a:ext cx="2085470" cy="1069981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4" name="Content Placeholder 2"/>
          <p:cNvSpPr>
            <a:spLocks noGrp="1"/>
          </p:cNvSpPr>
          <p:nvPr>
            <p:ph idx="18"/>
          </p:nvPr>
        </p:nvSpPr>
        <p:spPr>
          <a:xfrm>
            <a:off x="1397452" y="3536945"/>
            <a:ext cx="2085470" cy="1082679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idx="19"/>
          </p:nvPr>
        </p:nvSpPr>
        <p:spPr>
          <a:xfrm>
            <a:off x="1391102" y="5146670"/>
            <a:ext cx="2085470" cy="1082679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7" name="Content Placeholder 2"/>
          <p:cNvSpPr>
            <a:spLocks noGrp="1"/>
          </p:cNvSpPr>
          <p:nvPr>
            <p:ph idx="20"/>
          </p:nvPr>
        </p:nvSpPr>
        <p:spPr>
          <a:xfrm>
            <a:off x="449532" y="1443052"/>
            <a:ext cx="918841" cy="15621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8" name="Content Placeholder 2"/>
          <p:cNvSpPr>
            <a:spLocks noGrp="1"/>
          </p:cNvSpPr>
          <p:nvPr>
            <p:ph idx="21"/>
          </p:nvPr>
        </p:nvSpPr>
        <p:spPr>
          <a:xfrm>
            <a:off x="449532" y="3060483"/>
            <a:ext cx="918841" cy="15621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2"/>
          </p:nvPr>
        </p:nvSpPr>
        <p:spPr>
          <a:xfrm>
            <a:off x="449532" y="4670422"/>
            <a:ext cx="918841" cy="15621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18179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532865" y="15409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42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965165" y="15409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64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18" name="Content Placeholder 10"/>
          <p:cNvSpPr>
            <a:spLocks noGrp="1"/>
          </p:cNvSpPr>
          <p:nvPr>
            <p:ph sz="quarter" idx="14"/>
          </p:nvPr>
        </p:nvSpPr>
        <p:spPr>
          <a:xfrm>
            <a:off x="3550644" y="1435113"/>
            <a:ext cx="5074092" cy="2438387"/>
          </a:xfrm>
        </p:spPr>
        <p:txBody>
          <a:bodyPr/>
          <a:lstStyle>
            <a:lvl1pPr marL="0" indent="-274320">
              <a:buSzPct val="100000"/>
              <a:buFontTx/>
              <a:buBlip>
                <a:blip r:embed="rId2"/>
              </a:buBlip>
              <a:defRPr/>
            </a:lvl1pPr>
            <a:lvl2pPr marL="0" indent="0">
              <a:buSzPct val="100000"/>
              <a:buFontTx/>
              <a:buNone/>
              <a:defRPr sz="1800">
                <a:latin typeface="Avenir Light"/>
                <a:cs typeface="Avenir Light"/>
              </a:defRPr>
            </a:lvl2pPr>
            <a:lvl3pPr marL="914400" indent="-228600">
              <a:buSzPct val="76000"/>
              <a:buFontTx/>
              <a:buBlip>
                <a:blip r:embed="rId2"/>
              </a:buBlip>
              <a:defRPr/>
            </a:lvl3pPr>
            <a:lvl4pPr marL="1181862" indent="-285750">
              <a:buSzPct val="76000"/>
              <a:buFontTx/>
              <a:buBlip>
                <a:blip r:embed="rId2"/>
              </a:buBlip>
              <a:defRPr/>
            </a:lvl4pPr>
            <a:lvl5pPr marL="1325880" indent="-228600">
              <a:buSzPct val="76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582048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47521" y="3730080"/>
            <a:ext cx="4685845" cy="1849069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3874466" y="1819284"/>
            <a:ext cx="4685845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547522" y="1819284"/>
            <a:ext cx="3251709" cy="184783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4"/>
          </p:nvPr>
        </p:nvSpPr>
        <p:spPr>
          <a:xfrm>
            <a:off x="5308602" y="3730080"/>
            <a:ext cx="3251709" cy="18490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532865" y="151533"/>
            <a:ext cx="4851935" cy="7699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623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291565" y="4345300"/>
            <a:ext cx="4685845" cy="188916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3"/>
          </p:nvPr>
        </p:nvSpPr>
        <p:spPr>
          <a:xfrm>
            <a:off x="291565" y="1200974"/>
            <a:ext cx="4685845" cy="3081787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Content Placeholder 2"/>
          <p:cNvSpPr>
            <a:spLocks noGrp="1"/>
          </p:cNvSpPr>
          <p:nvPr>
            <p:ph idx="14"/>
          </p:nvPr>
        </p:nvSpPr>
        <p:spPr>
          <a:xfrm>
            <a:off x="5048178" y="1741339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6"/>
          </p:nvPr>
        </p:nvSpPr>
        <p:spPr>
          <a:xfrm>
            <a:off x="5048178" y="1200974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2" name="Content Placeholder 2"/>
          <p:cNvSpPr>
            <a:spLocks noGrp="1"/>
          </p:cNvSpPr>
          <p:nvPr>
            <p:ph idx="17"/>
          </p:nvPr>
        </p:nvSpPr>
        <p:spPr>
          <a:xfrm>
            <a:off x="6961645" y="1741339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3" name="Content Placeholder 2"/>
          <p:cNvSpPr>
            <a:spLocks noGrp="1"/>
          </p:cNvSpPr>
          <p:nvPr>
            <p:ph idx="18"/>
          </p:nvPr>
        </p:nvSpPr>
        <p:spPr>
          <a:xfrm>
            <a:off x="6961645" y="1200974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8" name="Content Placeholder 2"/>
          <p:cNvSpPr>
            <a:spLocks noGrp="1"/>
          </p:cNvSpPr>
          <p:nvPr>
            <p:ph idx="19"/>
          </p:nvPr>
        </p:nvSpPr>
        <p:spPr>
          <a:xfrm>
            <a:off x="5048178" y="3438698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9" name="Content Placeholder 2"/>
          <p:cNvSpPr>
            <a:spLocks noGrp="1"/>
          </p:cNvSpPr>
          <p:nvPr>
            <p:ph idx="20"/>
          </p:nvPr>
        </p:nvSpPr>
        <p:spPr>
          <a:xfrm>
            <a:off x="5048178" y="2898333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0" name="Content Placeholder 2"/>
          <p:cNvSpPr>
            <a:spLocks noGrp="1"/>
          </p:cNvSpPr>
          <p:nvPr>
            <p:ph idx="21"/>
          </p:nvPr>
        </p:nvSpPr>
        <p:spPr>
          <a:xfrm>
            <a:off x="6961645" y="3438698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1" name="Content Placeholder 2"/>
          <p:cNvSpPr>
            <a:spLocks noGrp="1"/>
          </p:cNvSpPr>
          <p:nvPr>
            <p:ph idx="22"/>
          </p:nvPr>
        </p:nvSpPr>
        <p:spPr>
          <a:xfrm>
            <a:off x="6961645" y="2898333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2" name="Content Placeholder 2"/>
          <p:cNvSpPr>
            <a:spLocks noGrp="1"/>
          </p:cNvSpPr>
          <p:nvPr>
            <p:ph idx="23"/>
          </p:nvPr>
        </p:nvSpPr>
        <p:spPr>
          <a:xfrm>
            <a:off x="5048178" y="5135441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3" name="Content Placeholder 2"/>
          <p:cNvSpPr>
            <a:spLocks noGrp="1"/>
          </p:cNvSpPr>
          <p:nvPr>
            <p:ph idx="24"/>
          </p:nvPr>
        </p:nvSpPr>
        <p:spPr>
          <a:xfrm>
            <a:off x="5048178" y="4595076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4" name="Content Placeholder 2"/>
          <p:cNvSpPr>
            <a:spLocks noGrp="1"/>
          </p:cNvSpPr>
          <p:nvPr>
            <p:ph idx="25"/>
          </p:nvPr>
        </p:nvSpPr>
        <p:spPr>
          <a:xfrm>
            <a:off x="6961645" y="5135441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5" name="Content Placeholder 2"/>
          <p:cNvSpPr>
            <a:spLocks noGrp="1"/>
          </p:cNvSpPr>
          <p:nvPr>
            <p:ph idx="26"/>
          </p:nvPr>
        </p:nvSpPr>
        <p:spPr>
          <a:xfrm>
            <a:off x="6961645" y="4595076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601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9" name="Content Placeholder 2"/>
          <p:cNvSpPr>
            <a:spLocks noGrp="1"/>
          </p:cNvSpPr>
          <p:nvPr>
            <p:ph idx="14"/>
          </p:nvPr>
        </p:nvSpPr>
        <p:spPr>
          <a:xfrm>
            <a:off x="634466" y="3121875"/>
            <a:ext cx="3906096" cy="122144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616762" y="1335408"/>
            <a:ext cx="3830570" cy="47974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889460" y="133848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78451" y="133540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5" name="Content Placeholder 2"/>
          <p:cNvSpPr>
            <a:spLocks noGrp="1"/>
          </p:cNvSpPr>
          <p:nvPr>
            <p:ph idx="13"/>
          </p:nvPr>
        </p:nvSpPr>
        <p:spPr>
          <a:xfrm>
            <a:off x="2622505" y="133540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2"/>
          </p:nvPr>
        </p:nvSpPr>
        <p:spPr>
          <a:xfrm>
            <a:off x="634465" y="133540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89460" y="441113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78451" y="440805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9" name="Content Placeholder 2"/>
          <p:cNvSpPr>
            <a:spLocks noGrp="1"/>
          </p:cNvSpPr>
          <p:nvPr>
            <p:ph idx="15"/>
          </p:nvPr>
        </p:nvSpPr>
        <p:spPr>
          <a:xfrm>
            <a:off x="2622505" y="440805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l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6"/>
          </p:nvPr>
        </p:nvSpPr>
        <p:spPr>
          <a:xfrm>
            <a:off x="634465" y="440805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17111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4541237" y="3120625"/>
            <a:ext cx="3906096" cy="122144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34466" y="1334158"/>
            <a:ext cx="3830570" cy="47974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6231" y="133723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85222" y="133415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529276" y="133415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541236" y="133415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6231" y="440988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85222" y="440680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529276" y="440680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l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4541236" y="440680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6962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343376" y="1454166"/>
            <a:ext cx="2083810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0"/>
          </p:nvPr>
        </p:nvSpPr>
        <p:spPr>
          <a:xfrm>
            <a:off x="5652910" y="1454166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3"/>
          </p:nvPr>
        </p:nvSpPr>
        <p:spPr>
          <a:xfrm>
            <a:off x="3507621" y="1454166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6"/>
          </p:nvPr>
        </p:nvSpPr>
        <p:spPr>
          <a:xfrm>
            <a:off x="1334909" y="5283976"/>
            <a:ext cx="6393344" cy="722613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9" name="Content Placeholder 2"/>
          <p:cNvSpPr>
            <a:spLocks noGrp="1"/>
          </p:cNvSpPr>
          <p:nvPr>
            <p:ph idx="17"/>
          </p:nvPr>
        </p:nvSpPr>
        <p:spPr>
          <a:xfrm>
            <a:off x="1334909" y="3376097"/>
            <a:ext cx="2083810" cy="1847830"/>
          </a:xfr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18"/>
          </p:nvPr>
        </p:nvSpPr>
        <p:spPr>
          <a:xfrm>
            <a:off x="5644443" y="3376097"/>
            <a:ext cx="2075343" cy="1844646"/>
          </a:xfr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19"/>
          </p:nvPr>
        </p:nvSpPr>
        <p:spPr>
          <a:xfrm>
            <a:off x="3499154" y="3376097"/>
            <a:ext cx="2075343" cy="1844646"/>
          </a:xfrm>
          <a:solidFill>
            <a:srgbClr val="ADCE5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8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65" y="1570274"/>
            <a:ext cx="8111005" cy="4262355"/>
          </a:xfrm>
        </p:spPr>
        <p:txBody>
          <a:bodyPr/>
          <a:lstStyle>
            <a:lvl1pPr marL="0" indent="0">
              <a:buFontTx/>
              <a:buNone/>
              <a:defRPr sz="2000" i="1">
                <a:latin typeface="Avenir Black"/>
                <a:cs typeface="Avenir Black"/>
              </a:defRPr>
            </a:lvl1pPr>
            <a:lvl2pPr marL="0" indent="0" algn="l">
              <a:buFontTx/>
              <a:buNone/>
              <a:defRPr sz="1800">
                <a:latin typeface="Avenir Light"/>
                <a:cs typeface="Avenir Light"/>
              </a:defRPr>
            </a:lvl2pPr>
            <a:lvl3pPr>
              <a:defRPr>
                <a:latin typeface="Avenir Light"/>
                <a:cs typeface="Avenir Light"/>
              </a:defRPr>
            </a:lvl3pPr>
            <a:lvl4pPr>
              <a:defRPr>
                <a:latin typeface="Avenir Light"/>
                <a:cs typeface="Avenir Light"/>
              </a:defRPr>
            </a:lvl4pPr>
            <a:lvl5pPr>
              <a:defRPr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8264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909" y="2216166"/>
            <a:ext cx="2083810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644443" y="2216166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499154" y="2216166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6"/>
          </p:nvPr>
        </p:nvSpPr>
        <p:spPr>
          <a:xfrm>
            <a:off x="1334909" y="1430053"/>
            <a:ext cx="6393344" cy="722613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7"/>
          </p:nvPr>
        </p:nvSpPr>
        <p:spPr>
          <a:xfrm>
            <a:off x="1334908" y="4138097"/>
            <a:ext cx="2075343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8"/>
          </p:nvPr>
        </p:nvSpPr>
        <p:spPr>
          <a:xfrm>
            <a:off x="5635976" y="4138097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9"/>
          </p:nvPr>
        </p:nvSpPr>
        <p:spPr>
          <a:xfrm>
            <a:off x="3490687" y="4138097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424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pic>
        <p:nvPicPr>
          <p:cNvPr id="3" name="Image 2" descr="valeu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36" y="1212919"/>
            <a:ext cx="5753554" cy="5292555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3300" y="3492500"/>
            <a:ext cx="1701800" cy="9525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372099" y="21717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136899" y="2273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2336798" y="3416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816098" y="2273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2152648" y="48006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3816348" y="56134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3206747" y="50165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5073649" y="48006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039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213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1BB13C6A-5473-9749-9BED-835041A7AE5F}" type="datetimeFigureOut">
              <a:rPr lang="fr-FR" smtClean="0"/>
              <a:t>30/09/2014</a:t>
            </a:fld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11844" y="6471584"/>
            <a:ext cx="1332156" cy="365125"/>
          </a:xfrm>
          <a:prstGeom prst="rect">
            <a:avLst/>
          </a:prstGeom>
        </p:spPr>
        <p:txBody>
          <a:bodyPr/>
          <a:lstStyle/>
          <a:p>
            <a:fld id="{4FF29A4B-CAE4-FD40-B6E6-DB98B4106E8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84723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1BB13C6A-5473-9749-9BED-835041A7AE5F}" type="datetimeFigureOut">
              <a:rPr lang="fr-FR" smtClean="0"/>
              <a:t>30/09/2014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11844" y="6471584"/>
            <a:ext cx="1332156" cy="365125"/>
          </a:xfrm>
          <a:prstGeom prst="rect">
            <a:avLst/>
          </a:prstGeom>
        </p:spPr>
        <p:txBody>
          <a:bodyPr/>
          <a:lstStyle/>
          <a:p>
            <a:fld id="{4FF29A4B-CAE4-FD40-B6E6-DB98B4106E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51766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961" y="336810"/>
            <a:ext cx="6105560" cy="610556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558960" y="336810"/>
            <a:ext cx="33931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aseline="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endParaRPr lang="fr-FR" sz="4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962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1DEABC-D766-4322-8E78-B830FAE35C72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September 30, 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8DF745-7D3F-47F4-83A3-874385CFAA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60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65" y="1570274"/>
            <a:ext cx="8111005" cy="4262355"/>
          </a:xfrm>
        </p:spPr>
        <p:txBody>
          <a:bodyPr/>
          <a:lstStyle>
            <a:lvl1pPr marL="0" indent="0">
              <a:buFontTx/>
              <a:buNone/>
              <a:defRPr sz="2000" i="1">
                <a:latin typeface="Avenir Black"/>
                <a:cs typeface="Avenir Black"/>
              </a:defRPr>
            </a:lvl1pPr>
            <a:lvl2pPr marL="0" indent="0" algn="l">
              <a:buFontTx/>
              <a:buNone/>
              <a:defRPr sz="1800">
                <a:latin typeface="Avenir Light"/>
                <a:cs typeface="Avenir Light"/>
              </a:defRPr>
            </a:lvl2pPr>
            <a:lvl3pPr>
              <a:defRPr>
                <a:latin typeface="Avenir Light"/>
                <a:cs typeface="Avenir Light"/>
              </a:defRPr>
            </a:lvl3pPr>
            <a:lvl4pPr>
              <a:defRPr>
                <a:latin typeface="Avenir Light"/>
                <a:cs typeface="Avenir Light"/>
              </a:defRPr>
            </a:lvl4pPr>
            <a:lvl5pPr>
              <a:defRPr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881053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65" y="1570274"/>
            <a:ext cx="8111005" cy="4262355"/>
          </a:xfrm>
        </p:spPr>
        <p:txBody>
          <a:bodyPr numCol="2" spcCol="180000">
            <a:normAutofit/>
          </a:bodyPr>
          <a:lstStyle>
            <a:lvl1pPr marL="0" indent="0">
              <a:buFontTx/>
              <a:buNone/>
              <a:defRPr sz="2000" i="1">
                <a:latin typeface="Avenir Black"/>
                <a:cs typeface="Avenir Black"/>
              </a:defRPr>
            </a:lvl1pPr>
            <a:lvl2pPr marL="0" indent="0">
              <a:buFontTx/>
              <a:buNone/>
              <a:defRPr sz="1800">
                <a:latin typeface="Avenir Light"/>
                <a:cs typeface="Avenir Light"/>
              </a:defRPr>
            </a:lvl2pPr>
            <a:lvl3pPr>
              <a:defRPr sz="1600">
                <a:latin typeface="Avenir Light"/>
                <a:cs typeface="Avenir Light"/>
              </a:defRPr>
            </a:lvl3pPr>
            <a:lvl4pPr>
              <a:defRPr sz="1600">
                <a:latin typeface="Avenir Light"/>
                <a:cs typeface="Avenir Light"/>
              </a:defRPr>
            </a:lvl4pPr>
            <a:lvl5pPr>
              <a:defRPr sz="1600"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53860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65" y="1570274"/>
            <a:ext cx="8111005" cy="4262355"/>
          </a:xfrm>
        </p:spPr>
        <p:txBody>
          <a:bodyPr numCol="3" spcCol="180000">
            <a:normAutofit/>
          </a:bodyPr>
          <a:lstStyle>
            <a:lvl1pPr marL="0" indent="0">
              <a:buFontTx/>
              <a:buNone/>
              <a:defRPr sz="2000" i="1">
                <a:latin typeface="Avenir Black"/>
                <a:cs typeface="Avenir Black"/>
              </a:defRPr>
            </a:lvl1pPr>
            <a:lvl2pPr marL="0" indent="0">
              <a:buFontTx/>
              <a:buNone/>
              <a:defRPr sz="1800">
                <a:latin typeface="Avenir Light"/>
                <a:cs typeface="Avenir Light"/>
              </a:defRPr>
            </a:lvl2pPr>
            <a:lvl3pPr>
              <a:defRPr sz="1600">
                <a:latin typeface="Avenir Light"/>
                <a:cs typeface="Avenir Light"/>
              </a:defRPr>
            </a:lvl3pPr>
            <a:lvl4pPr>
              <a:defRPr sz="1600">
                <a:latin typeface="Avenir Light"/>
                <a:cs typeface="Avenir Light"/>
              </a:defRPr>
            </a:lvl4pPr>
            <a:lvl5pPr>
              <a:defRPr sz="1600"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16642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865" y="142536"/>
            <a:ext cx="4851935" cy="76995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759565"/>
            <a:ext cx="9144000" cy="4073064"/>
          </a:xfrm>
          <a:prstGeom prst="rect">
            <a:avLst/>
          </a:prstGeom>
          <a:solidFill>
            <a:srgbClr val="ADCE5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aseline="0" dirty="0">
              <a:latin typeface="Avenir Book"/>
              <a:cs typeface="Avenir Book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2865" y="2024161"/>
            <a:ext cx="8111005" cy="3532358"/>
          </a:xfrm>
        </p:spPr>
        <p:txBody>
          <a:bodyPr/>
          <a:lstStyle>
            <a:lvl1pPr marL="342900" indent="-274320">
              <a:buSzPct val="10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708660" indent="-342900">
              <a:buSzPct val="10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9100" y="1570274"/>
            <a:ext cx="3009900" cy="4262355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3505200" y="1570274"/>
            <a:ext cx="5202170" cy="426235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5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50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0" y="181166"/>
            <a:ext cx="5384800" cy="769959"/>
          </a:xfrm>
          <a:prstGeom prst="rect">
            <a:avLst/>
          </a:prstGeom>
          <a:solidFill>
            <a:srgbClr val="29BED6"/>
          </a:solidFill>
          <a:ln>
            <a:solidFill>
              <a:srgbClr val="29BED6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aseline="0" dirty="0">
              <a:latin typeface="Avenir Book"/>
              <a:cs typeface="Avenir Book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2865" y="151533"/>
            <a:ext cx="4851935" cy="7699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865" y="1570274"/>
            <a:ext cx="8111005" cy="426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grpSp>
        <p:nvGrpSpPr>
          <p:cNvPr id="64" name="Arrow Right"/>
          <p:cNvGrpSpPr>
            <a:grpSpLocks noChangeAspect="1"/>
          </p:cNvGrpSpPr>
          <p:nvPr/>
        </p:nvGrpSpPr>
        <p:grpSpPr>
          <a:xfrm>
            <a:off x="155040" y="385570"/>
            <a:ext cx="377825" cy="377825"/>
            <a:chOff x="5060314" y="4729957"/>
            <a:chExt cx="377825" cy="377825"/>
          </a:xfrm>
          <a:solidFill>
            <a:schemeClr val="bg1"/>
          </a:solidFill>
        </p:grpSpPr>
        <p:sp>
          <p:nvSpPr>
            <p:cNvPr id="65" name="Arrow Right Icon">
              <a:hlinkClick r:id="" action="ppaction://hlinkshowjump?jump=nextslide"/>
            </p:cNvPr>
            <p:cNvSpPr>
              <a:spLocks noChangeAspect="1"/>
            </p:cNvSpPr>
            <p:nvPr/>
          </p:nvSpPr>
          <p:spPr bwMode="auto">
            <a:xfrm>
              <a:off x="5148420" y="4845844"/>
              <a:ext cx="201612" cy="146050"/>
            </a:xfrm>
            <a:custGeom>
              <a:avLst/>
              <a:gdLst>
                <a:gd name="T0" fmla="*/ 0 w 127"/>
                <a:gd name="T1" fmla="*/ 36 h 92"/>
                <a:gd name="T2" fmla="*/ 0 w 127"/>
                <a:gd name="T3" fmla="*/ 56 h 92"/>
                <a:gd name="T4" fmla="*/ 83 w 127"/>
                <a:gd name="T5" fmla="*/ 56 h 92"/>
                <a:gd name="T6" fmla="*/ 46 w 127"/>
                <a:gd name="T7" fmla="*/ 92 h 92"/>
                <a:gd name="T8" fmla="*/ 79 w 127"/>
                <a:gd name="T9" fmla="*/ 92 h 92"/>
                <a:gd name="T10" fmla="*/ 127 w 127"/>
                <a:gd name="T11" fmla="*/ 46 h 92"/>
                <a:gd name="T12" fmla="*/ 79 w 127"/>
                <a:gd name="T13" fmla="*/ 0 h 92"/>
                <a:gd name="T14" fmla="*/ 46 w 127"/>
                <a:gd name="T15" fmla="*/ 0 h 92"/>
                <a:gd name="T16" fmla="*/ 83 w 127"/>
                <a:gd name="T17" fmla="*/ 36 h 92"/>
                <a:gd name="T18" fmla="*/ 0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0" y="36"/>
                  </a:moveTo>
                  <a:lnTo>
                    <a:pt x="0" y="56"/>
                  </a:lnTo>
                  <a:lnTo>
                    <a:pt x="83" y="56"/>
                  </a:lnTo>
                  <a:lnTo>
                    <a:pt x="46" y="92"/>
                  </a:lnTo>
                  <a:lnTo>
                    <a:pt x="79" y="92"/>
                  </a:lnTo>
                  <a:lnTo>
                    <a:pt x="127" y="46"/>
                  </a:lnTo>
                  <a:lnTo>
                    <a:pt x="79" y="0"/>
                  </a:lnTo>
                  <a:lnTo>
                    <a:pt x="46" y="0"/>
                  </a:lnTo>
                  <a:lnTo>
                    <a:pt x="8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67" name="Circle"/>
            <p:cNvSpPr>
              <a:spLocks noChangeAspect="1" noEditPoints="1"/>
            </p:cNvSpPr>
            <p:nvPr/>
          </p:nvSpPr>
          <p:spPr bwMode="auto">
            <a:xfrm>
              <a:off x="5060314" y="4729957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grpSp>
        <p:nvGrpSpPr>
          <p:cNvPr id="68" name="Arrow Left"/>
          <p:cNvGrpSpPr>
            <a:grpSpLocks noChangeAspect="1"/>
          </p:cNvGrpSpPr>
          <p:nvPr/>
        </p:nvGrpSpPr>
        <p:grpSpPr>
          <a:xfrm>
            <a:off x="8089067" y="6389587"/>
            <a:ext cx="377825" cy="377825"/>
            <a:chOff x="5450045" y="4756945"/>
            <a:chExt cx="377825" cy="377825"/>
          </a:xfrm>
          <a:solidFill>
            <a:srgbClr val="4F0D6E"/>
          </a:solidFill>
        </p:grpSpPr>
        <p:sp>
          <p:nvSpPr>
            <p:cNvPr id="69" name="Arrow Left Icon">
              <a:hlinkClick r:id="" action="ppaction://hlinkshowjump?jump=previousslide"/>
            </p:cNvPr>
            <p:cNvSpPr>
              <a:spLocks noChangeAspect="1"/>
            </p:cNvSpPr>
            <p:nvPr/>
          </p:nvSpPr>
          <p:spPr bwMode="auto">
            <a:xfrm>
              <a:off x="5538151" y="4872832"/>
              <a:ext cx="201612" cy="146050"/>
            </a:xfrm>
            <a:custGeom>
              <a:avLst/>
              <a:gdLst>
                <a:gd name="T0" fmla="*/ 127 w 127"/>
                <a:gd name="T1" fmla="*/ 36 h 92"/>
                <a:gd name="T2" fmla="*/ 127 w 127"/>
                <a:gd name="T3" fmla="*/ 56 h 92"/>
                <a:gd name="T4" fmla="*/ 44 w 127"/>
                <a:gd name="T5" fmla="*/ 56 h 92"/>
                <a:gd name="T6" fmla="*/ 81 w 127"/>
                <a:gd name="T7" fmla="*/ 92 h 92"/>
                <a:gd name="T8" fmla="*/ 48 w 127"/>
                <a:gd name="T9" fmla="*/ 92 h 92"/>
                <a:gd name="T10" fmla="*/ 0 w 127"/>
                <a:gd name="T11" fmla="*/ 46 h 92"/>
                <a:gd name="T12" fmla="*/ 48 w 127"/>
                <a:gd name="T13" fmla="*/ 0 h 92"/>
                <a:gd name="T14" fmla="*/ 81 w 127"/>
                <a:gd name="T15" fmla="*/ 0 h 92"/>
                <a:gd name="T16" fmla="*/ 44 w 127"/>
                <a:gd name="T17" fmla="*/ 36 h 92"/>
                <a:gd name="T18" fmla="*/ 127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127" y="36"/>
                  </a:moveTo>
                  <a:lnTo>
                    <a:pt x="127" y="56"/>
                  </a:lnTo>
                  <a:lnTo>
                    <a:pt x="44" y="56"/>
                  </a:lnTo>
                  <a:lnTo>
                    <a:pt x="81" y="92"/>
                  </a:lnTo>
                  <a:lnTo>
                    <a:pt x="48" y="92"/>
                  </a:lnTo>
                  <a:lnTo>
                    <a:pt x="0" y="46"/>
                  </a:lnTo>
                  <a:lnTo>
                    <a:pt x="48" y="0"/>
                  </a:lnTo>
                  <a:lnTo>
                    <a:pt x="81" y="0"/>
                  </a:lnTo>
                  <a:lnTo>
                    <a:pt x="44" y="36"/>
                  </a:lnTo>
                  <a:lnTo>
                    <a:pt x="127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72" name="Circle"/>
            <p:cNvSpPr>
              <a:spLocks noChangeAspect="1" noEditPoints="1"/>
            </p:cNvSpPr>
            <p:nvPr/>
          </p:nvSpPr>
          <p:spPr bwMode="auto">
            <a:xfrm>
              <a:off x="5450045" y="475694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grpSp>
        <p:nvGrpSpPr>
          <p:cNvPr id="73" name="Arrow Right"/>
          <p:cNvGrpSpPr>
            <a:grpSpLocks noChangeAspect="1"/>
          </p:cNvGrpSpPr>
          <p:nvPr/>
        </p:nvGrpSpPr>
        <p:grpSpPr>
          <a:xfrm>
            <a:off x="8570472" y="6379807"/>
            <a:ext cx="377825" cy="377825"/>
            <a:chOff x="5060314" y="4729957"/>
            <a:chExt cx="377825" cy="377825"/>
          </a:xfrm>
          <a:solidFill>
            <a:srgbClr val="4F0D6E"/>
          </a:solidFill>
        </p:grpSpPr>
        <p:sp>
          <p:nvSpPr>
            <p:cNvPr id="74" name="Arrow Right Icon">
              <a:hlinkClick r:id="" action="ppaction://hlinkshowjump?jump=nextslide"/>
            </p:cNvPr>
            <p:cNvSpPr>
              <a:spLocks noChangeAspect="1"/>
            </p:cNvSpPr>
            <p:nvPr/>
          </p:nvSpPr>
          <p:spPr bwMode="auto">
            <a:xfrm>
              <a:off x="5148420" y="4845844"/>
              <a:ext cx="201612" cy="146050"/>
            </a:xfrm>
            <a:custGeom>
              <a:avLst/>
              <a:gdLst>
                <a:gd name="T0" fmla="*/ 0 w 127"/>
                <a:gd name="T1" fmla="*/ 36 h 92"/>
                <a:gd name="T2" fmla="*/ 0 w 127"/>
                <a:gd name="T3" fmla="*/ 56 h 92"/>
                <a:gd name="T4" fmla="*/ 83 w 127"/>
                <a:gd name="T5" fmla="*/ 56 h 92"/>
                <a:gd name="T6" fmla="*/ 46 w 127"/>
                <a:gd name="T7" fmla="*/ 92 h 92"/>
                <a:gd name="T8" fmla="*/ 79 w 127"/>
                <a:gd name="T9" fmla="*/ 92 h 92"/>
                <a:gd name="T10" fmla="*/ 127 w 127"/>
                <a:gd name="T11" fmla="*/ 46 h 92"/>
                <a:gd name="T12" fmla="*/ 79 w 127"/>
                <a:gd name="T13" fmla="*/ 0 h 92"/>
                <a:gd name="T14" fmla="*/ 46 w 127"/>
                <a:gd name="T15" fmla="*/ 0 h 92"/>
                <a:gd name="T16" fmla="*/ 83 w 127"/>
                <a:gd name="T17" fmla="*/ 36 h 92"/>
                <a:gd name="T18" fmla="*/ 0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0" y="36"/>
                  </a:moveTo>
                  <a:lnTo>
                    <a:pt x="0" y="56"/>
                  </a:lnTo>
                  <a:lnTo>
                    <a:pt x="83" y="56"/>
                  </a:lnTo>
                  <a:lnTo>
                    <a:pt x="46" y="92"/>
                  </a:lnTo>
                  <a:lnTo>
                    <a:pt x="79" y="92"/>
                  </a:lnTo>
                  <a:lnTo>
                    <a:pt x="127" y="46"/>
                  </a:lnTo>
                  <a:lnTo>
                    <a:pt x="79" y="0"/>
                  </a:lnTo>
                  <a:lnTo>
                    <a:pt x="46" y="0"/>
                  </a:lnTo>
                  <a:lnTo>
                    <a:pt x="8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75" name="Circle"/>
            <p:cNvSpPr>
              <a:spLocks noChangeAspect="1" noEditPoints="1"/>
            </p:cNvSpPr>
            <p:nvPr/>
          </p:nvSpPr>
          <p:spPr bwMode="auto">
            <a:xfrm>
              <a:off x="5060314" y="4729957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pic>
        <p:nvPicPr>
          <p:cNvPr id="76" name="Image 75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7010400" y="239521"/>
            <a:ext cx="1846810" cy="4197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698" r:id="rId3"/>
    <p:sldLayoutId id="2147483699" r:id="rId4"/>
    <p:sldLayoutId id="2147483761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726" r:id="rId32"/>
    <p:sldLayoutId id="2147483727" r:id="rId33"/>
    <p:sldLayoutId id="2147483728" r:id="rId34"/>
    <p:sldLayoutId id="2147483773" r:id="rId35"/>
    <p:sldLayoutId id="2147483774" r:id="rId36"/>
    <p:sldLayoutId id="2147483775" r:id="rId37"/>
    <p:sldLayoutId id="2147483776" r:id="rId38"/>
    <p:sldLayoutId id="2147483777" r:id="rId39"/>
    <p:sldLayoutId id="2147483778" r:id="rId40"/>
    <p:sldLayoutId id="2147483779" r:id="rId41"/>
    <p:sldLayoutId id="2147483780" r:id="rId42"/>
    <p:sldLayoutId id="2147483781" r:id="rId43"/>
    <p:sldLayoutId id="2147483782" r:id="rId44"/>
    <p:sldLayoutId id="2147483783" r:id="rId45"/>
    <p:sldLayoutId id="2147483784" r:id="rId4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venir Book"/>
          <a:ea typeface="+mj-ea"/>
          <a:cs typeface="Avenir Book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Tx/>
        <a:buBlip>
          <a:blip r:embed="rId49"/>
        </a:buBlip>
        <a:defRPr sz="2400" kern="1200">
          <a:solidFill>
            <a:srgbClr val="5A0071"/>
          </a:solidFill>
          <a:latin typeface="Avenir Book"/>
          <a:ea typeface="+mn-ea"/>
          <a:cs typeface="Avenir Book"/>
        </a:defRPr>
      </a:lvl1pPr>
      <a:lvl2pPr marL="708660" indent="-3429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Tx/>
        <a:buBlip>
          <a:blip r:embed="rId49"/>
        </a:buBlip>
        <a:defRPr sz="2200" kern="1200">
          <a:solidFill>
            <a:srgbClr val="5A0071"/>
          </a:solidFill>
          <a:latin typeface="Avenir Book"/>
          <a:ea typeface="+mn-ea"/>
          <a:cs typeface="Avenir Book"/>
        </a:defRPr>
      </a:lvl2pPr>
      <a:lvl3pPr marL="914400" indent="-228600" algn="l" defTabSz="914400" rtl="0" eaLnBrk="1" latinLnBrk="0" hangingPunct="1">
        <a:spcBef>
          <a:spcPct val="20000"/>
        </a:spcBef>
        <a:buClrTx/>
        <a:buSzPct val="76000"/>
        <a:buFontTx/>
        <a:buBlip>
          <a:blip r:embed="rId50"/>
        </a:buBlip>
        <a:defRPr sz="2000" kern="1200">
          <a:solidFill>
            <a:srgbClr val="5A0071"/>
          </a:solidFill>
          <a:latin typeface="Avenir Book"/>
          <a:ea typeface="+mn-ea"/>
          <a:cs typeface="Avenir Book"/>
        </a:defRPr>
      </a:lvl3pPr>
      <a:lvl4pPr marL="1124712" indent="-228600" algn="l" defTabSz="914400" rtl="0" eaLnBrk="1" latinLnBrk="0" hangingPunct="1">
        <a:spcBef>
          <a:spcPct val="20000"/>
        </a:spcBef>
        <a:buClrTx/>
        <a:buSzPct val="76000"/>
        <a:buFontTx/>
        <a:buBlip>
          <a:blip r:embed="rId50"/>
        </a:buBlip>
        <a:defRPr sz="1800" kern="1200">
          <a:solidFill>
            <a:srgbClr val="5A0071"/>
          </a:solidFill>
          <a:latin typeface="Avenir Book"/>
          <a:ea typeface="+mn-ea"/>
          <a:cs typeface="Avenir Book"/>
        </a:defRPr>
      </a:lvl4pPr>
      <a:lvl5pPr marL="1325880" indent="-228600" algn="l" defTabSz="914400" rtl="0" eaLnBrk="1" latinLnBrk="0" hangingPunct="1">
        <a:spcBef>
          <a:spcPct val="20000"/>
        </a:spcBef>
        <a:buClrTx/>
        <a:buSzPct val="76000"/>
        <a:buFontTx/>
        <a:buBlip>
          <a:blip r:embed="rId50"/>
        </a:buBlip>
        <a:defRPr sz="1600" kern="1200" baseline="0">
          <a:solidFill>
            <a:srgbClr val="5A0071"/>
          </a:solidFill>
          <a:latin typeface="Avenir Book"/>
          <a:ea typeface="+mn-ea"/>
          <a:cs typeface="Avenir Book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66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 intérêt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Intégré a Visual Studio</a:t>
            </a:r>
          </a:p>
          <a:p>
            <a:r>
              <a:rPr lang="fr-FR" dirty="0" smtClean="0"/>
              <a:t>C#</a:t>
            </a:r>
          </a:p>
          <a:p>
            <a:pPr lvl="1"/>
            <a:r>
              <a:rPr lang="fr-FR" dirty="0" smtClean="0"/>
              <a:t>1 langage pour toutes </a:t>
            </a:r>
            <a:br>
              <a:rPr lang="fr-FR" dirty="0" smtClean="0"/>
            </a:br>
            <a:r>
              <a:rPr lang="fr-FR" dirty="0" smtClean="0"/>
              <a:t>les plateformes</a:t>
            </a:r>
          </a:p>
          <a:p>
            <a:pPr lvl="1"/>
            <a:r>
              <a:rPr lang="fr-FR" dirty="0" smtClean="0"/>
              <a:t>Peut de formation</a:t>
            </a:r>
          </a:p>
          <a:p>
            <a:r>
              <a:rPr lang="fr-FR" dirty="0"/>
              <a:t>Code </a:t>
            </a:r>
            <a:r>
              <a:rPr lang="fr-FR" dirty="0" smtClean="0"/>
              <a:t>réutilisable</a:t>
            </a:r>
            <a:endParaRPr lang="fr-FR" dirty="0"/>
          </a:p>
          <a:p>
            <a:pPr lvl="1"/>
            <a:r>
              <a:rPr lang="fr-FR" dirty="0" smtClean="0"/>
              <a:t>Mutualiser le code métier</a:t>
            </a:r>
          </a:p>
          <a:p>
            <a:pPr lvl="1"/>
            <a:r>
              <a:rPr lang="fr-FR" dirty="0" smtClean="0"/>
              <a:t>Framework existant</a:t>
            </a:r>
          </a:p>
          <a:p>
            <a:pPr lvl="2"/>
            <a:r>
              <a:rPr lang="fr-FR" dirty="0" smtClean="0"/>
              <a:t>MVVM Light</a:t>
            </a:r>
          </a:p>
          <a:p>
            <a:pPr lvl="2"/>
            <a:r>
              <a:rPr lang="fr-FR" dirty="0" smtClean="0"/>
              <a:t>Azure Mobile Services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76293" t="18304" r="1931" b="64285"/>
          <a:stretch/>
        </p:blipFill>
        <p:spPr>
          <a:xfrm>
            <a:off x="4861663" y="1570274"/>
            <a:ext cx="3982442" cy="172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6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ça marche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Xamarin.IOS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Xamarin.Android</a:t>
            </a:r>
            <a:endParaRPr lang="fr-FR" dirty="0" smtClean="0"/>
          </a:p>
          <a:p>
            <a:r>
              <a:rPr lang="fr-FR" dirty="0" smtClean="0"/>
              <a:t>Mono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041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ça marche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IOS </a:t>
            </a:r>
          </a:p>
          <a:p>
            <a:pPr lvl="1"/>
            <a:r>
              <a:rPr lang="fr-FR" dirty="0" smtClean="0"/>
              <a:t>Code compilé en Natif ARM</a:t>
            </a:r>
          </a:p>
          <a:p>
            <a:r>
              <a:rPr lang="fr-FR" dirty="0" smtClean="0"/>
              <a:t>Android</a:t>
            </a:r>
          </a:p>
          <a:p>
            <a:pPr lvl="1"/>
            <a:r>
              <a:rPr lang="fr-FR" dirty="0" smtClean="0"/>
              <a:t>Code compilé en IL (</a:t>
            </a:r>
            <a:r>
              <a:rPr lang="fr-FR" dirty="0" err="1" smtClean="0"/>
              <a:t>Intermediate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Framework </a:t>
            </a:r>
            <a:r>
              <a:rPr lang="fr-FR" dirty="0" err="1" smtClean="0"/>
              <a:t>Monodroid</a:t>
            </a:r>
            <a:endParaRPr lang="fr-FR" dirty="0"/>
          </a:p>
          <a:p>
            <a:pPr lvl="1"/>
            <a:r>
              <a:rPr lang="fr-FR" dirty="0" smtClean="0"/>
              <a:t>Compilé en a l’</a:t>
            </a:r>
            <a:r>
              <a:rPr lang="fr-FR" dirty="0" err="1" smtClean="0"/>
              <a:t>éxécution</a:t>
            </a:r>
            <a:r>
              <a:rPr lang="fr-FR" dirty="0" smtClean="0"/>
              <a:t> (Just-in</a:t>
            </a:r>
            <a:r>
              <a:rPr lang="fr-FR" dirty="0"/>
              <a:t>-</a:t>
            </a:r>
            <a:r>
              <a:rPr lang="fr-FR" dirty="0" smtClean="0"/>
              <a:t>Time)</a:t>
            </a:r>
            <a:endParaRPr lang="fr-FR" dirty="0"/>
          </a:p>
          <a:p>
            <a:r>
              <a:rPr lang="fr-FR" dirty="0" smtClean="0"/>
              <a:t>Windows Phone</a:t>
            </a:r>
          </a:p>
          <a:p>
            <a:pPr lvl="1"/>
            <a:r>
              <a:rPr lang="fr-FR" dirty="0" smtClean="0"/>
              <a:t>Silverlight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8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ça marche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a bien 3 appli (une par plateforme)</a:t>
            </a:r>
          </a:p>
          <a:p>
            <a:r>
              <a:rPr lang="fr-FR" dirty="0" smtClean="0"/>
              <a:t>Même langage =&gt; code partagé</a:t>
            </a:r>
          </a:p>
          <a:p>
            <a:r>
              <a:rPr lang="fr-FR" dirty="0" smtClean="0"/>
              <a:t>Code spécifique dans les projets « plateforme »</a:t>
            </a:r>
          </a:p>
          <a:p>
            <a:r>
              <a:rPr lang="fr-FR" dirty="0" smtClean="0"/>
              <a:t>Points communs dans le code partagé</a:t>
            </a:r>
          </a:p>
          <a:p>
            <a:r>
              <a:rPr lang="fr-FR" dirty="0" smtClean="0"/>
              <a:t>Le but =&gt; plus de code partagé </a:t>
            </a:r>
            <a:r>
              <a:rPr lang="fr-FR" dirty="0" err="1" smtClean="0"/>
              <a:t>ety</a:t>
            </a:r>
            <a:r>
              <a:rPr lang="fr-FR" dirty="0" smtClean="0"/>
              <a:t> moins de code spécifique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ça marche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Démo «</a:t>
            </a:r>
            <a:r>
              <a:rPr lang="fr-FR" dirty="0"/>
              <a:t> Allo World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0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Xamarin </a:t>
            </a:r>
            <a:r>
              <a:rPr lang="fr-FR" dirty="0" err="1" smtClean="0"/>
              <a:t>Forms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4851400" cy="769937"/>
          </a:xfrm>
        </p:spPr>
        <p:txBody>
          <a:bodyPr/>
          <a:lstStyle/>
          <a:p>
            <a:r>
              <a:rPr lang="fr-FR" dirty="0" smtClean="0"/>
              <a:t>Kata Xamarin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4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Xamarin </a:t>
            </a:r>
            <a:r>
              <a:rPr lang="fr-FR" dirty="0" err="1" smtClean="0"/>
              <a:t>Forms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seul code UI</a:t>
            </a:r>
          </a:p>
          <a:p>
            <a:r>
              <a:rPr lang="fr-FR" dirty="0" smtClean="0"/>
              <a:t>XAML</a:t>
            </a:r>
          </a:p>
          <a:p>
            <a:r>
              <a:rPr lang="fr-FR" dirty="0" smtClean="0"/>
              <a:t>Pattern MVVM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950" y="2023582"/>
            <a:ext cx="5735390" cy="380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6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4851400" cy="769937"/>
          </a:xfrm>
        </p:spPr>
        <p:txBody>
          <a:bodyPr/>
          <a:lstStyle/>
          <a:p>
            <a:r>
              <a:rPr lang="fr-FR" dirty="0" smtClean="0"/>
              <a:t>Questions</a:t>
            </a:r>
            <a:r>
              <a:rPr lang="fr-FR" baseline="0" dirty="0" smtClean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86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84820" y="1279783"/>
            <a:ext cx="3578885" cy="13234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 kern="2000" spc="200" dirty="0" smtClean="0">
                <a:solidFill>
                  <a:srgbClr val="FFFFFF"/>
                </a:solidFill>
                <a:latin typeface="Avenir Light"/>
                <a:cs typeface="Avenir Light"/>
              </a:rPr>
              <a:t>Cellenza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 kern="2000" spc="200" dirty="0" smtClean="0">
                <a:solidFill>
                  <a:srgbClr val="FFFFFF"/>
                </a:solidFill>
                <a:latin typeface="Avenir Light"/>
                <a:cs typeface="Avenir Light"/>
              </a:rPr>
              <a:t>Xamarin</a:t>
            </a:r>
          </a:p>
        </p:txBody>
      </p:sp>
    </p:spTree>
    <p:extLst>
      <p:ext uri="{BB962C8B-B14F-4D97-AF65-F5344CB8AC3E}">
        <p14:creationId xmlns:p14="http://schemas.microsoft.com/office/powerpoint/2010/main" val="152365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 somme nous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Lionel </a:t>
            </a:r>
            <a:r>
              <a:rPr lang="fr-FR" dirty="0" smtClean="0"/>
              <a:t>NIMONG (@</a:t>
            </a:r>
            <a:r>
              <a:rPr lang="fr-FR" dirty="0" err="1" smtClean="0"/>
              <a:t>lionelthemonk</a:t>
            </a:r>
            <a:r>
              <a:rPr lang="fr-FR" dirty="0" smtClean="0"/>
              <a:t>)</a:t>
            </a:r>
          </a:p>
          <a:p>
            <a:r>
              <a:rPr lang="fr-FR" dirty="0"/>
              <a:t>Philippe </a:t>
            </a:r>
            <a:r>
              <a:rPr lang="fr-FR" dirty="0" smtClean="0"/>
              <a:t>LORIEUL</a:t>
            </a:r>
          </a:p>
          <a:p>
            <a:r>
              <a:rPr lang="fr-FR" dirty="0"/>
              <a:t>Aurélien </a:t>
            </a:r>
            <a:r>
              <a:rPr lang="fr-FR" dirty="0" smtClean="0"/>
              <a:t>GALTIER (@</a:t>
            </a:r>
            <a:r>
              <a:rPr lang="fr-FR" dirty="0" err="1" smtClean="0"/>
              <a:t>AurelienGaltier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93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Quel intérêt ?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4851400" cy="769937"/>
          </a:xfrm>
        </p:spPr>
        <p:txBody>
          <a:bodyPr/>
          <a:lstStyle/>
          <a:p>
            <a:r>
              <a:rPr lang="fr-FR" dirty="0" smtClean="0"/>
              <a:t>Kata Xamarin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06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Paysage des plateformes mobiles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65" y="1580665"/>
            <a:ext cx="8111005" cy="4009644"/>
          </a:xfrm>
        </p:spPr>
        <p:txBody>
          <a:bodyPr numCol="1">
            <a:normAutofit/>
          </a:bodyPr>
          <a:lstStyle/>
          <a:p>
            <a:pPr fontAlgn="ctr"/>
            <a:r>
              <a:rPr lang="fr-FR" dirty="0" smtClean="0"/>
              <a:t> 3 acteurs principaux</a:t>
            </a:r>
          </a:p>
          <a:p>
            <a:pPr lvl="1" fontAlgn="ctr"/>
            <a:r>
              <a:rPr lang="fr-FR" dirty="0" smtClean="0"/>
              <a:t>Android (67%)</a:t>
            </a:r>
          </a:p>
          <a:p>
            <a:pPr lvl="1" fontAlgn="ctr"/>
            <a:r>
              <a:rPr lang="fr-FR" dirty="0" err="1" smtClean="0"/>
              <a:t>iOS</a:t>
            </a:r>
            <a:r>
              <a:rPr lang="fr-FR" dirty="0" smtClean="0"/>
              <a:t> (24%)</a:t>
            </a:r>
          </a:p>
          <a:p>
            <a:pPr lvl="1" fontAlgn="ctr"/>
            <a:r>
              <a:rPr lang="fr-FR" dirty="0" smtClean="0"/>
              <a:t>Windows Phone (7%)</a:t>
            </a:r>
          </a:p>
          <a:p>
            <a:pPr lvl="1" fontAlgn="ctr"/>
            <a:endParaRPr lang="fr-FR" dirty="0"/>
          </a:p>
          <a:p>
            <a:pPr lvl="1" fontAlgn="ctr"/>
            <a:endParaRPr lang="fr-FR" dirty="0" smtClean="0"/>
          </a:p>
          <a:p>
            <a:pPr lvl="1" fontAlgn="ctr"/>
            <a:endParaRPr lang="fr-FR" dirty="0"/>
          </a:p>
          <a:p>
            <a:pPr marL="68580" indent="0" fontAlgn="ctr">
              <a:buNone/>
            </a:pPr>
            <a:r>
              <a:rPr lang="fr-FR" dirty="0" smtClean="0"/>
              <a:t> </a:t>
            </a:r>
          </a:p>
          <a:p>
            <a:pPr font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Quelques autres (2%)</a:t>
            </a:r>
          </a:p>
          <a:p>
            <a:pPr marL="68580" indent="0" fontAlgn="ctr">
              <a:buNone/>
            </a:pPr>
            <a:endParaRPr lang="fr-FR" dirty="0" smtClean="0"/>
          </a:p>
          <a:p>
            <a:pPr marL="68580" indent="0">
              <a:buNone/>
            </a:pPr>
            <a:endParaRPr lang="fr-FR" dirty="0"/>
          </a:p>
          <a:p>
            <a:pPr lvl="0"/>
            <a:endParaRPr lang="fr-FR" sz="2400" dirty="0"/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3397828" y="1788484"/>
          <a:ext cx="6037118" cy="3106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084" y="3585487"/>
            <a:ext cx="2781470" cy="78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Mobile Aujourd’hui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Web Mobile (HTML5/CSS3)</a:t>
            </a:r>
          </a:p>
          <a:p>
            <a:r>
              <a:rPr lang="fr-FR" dirty="0" err="1" smtClean="0"/>
              <a:t>Magic</a:t>
            </a:r>
            <a:r>
              <a:rPr lang="fr-FR" dirty="0" smtClean="0"/>
              <a:t> Box (Write Once, </a:t>
            </a: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Anywhere</a:t>
            </a:r>
            <a:r>
              <a:rPr lang="fr-FR" dirty="0" smtClean="0"/>
              <a:t>)</a:t>
            </a:r>
          </a:p>
          <a:p>
            <a:r>
              <a:rPr lang="fr-FR" sz="2400" kern="1200" dirty="0" smtClean="0">
                <a:solidFill>
                  <a:srgbClr val="5A0071"/>
                </a:solidFill>
                <a:effectLst/>
                <a:latin typeface="Avenir Light"/>
                <a:ea typeface="+mn-ea"/>
                <a:cs typeface="Avenir Light"/>
              </a:rPr>
              <a:t>Application Native</a:t>
            </a:r>
            <a:endParaRPr lang="fr-FR" sz="24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259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L’application native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0687" y="1757312"/>
            <a:ext cx="4309300" cy="1863126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Performances optimales</a:t>
            </a:r>
          </a:p>
          <a:p>
            <a:endParaRPr lang="fr-FR" dirty="0" smtClean="0"/>
          </a:p>
          <a:p>
            <a:r>
              <a:rPr lang="fr-FR" dirty="0" smtClean="0"/>
              <a:t>« Look and </a:t>
            </a:r>
            <a:r>
              <a:rPr lang="fr-FR" dirty="0" err="1" smtClean="0"/>
              <a:t>Feel</a:t>
            </a:r>
            <a:r>
              <a:rPr lang="fr-FR" dirty="0" smtClean="0"/>
              <a:t> » attendu</a:t>
            </a:r>
          </a:p>
          <a:p>
            <a:endParaRPr lang="fr-FR" dirty="0"/>
          </a:p>
          <a:p>
            <a:r>
              <a:rPr lang="fr-FR" dirty="0"/>
              <a:t>Ecriture de l’application 3 fois</a:t>
            </a:r>
          </a:p>
          <a:p>
            <a:endParaRPr lang="fr-FR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2864" y="4065374"/>
            <a:ext cx="5566600" cy="2262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24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1pPr>
            <a:lvl2pPr marL="70866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22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20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18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1600" kern="1200" baseline="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Coût élevé</a:t>
            </a:r>
          </a:p>
          <a:p>
            <a:pPr lvl="1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Maintenance</a:t>
            </a:r>
          </a:p>
          <a:p>
            <a:pPr lvl="1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Formation</a:t>
            </a:r>
          </a:p>
          <a:p>
            <a:pPr lvl="1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Recrutement</a:t>
            </a: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Délais de mise sur le marché importants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10" y="1605666"/>
            <a:ext cx="2836228" cy="21664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136" y="4065374"/>
            <a:ext cx="29718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7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Xamarin particularité ?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4851400" cy="769937"/>
          </a:xfrm>
        </p:spPr>
        <p:txBody>
          <a:bodyPr/>
          <a:lstStyle/>
          <a:p>
            <a:r>
              <a:rPr lang="fr-FR" dirty="0" smtClean="0"/>
              <a:t>Kata Xamarin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73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Xamarin particularité ?</a:t>
            </a:r>
            <a:endParaRPr lang="fr-FR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2865" y="1757311"/>
            <a:ext cx="6186955" cy="4529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24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1pPr>
            <a:lvl2pPr marL="70866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22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20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18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1600" kern="1200" baseline="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Performances optimales</a:t>
            </a:r>
          </a:p>
          <a:p>
            <a:endParaRPr lang="fr-FR" dirty="0" smtClean="0"/>
          </a:p>
          <a:p>
            <a:r>
              <a:rPr lang="fr-FR" dirty="0" smtClean="0"/>
              <a:t>« Look and </a:t>
            </a:r>
            <a:r>
              <a:rPr lang="fr-FR" dirty="0" err="1" smtClean="0"/>
              <a:t>Feel</a:t>
            </a:r>
            <a:r>
              <a:rPr lang="fr-FR" dirty="0" smtClean="0"/>
              <a:t> » attendu</a:t>
            </a:r>
          </a:p>
          <a:p>
            <a:endParaRPr lang="fr-FR" dirty="0"/>
          </a:p>
          <a:p>
            <a:r>
              <a:rPr lang="fr-FR" dirty="0" smtClean="0"/>
              <a:t>80% de code commun</a:t>
            </a:r>
          </a:p>
          <a:p>
            <a:pPr lvl="1"/>
            <a:r>
              <a:rPr lang="fr-FR" dirty="0" smtClean="0"/>
              <a:t>Réduction des coûts</a:t>
            </a:r>
          </a:p>
          <a:p>
            <a:pPr lvl="2"/>
            <a:r>
              <a:rPr lang="fr-FR" dirty="0" smtClean="0"/>
              <a:t>Maintenance</a:t>
            </a:r>
          </a:p>
          <a:p>
            <a:pPr lvl="2"/>
            <a:r>
              <a:rPr lang="fr-FR" dirty="0" smtClean="0"/>
              <a:t>Recrutement</a:t>
            </a:r>
          </a:p>
          <a:p>
            <a:pPr lvl="2"/>
            <a:r>
              <a:rPr lang="fr-FR" dirty="0" smtClean="0"/>
              <a:t>Formation</a:t>
            </a:r>
          </a:p>
          <a:p>
            <a:endParaRPr lang="fr-FR" dirty="0"/>
          </a:p>
          <a:p>
            <a:r>
              <a:rPr lang="fr-FR" dirty="0" smtClean="0"/>
              <a:t>Mise sur le marché rapide</a:t>
            </a:r>
          </a:p>
          <a:p>
            <a:pPr lvl="1"/>
            <a:r>
              <a:rPr lang="fr-FR" dirty="0" smtClean="0"/>
              <a:t>Moins de code</a:t>
            </a:r>
          </a:p>
          <a:p>
            <a:pPr lvl="1"/>
            <a:r>
              <a:rPr lang="fr-FR" dirty="0" smtClean="0"/>
              <a:t>Equipes rapidement opérationnelles</a:t>
            </a:r>
            <a:endParaRPr lang="fr-FR" dirty="0"/>
          </a:p>
          <a:p>
            <a:endParaRPr lang="fr-FR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973" y="1685835"/>
            <a:ext cx="2987962" cy="412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hèmeCellenza">
  <a:themeElements>
    <a:clrScheme name="Cellenza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F78BD9"/>
      </a:accent2>
      <a:accent3>
        <a:srgbClr val="900869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40C2E78CED5E4897F329BD5FA98D39" ma:contentTypeVersion="0" ma:contentTypeDescription="Crée un document." ma:contentTypeScope="" ma:versionID="4840cdd5e8885bb91ae676ce0bd9823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0fdb6c1e782c1acb7e838a890d6c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6084FE-F284-4DDE-9DBD-17DB9BB863FC}">
  <ds:schemaRefs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A415FE4-0717-432A-9E5F-AD1486140E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CC94498-2BE0-4B2C-A09C-1B689C7594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6644</TotalTime>
  <Words>220</Words>
  <Application>Microsoft Office PowerPoint</Application>
  <PresentationFormat>Affichage à l'écran (4:3)</PresentationFormat>
  <Paragraphs>94</Paragraphs>
  <Slides>17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Avenir Black</vt:lpstr>
      <vt:lpstr>Avenir Book</vt:lpstr>
      <vt:lpstr>Avenir Light</vt:lpstr>
      <vt:lpstr>Calibri</vt:lpstr>
      <vt:lpstr>Open Sans</vt:lpstr>
      <vt:lpstr>Wingdings 2</vt:lpstr>
      <vt:lpstr>1_ThèmeCellenza</vt:lpstr>
      <vt:lpstr>Présentation PowerPoint</vt:lpstr>
      <vt:lpstr>Présentation PowerPoint</vt:lpstr>
      <vt:lpstr>Qui somme nous ?</vt:lpstr>
      <vt:lpstr>Kata Xamarin</vt:lpstr>
      <vt:lpstr>Paysage des plateformes mobiles</vt:lpstr>
      <vt:lpstr>Le Mobile Aujourd’hui ?</vt:lpstr>
      <vt:lpstr>L’application native</vt:lpstr>
      <vt:lpstr>Kata Xamarin</vt:lpstr>
      <vt:lpstr>Xamarin particularité ?</vt:lpstr>
      <vt:lpstr>Quel intérêt ?</vt:lpstr>
      <vt:lpstr>Comment ça marche</vt:lpstr>
      <vt:lpstr>Comment ça marche ?</vt:lpstr>
      <vt:lpstr>Comment ça marche</vt:lpstr>
      <vt:lpstr>Comment ça marche ?</vt:lpstr>
      <vt:lpstr>Kata Xamarin</vt:lpstr>
      <vt:lpstr>Xamarin Forms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Sebastien Boinot</dc:creator>
  <cp:lastModifiedBy>Aurélien GALTIER</cp:lastModifiedBy>
  <cp:revision>505</cp:revision>
  <dcterms:created xsi:type="dcterms:W3CDTF">2014-05-12T08:36:48Z</dcterms:created>
  <dcterms:modified xsi:type="dcterms:W3CDTF">2014-09-30T11:50:35Z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0x0101002740C2E78CED5E4897F329BD5FA98D39</vt:lpwstr>
  </property>
</Properties>
</file>