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23"/>
  </p:notesMasterIdLst>
  <p:sldIdLst>
    <p:sldId id="301" r:id="rId5"/>
    <p:sldId id="268" r:id="rId6"/>
    <p:sldId id="303" r:id="rId7"/>
    <p:sldId id="322" r:id="rId8"/>
    <p:sldId id="330" r:id="rId9"/>
    <p:sldId id="321" r:id="rId10"/>
    <p:sldId id="325" r:id="rId11"/>
    <p:sldId id="326" r:id="rId12"/>
    <p:sldId id="323" r:id="rId13"/>
    <p:sldId id="324" r:id="rId14"/>
    <p:sldId id="312" r:id="rId15"/>
    <p:sldId id="328" r:id="rId16"/>
    <p:sldId id="306" r:id="rId17"/>
    <p:sldId id="329" r:id="rId18"/>
    <p:sldId id="314" r:id="rId19"/>
    <p:sldId id="307" r:id="rId20"/>
    <p:sldId id="327" r:id="rId21"/>
    <p:sldId id="316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 sommes nous ?" id="{4D5B46CE-4155-485F-A0A8-BCBB016DED7E}">
          <p14:sldIdLst>
            <p14:sldId id="301"/>
            <p14:sldId id="268"/>
            <p14:sldId id="303"/>
          </p14:sldIdLst>
        </p14:section>
        <p14:section name="Ecosyst. Mob (P)" id="{4C9FF6BF-A135-48DA-8215-D61449041960}">
          <p14:sldIdLst>
            <p14:sldId id="322"/>
            <p14:sldId id="330"/>
            <p14:sldId id="321"/>
            <p14:sldId id="325"/>
            <p14:sldId id="326"/>
          </p14:sldIdLst>
        </p14:section>
        <p14:section name="Xamarin particularité/intérêt (A)" id="{10A4AF4E-7A24-4046-B6FA-EB78517FBC90}">
          <p14:sldIdLst>
            <p14:sldId id="323"/>
            <p14:sldId id="324"/>
            <p14:sldId id="312"/>
            <p14:sldId id="328"/>
          </p14:sldIdLst>
        </p14:section>
        <p14:section name="Comment çà marche ? (L)" id="{186D1988-B58C-45AB-A8AB-6C548955524D}">
          <p14:sldIdLst>
            <p14:sldId id="306"/>
            <p14:sldId id="329"/>
            <p14:sldId id="314"/>
          </p14:sldIdLst>
        </p14:section>
        <p14:section name="Allo World (P L)" id="{81981EEA-9A96-4C87-9AD6-7D64D6FDA746}">
          <p14:sldIdLst/>
        </p14:section>
        <p14:section name="Xamarin Forms (A)" id="{02DCAFF3-0F27-4266-8BDD-840EF2F3160B}">
          <p14:sldIdLst>
            <p14:sldId id="307"/>
            <p14:sldId id="32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578"/>
    <a:srgbClr val="30CAE3"/>
    <a:srgbClr val="ADCE51"/>
    <a:srgbClr val="511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8071" autoAdjust="0"/>
  </p:normalViewPr>
  <p:slideViewPr>
    <p:cSldViewPr snapToGrid="0">
      <p:cViewPr varScale="1">
        <p:scale>
          <a:sx n="47" d="100"/>
          <a:sy n="47" d="100"/>
        </p:scale>
        <p:origin x="94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Parts de marché des OS mobiles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Parts de marché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DD157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Android</c:v>
                </c:pt>
                <c:pt idx="1">
                  <c:v>iOS</c:v>
                </c:pt>
                <c:pt idx="2">
                  <c:v>Windows Phone</c:v>
                </c:pt>
                <c:pt idx="3">
                  <c:v>Autres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67.760000000000005</c:v>
                </c:pt>
                <c:pt idx="1">
                  <c:v>24.17</c:v>
                </c:pt>
                <c:pt idx="2">
                  <c:v>6.45</c:v>
                </c:pt>
                <c:pt idx="3">
                  <c:v>1.62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53C50-9977-4DA0-B9F7-802FF13CA448}" type="datetimeFigureOut">
              <a:rPr lang="fr-FR" smtClean="0"/>
              <a:t>01/10/2014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CC901-9AB9-40E7-BF3A-296605B7BC1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66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34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8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L’objectif est de garantir</a:t>
            </a:r>
            <a:r>
              <a:rPr lang="fr-FR" baseline="0" dirty="0" smtClean="0"/>
              <a:t> une performance plancher tout au long du cycle de vie de l’application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82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900" y="1210113"/>
            <a:ext cx="5207000" cy="5207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57870" y="2142579"/>
            <a:ext cx="24917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>
                <a:solidFill>
                  <a:srgbClr val="FFFFFF"/>
                </a:solidFill>
                <a:latin typeface="Avenir Light"/>
                <a:cs typeface="Avenir Light"/>
              </a:rPr>
              <a:t>Software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05200" y="2864365"/>
            <a:ext cx="176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Development</a:t>
            </a:r>
            <a:endParaRPr lang="fr-FR" sz="18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28700" y="4629665"/>
            <a:ext cx="2298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Done</a:t>
            </a:r>
            <a:endParaRPr lang="fr-FR" sz="6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454400" y="4712730"/>
            <a:ext cx="229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Right</a:t>
            </a:r>
            <a:endParaRPr lang="fr-FR" sz="5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8" name="Image 11"/>
          <p:cNvPicPr>
            <a:picLocks noChangeAspect="1"/>
          </p:cNvPicPr>
          <p:nvPr userDrawn="1"/>
        </p:nvPicPr>
        <p:blipFill rotWithShape="1">
          <a:blip r:embed="rId3"/>
          <a:srcRect r="19166"/>
          <a:stretch/>
        </p:blipFill>
        <p:spPr>
          <a:xfrm>
            <a:off x="3871203" y="152400"/>
            <a:ext cx="4726697" cy="13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47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9100" y="1578448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529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191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191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8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cxnSp>
        <p:nvCxnSpPr>
          <p:cNvPr id="6" name="Straight Connector 15"/>
          <p:cNvCxnSpPr/>
          <p:nvPr/>
        </p:nvCxnSpPr>
        <p:spPr>
          <a:xfrm flipH="1"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"/>
          <p:cNvCxnSpPr/>
          <p:nvPr/>
        </p:nvCxnSpPr>
        <p:spPr>
          <a:xfrm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9"/>
          <p:cNvCxnSpPr/>
          <p:nvPr/>
        </p:nvCxnSpPr>
        <p:spPr>
          <a:xfrm>
            <a:off x="1204913" y="36147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1"/>
          <p:cNvSpPr/>
          <p:nvPr/>
        </p:nvSpPr>
        <p:spPr>
          <a:xfrm>
            <a:off x="19939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0" name="Freeform 22"/>
          <p:cNvSpPr/>
          <p:nvPr/>
        </p:nvSpPr>
        <p:spPr>
          <a:xfrm>
            <a:off x="13271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25"/>
          <p:cNvSpPr/>
          <p:nvPr/>
        </p:nvSpPr>
        <p:spPr>
          <a:xfrm>
            <a:off x="26606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27"/>
          <p:cNvSpPr/>
          <p:nvPr/>
        </p:nvSpPr>
        <p:spPr>
          <a:xfrm>
            <a:off x="26606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Freeform 29"/>
          <p:cNvSpPr/>
          <p:nvPr/>
        </p:nvSpPr>
        <p:spPr>
          <a:xfrm>
            <a:off x="13271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4" name="Freeform 31"/>
          <p:cNvSpPr/>
          <p:nvPr/>
        </p:nvSpPr>
        <p:spPr>
          <a:xfrm>
            <a:off x="33147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5" name="Freeform 33"/>
          <p:cNvSpPr/>
          <p:nvPr/>
        </p:nvSpPr>
        <p:spPr>
          <a:xfrm>
            <a:off x="6731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13017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26479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3302000" y="3081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660400" y="30765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13017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26606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981200" y="30702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98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cxnSp>
        <p:nvCxnSpPr>
          <p:cNvPr id="3" name="Straight Connector 15"/>
          <p:cNvCxnSpPr/>
          <p:nvPr/>
        </p:nvCxnSpPr>
        <p:spPr>
          <a:xfrm flipH="1"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8"/>
          <p:cNvCxnSpPr/>
          <p:nvPr/>
        </p:nvCxnSpPr>
        <p:spPr>
          <a:xfrm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9"/>
          <p:cNvCxnSpPr/>
          <p:nvPr/>
        </p:nvCxnSpPr>
        <p:spPr>
          <a:xfrm>
            <a:off x="3186113" y="36401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21"/>
          <p:cNvSpPr/>
          <p:nvPr/>
        </p:nvSpPr>
        <p:spPr>
          <a:xfrm>
            <a:off x="39751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7" name="Freeform 22"/>
          <p:cNvSpPr/>
          <p:nvPr/>
        </p:nvSpPr>
        <p:spPr>
          <a:xfrm>
            <a:off x="33083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8" name="Freeform 25"/>
          <p:cNvSpPr/>
          <p:nvPr/>
        </p:nvSpPr>
        <p:spPr>
          <a:xfrm>
            <a:off x="46418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9" name="Freeform 27"/>
          <p:cNvSpPr/>
          <p:nvPr/>
        </p:nvSpPr>
        <p:spPr>
          <a:xfrm>
            <a:off x="46418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0" name="Freeform 29"/>
          <p:cNvSpPr/>
          <p:nvPr/>
        </p:nvSpPr>
        <p:spPr>
          <a:xfrm>
            <a:off x="33083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31"/>
          <p:cNvSpPr/>
          <p:nvPr/>
        </p:nvSpPr>
        <p:spPr>
          <a:xfrm>
            <a:off x="52959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33"/>
          <p:cNvSpPr/>
          <p:nvPr/>
        </p:nvSpPr>
        <p:spPr>
          <a:xfrm>
            <a:off x="26543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2829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6291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5283200" y="31067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641600" y="31019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2829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46418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3962400" y="30956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825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Freeform 13"/>
          <p:cNvSpPr/>
          <p:nvPr/>
        </p:nvSpPr>
        <p:spPr>
          <a:xfrm>
            <a:off x="874481" y="18637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3" name="Freeform 14"/>
          <p:cNvSpPr/>
          <p:nvPr/>
        </p:nvSpPr>
        <p:spPr>
          <a:xfrm>
            <a:off x="2942994" y="18637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4" name="Freeform 15"/>
          <p:cNvSpPr/>
          <p:nvPr/>
        </p:nvSpPr>
        <p:spPr>
          <a:xfrm>
            <a:off x="2942994" y="39322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5" name="Freeform 16"/>
          <p:cNvSpPr/>
          <p:nvPr/>
        </p:nvSpPr>
        <p:spPr>
          <a:xfrm>
            <a:off x="874481" y="39322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26" name="Straight Connector 17"/>
          <p:cNvCxnSpPr/>
          <p:nvPr/>
        </p:nvCxnSpPr>
        <p:spPr>
          <a:xfrm>
            <a:off x="18333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/>
          <p:cNvCxnSpPr/>
          <p:nvPr/>
        </p:nvCxnSpPr>
        <p:spPr>
          <a:xfrm flipH="1">
            <a:off x="28112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/>
          <p:cNvCxnSpPr/>
          <p:nvPr/>
        </p:nvCxnSpPr>
        <p:spPr>
          <a:xfrm flipV="1">
            <a:off x="18333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 flipH="1" flipV="1">
            <a:off x="28112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1"/>
          <p:cNvSpPr/>
          <p:nvPr/>
        </p:nvSpPr>
        <p:spPr>
          <a:xfrm>
            <a:off x="1909531" y="28971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2"/>
          </p:nvPr>
        </p:nvSpPr>
        <p:spPr>
          <a:xfrm>
            <a:off x="884006" y="18621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3"/>
          </p:nvPr>
        </p:nvSpPr>
        <p:spPr>
          <a:xfrm>
            <a:off x="2955694" y="18700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4"/>
          </p:nvPr>
        </p:nvSpPr>
        <p:spPr>
          <a:xfrm>
            <a:off x="1917469" y="29130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5"/>
          </p:nvPr>
        </p:nvSpPr>
        <p:spPr>
          <a:xfrm>
            <a:off x="875838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2955694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7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Freeform 13"/>
          <p:cNvSpPr/>
          <p:nvPr/>
        </p:nvSpPr>
        <p:spPr>
          <a:xfrm>
            <a:off x="2955694" y="20669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4" name="Freeform 14"/>
          <p:cNvSpPr/>
          <p:nvPr/>
        </p:nvSpPr>
        <p:spPr>
          <a:xfrm>
            <a:off x="5024207" y="20669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Freeform 15"/>
          <p:cNvSpPr/>
          <p:nvPr/>
        </p:nvSpPr>
        <p:spPr>
          <a:xfrm>
            <a:off x="5024207" y="41354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Freeform 16"/>
          <p:cNvSpPr/>
          <p:nvPr/>
        </p:nvSpPr>
        <p:spPr>
          <a:xfrm>
            <a:off x="2955694" y="41354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7" name="Straight Connector 17"/>
          <p:cNvCxnSpPr/>
          <p:nvPr/>
        </p:nvCxnSpPr>
        <p:spPr>
          <a:xfrm>
            <a:off x="39145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8"/>
          <p:cNvCxnSpPr/>
          <p:nvPr/>
        </p:nvCxnSpPr>
        <p:spPr>
          <a:xfrm flipH="1">
            <a:off x="48924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9"/>
          <p:cNvCxnSpPr/>
          <p:nvPr/>
        </p:nvCxnSpPr>
        <p:spPr>
          <a:xfrm flipV="1">
            <a:off x="39145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0"/>
          <p:cNvCxnSpPr/>
          <p:nvPr/>
        </p:nvCxnSpPr>
        <p:spPr>
          <a:xfrm flipH="1" flipV="1">
            <a:off x="48924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21"/>
          <p:cNvSpPr/>
          <p:nvPr/>
        </p:nvSpPr>
        <p:spPr>
          <a:xfrm>
            <a:off x="3990744" y="31003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2965219" y="2065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5036907" y="20732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3998682" y="31162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2957051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5036907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4352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52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9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605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02" y="2862543"/>
            <a:ext cx="9132798" cy="1411511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grpSp>
        <p:nvGrpSpPr>
          <p:cNvPr id="5" name="Arrow Right"/>
          <p:cNvGrpSpPr>
            <a:grpSpLocks noChangeAspect="1"/>
          </p:cNvGrpSpPr>
          <p:nvPr userDrawn="1"/>
        </p:nvGrpSpPr>
        <p:grpSpPr>
          <a:xfrm>
            <a:off x="288605" y="3124784"/>
            <a:ext cx="800456" cy="800456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8" name="Arrow Left"/>
          <p:cNvGrpSpPr>
            <a:grpSpLocks noChangeAspect="1"/>
          </p:cNvGrpSpPr>
          <p:nvPr userDrawn="1"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0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11" name="Arrow Right"/>
          <p:cNvGrpSpPr>
            <a:grpSpLocks noChangeAspect="1"/>
          </p:cNvGrpSpPr>
          <p:nvPr userDrawn="1"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12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3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14" name="Imag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366463" y="3067811"/>
            <a:ext cx="7581833" cy="914400"/>
          </a:xfrm>
        </p:spPr>
        <p:txBody>
          <a:bodyPr anchor="ctr">
            <a:normAutofit/>
          </a:bodyPr>
          <a:lstStyle>
            <a:lvl1pPr marL="68580" indent="0" algn="l">
              <a:buNone/>
              <a:defRPr sz="3600">
                <a:solidFill>
                  <a:schemeClr val="bg1"/>
                </a:solidFill>
              </a:defRPr>
            </a:lvl1pPr>
            <a:lvl5pPr marL="109728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9058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4374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72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08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9382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1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88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EE006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48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17B8CE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4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9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6782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2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70274"/>
            <a:ext cx="8111005" cy="4262355"/>
          </a:xfrm>
        </p:spPr>
        <p:txBody>
          <a:bodyPr/>
          <a:lstStyle>
            <a:lvl1pPr>
              <a:defRPr>
                <a:latin typeface="Avenir Light"/>
                <a:cs typeface="Avenir Light"/>
              </a:defRPr>
            </a:lvl1pPr>
            <a:lvl2pPr>
              <a:defRPr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73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422400"/>
            <a:ext cx="3419856" cy="438404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422400"/>
            <a:ext cx="3419856" cy="438403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grpSp>
        <p:nvGrpSpPr>
          <p:cNvPr id="3" name="Grouper 2"/>
          <p:cNvGrpSpPr/>
          <p:nvPr/>
        </p:nvGrpSpPr>
        <p:grpSpPr>
          <a:xfrm>
            <a:off x="1397451" y="1443051"/>
            <a:ext cx="2079121" cy="1562100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4" name="Rectangle 3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1380290" y="1325028"/>
            <a:ext cx="1635786" cy="259080"/>
            <a:chOff x="112970" y="2435155"/>
            <a:chExt cx="1981810" cy="259080"/>
          </a:xfrm>
          <a:effectLst/>
        </p:grpSpPr>
        <p:sp>
          <p:nvSpPr>
            <p:cNvPr id="7" name="Rectangle 6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1394907" y="3057522"/>
            <a:ext cx="2081665" cy="1562102"/>
            <a:chOff x="2751978" y="2833370"/>
            <a:chExt cx="2317209" cy="1123166"/>
          </a:xfrm>
          <a:solidFill>
            <a:srgbClr val="F79D00"/>
          </a:solidFill>
          <a:effectLst/>
        </p:grpSpPr>
        <p:sp>
          <p:nvSpPr>
            <p:cNvPr id="10" name="Rectangle 9"/>
            <p:cNvSpPr/>
            <p:nvPr/>
          </p:nvSpPr>
          <p:spPr>
            <a:xfrm>
              <a:off x="2787251" y="2833370"/>
              <a:ext cx="1981810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751978" y="2833370"/>
              <a:ext cx="2317209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1845918" y="2945850"/>
            <a:ext cx="1635786" cy="259080"/>
            <a:chOff x="2787251" y="2435155"/>
            <a:chExt cx="1981810" cy="259080"/>
          </a:xfrm>
          <a:effectLst/>
        </p:grpSpPr>
        <p:sp>
          <p:nvSpPr>
            <p:cNvPr id="13" name="Rectangle 12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1395653" y="4666806"/>
            <a:ext cx="2087269" cy="1570476"/>
            <a:chOff x="5461532" y="2816206"/>
            <a:chExt cx="2014528" cy="1123171"/>
          </a:xfrm>
          <a:solidFill>
            <a:srgbClr val="612084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5461532" y="2816206"/>
              <a:ext cx="1981810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5461532" y="2816206"/>
              <a:ext cx="2014528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1600158" y="4899701"/>
            <a:ext cx="1635786" cy="259080"/>
            <a:chOff x="5461532" y="2435155"/>
            <a:chExt cx="1981810" cy="259080"/>
          </a:xfrm>
          <a:effectLst/>
        </p:grpSpPr>
        <p:sp>
          <p:nvSpPr>
            <p:cNvPr id="19" name="Rectangle 18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1393684" y="1925649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393659" y="3540123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1387423" y="5149912"/>
            <a:ext cx="2112662" cy="1087370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28" name="Grouper 27"/>
          <p:cNvGrpSpPr/>
          <p:nvPr/>
        </p:nvGrpSpPr>
        <p:grpSpPr>
          <a:xfrm>
            <a:off x="443966" y="1443050"/>
            <a:ext cx="924408" cy="1562101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29" name="Rectangle 28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43965" y="3057523"/>
            <a:ext cx="924408" cy="1562102"/>
          </a:xfrm>
          <a:prstGeom prst="rect">
            <a:avLst/>
          </a:prstGeom>
          <a:solidFill>
            <a:srgbClr val="F79D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449532" y="4664074"/>
            <a:ext cx="924408" cy="1573208"/>
          </a:xfrm>
          <a:prstGeom prst="rect">
            <a:avLst/>
          </a:prstGeom>
          <a:solidFill>
            <a:srgbClr val="61208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Content Placeholder 10"/>
          <p:cNvSpPr>
            <a:spLocks noGrp="1"/>
          </p:cNvSpPr>
          <p:nvPr>
            <p:ph sz="quarter" idx="14"/>
          </p:nvPr>
        </p:nvSpPr>
        <p:spPr>
          <a:xfrm>
            <a:off x="3542858" y="1443050"/>
            <a:ext cx="5074092" cy="479423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397452" y="1443051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5"/>
          </p:nvPr>
        </p:nvSpPr>
        <p:spPr>
          <a:xfrm>
            <a:off x="1387423" y="305752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6"/>
          </p:nvPr>
        </p:nvSpPr>
        <p:spPr>
          <a:xfrm>
            <a:off x="1397452" y="466407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17"/>
          </p:nvPr>
        </p:nvSpPr>
        <p:spPr>
          <a:xfrm>
            <a:off x="1397452" y="1935170"/>
            <a:ext cx="2085470" cy="1069981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18"/>
          </p:nvPr>
        </p:nvSpPr>
        <p:spPr>
          <a:xfrm>
            <a:off x="1397452" y="3536945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19"/>
          </p:nvPr>
        </p:nvSpPr>
        <p:spPr>
          <a:xfrm>
            <a:off x="1391102" y="5146670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20"/>
          </p:nvPr>
        </p:nvSpPr>
        <p:spPr>
          <a:xfrm>
            <a:off x="449532" y="144305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21"/>
          </p:nvPr>
        </p:nvSpPr>
        <p:spPr>
          <a:xfrm>
            <a:off x="449532" y="3060483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2"/>
          </p:nvPr>
        </p:nvSpPr>
        <p:spPr>
          <a:xfrm>
            <a:off x="449532" y="467042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18179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5328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2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9651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4"/>
          </p:nvPr>
        </p:nvSpPr>
        <p:spPr>
          <a:xfrm>
            <a:off x="3550644" y="1435113"/>
            <a:ext cx="5074092" cy="2438387"/>
          </a:xfrm>
        </p:spPr>
        <p:txBody>
          <a:bodyPr/>
          <a:lstStyle>
            <a:lvl1pPr marL="0" indent="-274320">
              <a:buSzPct val="100000"/>
              <a:buFontTx/>
              <a:buBlip>
                <a:blip r:embed="rId2"/>
              </a:buBlip>
              <a:defRPr/>
            </a:lvl1pPr>
            <a:lvl2pPr marL="0" indent="0">
              <a:buSzPct val="100000"/>
              <a:buFontTx/>
              <a:buNone/>
              <a:defRPr sz="1800">
                <a:latin typeface="Avenir Light"/>
                <a:cs typeface="Avenir Light"/>
              </a:defRPr>
            </a:lvl2pPr>
            <a:lvl3pPr marL="914400" indent="-228600">
              <a:buSzPct val="76000"/>
              <a:buFontTx/>
              <a:buBlip>
                <a:blip r:embed="rId2"/>
              </a:buBlip>
              <a:defRPr/>
            </a:lvl3pPr>
            <a:lvl4pPr marL="1181862" indent="-285750">
              <a:buSzPct val="76000"/>
              <a:buFontTx/>
              <a:buBlip>
                <a:blip r:embed="rId2"/>
              </a:buBlip>
              <a:defRPr/>
            </a:lvl4pPr>
            <a:lvl5pPr marL="1325880" indent="-228600">
              <a:buSzPct val="76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20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62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60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711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96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826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42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21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01/10/2014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4723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01/10/2014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17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961" y="336810"/>
            <a:ext cx="6105560" cy="610556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558960" y="336810"/>
            <a:ext cx="3393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96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1DEABC-D766-4322-8E78-B830FAE35C7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October 1, 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0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1053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2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53860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3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642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65" y="142536"/>
            <a:ext cx="4851935" cy="76995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759565"/>
            <a:ext cx="9144000" cy="4073064"/>
          </a:xfrm>
          <a:prstGeom prst="rect">
            <a:avLst/>
          </a:prstGeom>
          <a:solidFill>
            <a:srgbClr val="ADCE5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865" y="2024161"/>
            <a:ext cx="8111005" cy="3532358"/>
          </a:xfrm>
        </p:spPr>
        <p:txBody>
          <a:bodyPr/>
          <a:lstStyle>
            <a:lvl1pPr marL="342900" indent="-27432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708660" indent="-34290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910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3505200" y="1570274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181166"/>
            <a:ext cx="5384800" cy="769959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865" y="1570274"/>
            <a:ext cx="8111005" cy="426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grpSp>
        <p:nvGrpSpPr>
          <p:cNvPr id="64" name="Arrow Right"/>
          <p:cNvGrpSpPr>
            <a:grpSpLocks noChangeAspect="1"/>
          </p:cNvGrpSpPr>
          <p:nvPr/>
        </p:nvGrpSpPr>
        <p:grpSpPr>
          <a:xfrm>
            <a:off x="155040" y="385570"/>
            <a:ext cx="377825" cy="377825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5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6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68" name="Arrow Left"/>
          <p:cNvGrpSpPr>
            <a:grpSpLocks noChangeAspect="1"/>
          </p:cNvGrpSpPr>
          <p:nvPr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6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2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73" name="Arrow Right"/>
          <p:cNvGrpSpPr>
            <a:grpSpLocks noChangeAspect="1"/>
          </p:cNvGrpSpPr>
          <p:nvPr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74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5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698" r:id="rId3"/>
    <p:sldLayoutId id="2147483699" r:id="rId4"/>
    <p:sldLayoutId id="2147483761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73" r:id="rId35"/>
    <p:sldLayoutId id="2147483774" r:id="rId36"/>
    <p:sldLayoutId id="2147483775" r:id="rId37"/>
    <p:sldLayoutId id="2147483776" r:id="rId38"/>
    <p:sldLayoutId id="2147483777" r:id="rId39"/>
    <p:sldLayoutId id="2147483778" r:id="rId40"/>
    <p:sldLayoutId id="2147483779" r:id="rId41"/>
    <p:sldLayoutId id="2147483780" r:id="rId42"/>
    <p:sldLayoutId id="2147483781" r:id="rId43"/>
    <p:sldLayoutId id="2147483782" r:id="rId44"/>
    <p:sldLayoutId id="2147483783" r:id="rId45"/>
    <p:sldLayoutId id="2147483784" r:id="rId4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venir Book"/>
          <a:ea typeface="+mj-ea"/>
          <a:cs typeface="Avenir Book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400" kern="1200">
          <a:solidFill>
            <a:srgbClr val="5A0071"/>
          </a:solidFill>
          <a:latin typeface="Avenir Book"/>
          <a:ea typeface="+mn-ea"/>
          <a:cs typeface="Avenir Book"/>
        </a:defRPr>
      </a:lvl1pPr>
      <a:lvl2pPr marL="708660" indent="-3429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200" kern="1200">
          <a:solidFill>
            <a:srgbClr val="5A0071"/>
          </a:solidFill>
          <a:latin typeface="Avenir Book"/>
          <a:ea typeface="+mn-ea"/>
          <a:cs typeface="Avenir Book"/>
        </a:defRPr>
      </a:lvl2pPr>
      <a:lvl3pPr marL="91440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2000" kern="1200">
          <a:solidFill>
            <a:srgbClr val="5A0071"/>
          </a:solidFill>
          <a:latin typeface="Avenir Book"/>
          <a:ea typeface="+mn-ea"/>
          <a:cs typeface="Avenir Book"/>
        </a:defRPr>
      </a:lvl3pPr>
      <a:lvl4pPr marL="1124712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800" kern="1200">
          <a:solidFill>
            <a:srgbClr val="5A0071"/>
          </a:solidFill>
          <a:latin typeface="Avenir Book"/>
          <a:ea typeface="+mn-ea"/>
          <a:cs typeface="Avenir Book"/>
        </a:defRPr>
      </a:lvl4pPr>
      <a:lvl5pPr marL="132588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600" kern="1200" baseline="0">
          <a:solidFill>
            <a:srgbClr val="5A0071"/>
          </a:solidFill>
          <a:latin typeface="Avenir Book"/>
          <a:ea typeface="+mn-ea"/>
          <a:cs typeface="Avenir Book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6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Xamarin particularité ?</a:t>
            </a:r>
            <a:endParaRPr lang="fr-FR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2865" y="1757311"/>
            <a:ext cx="6186955" cy="4529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 smtClean="0"/>
              <a:t>80% de code commun</a:t>
            </a:r>
          </a:p>
          <a:p>
            <a:pPr lvl="1"/>
            <a:r>
              <a:rPr lang="fr-FR" dirty="0" smtClean="0"/>
              <a:t>Réduction des coûts</a:t>
            </a:r>
          </a:p>
          <a:p>
            <a:pPr lvl="2"/>
            <a:r>
              <a:rPr lang="fr-FR" dirty="0" smtClean="0"/>
              <a:t>Maintenance</a:t>
            </a:r>
          </a:p>
          <a:p>
            <a:pPr lvl="2"/>
            <a:r>
              <a:rPr lang="fr-FR" dirty="0" smtClean="0"/>
              <a:t>Recrutement</a:t>
            </a:r>
          </a:p>
          <a:p>
            <a:pPr lvl="2"/>
            <a:r>
              <a:rPr lang="fr-FR" dirty="0" smtClean="0"/>
              <a:t>Formation</a:t>
            </a:r>
          </a:p>
          <a:p>
            <a:endParaRPr lang="fr-FR" dirty="0"/>
          </a:p>
          <a:p>
            <a:r>
              <a:rPr lang="fr-FR" dirty="0" smtClean="0"/>
              <a:t>Mise sur le marché rapide</a:t>
            </a:r>
          </a:p>
          <a:p>
            <a:pPr lvl="1"/>
            <a:r>
              <a:rPr lang="fr-FR" dirty="0" smtClean="0"/>
              <a:t>Moins de code</a:t>
            </a:r>
          </a:p>
          <a:p>
            <a:pPr lvl="1"/>
            <a:r>
              <a:rPr lang="fr-FR" dirty="0" smtClean="0"/>
              <a:t>Equipes rapidement opérationnelles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73" y="1685835"/>
            <a:ext cx="2987962" cy="41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 intérêt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Intégré a Visual Studio</a:t>
            </a:r>
          </a:p>
          <a:p>
            <a:r>
              <a:rPr lang="fr-FR" dirty="0" smtClean="0"/>
              <a:t>C#</a:t>
            </a:r>
          </a:p>
          <a:p>
            <a:pPr lvl="1"/>
            <a:r>
              <a:rPr lang="fr-FR" dirty="0" smtClean="0"/>
              <a:t>1 langage pour toutes </a:t>
            </a:r>
            <a:br>
              <a:rPr lang="fr-FR" dirty="0" smtClean="0"/>
            </a:br>
            <a:r>
              <a:rPr lang="fr-FR" dirty="0" smtClean="0"/>
              <a:t>les plateformes</a:t>
            </a:r>
          </a:p>
          <a:p>
            <a:pPr lvl="1"/>
            <a:r>
              <a:rPr lang="fr-FR" dirty="0" smtClean="0"/>
              <a:t>Peut de formation</a:t>
            </a:r>
          </a:p>
          <a:p>
            <a:r>
              <a:rPr lang="fr-FR" dirty="0"/>
              <a:t>Code </a:t>
            </a:r>
            <a:r>
              <a:rPr lang="fr-FR" dirty="0" smtClean="0"/>
              <a:t>réutilisable</a:t>
            </a:r>
            <a:endParaRPr lang="fr-FR" dirty="0"/>
          </a:p>
          <a:p>
            <a:pPr lvl="1"/>
            <a:r>
              <a:rPr lang="fr-FR" dirty="0" smtClean="0"/>
              <a:t>Mutualiser le code métier</a:t>
            </a:r>
          </a:p>
          <a:p>
            <a:pPr lvl="1"/>
            <a:r>
              <a:rPr lang="fr-FR" dirty="0" smtClean="0"/>
              <a:t>Framework existant</a:t>
            </a:r>
          </a:p>
          <a:p>
            <a:pPr lvl="2"/>
            <a:r>
              <a:rPr lang="fr-FR" dirty="0" smtClean="0"/>
              <a:t>MVVM Light</a:t>
            </a:r>
          </a:p>
          <a:p>
            <a:pPr lvl="2"/>
            <a:r>
              <a:rPr lang="fr-FR" dirty="0" smtClean="0"/>
              <a:t>Azure Mobile Services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76293" t="18304" r="1931" b="64285"/>
          <a:stretch/>
        </p:blipFill>
        <p:spPr>
          <a:xfrm>
            <a:off x="4861663" y="1570274"/>
            <a:ext cx="3982442" cy="17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Xamarin.IOS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Xamarin.Android</a:t>
            </a:r>
            <a:endParaRPr lang="fr-FR" dirty="0" smtClean="0"/>
          </a:p>
          <a:p>
            <a:r>
              <a:rPr lang="fr-FR" dirty="0" smtClean="0"/>
              <a:t>Mono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4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IOS </a:t>
            </a:r>
          </a:p>
          <a:p>
            <a:pPr lvl="1"/>
            <a:r>
              <a:rPr lang="fr-FR" dirty="0" smtClean="0"/>
              <a:t>Code compilé en Natif ARM</a:t>
            </a:r>
          </a:p>
          <a:p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Code compilé en IL (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Framework </a:t>
            </a:r>
            <a:r>
              <a:rPr lang="fr-FR" dirty="0" err="1" smtClean="0"/>
              <a:t>Monodroid</a:t>
            </a:r>
            <a:endParaRPr lang="fr-FR" dirty="0"/>
          </a:p>
          <a:p>
            <a:pPr lvl="1"/>
            <a:r>
              <a:rPr lang="fr-FR" dirty="0" smtClean="0"/>
              <a:t>Compilé en a l’</a:t>
            </a:r>
            <a:r>
              <a:rPr lang="fr-FR" dirty="0" err="1" smtClean="0"/>
              <a:t>éxécution</a:t>
            </a:r>
            <a:r>
              <a:rPr lang="fr-FR" dirty="0" smtClean="0"/>
              <a:t> (Just-in</a:t>
            </a:r>
            <a:r>
              <a:rPr lang="fr-FR" dirty="0"/>
              <a:t>-</a:t>
            </a:r>
            <a:r>
              <a:rPr lang="fr-FR" dirty="0" smtClean="0"/>
              <a:t>Time)</a:t>
            </a:r>
            <a:endParaRPr lang="fr-FR" dirty="0"/>
          </a:p>
          <a:p>
            <a:r>
              <a:rPr lang="fr-FR" dirty="0" smtClean="0"/>
              <a:t>Windows Phone</a:t>
            </a:r>
          </a:p>
          <a:p>
            <a:pPr lvl="1"/>
            <a:r>
              <a:rPr lang="fr-FR" dirty="0" smtClean="0"/>
              <a:t>Silverlight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 bien 3 appli (une par plateforme)</a:t>
            </a:r>
          </a:p>
          <a:p>
            <a:r>
              <a:rPr lang="fr-FR" dirty="0" smtClean="0"/>
              <a:t>Même langage =&gt; code partagé</a:t>
            </a:r>
          </a:p>
          <a:p>
            <a:r>
              <a:rPr lang="fr-FR" dirty="0" smtClean="0"/>
              <a:t>Code spécifique dans les projets « plateforme »</a:t>
            </a:r>
          </a:p>
          <a:p>
            <a:r>
              <a:rPr lang="fr-FR" dirty="0" smtClean="0"/>
              <a:t>Points communs dans le code partagé</a:t>
            </a:r>
          </a:p>
          <a:p>
            <a:r>
              <a:rPr lang="fr-FR" dirty="0" smtClean="0"/>
              <a:t>Le but =&gt; plus de code partagé </a:t>
            </a:r>
            <a:r>
              <a:rPr lang="fr-FR" dirty="0" err="1" smtClean="0"/>
              <a:t>ety</a:t>
            </a:r>
            <a:r>
              <a:rPr lang="fr-FR" dirty="0" smtClean="0"/>
              <a:t> moins de code spécifique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 «</a:t>
            </a:r>
            <a:r>
              <a:rPr lang="fr-FR" dirty="0"/>
              <a:t> Allo World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Xamarin </a:t>
            </a:r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4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Xamarin </a:t>
            </a:r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seul code UI</a:t>
            </a:r>
          </a:p>
          <a:p>
            <a:r>
              <a:rPr lang="fr-FR" dirty="0" smtClean="0"/>
              <a:t>XAML</a:t>
            </a:r>
          </a:p>
          <a:p>
            <a:r>
              <a:rPr lang="fr-FR" dirty="0" smtClean="0"/>
              <a:t>Pattern MVVM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50" y="2023582"/>
            <a:ext cx="5735390" cy="38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Questions</a:t>
            </a:r>
            <a:r>
              <a:rPr lang="fr-FR" baseline="0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6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4820" y="1279783"/>
            <a:ext cx="3578885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Cellenza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Xamarin</a:t>
            </a:r>
          </a:p>
        </p:txBody>
      </p:sp>
    </p:spTree>
    <p:extLst>
      <p:ext uri="{BB962C8B-B14F-4D97-AF65-F5344CB8AC3E}">
        <p14:creationId xmlns:p14="http://schemas.microsoft.com/office/powerpoint/2010/main" val="15236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somme nous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Lionel </a:t>
            </a:r>
            <a:r>
              <a:rPr lang="fr-FR" dirty="0" smtClean="0"/>
              <a:t>NIMONG (@</a:t>
            </a:r>
            <a:r>
              <a:rPr lang="fr-FR" dirty="0" err="1" smtClean="0"/>
              <a:t>lionelthemonk</a:t>
            </a:r>
            <a:r>
              <a:rPr lang="fr-FR" dirty="0" smtClean="0"/>
              <a:t>)</a:t>
            </a:r>
          </a:p>
          <a:p>
            <a:r>
              <a:rPr lang="fr-FR" dirty="0"/>
              <a:t>Philippe </a:t>
            </a:r>
            <a:r>
              <a:rPr lang="fr-FR" dirty="0" smtClean="0"/>
              <a:t>LORIEUL</a:t>
            </a:r>
          </a:p>
          <a:p>
            <a:r>
              <a:rPr lang="fr-FR" dirty="0"/>
              <a:t>Aurélien </a:t>
            </a:r>
            <a:r>
              <a:rPr lang="fr-FR" dirty="0" smtClean="0"/>
              <a:t>GALTIER (@</a:t>
            </a:r>
            <a:r>
              <a:rPr lang="fr-FR" dirty="0" err="1" smtClean="0"/>
              <a:t>AurelienGaltier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3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Ecosystème mobile?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6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Pourquoi le mobile?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70274"/>
            <a:ext cx="8111005" cy="2789691"/>
          </a:xfrm>
        </p:spPr>
        <p:txBody>
          <a:bodyPr>
            <a:normAutofit/>
          </a:bodyPr>
          <a:lstStyle/>
          <a:p>
            <a:pPr fontAlgn="ctr"/>
            <a:r>
              <a:rPr lang="fr-FR" dirty="0"/>
              <a:t> Grand nombre </a:t>
            </a:r>
            <a:r>
              <a:rPr lang="fr-FR" dirty="0" smtClean="0"/>
              <a:t>d’utilisateurs</a:t>
            </a:r>
            <a:endParaRPr lang="fr-FR" dirty="0" smtClean="0"/>
          </a:p>
          <a:p>
            <a:pPr fontAlgn="ctr"/>
            <a:r>
              <a:rPr lang="fr-FR" dirty="0" smtClean="0"/>
              <a:t> </a:t>
            </a:r>
            <a:r>
              <a:rPr lang="fr-FR" dirty="0" smtClean="0"/>
              <a:t>Nombreux projets</a:t>
            </a:r>
            <a:endParaRPr lang="fr-FR" dirty="0"/>
          </a:p>
          <a:p>
            <a:pPr fontAlgn="ctr"/>
            <a:r>
              <a:rPr lang="fr-FR" dirty="0" smtClean="0"/>
              <a:t>Projets intéressants à venir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753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Paysage des plateformes mobiles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80665"/>
            <a:ext cx="8111005" cy="4009644"/>
          </a:xfrm>
        </p:spPr>
        <p:txBody>
          <a:bodyPr numCol="1">
            <a:normAutofit/>
          </a:bodyPr>
          <a:lstStyle/>
          <a:p>
            <a:pPr fontAlgn="ctr"/>
            <a:r>
              <a:rPr lang="fr-FR" dirty="0" smtClean="0"/>
              <a:t> 3 acteurs principaux</a:t>
            </a:r>
          </a:p>
          <a:p>
            <a:pPr lvl="1" fontAlgn="ctr"/>
            <a:r>
              <a:rPr lang="fr-FR" dirty="0" smtClean="0"/>
              <a:t>Android (67%)</a:t>
            </a:r>
          </a:p>
          <a:p>
            <a:pPr lvl="1" fontAlgn="ctr"/>
            <a:r>
              <a:rPr lang="fr-FR" dirty="0" err="1" smtClean="0"/>
              <a:t>iOS</a:t>
            </a:r>
            <a:r>
              <a:rPr lang="fr-FR" dirty="0" smtClean="0"/>
              <a:t> (24%)</a:t>
            </a:r>
          </a:p>
          <a:p>
            <a:pPr lvl="1" fontAlgn="ctr"/>
            <a:r>
              <a:rPr lang="fr-FR" dirty="0" smtClean="0"/>
              <a:t>Windows Phone (7%)</a:t>
            </a:r>
          </a:p>
          <a:p>
            <a:pPr lvl="1" fontAlgn="ctr"/>
            <a:endParaRPr lang="fr-FR" dirty="0"/>
          </a:p>
          <a:p>
            <a:pPr lvl="1" fontAlgn="ctr"/>
            <a:endParaRPr lang="fr-FR" dirty="0" smtClean="0"/>
          </a:p>
          <a:p>
            <a:pPr lvl="1" fontAlgn="ctr"/>
            <a:endParaRPr lang="fr-FR" dirty="0"/>
          </a:p>
          <a:p>
            <a:pPr marL="68580" indent="0" fontAlgn="ctr">
              <a:buNone/>
            </a:pPr>
            <a:r>
              <a:rPr lang="fr-FR" dirty="0" smtClean="0"/>
              <a:t> </a:t>
            </a:r>
          </a:p>
          <a:p>
            <a:pPr font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Quelques autres (2%)</a:t>
            </a:r>
          </a:p>
          <a:p>
            <a:pPr marL="68580" indent="0" fontAlgn="ctr">
              <a:buNone/>
            </a:pPr>
            <a:endParaRPr lang="fr-FR" dirty="0" smtClean="0"/>
          </a:p>
          <a:p>
            <a:pPr marL="68580" indent="0">
              <a:buNone/>
            </a:pPr>
            <a:endParaRPr lang="fr-FR" dirty="0"/>
          </a:p>
          <a:p>
            <a:pPr lvl="0"/>
            <a:endParaRPr lang="fr-FR" sz="2400" dirty="0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3397828" y="1788484"/>
          <a:ext cx="6037118" cy="310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84" y="3585487"/>
            <a:ext cx="2781470" cy="7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Mobile Aujourd’hui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Mobile (HTML5/CSS3)</a:t>
            </a:r>
          </a:p>
          <a:p>
            <a:r>
              <a:rPr lang="fr-FR" dirty="0" err="1" smtClean="0"/>
              <a:t>Magic</a:t>
            </a:r>
            <a:r>
              <a:rPr lang="fr-FR" dirty="0" smtClean="0"/>
              <a:t> Box (Write Once,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Anywhere</a:t>
            </a:r>
            <a:r>
              <a:rPr lang="fr-FR" dirty="0" smtClean="0"/>
              <a:t> - </a:t>
            </a:r>
            <a:r>
              <a:rPr lang="fr-FR" dirty="0" err="1" smtClean="0"/>
              <a:t>Cordova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sz="2400" kern="1200" dirty="0" smtClean="0">
                <a:solidFill>
                  <a:srgbClr val="5A0071"/>
                </a:solidFill>
                <a:effectLst/>
                <a:latin typeface="Avenir Light"/>
                <a:ea typeface="+mn-ea"/>
                <a:cs typeface="Avenir Light"/>
              </a:rPr>
              <a:t>Application Native</a:t>
            </a:r>
            <a:endParaRPr lang="fr-FR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25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L’application native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687" y="1757312"/>
            <a:ext cx="4309300" cy="186312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/>
              <a:t>Ecriture de l’application 3 fois</a:t>
            </a:r>
          </a:p>
          <a:p>
            <a:endParaRPr lang="fr-FR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2864" y="4065374"/>
            <a:ext cx="5566600" cy="2262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Coût élevé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Recrutement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Délais de mise sur le marché importants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10" y="1605666"/>
            <a:ext cx="2836228" cy="21664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36" y="4065374"/>
            <a:ext cx="2971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Xamarin particularité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̀meCellenza">
  <a:themeElements>
    <a:clrScheme name="Cellenza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F78BD9"/>
      </a:accent2>
      <a:accent3>
        <a:srgbClr val="900869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0C2E78CED5E4897F329BD5FA98D39" ma:contentTypeVersion="0" ma:contentTypeDescription="Crée un document." ma:contentTypeScope="" ma:versionID="4840cdd5e8885bb91ae676ce0bd982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0fdb6c1e782c1acb7e838a890d6c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C94498-2BE0-4B2C-A09C-1B689C7594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15FE4-0717-432A-9E5F-AD1486140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6084FE-F284-4DDE-9DBD-17DB9BB863FC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6665</TotalTime>
  <Words>238</Words>
  <Application>Microsoft Office PowerPoint</Application>
  <PresentationFormat>On-screen Show (4:3)</PresentationFormat>
  <Paragraphs>99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Avenir Black</vt:lpstr>
      <vt:lpstr>Avenir Book</vt:lpstr>
      <vt:lpstr>Avenir Light</vt:lpstr>
      <vt:lpstr>Calibri</vt:lpstr>
      <vt:lpstr>Open Sans</vt:lpstr>
      <vt:lpstr>Wingdings 2</vt:lpstr>
      <vt:lpstr>1_ThèmeCellenza</vt:lpstr>
      <vt:lpstr>PowerPoint Presentation</vt:lpstr>
      <vt:lpstr>PowerPoint Presentation</vt:lpstr>
      <vt:lpstr>Qui somme nous ?</vt:lpstr>
      <vt:lpstr>Kata Xamarin</vt:lpstr>
      <vt:lpstr>Pourquoi le mobile?</vt:lpstr>
      <vt:lpstr>Paysage des plateformes mobiles</vt:lpstr>
      <vt:lpstr>Le Mobile Aujourd’hui ?</vt:lpstr>
      <vt:lpstr>L’application native</vt:lpstr>
      <vt:lpstr>Kata Xamarin</vt:lpstr>
      <vt:lpstr>Xamarin particularité ?</vt:lpstr>
      <vt:lpstr>Quel intérêt ?</vt:lpstr>
      <vt:lpstr>Comment ça marche</vt:lpstr>
      <vt:lpstr>Comment ça marche ?</vt:lpstr>
      <vt:lpstr>Comment ça marche</vt:lpstr>
      <vt:lpstr>Comment ça marche ?</vt:lpstr>
      <vt:lpstr>Kata Xamarin</vt:lpstr>
      <vt:lpstr>Xamarin Forms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Boinot</dc:creator>
  <cp:lastModifiedBy>plorieul</cp:lastModifiedBy>
  <cp:revision>507</cp:revision>
  <dcterms:created xsi:type="dcterms:W3CDTF">2014-05-12T08:36:48Z</dcterms:created>
  <dcterms:modified xsi:type="dcterms:W3CDTF">2014-10-01T11:36:09Z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0x0101002740C2E78CED5E4897F329BD5FA98D39</vt:lpwstr>
  </property>
</Properties>
</file>