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75" r:id="rId6"/>
    <p:sldId id="261" r:id="rId7"/>
    <p:sldId id="262" r:id="rId8"/>
    <p:sldId id="277" r:id="rId9"/>
    <p:sldId id="272" r:id="rId10"/>
    <p:sldId id="273" r:id="rId11"/>
    <p:sldId id="278" r:id="rId12"/>
    <p:sldId id="276" r:id="rId13"/>
  </p:sldIdLst>
  <p:sldSz cx="9144000" cy="5143500" type="screen16x9"/>
  <p:notesSz cx="6858000" cy="9144000"/>
  <p:embeddedFontLst>
    <p:embeddedFont>
      <p:font typeface="Dosis" panose="020B0604020202020204" charset="0"/>
      <p:regular r:id="rId15"/>
      <p:bold r:id="rId16"/>
    </p:embeddedFont>
    <p:embeddedFont>
      <p:font typeface="Roboto"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6A7A87F0-2B5F-4A07-B0F8-C4FD05EA00C6}">
          <p14:sldIdLst>
            <p14:sldId id="256"/>
            <p14:sldId id="257"/>
            <p14:sldId id="258"/>
            <p14:sldId id="259"/>
            <p14:sldId id="275"/>
            <p14:sldId id="261"/>
            <p14:sldId id="262"/>
            <p14:sldId id="277"/>
            <p14:sldId id="272"/>
            <p14:sldId id="273"/>
            <p14:sldId id="278"/>
            <p14:sldId id="27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8C4068-E869-4E69-8CB8-A048EE4BAFE6}">
  <a:tblStyle styleId="{0E8C4068-E869-4E69-8CB8-A048EE4BAFE6}"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32" autoAdjust="0"/>
    <p:restoredTop sz="76796" autoAdjust="0"/>
  </p:normalViewPr>
  <p:slideViewPr>
    <p:cSldViewPr snapToGrid="0">
      <p:cViewPr varScale="1">
        <p:scale>
          <a:sx n="73" d="100"/>
          <a:sy n="73" d="100"/>
        </p:scale>
        <p:origin x="468"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2A0414-6AAE-4CAD-A9DE-720ECCD8DD6F}" type="doc">
      <dgm:prSet loTypeId="urn:microsoft.com/office/officeart/2005/8/layout/cycle7" loCatId="cycle" qsTypeId="urn:microsoft.com/office/officeart/2005/8/quickstyle/3d5" qsCatId="3D" csTypeId="urn:microsoft.com/office/officeart/2005/8/colors/colorful2" csCatId="colorful" phldr="1"/>
      <dgm:spPr/>
      <dgm:t>
        <a:bodyPr/>
        <a:lstStyle/>
        <a:p>
          <a:endParaRPr lang="en-US"/>
        </a:p>
      </dgm:t>
    </dgm:pt>
    <dgm:pt modelId="{70843FBE-AA46-4511-9ABF-546984E4210D}">
      <dgm:prSet phldrT="[Text]"/>
      <dgm:spPr/>
      <dgm:t>
        <a:bodyPr/>
        <a:lstStyle/>
        <a:p>
          <a:r>
            <a:rPr lang="en-US" dirty="0"/>
            <a:t>Borrower</a:t>
          </a:r>
        </a:p>
      </dgm:t>
    </dgm:pt>
    <dgm:pt modelId="{BB5899ED-6695-4C8C-8B38-6742C9FFA086}" type="parTrans" cxnId="{CC623058-A078-44DB-9275-B175A14173FC}">
      <dgm:prSet/>
      <dgm:spPr/>
      <dgm:t>
        <a:bodyPr/>
        <a:lstStyle/>
        <a:p>
          <a:endParaRPr lang="en-US"/>
        </a:p>
      </dgm:t>
    </dgm:pt>
    <dgm:pt modelId="{D86E1865-1535-4F1D-8F1D-22389ACD224F}" type="sibTrans" cxnId="{CC623058-A078-44DB-9275-B175A14173FC}">
      <dgm:prSet/>
      <dgm:spPr/>
      <dgm:t>
        <a:bodyPr/>
        <a:lstStyle/>
        <a:p>
          <a:endParaRPr lang="en-US" dirty="0"/>
        </a:p>
      </dgm:t>
    </dgm:pt>
    <dgm:pt modelId="{FAAAD937-D659-46E2-AEAA-A6A0CA4F1B6F}">
      <dgm:prSet phldrT="[Text]"/>
      <dgm:spPr/>
      <dgm:t>
        <a:bodyPr/>
        <a:lstStyle/>
        <a:p>
          <a:r>
            <a:rPr lang="en-US" dirty="0"/>
            <a:t>Lending Club</a:t>
          </a:r>
        </a:p>
      </dgm:t>
    </dgm:pt>
    <dgm:pt modelId="{7AEA2543-2D94-4D2E-A355-7BBCAFD87CBF}" type="parTrans" cxnId="{F0426641-EB6A-4A52-8FDB-E0DE122ECBCD}">
      <dgm:prSet/>
      <dgm:spPr/>
      <dgm:t>
        <a:bodyPr/>
        <a:lstStyle/>
        <a:p>
          <a:endParaRPr lang="en-US"/>
        </a:p>
      </dgm:t>
    </dgm:pt>
    <dgm:pt modelId="{2D992716-B12A-4F21-B4F2-13A570224573}" type="sibTrans" cxnId="{F0426641-EB6A-4A52-8FDB-E0DE122ECBCD}">
      <dgm:prSet/>
      <dgm:spPr/>
      <dgm:t>
        <a:bodyPr/>
        <a:lstStyle/>
        <a:p>
          <a:endParaRPr lang="en-US" dirty="0"/>
        </a:p>
      </dgm:t>
    </dgm:pt>
    <dgm:pt modelId="{09460F19-85C5-45E4-8F0A-53705110D389}">
      <dgm:prSet phldrT="[Text]"/>
      <dgm:spPr/>
      <dgm:t>
        <a:bodyPr/>
        <a:lstStyle/>
        <a:p>
          <a:r>
            <a:rPr lang="en-US" dirty="0"/>
            <a:t>Investors</a:t>
          </a:r>
        </a:p>
      </dgm:t>
    </dgm:pt>
    <dgm:pt modelId="{C6844D2A-7F66-4D92-AE92-D54B2276EAF0}" type="parTrans" cxnId="{3A2B3862-58EC-4866-BFCB-16D0872211C4}">
      <dgm:prSet/>
      <dgm:spPr/>
      <dgm:t>
        <a:bodyPr/>
        <a:lstStyle/>
        <a:p>
          <a:endParaRPr lang="en-US"/>
        </a:p>
      </dgm:t>
    </dgm:pt>
    <dgm:pt modelId="{D18ABFD8-183A-4517-9812-D127709D8A1D}" type="sibTrans" cxnId="{3A2B3862-58EC-4866-BFCB-16D0872211C4}">
      <dgm:prSet/>
      <dgm:spPr/>
      <dgm:t>
        <a:bodyPr/>
        <a:lstStyle/>
        <a:p>
          <a:endParaRPr lang="en-US" dirty="0"/>
        </a:p>
      </dgm:t>
    </dgm:pt>
    <dgm:pt modelId="{FA1F6BAE-F257-466F-B3B8-E5224C8C67CA}" type="pres">
      <dgm:prSet presAssocID="{A42A0414-6AAE-4CAD-A9DE-720ECCD8DD6F}" presName="Name0" presStyleCnt="0">
        <dgm:presLayoutVars>
          <dgm:dir/>
          <dgm:resizeHandles val="exact"/>
        </dgm:presLayoutVars>
      </dgm:prSet>
      <dgm:spPr/>
    </dgm:pt>
    <dgm:pt modelId="{52B065F2-AFC1-4115-B812-211D766A7A64}" type="pres">
      <dgm:prSet presAssocID="{70843FBE-AA46-4511-9ABF-546984E4210D}" presName="node" presStyleLbl="node1" presStyleIdx="0" presStyleCnt="3">
        <dgm:presLayoutVars>
          <dgm:bulletEnabled val="1"/>
        </dgm:presLayoutVars>
      </dgm:prSet>
      <dgm:spPr/>
    </dgm:pt>
    <dgm:pt modelId="{D726C345-5F8D-4FF4-94BC-F1B59DF0B065}" type="pres">
      <dgm:prSet presAssocID="{D86E1865-1535-4F1D-8F1D-22389ACD224F}" presName="sibTrans" presStyleLbl="sibTrans2D1" presStyleIdx="0" presStyleCnt="3"/>
      <dgm:spPr/>
    </dgm:pt>
    <dgm:pt modelId="{B0D18671-8B46-4386-969D-2405C6EE5811}" type="pres">
      <dgm:prSet presAssocID="{D86E1865-1535-4F1D-8F1D-22389ACD224F}" presName="connectorText" presStyleLbl="sibTrans2D1" presStyleIdx="0" presStyleCnt="3"/>
      <dgm:spPr/>
    </dgm:pt>
    <dgm:pt modelId="{9A38203E-D41F-4F1F-A7BE-B35DD3E25098}" type="pres">
      <dgm:prSet presAssocID="{FAAAD937-D659-46E2-AEAA-A6A0CA4F1B6F}" presName="node" presStyleLbl="node1" presStyleIdx="1" presStyleCnt="3">
        <dgm:presLayoutVars>
          <dgm:bulletEnabled val="1"/>
        </dgm:presLayoutVars>
      </dgm:prSet>
      <dgm:spPr/>
    </dgm:pt>
    <dgm:pt modelId="{BE213F6E-6953-497E-83D7-D6BF3C7F8F27}" type="pres">
      <dgm:prSet presAssocID="{2D992716-B12A-4F21-B4F2-13A570224573}" presName="sibTrans" presStyleLbl="sibTrans2D1" presStyleIdx="1" presStyleCnt="3"/>
      <dgm:spPr/>
    </dgm:pt>
    <dgm:pt modelId="{66FD13E5-6B2A-4B50-9D4B-94542D3E7AA7}" type="pres">
      <dgm:prSet presAssocID="{2D992716-B12A-4F21-B4F2-13A570224573}" presName="connectorText" presStyleLbl="sibTrans2D1" presStyleIdx="1" presStyleCnt="3"/>
      <dgm:spPr/>
    </dgm:pt>
    <dgm:pt modelId="{BA9EB530-4849-4F26-B83D-3D63BDB062F5}" type="pres">
      <dgm:prSet presAssocID="{09460F19-85C5-45E4-8F0A-53705110D389}" presName="node" presStyleLbl="node1" presStyleIdx="2" presStyleCnt="3" custRadScaleRad="98913" custRadScaleInc="-607">
        <dgm:presLayoutVars>
          <dgm:bulletEnabled val="1"/>
        </dgm:presLayoutVars>
      </dgm:prSet>
      <dgm:spPr/>
    </dgm:pt>
    <dgm:pt modelId="{3B373407-18A7-4619-9DFD-EA5D23D4A546}" type="pres">
      <dgm:prSet presAssocID="{D18ABFD8-183A-4517-9812-D127709D8A1D}" presName="sibTrans" presStyleLbl="sibTrans2D1" presStyleIdx="2" presStyleCnt="3" custLinFactNeighborY="10272"/>
      <dgm:spPr/>
    </dgm:pt>
    <dgm:pt modelId="{AFE67FE6-B123-4624-A345-2A322803E2B3}" type="pres">
      <dgm:prSet presAssocID="{D18ABFD8-183A-4517-9812-D127709D8A1D}" presName="connectorText" presStyleLbl="sibTrans2D1" presStyleIdx="2" presStyleCnt="3"/>
      <dgm:spPr/>
    </dgm:pt>
  </dgm:ptLst>
  <dgm:cxnLst>
    <dgm:cxn modelId="{2AF5350B-3440-4BF7-9A53-E0D7CD93031E}" type="presOf" srcId="{70843FBE-AA46-4511-9ABF-546984E4210D}" destId="{52B065F2-AFC1-4115-B812-211D766A7A64}" srcOrd="0" destOrd="0" presId="urn:microsoft.com/office/officeart/2005/8/layout/cycle7"/>
    <dgm:cxn modelId="{100DB43A-9820-4D72-BA90-D2D148171BB8}" type="presOf" srcId="{FAAAD937-D659-46E2-AEAA-A6A0CA4F1B6F}" destId="{9A38203E-D41F-4F1F-A7BE-B35DD3E25098}" srcOrd="0" destOrd="0" presId="urn:microsoft.com/office/officeart/2005/8/layout/cycle7"/>
    <dgm:cxn modelId="{634EBB5D-C8D0-49AA-AE2D-5DEFC0505EF9}" type="presOf" srcId="{D18ABFD8-183A-4517-9812-D127709D8A1D}" destId="{3B373407-18A7-4619-9DFD-EA5D23D4A546}" srcOrd="0" destOrd="0" presId="urn:microsoft.com/office/officeart/2005/8/layout/cycle7"/>
    <dgm:cxn modelId="{F0426641-EB6A-4A52-8FDB-E0DE122ECBCD}" srcId="{A42A0414-6AAE-4CAD-A9DE-720ECCD8DD6F}" destId="{FAAAD937-D659-46E2-AEAA-A6A0CA4F1B6F}" srcOrd="1" destOrd="0" parTransId="{7AEA2543-2D94-4D2E-A355-7BBCAFD87CBF}" sibTransId="{2D992716-B12A-4F21-B4F2-13A570224573}"/>
    <dgm:cxn modelId="{3A2B3862-58EC-4866-BFCB-16D0872211C4}" srcId="{A42A0414-6AAE-4CAD-A9DE-720ECCD8DD6F}" destId="{09460F19-85C5-45E4-8F0A-53705110D389}" srcOrd="2" destOrd="0" parTransId="{C6844D2A-7F66-4D92-AE92-D54B2276EAF0}" sibTransId="{D18ABFD8-183A-4517-9812-D127709D8A1D}"/>
    <dgm:cxn modelId="{735B6F50-038F-4652-A1C6-F257A228AAA2}" type="presOf" srcId="{D18ABFD8-183A-4517-9812-D127709D8A1D}" destId="{AFE67FE6-B123-4624-A345-2A322803E2B3}" srcOrd="1" destOrd="0" presId="urn:microsoft.com/office/officeart/2005/8/layout/cycle7"/>
    <dgm:cxn modelId="{CC623058-A078-44DB-9275-B175A14173FC}" srcId="{A42A0414-6AAE-4CAD-A9DE-720ECCD8DD6F}" destId="{70843FBE-AA46-4511-9ABF-546984E4210D}" srcOrd="0" destOrd="0" parTransId="{BB5899ED-6695-4C8C-8B38-6742C9FFA086}" sibTransId="{D86E1865-1535-4F1D-8F1D-22389ACD224F}"/>
    <dgm:cxn modelId="{DFCAD9A2-1E48-4164-86AA-7BDB6FB0E733}" type="presOf" srcId="{2D992716-B12A-4F21-B4F2-13A570224573}" destId="{BE213F6E-6953-497E-83D7-D6BF3C7F8F27}" srcOrd="0" destOrd="0" presId="urn:microsoft.com/office/officeart/2005/8/layout/cycle7"/>
    <dgm:cxn modelId="{8ECCB6C6-5227-4E48-861D-FC8887997B49}" type="presOf" srcId="{A42A0414-6AAE-4CAD-A9DE-720ECCD8DD6F}" destId="{FA1F6BAE-F257-466F-B3B8-E5224C8C67CA}" srcOrd="0" destOrd="0" presId="urn:microsoft.com/office/officeart/2005/8/layout/cycle7"/>
    <dgm:cxn modelId="{23AC83DA-D591-4F66-A1C4-E42908DE17E7}" type="presOf" srcId="{D86E1865-1535-4F1D-8F1D-22389ACD224F}" destId="{B0D18671-8B46-4386-969D-2405C6EE5811}" srcOrd="1" destOrd="0" presId="urn:microsoft.com/office/officeart/2005/8/layout/cycle7"/>
    <dgm:cxn modelId="{8E9815DB-F810-4646-B041-23A403C23ADE}" type="presOf" srcId="{D86E1865-1535-4F1D-8F1D-22389ACD224F}" destId="{D726C345-5F8D-4FF4-94BC-F1B59DF0B065}" srcOrd="0" destOrd="0" presId="urn:microsoft.com/office/officeart/2005/8/layout/cycle7"/>
    <dgm:cxn modelId="{9A2417E8-2C6D-4B93-AA5E-BF875931E43D}" type="presOf" srcId="{2D992716-B12A-4F21-B4F2-13A570224573}" destId="{66FD13E5-6B2A-4B50-9D4B-94542D3E7AA7}" srcOrd="1" destOrd="0" presId="urn:microsoft.com/office/officeart/2005/8/layout/cycle7"/>
    <dgm:cxn modelId="{8A420AEB-D624-4A56-9F97-5326C0958EF5}" type="presOf" srcId="{09460F19-85C5-45E4-8F0A-53705110D389}" destId="{BA9EB530-4849-4F26-B83D-3D63BDB062F5}" srcOrd="0" destOrd="0" presId="urn:microsoft.com/office/officeart/2005/8/layout/cycle7"/>
    <dgm:cxn modelId="{3CF30F41-223A-49FC-B486-C18EFF1EA88D}" type="presParOf" srcId="{FA1F6BAE-F257-466F-B3B8-E5224C8C67CA}" destId="{52B065F2-AFC1-4115-B812-211D766A7A64}" srcOrd="0" destOrd="0" presId="urn:microsoft.com/office/officeart/2005/8/layout/cycle7"/>
    <dgm:cxn modelId="{9FC1A856-B0BE-45BD-B90C-DEA43C59BC89}" type="presParOf" srcId="{FA1F6BAE-F257-466F-B3B8-E5224C8C67CA}" destId="{D726C345-5F8D-4FF4-94BC-F1B59DF0B065}" srcOrd="1" destOrd="0" presId="urn:microsoft.com/office/officeart/2005/8/layout/cycle7"/>
    <dgm:cxn modelId="{42BFC922-729B-4D83-9EFA-2278FAB373C6}" type="presParOf" srcId="{D726C345-5F8D-4FF4-94BC-F1B59DF0B065}" destId="{B0D18671-8B46-4386-969D-2405C6EE5811}" srcOrd="0" destOrd="0" presId="urn:microsoft.com/office/officeart/2005/8/layout/cycle7"/>
    <dgm:cxn modelId="{0D631195-4551-4C04-BD5C-0D940E7A91B6}" type="presParOf" srcId="{FA1F6BAE-F257-466F-B3B8-E5224C8C67CA}" destId="{9A38203E-D41F-4F1F-A7BE-B35DD3E25098}" srcOrd="2" destOrd="0" presId="urn:microsoft.com/office/officeart/2005/8/layout/cycle7"/>
    <dgm:cxn modelId="{617560CD-A287-47E6-A0DA-7495B84240DC}" type="presParOf" srcId="{FA1F6BAE-F257-466F-B3B8-E5224C8C67CA}" destId="{BE213F6E-6953-497E-83D7-D6BF3C7F8F27}" srcOrd="3" destOrd="0" presId="urn:microsoft.com/office/officeart/2005/8/layout/cycle7"/>
    <dgm:cxn modelId="{92D4616F-999B-4CB0-8933-76C6CAA8BBA3}" type="presParOf" srcId="{BE213F6E-6953-497E-83D7-D6BF3C7F8F27}" destId="{66FD13E5-6B2A-4B50-9D4B-94542D3E7AA7}" srcOrd="0" destOrd="0" presId="urn:microsoft.com/office/officeart/2005/8/layout/cycle7"/>
    <dgm:cxn modelId="{9F5C4DCC-EAA6-462F-952E-67C1716B0C18}" type="presParOf" srcId="{FA1F6BAE-F257-466F-B3B8-E5224C8C67CA}" destId="{BA9EB530-4849-4F26-B83D-3D63BDB062F5}" srcOrd="4" destOrd="0" presId="urn:microsoft.com/office/officeart/2005/8/layout/cycle7"/>
    <dgm:cxn modelId="{AF6562B7-045A-4CE2-B6A8-AA8A16958D07}" type="presParOf" srcId="{FA1F6BAE-F257-466F-B3B8-E5224C8C67CA}" destId="{3B373407-18A7-4619-9DFD-EA5D23D4A546}" srcOrd="5" destOrd="0" presId="urn:microsoft.com/office/officeart/2005/8/layout/cycle7"/>
    <dgm:cxn modelId="{D842B915-B386-4A8E-B42C-2366B4116620}" type="presParOf" srcId="{3B373407-18A7-4619-9DFD-EA5D23D4A546}" destId="{AFE67FE6-B123-4624-A345-2A322803E2B3}"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D82F9F-DBC6-461F-BB44-CC39F8789652}"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ACF6FC92-819C-4AFF-9918-F87C15290C2A}">
      <dgm:prSet phldrT="[Text]"/>
      <dgm:spPr/>
      <dgm:t>
        <a:bodyPr/>
        <a:lstStyle/>
        <a:p>
          <a:r>
            <a:rPr lang="en-US" b="0" i="0" dirty="0">
              <a:latin typeface="Roboto" panose="020B0604020202020204" charset="0"/>
              <a:ea typeface="Roboto" panose="020B0604020202020204" charset="0"/>
            </a:rPr>
            <a:t>LOGISTIC REGRESSION</a:t>
          </a:r>
        </a:p>
      </dgm:t>
    </dgm:pt>
    <dgm:pt modelId="{C824EFC7-8A94-45F5-9185-4731F2F99DEE}" type="parTrans" cxnId="{EAC3F3CB-DC5F-4E9D-83D5-80C9E0891022}">
      <dgm:prSet/>
      <dgm:spPr/>
      <dgm:t>
        <a:bodyPr/>
        <a:lstStyle/>
        <a:p>
          <a:endParaRPr lang="en-US"/>
        </a:p>
      </dgm:t>
    </dgm:pt>
    <dgm:pt modelId="{09426116-7FDA-4A47-85C0-C6434F710739}" type="sibTrans" cxnId="{EAC3F3CB-DC5F-4E9D-83D5-80C9E0891022}">
      <dgm:prSet/>
      <dgm:spPr/>
      <dgm:t>
        <a:bodyPr/>
        <a:lstStyle/>
        <a:p>
          <a:endParaRPr lang="en-US"/>
        </a:p>
      </dgm:t>
    </dgm:pt>
    <dgm:pt modelId="{5287D4A6-719C-4595-882D-7F06D1C10C26}">
      <dgm:prSet phldrT="[Text]"/>
      <dgm:spPr/>
      <dgm:t>
        <a:bodyPr/>
        <a:lstStyle/>
        <a:p>
          <a:r>
            <a:rPr lang="en-US" b="0" i="1" dirty="0">
              <a:latin typeface="Roboto" panose="020B0604020202020204" charset="0"/>
              <a:ea typeface="Roboto" panose="020B0604020202020204" charset="0"/>
            </a:rPr>
            <a:t>k</a:t>
          </a:r>
          <a:r>
            <a:rPr lang="en-US" b="0" i="0" dirty="0">
              <a:latin typeface="Roboto" panose="020B0604020202020204" charset="0"/>
              <a:ea typeface="Roboto" panose="020B0604020202020204" charset="0"/>
            </a:rPr>
            <a:t>-NEAREST NEIGHBOR</a:t>
          </a:r>
        </a:p>
      </dgm:t>
    </dgm:pt>
    <dgm:pt modelId="{2BF3D4FF-4AFB-4346-8646-1A1C6B22DCBB}" type="parTrans" cxnId="{7B81F816-4EF8-4190-9649-82330A2DBEFB}">
      <dgm:prSet/>
      <dgm:spPr/>
      <dgm:t>
        <a:bodyPr/>
        <a:lstStyle/>
        <a:p>
          <a:endParaRPr lang="en-US"/>
        </a:p>
      </dgm:t>
    </dgm:pt>
    <dgm:pt modelId="{5FB9C0F5-726F-45EE-879D-F862476832E0}" type="sibTrans" cxnId="{7B81F816-4EF8-4190-9649-82330A2DBEFB}">
      <dgm:prSet/>
      <dgm:spPr/>
      <dgm:t>
        <a:bodyPr/>
        <a:lstStyle/>
        <a:p>
          <a:endParaRPr lang="en-US"/>
        </a:p>
      </dgm:t>
    </dgm:pt>
    <dgm:pt modelId="{C94EA83B-DE45-432D-AF58-F4800F6A8513}">
      <dgm:prSet phldrT="[Text]"/>
      <dgm:spPr/>
      <dgm:t>
        <a:bodyPr/>
        <a:lstStyle/>
        <a:p>
          <a:r>
            <a:rPr lang="en-US" b="0" i="0" dirty="0">
              <a:latin typeface="Roboto" panose="020B0604020202020204" charset="0"/>
              <a:ea typeface="Roboto" panose="020B0604020202020204" charset="0"/>
            </a:rPr>
            <a:t>MULTILAYER PERCEPTRON</a:t>
          </a:r>
        </a:p>
      </dgm:t>
    </dgm:pt>
    <dgm:pt modelId="{88786131-7685-4147-9A43-D39EE2E5465A}" type="parTrans" cxnId="{FB15B6D2-1686-44C7-B469-E8E124FC973C}">
      <dgm:prSet/>
      <dgm:spPr/>
      <dgm:t>
        <a:bodyPr/>
        <a:lstStyle/>
        <a:p>
          <a:endParaRPr lang="en-US"/>
        </a:p>
      </dgm:t>
    </dgm:pt>
    <dgm:pt modelId="{72ECAEF4-93D7-4D07-B3FB-520CAD52D2D2}" type="sibTrans" cxnId="{FB15B6D2-1686-44C7-B469-E8E124FC973C}">
      <dgm:prSet/>
      <dgm:spPr/>
      <dgm:t>
        <a:bodyPr/>
        <a:lstStyle/>
        <a:p>
          <a:endParaRPr lang="en-US"/>
        </a:p>
      </dgm:t>
    </dgm:pt>
    <dgm:pt modelId="{01A87FCB-FAE0-43F9-B064-56AE60C8D89B}">
      <dgm:prSet phldrT="[Text]"/>
      <dgm:spPr/>
      <dgm:t>
        <a:bodyPr/>
        <a:lstStyle/>
        <a:p>
          <a:r>
            <a:rPr lang="en-US" b="0" i="0" dirty="0">
              <a:latin typeface="Roboto" panose="020B0604020202020204" charset="0"/>
              <a:ea typeface="Roboto" panose="020B0604020202020204" charset="0"/>
            </a:rPr>
            <a:t>RANDOM FOREST</a:t>
          </a:r>
        </a:p>
      </dgm:t>
    </dgm:pt>
    <dgm:pt modelId="{ECD93C67-9D72-4397-8EA0-A6D5ECF36470}" type="sibTrans" cxnId="{57F59A11-CD60-447A-9037-5DA041F730E4}">
      <dgm:prSet/>
      <dgm:spPr/>
      <dgm:t>
        <a:bodyPr/>
        <a:lstStyle/>
        <a:p>
          <a:endParaRPr lang="en-US"/>
        </a:p>
      </dgm:t>
    </dgm:pt>
    <dgm:pt modelId="{A4F591E1-9DE4-4F97-8A78-61C4AE18A540}" type="parTrans" cxnId="{57F59A11-CD60-447A-9037-5DA041F730E4}">
      <dgm:prSet/>
      <dgm:spPr/>
      <dgm:t>
        <a:bodyPr/>
        <a:lstStyle/>
        <a:p>
          <a:endParaRPr lang="en-US"/>
        </a:p>
      </dgm:t>
    </dgm:pt>
    <dgm:pt modelId="{2F8DB3DC-EB85-4BBC-B150-148C24177BAE}">
      <dgm:prSet/>
      <dgm:spPr/>
      <dgm:t>
        <a:bodyPr/>
        <a:lstStyle/>
        <a:p>
          <a:r>
            <a:rPr lang="en-US" dirty="0"/>
            <a:t>SUPPORT VECTOR MACHINE</a:t>
          </a:r>
          <a:endParaRPr lang="en-IN" dirty="0"/>
        </a:p>
      </dgm:t>
    </dgm:pt>
    <dgm:pt modelId="{3B6F9802-A2DE-4110-8542-E0496C5202B1}" type="parTrans" cxnId="{625469AA-1502-4BC6-8357-64BB064F0B45}">
      <dgm:prSet/>
      <dgm:spPr/>
    </dgm:pt>
    <dgm:pt modelId="{A5E391A1-7073-4BA5-8EF1-819E9CD2CA21}" type="sibTrans" cxnId="{625469AA-1502-4BC6-8357-64BB064F0B45}">
      <dgm:prSet/>
      <dgm:spPr/>
    </dgm:pt>
    <dgm:pt modelId="{0E65AE90-F42E-44DC-BB37-E1BEF6EF429A}">
      <dgm:prSet/>
      <dgm:spPr/>
      <dgm:t>
        <a:bodyPr/>
        <a:lstStyle/>
        <a:p>
          <a:r>
            <a:rPr lang="en-US" dirty="0"/>
            <a:t>BAGGING &amp; BOOSTING</a:t>
          </a:r>
          <a:endParaRPr lang="en-IN" dirty="0"/>
        </a:p>
      </dgm:t>
    </dgm:pt>
    <dgm:pt modelId="{8502EC0C-C0A7-4D64-9389-BE3AB2927131}" type="parTrans" cxnId="{725F8AF6-1E1B-4E5F-A509-597BC3D136F6}">
      <dgm:prSet/>
      <dgm:spPr/>
    </dgm:pt>
    <dgm:pt modelId="{F99A7C9A-969D-476F-A2BF-74418C203A85}" type="sibTrans" cxnId="{725F8AF6-1E1B-4E5F-A509-597BC3D136F6}">
      <dgm:prSet/>
      <dgm:spPr/>
    </dgm:pt>
    <dgm:pt modelId="{999424A0-8F43-4486-B945-9A20CCD255F8}">
      <dgm:prSet/>
      <dgm:spPr/>
      <dgm:t>
        <a:bodyPr/>
        <a:lstStyle/>
        <a:p>
          <a:r>
            <a:rPr lang="en-IN" dirty="0"/>
            <a:t>DECISION TREE</a:t>
          </a:r>
        </a:p>
      </dgm:t>
    </dgm:pt>
    <dgm:pt modelId="{634FDB7B-CC02-4DF7-A834-4BB737B41F21}" type="parTrans" cxnId="{70A0D591-F32A-4FC3-9F6E-077BC959A5CC}">
      <dgm:prSet/>
      <dgm:spPr/>
    </dgm:pt>
    <dgm:pt modelId="{84FC27F8-F1CE-4958-BC18-D942DEBA7DBF}" type="sibTrans" cxnId="{70A0D591-F32A-4FC3-9F6E-077BC959A5CC}">
      <dgm:prSet/>
      <dgm:spPr/>
    </dgm:pt>
    <dgm:pt modelId="{447A29E4-93F6-47E7-8056-DAE130D944F5}" type="pres">
      <dgm:prSet presAssocID="{B7D82F9F-DBC6-461F-BB44-CC39F8789652}" presName="Name0" presStyleCnt="0">
        <dgm:presLayoutVars>
          <dgm:chMax val="7"/>
          <dgm:chPref val="7"/>
          <dgm:dir/>
        </dgm:presLayoutVars>
      </dgm:prSet>
      <dgm:spPr/>
    </dgm:pt>
    <dgm:pt modelId="{B5131751-D732-4470-BA5F-F7FD3F5DFD2B}" type="pres">
      <dgm:prSet presAssocID="{B7D82F9F-DBC6-461F-BB44-CC39F8789652}" presName="Name1" presStyleCnt="0"/>
      <dgm:spPr/>
    </dgm:pt>
    <dgm:pt modelId="{6C967A28-C790-475F-A661-59890F9150F6}" type="pres">
      <dgm:prSet presAssocID="{B7D82F9F-DBC6-461F-BB44-CC39F8789652}" presName="cycle" presStyleCnt="0"/>
      <dgm:spPr/>
    </dgm:pt>
    <dgm:pt modelId="{4CFC75E0-2635-4BAF-B812-901D80BAEE33}" type="pres">
      <dgm:prSet presAssocID="{B7D82F9F-DBC6-461F-BB44-CC39F8789652}" presName="srcNode" presStyleLbl="node1" presStyleIdx="0" presStyleCnt="7"/>
      <dgm:spPr/>
    </dgm:pt>
    <dgm:pt modelId="{849323FE-1DBC-40B3-B3FB-7144EC360628}" type="pres">
      <dgm:prSet presAssocID="{B7D82F9F-DBC6-461F-BB44-CC39F8789652}" presName="conn" presStyleLbl="parChTrans1D2" presStyleIdx="0" presStyleCnt="1"/>
      <dgm:spPr/>
    </dgm:pt>
    <dgm:pt modelId="{71B06E53-1E14-4BEE-9DC6-34FD98C3CB1B}" type="pres">
      <dgm:prSet presAssocID="{B7D82F9F-DBC6-461F-BB44-CC39F8789652}" presName="extraNode" presStyleLbl="node1" presStyleIdx="0" presStyleCnt="7"/>
      <dgm:spPr/>
    </dgm:pt>
    <dgm:pt modelId="{A783B2AE-F420-46ED-96C9-AE7BC4EC4471}" type="pres">
      <dgm:prSet presAssocID="{B7D82F9F-DBC6-461F-BB44-CC39F8789652}" presName="dstNode" presStyleLbl="node1" presStyleIdx="0" presStyleCnt="7"/>
      <dgm:spPr/>
    </dgm:pt>
    <dgm:pt modelId="{1AA57950-5505-437A-859B-67FE07BFB83A}" type="pres">
      <dgm:prSet presAssocID="{ACF6FC92-819C-4AFF-9918-F87C15290C2A}" presName="text_1" presStyleLbl="node1" presStyleIdx="0" presStyleCnt="7">
        <dgm:presLayoutVars>
          <dgm:bulletEnabled val="1"/>
        </dgm:presLayoutVars>
      </dgm:prSet>
      <dgm:spPr/>
    </dgm:pt>
    <dgm:pt modelId="{F8A81415-657A-4615-88A1-45B414FF7223}" type="pres">
      <dgm:prSet presAssocID="{ACF6FC92-819C-4AFF-9918-F87C15290C2A}" presName="accent_1" presStyleCnt="0"/>
      <dgm:spPr/>
    </dgm:pt>
    <dgm:pt modelId="{3D8BAB51-AF59-4A32-9398-57A871387423}" type="pres">
      <dgm:prSet presAssocID="{ACF6FC92-819C-4AFF-9918-F87C15290C2A}" presName="accentRepeatNode" presStyleLbl="solidFgAcc1" presStyleIdx="0" presStyleCnt="7"/>
      <dgm:spPr/>
    </dgm:pt>
    <dgm:pt modelId="{7BDC0194-1217-4B95-B93A-2E3E6E988109}" type="pres">
      <dgm:prSet presAssocID="{999424A0-8F43-4486-B945-9A20CCD255F8}" presName="text_2" presStyleLbl="node1" presStyleIdx="1" presStyleCnt="7">
        <dgm:presLayoutVars>
          <dgm:bulletEnabled val="1"/>
        </dgm:presLayoutVars>
      </dgm:prSet>
      <dgm:spPr/>
    </dgm:pt>
    <dgm:pt modelId="{921A3D55-D474-4DE4-8FD9-352B44F89328}" type="pres">
      <dgm:prSet presAssocID="{999424A0-8F43-4486-B945-9A20CCD255F8}" presName="accent_2" presStyleCnt="0"/>
      <dgm:spPr/>
    </dgm:pt>
    <dgm:pt modelId="{8991EEB4-31D9-4ABB-9900-2D4638722DCC}" type="pres">
      <dgm:prSet presAssocID="{999424A0-8F43-4486-B945-9A20CCD255F8}" presName="accentRepeatNode" presStyleLbl="solidFgAcc1" presStyleIdx="1" presStyleCnt="7"/>
      <dgm:spPr/>
    </dgm:pt>
    <dgm:pt modelId="{A2BD6E4E-818F-4AA9-8ECA-BBC1948100D1}" type="pres">
      <dgm:prSet presAssocID="{01A87FCB-FAE0-43F9-B064-56AE60C8D89B}" presName="text_3" presStyleLbl="node1" presStyleIdx="2" presStyleCnt="7">
        <dgm:presLayoutVars>
          <dgm:bulletEnabled val="1"/>
        </dgm:presLayoutVars>
      </dgm:prSet>
      <dgm:spPr/>
    </dgm:pt>
    <dgm:pt modelId="{ABD4D09B-3DD3-4A3A-9F03-0A4D6159111A}" type="pres">
      <dgm:prSet presAssocID="{01A87FCB-FAE0-43F9-B064-56AE60C8D89B}" presName="accent_3" presStyleCnt="0"/>
      <dgm:spPr/>
    </dgm:pt>
    <dgm:pt modelId="{DA24BB41-BC28-4B3A-95D0-810E3BC235E9}" type="pres">
      <dgm:prSet presAssocID="{01A87FCB-FAE0-43F9-B064-56AE60C8D89B}" presName="accentRepeatNode" presStyleLbl="solidFgAcc1" presStyleIdx="2" presStyleCnt="7"/>
      <dgm:spPr/>
    </dgm:pt>
    <dgm:pt modelId="{8DAE1056-C33B-467E-819B-467C0853E83E}" type="pres">
      <dgm:prSet presAssocID="{2F8DB3DC-EB85-4BBC-B150-148C24177BAE}" presName="text_4" presStyleLbl="node1" presStyleIdx="3" presStyleCnt="7">
        <dgm:presLayoutVars>
          <dgm:bulletEnabled val="1"/>
        </dgm:presLayoutVars>
      </dgm:prSet>
      <dgm:spPr/>
    </dgm:pt>
    <dgm:pt modelId="{A8F038A7-EC43-4055-92CF-AC4104831A1C}" type="pres">
      <dgm:prSet presAssocID="{2F8DB3DC-EB85-4BBC-B150-148C24177BAE}" presName="accent_4" presStyleCnt="0"/>
      <dgm:spPr/>
    </dgm:pt>
    <dgm:pt modelId="{DF3315F0-5CC6-4D81-A9D0-B784F5FFE3A8}" type="pres">
      <dgm:prSet presAssocID="{2F8DB3DC-EB85-4BBC-B150-148C24177BAE}" presName="accentRepeatNode" presStyleLbl="solidFgAcc1" presStyleIdx="3" presStyleCnt="7"/>
      <dgm:spPr/>
    </dgm:pt>
    <dgm:pt modelId="{061884D6-DD3E-41DC-AB71-C27883F3F208}" type="pres">
      <dgm:prSet presAssocID="{5287D4A6-719C-4595-882D-7F06D1C10C26}" presName="text_5" presStyleLbl="node1" presStyleIdx="4" presStyleCnt="7">
        <dgm:presLayoutVars>
          <dgm:bulletEnabled val="1"/>
        </dgm:presLayoutVars>
      </dgm:prSet>
      <dgm:spPr/>
    </dgm:pt>
    <dgm:pt modelId="{D0BA4250-ED3E-4022-BCBD-12A461C27BE7}" type="pres">
      <dgm:prSet presAssocID="{5287D4A6-719C-4595-882D-7F06D1C10C26}" presName="accent_5" presStyleCnt="0"/>
      <dgm:spPr/>
    </dgm:pt>
    <dgm:pt modelId="{8D36E474-41E9-42E7-9F42-142F4AADB06A}" type="pres">
      <dgm:prSet presAssocID="{5287D4A6-719C-4595-882D-7F06D1C10C26}" presName="accentRepeatNode" presStyleLbl="solidFgAcc1" presStyleIdx="4" presStyleCnt="7"/>
      <dgm:spPr/>
    </dgm:pt>
    <dgm:pt modelId="{9B48B99F-0EE0-4719-AAE4-459F55705101}" type="pres">
      <dgm:prSet presAssocID="{0E65AE90-F42E-44DC-BB37-E1BEF6EF429A}" presName="text_6" presStyleLbl="node1" presStyleIdx="5" presStyleCnt="7">
        <dgm:presLayoutVars>
          <dgm:bulletEnabled val="1"/>
        </dgm:presLayoutVars>
      </dgm:prSet>
      <dgm:spPr/>
    </dgm:pt>
    <dgm:pt modelId="{0D6695AD-2578-4A29-928E-536C89F3CF56}" type="pres">
      <dgm:prSet presAssocID="{0E65AE90-F42E-44DC-BB37-E1BEF6EF429A}" presName="accent_6" presStyleCnt="0"/>
      <dgm:spPr/>
    </dgm:pt>
    <dgm:pt modelId="{DFB1B9BC-E884-4458-9A5F-2735F037ADFE}" type="pres">
      <dgm:prSet presAssocID="{0E65AE90-F42E-44DC-BB37-E1BEF6EF429A}" presName="accentRepeatNode" presStyleLbl="solidFgAcc1" presStyleIdx="5" presStyleCnt="7"/>
      <dgm:spPr/>
    </dgm:pt>
    <dgm:pt modelId="{79663F0F-DFC3-464A-9053-DF3D1043EB76}" type="pres">
      <dgm:prSet presAssocID="{C94EA83B-DE45-432D-AF58-F4800F6A8513}" presName="text_7" presStyleLbl="node1" presStyleIdx="6" presStyleCnt="7">
        <dgm:presLayoutVars>
          <dgm:bulletEnabled val="1"/>
        </dgm:presLayoutVars>
      </dgm:prSet>
      <dgm:spPr/>
    </dgm:pt>
    <dgm:pt modelId="{1995B70C-70B2-43FC-879E-5C8B1973118A}" type="pres">
      <dgm:prSet presAssocID="{C94EA83B-DE45-432D-AF58-F4800F6A8513}" presName="accent_7" presStyleCnt="0"/>
      <dgm:spPr/>
    </dgm:pt>
    <dgm:pt modelId="{531C9823-3D4C-46F3-9196-084C709C1900}" type="pres">
      <dgm:prSet presAssocID="{C94EA83B-DE45-432D-AF58-F4800F6A8513}" presName="accentRepeatNode" presStyleLbl="solidFgAcc1" presStyleIdx="6" presStyleCnt="7"/>
      <dgm:spPr/>
    </dgm:pt>
  </dgm:ptLst>
  <dgm:cxnLst>
    <dgm:cxn modelId="{57F59A11-CD60-447A-9037-5DA041F730E4}" srcId="{B7D82F9F-DBC6-461F-BB44-CC39F8789652}" destId="{01A87FCB-FAE0-43F9-B064-56AE60C8D89B}" srcOrd="2" destOrd="0" parTransId="{A4F591E1-9DE4-4F97-8A78-61C4AE18A540}" sibTransId="{ECD93C67-9D72-4397-8EA0-A6D5ECF36470}"/>
    <dgm:cxn modelId="{7B81F816-4EF8-4190-9649-82330A2DBEFB}" srcId="{B7D82F9F-DBC6-461F-BB44-CC39F8789652}" destId="{5287D4A6-719C-4595-882D-7F06D1C10C26}" srcOrd="4" destOrd="0" parTransId="{2BF3D4FF-4AFB-4346-8646-1A1C6B22DCBB}" sibTransId="{5FB9C0F5-726F-45EE-879D-F862476832E0}"/>
    <dgm:cxn modelId="{57D7C769-9F4A-4728-A4A1-FFD63EA8B963}" type="presOf" srcId="{B7D82F9F-DBC6-461F-BB44-CC39F8789652}" destId="{447A29E4-93F6-47E7-8056-DAE130D944F5}" srcOrd="0" destOrd="0" presId="urn:microsoft.com/office/officeart/2008/layout/VerticalCurvedList"/>
    <dgm:cxn modelId="{3633166C-4038-4835-A47C-857803D3C88F}" type="presOf" srcId="{2F8DB3DC-EB85-4BBC-B150-148C24177BAE}" destId="{8DAE1056-C33B-467E-819B-467C0853E83E}" srcOrd="0" destOrd="0" presId="urn:microsoft.com/office/officeart/2008/layout/VerticalCurvedList"/>
    <dgm:cxn modelId="{8E339459-C322-460E-AF84-0D10FCA6F6B5}" type="presOf" srcId="{01A87FCB-FAE0-43F9-B064-56AE60C8D89B}" destId="{A2BD6E4E-818F-4AA9-8ECA-BBC1948100D1}" srcOrd="0" destOrd="0" presId="urn:microsoft.com/office/officeart/2008/layout/VerticalCurvedList"/>
    <dgm:cxn modelId="{70A0D591-F32A-4FC3-9F6E-077BC959A5CC}" srcId="{B7D82F9F-DBC6-461F-BB44-CC39F8789652}" destId="{999424A0-8F43-4486-B945-9A20CCD255F8}" srcOrd="1" destOrd="0" parTransId="{634FDB7B-CC02-4DF7-A834-4BB737B41F21}" sibTransId="{84FC27F8-F1CE-4958-BC18-D942DEBA7DBF}"/>
    <dgm:cxn modelId="{020FFD93-1640-47E0-ADC1-030F17DEBE26}" type="presOf" srcId="{09426116-7FDA-4A47-85C0-C6434F710739}" destId="{849323FE-1DBC-40B3-B3FB-7144EC360628}" srcOrd="0" destOrd="0" presId="urn:microsoft.com/office/officeart/2008/layout/VerticalCurvedList"/>
    <dgm:cxn modelId="{625469AA-1502-4BC6-8357-64BB064F0B45}" srcId="{B7D82F9F-DBC6-461F-BB44-CC39F8789652}" destId="{2F8DB3DC-EB85-4BBC-B150-148C24177BAE}" srcOrd="3" destOrd="0" parTransId="{3B6F9802-A2DE-4110-8542-E0496C5202B1}" sibTransId="{A5E391A1-7073-4BA5-8EF1-819E9CD2CA21}"/>
    <dgm:cxn modelId="{C2F34CBF-5C18-403C-AF05-3D3CF28E3036}" type="presOf" srcId="{0E65AE90-F42E-44DC-BB37-E1BEF6EF429A}" destId="{9B48B99F-0EE0-4719-AAE4-459F55705101}" srcOrd="0" destOrd="0" presId="urn:microsoft.com/office/officeart/2008/layout/VerticalCurvedList"/>
    <dgm:cxn modelId="{EAC3F3CB-DC5F-4E9D-83D5-80C9E0891022}" srcId="{B7D82F9F-DBC6-461F-BB44-CC39F8789652}" destId="{ACF6FC92-819C-4AFF-9918-F87C15290C2A}" srcOrd="0" destOrd="0" parTransId="{C824EFC7-8A94-45F5-9185-4731F2F99DEE}" sibTransId="{09426116-7FDA-4A47-85C0-C6434F710739}"/>
    <dgm:cxn modelId="{FB15B6D2-1686-44C7-B469-E8E124FC973C}" srcId="{B7D82F9F-DBC6-461F-BB44-CC39F8789652}" destId="{C94EA83B-DE45-432D-AF58-F4800F6A8513}" srcOrd="6" destOrd="0" parTransId="{88786131-7685-4147-9A43-D39EE2E5465A}" sibTransId="{72ECAEF4-93D7-4D07-B3FB-520CAD52D2D2}"/>
    <dgm:cxn modelId="{E3CE82D5-BD5A-4508-8C8A-7516DD53DD94}" type="presOf" srcId="{C94EA83B-DE45-432D-AF58-F4800F6A8513}" destId="{79663F0F-DFC3-464A-9053-DF3D1043EB76}" srcOrd="0" destOrd="0" presId="urn:microsoft.com/office/officeart/2008/layout/VerticalCurvedList"/>
    <dgm:cxn modelId="{5BAFEEDD-62D9-4B93-8C59-DD861285FDA3}" type="presOf" srcId="{999424A0-8F43-4486-B945-9A20CCD255F8}" destId="{7BDC0194-1217-4B95-B93A-2E3E6E988109}" srcOrd="0" destOrd="0" presId="urn:microsoft.com/office/officeart/2008/layout/VerticalCurvedList"/>
    <dgm:cxn modelId="{2F6E66ED-CF4E-4E32-BCDA-721C0EE31A60}" type="presOf" srcId="{ACF6FC92-819C-4AFF-9918-F87C15290C2A}" destId="{1AA57950-5505-437A-859B-67FE07BFB83A}" srcOrd="0" destOrd="0" presId="urn:microsoft.com/office/officeart/2008/layout/VerticalCurvedList"/>
    <dgm:cxn modelId="{725F8AF6-1E1B-4E5F-A509-597BC3D136F6}" srcId="{B7D82F9F-DBC6-461F-BB44-CC39F8789652}" destId="{0E65AE90-F42E-44DC-BB37-E1BEF6EF429A}" srcOrd="5" destOrd="0" parTransId="{8502EC0C-C0A7-4D64-9389-BE3AB2927131}" sibTransId="{F99A7C9A-969D-476F-A2BF-74418C203A85}"/>
    <dgm:cxn modelId="{C6B769F9-E2E9-45BD-B58D-6CFB98790695}" type="presOf" srcId="{5287D4A6-719C-4595-882D-7F06D1C10C26}" destId="{061884D6-DD3E-41DC-AB71-C27883F3F208}" srcOrd="0" destOrd="0" presId="urn:microsoft.com/office/officeart/2008/layout/VerticalCurvedList"/>
    <dgm:cxn modelId="{BDC1B465-39B6-4989-AAB2-9E2757AC2E9D}" type="presParOf" srcId="{447A29E4-93F6-47E7-8056-DAE130D944F5}" destId="{B5131751-D732-4470-BA5F-F7FD3F5DFD2B}" srcOrd="0" destOrd="0" presId="urn:microsoft.com/office/officeart/2008/layout/VerticalCurvedList"/>
    <dgm:cxn modelId="{085BF99F-346A-4420-873E-E49B5FB154B0}" type="presParOf" srcId="{B5131751-D732-4470-BA5F-F7FD3F5DFD2B}" destId="{6C967A28-C790-475F-A661-59890F9150F6}" srcOrd="0" destOrd="0" presId="urn:microsoft.com/office/officeart/2008/layout/VerticalCurvedList"/>
    <dgm:cxn modelId="{F42B7763-B9E3-41FE-8445-72469F1DB595}" type="presParOf" srcId="{6C967A28-C790-475F-A661-59890F9150F6}" destId="{4CFC75E0-2635-4BAF-B812-901D80BAEE33}" srcOrd="0" destOrd="0" presId="urn:microsoft.com/office/officeart/2008/layout/VerticalCurvedList"/>
    <dgm:cxn modelId="{40C0A91A-A2CD-4FE1-A938-1652094DC06D}" type="presParOf" srcId="{6C967A28-C790-475F-A661-59890F9150F6}" destId="{849323FE-1DBC-40B3-B3FB-7144EC360628}" srcOrd="1" destOrd="0" presId="urn:microsoft.com/office/officeart/2008/layout/VerticalCurvedList"/>
    <dgm:cxn modelId="{390906FA-6591-4F9F-A384-5BE7CDD4B034}" type="presParOf" srcId="{6C967A28-C790-475F-A661-59890F9150F6}" destId="{71B06E53-1E14-4BEE-9DC6-34FD98C3CB1B}" srcOrd="2" destOrd="0" presId="urn:microsoft.com/office/officeart/2008/layout/VerticalCurvedList"/>
    <dgm:cxn modelId="{7107C449-9797-4A25-B425-976A0C07C3FB}" type="presParOf" srcId="{6C967A28-C790-475F-A661-59890F9150F6}" destId="{A783B2AE-F420-46ED-96C9-AE7BC4EC4471}" srcOrd="3" destOrd="0" presId="urn:microsoft.com/office/officeart/2008/layout/VerticalCurvedList"/>
    <dgm:cxn modelId="{1325364A-D0B0-4A04-B517-2B69770B8574}" type="presParOf" srcId="{B5131751-D732-4470-BA5F-F7FD3F5DFD2B}" destId="{1AA57950-5505-437A-859B-67FE07BFB83A}" srcOrd="1" destOrd="0" presId="urn:microsoft.com/office/officeart/2008/layout/VerticalCurvedList"/>
    <dgm:cxn modelId="{1DDD06C8-9A72-46BC-8FB7-93E69BACBBCE}" type="presParOf" srcId="{B5131751-D732-4470-BA5F-F7FD3F5DFD2B}" destId="{F8A81415-657A-4615-88A1-45B414FF7223}" srcOrd="2" destOrd="0" presId="urn:microsoft.com/office/officeart/2008/layout/VerticalCurvedList"/>
    <dgm:cxn modelId="{B375E8A0-9FB2-44D9-8FDA-66C7733952B8}" type="presParOf" srcId="{F8A81415-657A-4615-88A1-45B414FF7223}" destId="{3D8BAB51-AF59-4A32-9398-57A871387423}" srcOrd="0" destOrd="0" presId="urn:microsoft.com/office/officeart/2008/layout/VerticalCurvedList"/>
    <dgm:cxn modelId="{94EE42A5-B791-4358-9C46-72BC56E2733E}" type="presParOf" srcId="{B5131751-D732-4470-BA5F-F7FD3F5DFD2B}" destId="{7BDC0194-1217-4B95-B93A-2E3E6E988109}" srcOrd="3" destOrd="0" presId="urn:microsoft.com/office/officeart/2008/layout/VerticalCurvedList"/>
    <dgm:cxn modelId="{9D023874-D3D8-4CB5-AE4B-A3290ED30BDE}" type="presParOf" srcId="{B5131751-D732-4470-BA5F-F7FD3F5DFD2B}" destId="{921A3D55-D474-4DE4-8FD9-352B44F89328}" srcOrd="4" destOrd="0" presId="urn:microsoft.com/office/officeart/2008/layout/VerticalCurvedList"/>
    <dgm:cxn modelId="{DDC590CF-9CF3-47FE-A81D-A441203B0681}" type="presParOf" srcId="{921A3D55-D474-4DE4-8FD9-352B44F89328}" destId="{8991EEB4-31D9-4ABB-9900-2D4638722DCC}" srcOrd="0" destOrd="0" presId="urn:microsoft.com/office/officeart/2008/layout/VerticalCurvedList"/>
    <dgm:cxn modelId="{D5A62C71-A4D1-40F5-B6C8-3D2C9BDA1EC5}" type="presParOf" srcId="{B5131751-D732-4470-BA5F-F7FD3F5DFD2B}" destId="{A2BD6E4E-818F-4AA9-8ECA-BBC1948100D1}" srcOrd="5" destOrd="0" presId="urn:microsoft.com/office/officeart/2008/layout/VerticalCurvedList"/>
    <dgm:cxn modelId="{2B7AB99E-36A6-4AF5-9FB6-1D631E1D2C13}" type="presParOf" srcId="{B5131751-D732-4470-BA5F-F7FD3F5DFD2B}" destId="{ABD4D09B-3DD3-4A3A-9F03-0A4D6159111A}" srcOrd="6" destOrd="0" presId="urn:microsoft.com/office/officeart/2008/layout/VerticalCurvedList"/>
    <dgm:cxn modelId="{BBEBD02D-CD72-4069-8186-1349FE568139}" type="presParOf" srcId="{ABD4D09B-3DD3-4A3A-9F03-0A4D6159111A}" destId="{DA24BB41-BC28-4B3A-95D0-810E3BC235E9}" srcOrd="0" destOrd="0" presId="urn:microsoft.com/office/officeart/2008/layout/VerticalCurvedList"/>
    <dgm:cxn modelId="{730586CF-0964-4998-BF13-8B7BA46887C2}" type="presParOf" srcId="{B5131751-D732-4470-BA5F-F7FD3F5DFD2B}" destId="{8DAE1056-C33B-467E-819B-467C0853E83E}" srcOrd="7" destOrd="0" presId="urn:microsoft.com/office/officeart/2008/layout/VerticalCurvedList"/>
    <dgm:cxn modelId="{F9035F46-949D-48E6-ACB8-DE627FEE9ACC}" type="presParOf" srcId="{B5131751-D732-4470-BA5F-F7FD3F5DFD2B}" destId="{A8F038A7-EC43-4055-92CF-AC4104831A1C}" srcOrd="8" destOrd="0" presId="urn:microsoft.com/office/officeart/2008/layout/VerticalCurvedList"/>
    <dgm:cxn modelId="{38424CFE-5791-428F-ABA4-DDE6899B48B4}" type="presParOf" srcId="{A8F038A7-EC43-4055-92CF-AC4104831A1C}" destId="{DF3315F0-5CC6-4D81-A9D0-B784F5FFE3A8}" srcOrd="0" destOrd="0" presId="urn:microsoft.com/office/officeart/2008/layout/VerticalCurvedList"/>
    <dgm:cxn modelId="{00F9F451-747E-4711-8673-A3061387B88B}" type="presParOf" srcId="{B5131751-D732-4470-BA5F-F7FD3F5DFD2B}" destId="{061884D6-DD3E-41DC-AB71-C27883F3F208}" srcOrd="9" destOrd="0" presId="urn:microsoft.com/office/officeart/2008/layout/VerticalCurvedList"/>
    <dgm:cxn modelId="{71C8965E-1D19-4BA5-81EF-7E920E26D407}" type="presParOf" srcId="{B5131751-D732-4470-BA5F-F7FD3F5DFD2B}" destId="{D0BA4250-ED3E-4022-BCBD-12A461C27BE7}" srcOrd="10" destOrd="0" presId="urn:microsoft.com/office/officeart/2008/layout/VerticalCurvedList"/>
    <dgm:cxn modelId="{7DFDF267-612D-4245-82D0-E8BCF77B86D3}" type="presParOf" srcId="{D0BA4250-ED3E-4022-BCBD-12A461C27BE7}" destId="{8D36E474-41E9-42E7-9F42-142F4AADB06A}" srcOrd="0" destOrd="0" presId="urn:microsoft.com/office/officeart/2008/layout/VerticalCurvedList"/>
    <dgm:cxn modelId="{044D8CB1-8F67-44FB-A983-C4954535E4FE}" type="presParOf" srcId="{B5131751-D732-4470-BA5F-F7FD3F5DFD2B}" destId="{9B48B99F-0EE0-4719-AAE4-459F55705101}" srcOrd="11" destOrd="0" presId="urn:microsoft.com/office/officeart/2008/layout/VerticalCurvedList"/>
    <dgm:cxn modelId="{6DC888C6-32EE-4097-9C51-0311BCB1B3F0}" type="presParOf" srcId="{B5131751-D732-4470-BA5F-F7FD3F5DFD2B}" destId="{0D6695AD-2578-4A29-928E-536C89F3CF56}" srcOrd="12" destOrd="0" presId="urn:microsoft.com/office/officeart/2008/layout/VerticalCurvedList"/>
    <dgm:cxn modelId="{5CC9B682-5233-470B-AB83-EEB06C6743E9}" type="presParOf" srcId="{0D6695AD-2578-4A29-928E-536C89F3CF56}" destId="{DFB1B9BC-E884-4458-9A5F-2735F037ADFE}" srcOrd="0" destOrd="0" presId="urn:microsoft.com/office/officeart/2008/layout/VerticalCurvedList"/>
    <dgm:cxn modelId="{52AA2A19-F40B-4A79-AC0C-C5EA8BC5153D}" type="presParOf" srcId="{B5131751-D732-4470-BA5F-F7FD3F5DFD2B}" destId="{79663F0F-DFC3-464A-9053-DF3D1043EB76}" srcOrd="13" destOrd="0" presId="urn:microsoft.com/office/officeart/2008/layout/VerticalCurvedList"/>
    <dgm:cxn modelId="{8B2650EA-8DB6-4273-B773-AF2A802A1C09}" type="presParOf" srcId="{B5131751-D732-4470-BA5F-F7FD3F5DFD2B}" destId="{1995B70C-70B2-43FC-879E-5C8B1973118A}" srcOrd="14" destOrd="0" presId="urn:microsoft.com/office/officeart/2008/layout/VerticalCurvedList"/>
    <dgm:cxn modelId="{1E00B8F5-2156-4A39-A66E-4C1ADD9EDE39}" type="presParOf" srcId="{1995B70C-70B2-43FC-879E-5C8B1973118A}" destId="{531C9823-3D4C-46F3-9196-084C709C190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B065F2-AFC1-4115-B812-211D766A7A64}">
      <dsp:nvSpPr>
        <dsp:cNvPr id="0" name=""/>
        <dsp:cNvSpPr/>
      </dsp:nvSpPr>
      <dsp:spPr>
        <a:xfrm>
          <a:off x="793646" y="595455"/>
          <a:ext cx="960337" cy="480168"/>
        </a:xfrm>
        <a:prstGeom prst="roundRect">
          <a:avLst>
            <a:gd name="adj" fmla="val 10000"/>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Borrower</a:t>
          </a:r>
        </a:p>
      </dsp:txBody>
      <dsp:txXfrm>
        <a:off x="807710" y="609519"/>
        <a:ext cx="932209" cy="452040"/>
      </dsp:txXfrm>
    </dsp:sp>
    <dsp:sp modelId="{D726C345-5F8D-4FF4-94BC-F1B59DF0B065}">
      <dsp:nvSpPr>
        <dsp:cNvPr id="0" name=""/>
        <dsp:cNvSpPr/>
      </dsp:nvSpPr>
      <dsp:spPr>
        <a:xfrm rot="3600000">
          <a:off x="1424679" y="1438198"/>
          <a:ext cx="491190" cy="168058"/>
        </a:xfrm>
        <a:prstGeom prst="leftRightArrow">
          <a:avLst>
            <a:gd name="adj1" fmla="val 60000"/>
            <a:gd name="adj2" fmla="val 50000"/>
          </a:avLst>
        </a:prstGeom>
        <a:solidFill>
          <a:schemeClr val="accent2">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dirty="0"/>
        </a:p>
      </dsp:txBody>
      <dsp:txXfrm>
        <a:off x="1475096" y="1471810"/>
        <a:ext cx="390356" cy="100834"/>
      </dsp:txXfrm>
    </dsp:sp>
    <dsp:sp modelId="{9A38203E-D41F-4F1F-A7BE-B35DD3E25098}">
      <dsp:nvSpPr>
        <dsp:cNvPr id="0" name=""/>
        <dsp:cNvSpPr/>
      </dsp:nvSpPr>
      <dsp:spPr>
        <a:xfrm>
          <a:off x="1586565" y="1968831"/>
          <a:ext cx="960337" cy="480168"/>
        </a:xfrm>
        <a:prstGeom prst="roundRect">
          <a:avLst>
            <a:gd name="adj" fmla="val 10000"/>
          </a:avLst>
        </a:prstGeom>
        <a:solidFill>
          <a:schemeClr val="accent2">
            <a:hueOff val="1193893"/>
            <a:satOff val="-11392"/>
            <a:lumOff val="-353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Lending Club</a:t>
          </a:r>
        </a:p>
      </dsp:txBody>
      <dsp:txXfrm>
        <a:off x="1600629" y="1982895"/>
        <a:ext cx="932209" cy="452040"/>
      </dsp:txXfrm>
    </dsp:sp>
    <dsp:sp modelId="{BE213F6E-6953-497E-83D7-D6BF3C7F8F27}">
      <dsp:nvSpPr>
        <dsp:cNvPr id="0" name=""/>
        <dsp:cNvSpPr/>
      </dsp:nvSpPr>
      <dsp:spPr>
        <a:xfrm rot="10800000">
          <a:off x="1033976" y="2124886"/>
          <a:ext cx="491190" cy="168058"/>
        </a:xfrm>
        <a:prstGeom prst="leftRightArrow">
          <a:avLst>
            <a:gd name="adj1" fmla="val 60000"/>
            <a:gd name="adj2" fmla="val 50000"/>
          </a:avLst>
        </a:prstGeom>
        <a:solidFill>
          <a:schemeClr val="accent2">
            <a:hueOff val="1193893"/>
            <a:satOff val="-11392"/>
            <a:lumOff val="-353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dirty="0"/>
        </a:p>
      </dsp:txBody>
      <dsp:txXfrm rot="10800000">
        <a:off x="1084393" y="2158498"/>
        <a:ext cx="390356" cy="100834"/>
      </dsp:txXfrm>
    </dsp:sp>
    <dsp:sp modelId="{BA9EB530-4849-4F26-B83D-3D63BDB062F5}">
      <dsp:nvSpPr>
        <dsp:cNvPr id="0" name=""/>
        <dsp:cNvSpPr/>
      </dsp:nvSpPr>
      <dsp:spPr>
        <a:xfrm>
          <a:off x="12240" y="1968831"/>
          <a:ext cx="960337" cy="480168"/>
        </a:xfrm>
        <a:prstGeom prst="roundRect">
          <a:avLst>
            <a:gd name="adj" fmla="val 10000"/>
          </a:avLst>
        </a:prstGeom>
        <a:solidFill>
          <a:schemeClr val="accent2">
            <a:hueOff val="2387787"/>
            <a:satOff val="-22785"/>
            <a:lumOff val="-7059"/>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Investors</a:t>
          </a:r>
        </a:p>
      </dsp:txBody>
      <dsp:txXfrm>
        <a:off x="26304" y="1982895"/>
        <a:ext cx="932209" cy="452040"/>
      </dsp:txXfrm>
    </dsp:sp>
    <dsp:sp modelId="{3B373407-18A7-4619-9DFD-EA5D23D4A546}">
      <dsp:nvSpPr>
        <dsp:cNvPr id="0" name=""/>
        <dsp:cNvSpPr/>
      </dsp:nvSpPr>
      <dsp:spPr>
        <a:xfrm rot="17978307">
          <a:off x="637516" y="1455461"/>
          <a:ext cx="491190" cy="168058"/>
        </a:xfrm>
        <a:prstGeom prst="leftRightArrow">
          <a:avLst>
            <a:gd name="adj1" fmla="val 60000"/>
            <a:gd name="adj2" fmla="val 50000"/>
          </a:avLst>
        </a:prstGeom>
        <a:solidFill>
          <a:schemeClr val="accent2">
            <a:hueOff val="2387787"/>
            <a:satOff val="-22785"/>
            <a:lumOff val="-7059"/>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dirty="0"/>
        </a:p>
      </dsp:txBody>
      <dsp:txXfrm>
        <a:off x="687933" y="1489073"/>
        <a:ext cx="390356" cy="1008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9323FE-1DBC-40B3-B3FB-7144EC360628}">
      <dsp:nvSpPr>
        <dsp:cNvPr id="0" name=""/>
        <dsp:cNvSpPr/>
      </dsp:nvSpPr>
      <dsp:spPr>
        <a:xfrm>
          <a:off x="-3967209" y="-609068"/>
          <a:ext cx="4727835" cy="4727835"/>
        </a:xfrm>
        <a:prstGeom prst="blockArc">
          <a:avLst>
            <a:gd name="adj1" fmla="val 18900000"/>
            <a:gd name="adj2" fmla="val 2700000"/>
            <a:gd name="adj3" fmla="val 457"/>
          </a:avLst>
        </a:prstGeom>
        <a:noFill/>
        <a:ln w="9525" cap="flat"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AA57950-5505-437A-859B-67FE07BFB83A}">
      <dsp:nvSpPr>
        <dsp:cNvPr id="0" name=""/>
        <dsp:cNvSpPr/>
      </dsp:nvSpPr>
      <dsp:spPr>
        <a:xfrm>
          <a:off x="246627" y="159550"/>
          <a:ext cx="3149974" cy="318961"/>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3176" tIns="33020" rIns="33020" bIns="33020" numCol="1" spcCol="1270" anchor="ctr" anchorCtr="0">
          <a:noAutofit/>
        </a:bodyPr>
        <a:lstStyle/>
        <a:p>
          <a:pPr marL="0" lvl="0" indent="0" algn="l" defTabSz="577850">
            <a:lnSpc>
              <a:spcPct val="90000"/>
            </a:lnSpc>
            <a:spcBef>
              <a:spcPct val="0"/>
            </a:spcBef>
            <a:spcAft>
              <a:spcPct val="35000"/>
            </a:spcAft>
            <a:buNone/>
          </a:pPr>
          <a:r>
            <a:rPr lang="en-US" sz="1300" b="0" i="0" kern="1200" dirty="0">
              <a:latin typeface="Roboto" panose="020B0604020202020204" charset="0"/>
              <a:ea typeface="Roboto" panose="020B0604020202020204" charset="0"/>
            </a:rPr>
            <a:t>LOGISTIC REGRESSION</a:t>
          </a:r>
        </a:p>
      </dsp:txBody>
      <dsp:txXfrm>
        <a:off x="246627" y="159550"/>
        <a:ext cx="3149974" cy="318961"/>
      </dsp:txXfrm>
    </dsp:sp>
    <dsp:sp modelId="{3D8BAB51-AF59-4A32-9398-57A871387423}">
      <dsp:nvSpPr>
        <dsp:cNvPr id="0" name=""/>
        <dsp:cNvSpPr/>
      </dsp:nvSpPr>
      <dsp:spPr>
        <a:xfrm>
          <a:off x="47276" y="119680"/>
          <a:ext cx="398701" cy="398701"/>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BDC0194-1217-4B95-B93A-2E3E6E988109}">
      <dsp:nvSpPr>
        <dsp:cNvPr id="0" name=""/>
        <dsp:cNvSpPr/>
      </dsp:nvSpPr>
      <dsp:spPr>
        <a:xfrm>
          <a:off x="535476" y="638273"/>
          <a:ext cx="2861125" cy="318961"/>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3176" tIns="33020" rIns="33020" bIns="33020" numCol="1" spcCol="1270" anchor="ctr" anchorCtr="0">
          <a:noAutofit/>
        </a:bodyPr>
        <a:lstStyle/>
        <a:p>
          <a:pPr marL="0" lvl="0" indent="0" algn="l" defTabSz="577850">
            <a:lnSpc>
              <a:spcPct val="90000"/>
            </a:lnSpc>
            <a:spcBef>
              <a:spcPct val="0"/>
            </a:spcBef>
            <a:spcAft>
              <a:spcPct val="35000"/>
            </a:spcAft>
            <a:buNone/>
          </a:pPr>
          <a:r>
            <a:rPr lang="en-IN" sz="1300" kern="1200" dirty="0"/>
            <a:t>DECISION TREE</a:t>
          </a:r>
        </a:p>
      </dsp:txBody>
      <dsp:txXfrm>
        <a:off x="535476" y="638273"/>
        <a:ext cx="2861125" cy="318961"/>
      </dsp:txXfrm>
    </dsp:sp>
    <dsp:sp modelId="{8991EEB4-31D9-4ABB-9900-2D4638722DCC}">
      <dsp:nvSpPr>
        <dsp:cNvPr id="0" name=""/>
        <dsp:cNvSpPr/>
      </dsp:nvSpPr>
      <dsp:spPr>
        <a:xfrm>
          <a:off x="336125" y="598403"/>
          <a:ext cx="398701" cy="398701"/>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2BD6E4E-818F-4AA9-8ECA-BBC1948100D1}">
      <dsp:nvSpPr>
        <dsp:cNvPr id="0" name=""/>
        <dsp:cNvSpPr/>
      </dsp:nvSpPr>
      <dsp:spPr>
        <a:xfrm>
          <a:off x="693763" y="1116645"/>
          <a:ext cx="2702838" cy="318961"/>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3176" tIns="33020" rIns="33020" bIns="33020" numCol="1" spcCol="1270" anchor="ctr" anchorCtr="0">
          <a:noAutofit/>
        </a:bodyPr>
        <a:lstStyle/>
        <a:p>
          <a:pPr marL="0" lvl="0" indent="0" algn="l" defTabSz="577850">
            <a:lnSpc>
              <a:spcPct val="90000"/>
            </a:lnSpc>
            <a:spcBef>
              <a:spcPct val="0"/>
            </a:spcBef>
            <a:spcAft>
              <a:spcPct val="35000"/>
            </a:spcAft>
            <a:buNone/>
          </a:pPr>
          <a:r>
            <a:rPr lang="en-US" sz="1300" b="0" i="0" kern="1200" dirty="0">
              <a:latin typeface="Roboto" panose="020B0604020202020204" charset="0"/>
              <a:ea typeface="Roboto" panose="020B0604020202020204" charset="0"/>
            </a:rPr>
            <a:t>RANDOM FOREST</a:t>
          </a:r>
        </a:p>
      </dsp:txBody>
      <dsp:txXfrm>
        <a:off x="693763" y="1116645"/>
        <a:ext cx="2702838" cy="318961"/>
      </dsp:txXfrm>
    </dsp:sp>
    <dsp:sp modelId="{DA24BB41-BC28-4B3A-95D0-810E3BC235E9}">
      <dsp:nvSpPr>
        <dsp:cNvPr id="0" name=""/>
        <dsp:cNvSpPr/>
      </dsp:nvSpPr>
      <dsp:spPr>
        <a:xfrm>
          <a:off x="494412" y="1076775"/>
          <a:ext cx="398701" cy="398701"/>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DAE1056-C33B-467E-819B-467C0853E83E}">
      <dsp:nvSpPr>
        <dsp:cNvPr id="0" name=""/>
        <dsp:cNvSpPr/>
      </dsp:nvSpPr>
      <dsp:spPr>
        <a:xfrm>
          <a:off x="744303" y="1595368"/>
          <a:ext cx="2652298" cy="318961"/>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3176" tIns="33020" rIns="33020" bIns="33020" numCol="1" spcCol="1270" anchor="ctr" anchorCtr="0">
          <a:noAutofit/>
        </a:bodyPr>
        <a:lstStyle/>
        <a:p>
          <a:pPr marL="0" lvl="0" indent="0" algn="l" defTabSz="577850">
            <a:lnSpc>
              <a:spcPct val="90000"/>
            </a:lnSpc>
            <a:spcBef>
              <a:spcPct val="0"/>
            </a:spcBef>
            <a:spcAft>
              <a:spcPct val="35000"/>
            </a:spcAft>
            <a:buNone/>
          </a:pPr>
          <a:r>
            <a:rPr lang="en-US" sz="1300" kern="1200" dirty="0"/>
            <a:t>SUPPORT VECTOR MACHINE</a:t>
          </a:r>
          <a:endParaRPr lang="en-IN" sz="1300" kern="1200" dirty="0"/>
        </a:p>
      </dsp:txBody>
      <dsp:txXfrm>
        <a:off x="744303" y="1595368"/>
        <a:ext cx="2652298" cy="318961"/>
      </dsp:txXfrm>
    </dsp:sp>
    <dsp:sp modelId="{DF3315F0-5CC6-4D81-A9D0-B784F5FFE3A8}">
      <dsp:nvSpPr>
        <dsp:cNvPr id="0" name=""/>
        <dsp:cNvSpPr/>
      </dsp:nvSpPr>
      <dsp:spPr>
        <a:xfrm>
          <a:off x="544952" y="1555498"/>
          <a:ext cx="398701" cy="398701"/>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61884D6-DD3E-41DC-AB71-C27883F3F208}">
      <dsp:nvSpPr>
        <dsp:cNvPr id="0" name=""/>
        <dsp:cNvSpPr/>
      </dsp:nvSpPr>
      <dsp:spPr>
        <a:xfrm>
          <a:off x="693763" y="2074091"/>
          <a:ext cx="2702838" cy="318961"/>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3176" tIns="33020" rIns="33020" bIns="33020" numCol="1" spcCol="1270" anchor="ctr" anchorCtr="0">
          <a:noAutofit/>
        </a:bodyPr>
        <a:lstStyle/>
        <a:p>
          <a:pPr marL="0" lvl="0" indent="0" algn="l" defTabSz="577850">
            <a:lnSpc>
              <a:spcPct val="90000"/>
            </a:lnSpc>
            <a:spcBef>
              <a:spcPct val="0"/>
            </a:spcBef>
            <a:spcAft>
              <a:spcPct val="35000"/>
            </a:spcAft>
            <a:buNone/>
          </a:pPr>
          <a:r>
            <a:rPr lang="en-US" sz="1300" b="0" i="1" kern="1200" dirty="0">
              <a:latin typeface="Roboto" panose="020B0604020202020204" charset="0"/>
              <a:ea typeface="Roboto" panose="020B0604020202020204" charset="0"/>
            </a:rPr>
            <a:t>k</a:t>
          </a:r>
          <a:r>
            <a:rPr lang="en-US" sz="1300" b="0" i="0" kern="1200" dirty="0">
              <a:latin typeface="Roboto" panose="020B0604020202020204" charset="0"/>
              <a:ea typeface="Roboto" panose="020B0604020202020204" charset="0"/>
            </a:rPr>
            <a:t>-NEAREST NEIGHBOR</a:t>
          </a:r>
        </a:p>
      </dsp:txBody>
      <dsp:txXfrm>
        <a:off x="693763" y="2074091"/>
        <a:ext cx="2702838" cy="318961"/>
      </dsp:txXfrm>
    </dsp:sp>
    <dsp:sp modelId="{8D36E474-41E9-42E7-9F42-142F4AADB06A}">
      <dsp:nvSpPr>
        <dsp:cNvPr id="0" name=""/>
        <dsp:cNvSpPr/>
      </dsp:nvSpPr>
      <dsp:spPr>
        <a:xfrm>
          <a:off x="494412" y="2034221"/>
          <a:ext cx="398701" cy="398701"/>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B48B99F-0EE0-4719-AAE4-459F55705101}">
      <dsp:nvSpPr>
        <dsp:cNvPr id="0" name=""/>
        <dsp:cNvSpPr/>
      </dsp:nvSpPr>
      <dsp:spPr>
        <a:xfrm>
          <a:off x="535476" y="2552463"/>
          <a:ext cx="2861125" cy="318961"/>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3176" tIns="33020" rIns="33020" bIns="33020" numCol="1" spcCol="1270" anchor="ctr" anchorCtr="0">
          <a:noAutofit/>
        </a:bodyPr>
        <a:lstStyle/>
        <a:p>
          <a:pPr marL="0" lvl="0" indent="0" algn="l" defTabSz="577850">
            <a:lnSpc>
              <a:spcPct val="90000"/>
            </a:lnSpc>
            <a:spcBef>
              <a:spcPct val="0"/>
            </a:spcBef>
            <a:spcAft>
              <a:spcPct val="35000"/>
            </a:spcAft>
            <a:buNone/>
          </a:pPr>
          <a:r>
            <a:rPr lang="en-US" sz="1300" kern="1200" dirty="0"/>
            <a:t>BAGGING &amp; BOOSTING</a:t>
          </a:r>
          <a:endParaRPr lang="en-IN" sz="1300" kern="1200" dirty="0"/>
        </a:p>
      </dsp:txBody>
      <dsp:txXfrm>
        <a:off x="535476" y="2552463"/>
        <a:ext cx="2861125" cy="318961"/>
      </dsp:txXfrm>
    </dsp:sp>
    <dsp:sp modelId="{DFB1B9BC-E884-4458-9A5F-2735F037ADFE}">
      <dsp:nvSpPr>
        <dsp:cNvPr id="0" name=""/>
        <dsp:cNvSpPr/>
      </dsp:nvSpPr>
      <dsp:spPr>
        <a:xfrm>
          <a:off x="336125" y="2512593"/>
          <a:ext cx="398701" cy="398701"/>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9663F0F-DFC3-464A-9053-DF3D1043EB76}">
      <dsp:nvSpPr>
        <dsp:cNvPr id="0" name=""/>
        <dsp:cNvSpPr/>
      </dsp:nvSpPr>
      <dsp:spPr>
        <a:xfrm>
          <a:off x="246627" y="3031186"/>
          <a:ext cx="3149974" cy="318961"/>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3176" tIns="33020" rIns="33020" bIns="33020" numCol="1" spcCol="1270" anchor="ctr" anchorCtr="0">
          <a:noAutofit/>
        </a:bodyPr>
        <a:lstStyle/>
        <a:p>
          <a:pPr marL="0" lvl="0" indent="0" algn="l" defTabSz="577850">
            <a:lnSpc>
              <a:spcPct val="90000"/>
            </a:lnSpc>
            <a:spcBef>
              <a:spcPct val="0"/>
            </a:spcBef>
            <a:spcAft>
              <a:spcPct val="35000"/>
            </a:spcAft>
            <a:buNone/>
          </a:pPr>
          <a:r>
            <a:rPr lang="en-US" sz="1300" b="0" i="0" kern="1200" dirty="0">
              <a:latin typeface="Roboto" panose="020B0604020202020204" charset="0"/>
              <a:ea typeface="Roboto" panose="020B0604020202020204" charset="0"/>
            </a:rPr>
            <a:t>MULTILAYER PERCEPTRON</a:t>
          </a:r>
        </a:p>
      </dsp:txBody>
      <dsp:txXfrm>
        <a:off x="246627" y="3031186"/>
        <a:ext cx="3149974" cy="318961"/>
      </dsp:txXfrm>
    </dsp:sp>
    <dsp:sp modelId="{531C9823-3D4C-46F3-9196-084C709C1900}">
      <dsp:nvSpPr>
        <dsp:cNvPr id="0" name=""/>
        <dsp:cNvSpPr/>
      </dsp:nvSpPr>
      <dsp:spPr>
        <a:xfrm>
          <a:off x="47276" y="2991316"/>
          <a:ext cx="398701" cy="398701"/>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02923383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545128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concludes our presentation. Thank you for taking the time to view it.</a:t>
            </a:r>
            <a:r>
              <a:rPr lang="en-US" baseline="0" dirty="0"/>
              <a:t> </a:t>
            </a:r>
            <a:r>
              <a:rPr lang="en-US" dirty="0"/>
              <a:t>We hope that you found the story that we unlocked from the Lending</a:t>
            </a:r>
            <a:r>
              <a:rPr lang="en-US" baseline="0" dirty="0"/>
              <a:t> </a:t>
            </a:r>
            <a:r>
              <a:rPr lang="en-US" baseline="0"/>
              <a:t>Club loan </a:t>
            </a:r>
            <a:r>
              <a:rPr lang="en-US" baseline="0" dirty="0"/>
              <a:t>data to be informative and useful. </a:t>
            </a:r>
            <a:endParaRPr lang="en-US" dirty="0"/>
          </a:p>
        </p:txBody>
      </p:sp>
    </p:spTree>
    <p:extLst>
      <p:ext uri="{BB962C8B-B14F-4D97-AF65-F5344CB8AC3E}">
        <p14:creationId xmlns:p14="http://schemas.microsoft.com/office/powerpoint/2010/main" val="35266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344043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Lending Club is an online peer to peer credit marketplace which matches borrowers and investors. For evaluating the credit-worthiness of their borrowers, Lending Club primarily relies on a grade and sub-grade it assigns them based on their credit-history. This rating information is then made available to investors who fund the loan requests, so that the investors can decide which loan request and how much of that loan request they will fund.  In addition to the grade information,</a:t>
            </a:r>
            <a:r>
              <a:rPr lang="en-US" sz="1100" kern="1200" baseline="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Lending Club provides</a:t>
            </a:r>
            <a:r>
              <a:rPr lang="en-US" sz="1100" kern="1200" baseline="0" dirty="0">
                <a:solidFill>
                  <a:schemeClr val="tx1"/>
                </a:solidFill>
                <a:effectLst/>
                <a:latin typeface="+mn-lt"/>
                <a:ea typeface="+mn-ea"/>
                <a:cs typeface="+mn-cs"/>
              </a:rPr>
              <a:t> historical loan performance data to investors for more comprehensive analysis.</a:t>
            </a:r>
            <a:r>
              <a:rPr lang="en-US" sz="1100" kern="1200" dirty="0">
                <a:solidFill>
                  <a:schemeClr val="tx1"/>
                </a:solidFill>
                <a:effectLst/>
                <a:latin typeface="+mn-lt"/>
                <a:ea typeface="+mn-ea"/>
                <a:cs typeface="+mn-cs"/>
              </a:rPr>
              <a:t> Our business problem is to find a model that will utilize</a:t>
            </a:r>
            <a:r>
              <a:rPr lang="en-US" sz="1100" kern="1200" baseline="0" dirty="0">
                <a:solidFill>
                  <a:schemeClr val="tx1"/>
                </a:solidFill>
                <a:effectLst/>
                <a:latin typeface="+mn-lt"/>
                <a:ea typeface="+mn-ea"/>
                <a:cs typeface="+mn-cs"/>
              </a:rPr>
              <a:t> the historic loan data to help better identify borrowers that are likely to default </a:t>
            </a:r>
            <a:r>
              <a:rPr lang="en-US" sz="1100" kern="1200" dirty="0">
                <a:solidFill>
                  <a:schemeClr val="tx1"/>
                </a:solidFill>
                <a:effectLst/>
                <a:latin typeface="+mn-lt"/>
                <a:ea typeface="+mn-ea"/>
                <a:cs typeface="+mn-cs"/>
              </a:rPr>
              <a:t> Such a model would allow investors</a:t>
            </a:r>
            <a:r>
              <a:rPr lang="en-US" sz="1100" kern="1200" baseline="0" dirty="0">
                <a:solidFill>
                  <a:schemeClr val="tx1"/>
                </a:solidFill>
                <a:effectLst/>
                <a:latin typeface="+mn-lt"/>
                <a:ea typeface="+mn-ea"/>
                <a:cs typeface="+mn-cs"/>
              </a:rPr>
              <a:t> to avoid loan defaults thus limiting the risk of their investments.</a:t>
            </a:r>
            <a:endParaRPr lang="en-US" sz="1100" kern="1200" dirty="0">
              <a:solidFill>
                <a:schemeClr val="tx1"/>
              </a:solidFill>
              <a:effectLst/>
              <a:latin typeface="+mn-lt"/>
              <a:ea typeface="+mn-ea"/>
              <a:cs typeface="+mn-cs"/>
            </a:endParaRPr>
          </a:p>
          <a:p>
            <a:pPr lvl="0">
              <a:spcBef>
                <a:spcPts val="0"/>
              </a:spcBef>
              <a:buNone/>
            </a:pPr>
            <a:endParaRPr dirty="0"/>
          </a:p>
        </p:txBody>
      </p:sp>
    </p:spTree>
    <p:extLst>
      <p:ext uri="{BB962C8B-B14F-4D97-AF65-F5344CB8AC3E}">
        <p14:creationId xmlns:p14="http://schemas.microsoft.com/office/powerpoint/2010/main" val="3129802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Lending Club provides multiple years of good quality historical</a:t>
            </a:r>
            <a:r>
              <a:rPr lang="en-US" sz="1100" kern="1200" baseline="0" dirty="0">
                <a:solidFill>
                  <a:schemeClr val="tx1"/>
                </a:solidFill>
                <a:effectLst/>
                <a:latin typeface="+mn-lt"/>
                <a:ea typeface="+mn-ea"/>
                <a:cs typeface="+mn-cs"/>
              </a:rPr>
              <a:t> loan data. I had accessed </a:t>
            </a:r>
            <a:r>
              <a:rPr lang="en-US" sz="1100" kern="1200" dirty="0">
                <a:solidFill>
                  <a:schemeClr val="tx1"/>
                </a:solidFill>
                <a:effectLst/>
                <a:latin typeface="+mn-lt"/>
                <a:ea typeface="+mn-ea"/>
                <a:cs typeface="+mn-cs"/>
              </a:rPr>
              <a:t>over 42542 loan records compiled over a period of 4 years from 2007 through 2011. Each record represented an individual loan. These records were comprised of over 100 variables. Included in the data set was a variable that stored information as to whether that particular loan record had gone into default or had stayed current through its repayment term. We could clearly see that this variable would be our dependent variable and that we would evaluate the other relevant variables to see what influence they had over it. Thus began next step of evaluating the data set and cleaning and preparing it for our data mining exercise.</a:t>
            </a:r>
          </a:p>
          <a:p>
            <a:pPr lvl="0">
              <a:spcBef>
                <a:spcPts val="0"/>
              </a:spcBef>
              <a:buNone/>
            </a:pPr>
            <a:endParaRPr dirty="0"/>
          </a:p>
        </p:txBody>
      </p:sp>
    </p:spTree>
    <p:extLst>
      <p:ext uri="{BB962C8B-B14F-4D97-AF65-F5344CB8AC3E}">
        <p14:creationId xmlns:p14="http://schemas.microsoft.com/office/powerpoint/2010/main" val="3499858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Though the data was of good quality, we found that we had to perform some clean-up activity. We discarded</a:t>
            </a:r>
            <a:r>
              <a:rPr lang="en-US" sz="1100" kern="1200" baseline="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variables that were redundant or obviously did not exert any influence on the dependent variable (For example: Employee ID, Borrower job title, and the credit history URL). We then removed observations that were</a:t>
            </a:r>
            <a:r>
              <a:rPr lang="en-US" sz="1100" kern="1200" baseline="0" dirty="0">
                <a:solidFill>
                  <a:schemeClr val="tx1"/>
                </a:solidFill>
                <a:effectLst/>
                <a:latin typeface="+mn-lt"/>
                <a:ea typeface="+mn-ea"/>
                <a:cs typeface="+mn-cs"/>
              </a:rPr>
              <a:t> missing data in key variables</a:t>
            </a:r>
            <a:r>
              <a:rPr lang="en-US" sz="1100" kern="1200" dirty="0">
                <a:solidFill>
                  <a:schemeClr val="tx1"/>
                </a:solidFill>
                <a:effectLst/>
                <a:latin typeface="+mn-lt"/>
                <a:ea typeface="+mn-ea"/>
                <a:cs typeface="+mn-cs"/>
              </a:rPr>
              <a:t>. This,</a:t>
            </a:r>
            <a:r>
              <a:rPr lang="en-US" sz="1100" kern="1200" baseline="0" dirty="0">
                <a:solidFill>
                  <a:schemeClr val="tx1"/>
                </a:solidFill>
                <a:effectLst/>
                <a:latin typeface="+mn-lt"/>
                <a:ea typeface="+mn-ea"/>
                <a:cs typeface="+mn-cs"/>
              </a:rPr>
              <a:t> however, w</a:t>
            </a:r>
            <a:r>
              <a:rPr lang="en-US" sz="1100" kern="1200" dirty="0">
                <a:solidFill>
                  <a:schemeClr val="tx1"/>
                </a:solidFill>
                <a:effectLst/>
                <a:latin typeface="+mn-lt"/>
                <a:ea typeface="+mn-ea"/>
                <a:cs typeface="+mn-cs"/>
              </a:rPr>
              <a:t>as very small percentage of the population. </a:t>
            </a:r>
            <a:r>
              <a:rPr lang="en-IN" sz="1100" kern="1200" dirty="0">
                <a:solidFill>
                  <a:schemeClr val="tx1"/>
                </a:solidFill>
                <a:effectLst/>
                <a:latin typeface="+mn-lt"/>
                <a:ea typeface="+mn-ea"/>
                <a:cs typeface="+mn-cs"/>
              </a:rPr>
              <a:t>Once we had trimmed the variables and record set, we converted certain continuous variables into ranges of values that would allow for a better interpretation of the results. Finally, we converted the variable called loan status into a binary variable called “default” for use as our dependent variable.</a:t>
            </a:r>
          </a:p>
          <a:p>
            <a:pPr lvl="0">
              <a:spcBef>
                <a:spcPts val="0"/>
              </a:spcBef>
              <a:buNone/>
            </a:pPr>
            <a:endParaRPr lang="en-IN" dirty="0"/>
          </a:p>
        </p:txBody>
      </p:sp>
    </p:spTree>
    <p:extLst>
      <p:ext uri="{BB962C8B-B14F-4D97-AF65-F5344CB8AC3E}">
        <p14:creationId xmlns:p14="http://schemas.microsoft.com/office/powerpoint/2010/main" val="2371029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834763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0093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3880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08291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Shape 10"/>
          <p:cNvSpPr/>
          <p:nvPr/>
        </p:nvSpPr>
        <p:spPr>
          <a:xfrm>
            <a:off x="-11025" y="-11025"/>
            <a:ext cx="9144000" cy="5143500"/>
          </a:xfrm>
          <a:prstGeom prst="rect">
            <a:avLst/>
          </a:prstGeom>
          <a:solidFill>
            <a:srgbClr val="222222">
              <a:alpha val="64620"/>
            </a:srgbClr>
          </a:solidFill>
          <a:ln>
            <a:noFill/>
          </a:ln>
        </p:spPr>
        <p:txBody>
          <a:bodyPr lIns="91425" tIns="91425" rIns="91425" bIns="91425" anchor="ctr" anchorCtr="0">
            <a:noAutofit/>
          </a:bodyPr>
          <a:lstStyle/>
          <a:p>
            <a:pPr lvl="0">
              <a:spcBef>
                <a:spcPts val="0"/>
              </a:spcBef>
              <a:buNone/>
            </a:pPr>
            <a:endParaRPr dirty="0"/>
          </a:p>
        </p:txBody>
      </p:sp>
      <p:sp>
        <p:nvSpPr>
          <p:cNvPr id="11" name="Shape 11"/>
          <p:cNvSpPr/>
          <p:nvPr/>
        </p:nvSpPr>
        <p:spPr>
          <a:xfrm>
            <a:off x="5086350" y="-38100"/>
            <a:ext cx="4114800" cy="5219700"/>
          </a:xfrm>
          <a:custGeom>
            <a:avLst/>
            <a:gdLst/>
            <a:ahLst/>
            <a:cxnLst/>
            <a:rect l="0" t="0" r="0" b="0"/>
            <a:pathLst>
              <a:path w="164592" h="208788" extrusionOk="0">
                <a:moveTo>
                  <a:pt x="0" y="1524"/>
                </a:moveTo>
                <a:lnTo>
                  <a:pt x="107442" y="208788"/>
                </a:lnTo>
                <a:lnTo>
                  <a:pt x="164592" y="208788"/>
                </a:lnTo>
                <a:lnTo>
                  <a:pt x="164592" y="0"/>
                </a:lnTo>
                <a:close/>
              </a:path>
            </a:pathLst>
          </a:custGeom>
          <a:solidFill>
            <a:srgbClr val="FF8700">
              <a:alpha val="85380"/>
            </a:srgbClr>
          </a:solidFill>
          <a:ln>
            <a:noFill/>
          </a:ln>
        </p:spPr>
      </p:sp>
      <p:sp>
        <p:nvSpPr>
          <p:cNvPr id="12" name="Shape 12"/>
          <p:cNvSpPr/>
          <p:nvPr/>
        </p:nvSpPr>
        <p:spPr>
          <a:xfrm flipH="1">
            <a:off x="-418950" y="4394400"/>
            <a:ext cx="8172300" cy="749100"/>
          </a:xfrm>
          <a:prstGeom prst="parallelogram">
            <a:avLst>
              <a:gd name="adj" fmla="val 51542"/>
            </a:avLst>
          </a:prstGeom>
          <a:solidFill>
            <a:srgbClr val="FFFFFF">
              <a:alpha val="17690"/>
            </a:srgbClr>
          </a:solidFill>
          <a:ln>
            <a:noFill/>
          </a:ln>
        </p:spPr>
        <p:txBody>
          <a:bodyPr lIns="91425" tIns="91425" rIns="91425" bIns="91425" anchor="ctr" anchorCtr="0">
            <a:noAutofit/>
          </a:bodyPr>
          <a:lstStyle/>
          <a:p>
            <a:pPr lvl="0">
              <a:spcBef>
                <a:spcPts val="0"/>
              </a:spcBef>
              <a:buNone/>
            </a:pPr>
            <a:endParaRPr dirty="0">
              <a:solidFill>
                <a:srgbClr val="434343"/>
              </a:solidFill>
            </a:endParaRPr>
          </a:p>
        </p:txBody>
      </p:sp>
      <p:sp>
        <p:nvSpPr>
          <p:cNvPr id="13" name="Shape 13"/>
          <p:cNvSpPr/>
          <p:nvPr/>
        </p:nvSpPr>
        <p:spPr>
          <a:xfrm flipH="1">
            <a:off x="1028474" y="4166400"/>
            <a:ext cx="8369700" cy="228000"/>
          </a:xfrm>
          <a:prstGeom prst="parallelogram">
            <a:avLst>
              <a:gd name="adj" fmla="val 51542"/>
            </a:avLst>
          </a:pr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14" name="Shape 14"/>
          <p:cNvSpPr txBox="1">
            <a:spLocks noGrp="1"/>
          </p:cNvSpPr>
          <p:nvPr>
            <p:ph type="ctrTitle"/>
          </p:nvPr>
        </p:nvSpPr>
        <p:spPr>
          <a:xfrm>
            <a:off x="1028475" y="0"/>
            <a:ext cx="5238600" cy="4020000"/>
          </a:xfrm>
          <a:prstGeom prst="rect">
            <a:avLst/>
          </a:prstGeom>
        </p:spPr>
        <p:txBody>
          <a:bodyPr lIns="91425" tIns="91425" rIns="91425" bIns="91425" anchor="b" anchorCtr="0"/>
          <a:lstStyle>
            <a:lvl1pPr lvl="0">
              <a:spcBef>
                <a:spcPts val="0"/>
              </a:spcBef>
              <a:buSzPct val="100000"/>
              <a:defRPr sz="5200"/>
            </a:lvl1pPr>
            <a:lvl2pPr lvl="1">
              <a:spcBef>
                <a:spcPts val="0"/>
              </a:spcBef>
              <a:buSzPct val="100000"/>
              <a:defRPr sz="5200"/>
            </a:lvl2pPr>
            <a:lvl3pPr lvl="2">
              <a:spcBef>
                <a:spcPts val="0"/>
              </a:spcBef>
              <a:buSzPct val="100000"/>
              <a:defRPr sz="5200"/>
            </a:lvl3pPr>
            <a:lvl4pPr lvl="3">
              <a:spcBef>
                <a:spcPts val="0"/>
              </a:spcBef>
              <a:buSzPct val="100000"/>
              <a:defRPr sz="5200"/>
            </a:lvl4pPr>
            <a:lvl5pPr lvl="4">
              <a:spcBef>
                <a:spcPts val="0"/>
              </a:spcBef>
              <a:buSzPct val="100000"/>
              <a:defRPr sz="5200"/>
            </a:lvl5pPr>
            <a:lvl6pPr lvl="5">
              <a:spcBef>
                <a:spcPts val="0"/>
              </a:spcBef>
              <a:buSzPct val="100000"/>
              <a:defRPr sz="5200"/>
            </a:lvl6pPr>
            <a:lvl7pPr lvl="6">
              <a:spcBef>
                <a:spcPts val="0"/>
              </a:spcBef>
              <a:buSzPct val="100000"/>
              <a:defRPr sz="5200"/>
            </a:lvl7pPr>
            <a:lvl8pPr lvl="7">
              <a:spcBef>
                <a:spcPts val="0"/>
              </a:spcBef>
              <a:buSzPct val="100000"/>
              <a:defRPr sz="5200"/>
            </a:lvl8pPr>
            <a:lvl9pPr lvl="8">
              <a:spcBef>
                <a:spcPts val="0"/>
              </a:spcBef>
              <a:buSzPct val="100000"/>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Quote">
    <p:spTree>
      <p:nvGrpSpPr>
        <p:cNvPr id="1" name="Shape 21"/>
        <p:cNvGrpSpPr/>
        <p:nvPr/>
      </p:nvGrpSpPr>
      <p:grpSpPr>
        <a:xfrm>
          <a:off x="0" y="0"/>
          <a:ext cx="0" cy="0"/>
          <a:chOff x="0" y="0"/>
          <a:chExt cx="0" cy="0"/>
        </a:xfrm>
      </p:grpSpPr>
      <p:sp>
        <p:nvSpPr>
          <p:cNvPr id="22" name="Shape 22"/>
          <p:cNvSpPr/>
          <p:nvPr/>
        </p:nvSpPr>
        <p:spPr>
          <a:xfrm>
            <a:off x="-44050" y="-38100"/>
            <a:ext cx="4139800" cy="5192625"/>
          </a:xfrm>
          <a:custGeom>
            <a:avLst/>
            <a:gdLst/>
            <a:ahLst/>
            <a:cxnLst/>
            <a:rect l="0" t="0" r="0" b="0"/>
            <a:pathLst>
              <a:path w="165592" h="207705" extrusionOk="0">
                <a:moveTo>
                  <a:pt x="165592" y="207264"/>
                </a:moveTo>
                <a:lnTo>
                  <a:pt x="58150" y="0"/>
                </a:lnTo>
                <a:lnTo>
                  <a:pt x="0" y="643"/>
                </a:lnTo>
                <a:lnTo>
                  <a:pt x="881" y="207705"/>
                </a:lnTo>
                <a:close/>
              </a:path>
            </a:pathLst>
          </a:custGeom>
          <a:solidFill>
            <a:srgbClr val="F3F3F3"/>
          </a:solidFill>
          <a:ln>
            <a:noFill/>
          </a:ln>
        </p:spPr>
      </p:sp>
      <p:sp>
        <p:nvSpPr>
          <p:cNvPr id="23" name="Shape 23"/>
          <p:cNvSpPr/>
          <p:nvPr/>
        </p:nvSpPr>
        <p:spPr>
          <a:xfrm flipH="1">
            <a:off x="-647600" y="-14750"/>
            <a:ext cx="24819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dirty="0"/>
          </a:p>
        </p:txBody>
      </p:sp>
      <p:sp>
        <p:nvSpPr>
          <p:cNvPr id="24" name="Shape 24"/>
          <p:cNvSpPr txBox="1">
            <a:spLocks noGrp="1"/>
          </p:cNvSpPr>
          <p:nvPr>
            <p:ph type="body" idx="1"/>
          </p:nvPr>
        </p:nvSpPr>
        <p:spPr>
          <a:xfrm>
            <a:off x="990375" y="1021950"/>
            <a:ext cx="7343100" cy="3372600"/>
          </a:xfrm>
          <a:prstGeom prst="rect">
            <a:avLst/>
          </a:prstGeom>
        </p:spPr>
        <p:txBody>
          <a:bodyPr lIns="91425" tIns="91425" rIns="91425" bIns="91425" anchor="ctr" anchorCtr="0"/>
          <a:lstStyle>
            <a:lvl1pPr lvl="0" rtl="0">
              <a:spcBef>
                <a:spcPts val="0"/>
              </a:spcBef>
              <a:buSzPct val="100000"/>
              <a:defRPr sz="3600" i="1"/>
            </a:lvl1pPr>
            <a:lvl2pPr lvl="1" rtl="0">
              <a:spcBef>
                <a:spcPts val="0"/>
              </a:spcBef>
              <a:buSzPct val="100000"/>
              <a:defRPr sz="3600" i="1"/>
            </a:lvl2pPr>
            <a:lvl3pPr lvl="2" rtl="0">
              <a:spcBef>
                <a:spcPts val="0"/>
              </a:spcBef>
              <a:buSzPct val="100000"/>
              <a:defRPr sz="3600" i="1"/>
            </a:lvl3pPr>
            <a:lvl4pPr lvl="3" rtl="0">
              <a:spcBef>
                <a:spcPts val="0"/>
              </a:spcBef>
              <a:buSzPct val="100000"/>
              <a:defRPr sz="3600" i="1"/>
            </a:lvl4pPr>
            <a:lvl5pPr lvl="4" rtl="0">
              <a:spcBef>
                <a:spcPts val="0"/>
              </a:spcBef>
              <a:buSzPct val="100000"/>
              <a:defRPr sz="3600" i="1"/>
            </a:lvl5pPr>
            <a:lvl6pPr lvl="5" rtl="0">
              <a:spcBef>
                <a:spcPts val="0"/>
              </a:spcBef>
              <a:buSzPct val="100000"/>
              <a:defRPr sz="3600" i="1"/>
            </a:lvl6pPr>
            <a:lvl7pPr lvl="6" rtl="0">
              <a:spcBef>
                <a:spcPts val="0"/>
              </a:spcBef>
              <a:buSzPct val="100000"/>
              <a:defRPr sz="3600" i="1"/>
            </a:lvl7pPr>
            <a:lvl8pPr lvl="7" rtl="0">
              <a:spcBef>
                <a:spcPts val="0"/>
              </a:spcBef>
              <a:buSzPct val="100000"/>
              <a:defRPr sz="3600" i="1"/>
            </a:lvl8pPr>
            <a:lvl9pPr lvl="8">
              <a:spcBef>
                <a:spcPts val="0"/>
              </a:spcBef>
              <a:buSzPct val="100000"/>
              <a:defRPr sz="3600" i="1"/>
            </a:lvl9pPr>
          </a:lstStyle>
          <a:p>
            <a:endParaRPr/>
          </a:p>
        </p:txBody>
      </p:sp>
      <p:sp>
        <p:nvSpPr>
          <p:cNvPr id="25" name="Shape 25"/>
          <p:cNvSpPr txBox="1"/>
          <p:nvPr/>
        </p:nvSpPr>
        <p:spPr>
          <a:xfrm>
            <a:off x="-121150" y="-271850"/>
            <a:ext cx="1955700" cy="653700"/>
          </a:xfrm>
          <a:prstGeom prst="rect">
            <a:avLst/>
          </a:prstGeom>
          <a:noFill/>
          <a:ln>
            <a:noFill/>
          </a:ln>
        </p:spPr>
        <p:txBody>
          <a:bodyPr lIns="91425" tIns="91425" rIns="91425" bIns="91425" anchor="t" anchorCtr="0">
            <a:noAutofit/>
          </a:bodyPr>
          <a:lstStyle/>
          <a:p>
            <a:pPr lvl="0" algn="ctr">
              <a:spcBef>
                <a:spcPts val="0"/>
              </a:spcBef>
              <a:buNone/>
            </a:pPr>
            <a:r>
              <a:rPr lang="en" sz="15000">
                <a:solidFill>
                  <a:srgbClr val="FFFFFF"/>
                </a:solidFill>
                <a:latin typeface="Dosis"/>
                <a:ea typeface="Dosis"/>
                <a:cs typeface="Dosis"/>
                <a:sym typeface="Dosis"/>
              </a:rPr>
              <a:t>“</a:t>
            </a:r>
          </a:p>
        </p:txBody>
      </p:sp>
      <p:sp>
        <p:nvSpPr>
          <p:cNvPr id="26" name="Shape 26"/>
          <p:cNvSpPr/>
          <p:nvPr/>
        </p:nvSpPr>
        <p:spPr>
          <a:xfrm flipH="1">
            <a:off x="1440947" y="-14750"/>
            <a:ext cx="7458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dirty="0"/>
          </a:p>
        </p:txBody>
      </p:sp>
      <p:sp>
        <p:nvSpPr>
          <p:cNvPr id="27" name="Shape 27"/>
          <p:cNvSpPr/>
          <p:nvPr/>
        </p:nvSpPr>
        <p:spPr>
          <a:xfrm flipH="1">
            <a:off x="6957298" y="4394650"/>
            <a:ext cx="26439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dirty="0"/>
          </a:p>
        </p:txBody>
      </p:sp>
      <p:sp>
        <p:nvSpPr>
          <p:cNvPr id="28" name="Shape 28"/>
          <p:cNvSpPr txBox="1"/>
          <p:nvPr/>
        </p:nvSpPr>
        <p:spPr>
          <a:xfrm>
            <a:off x="6957475" y="4137550"/>
            <a:ext cx="2186400" cy="653700"/>
          </a:xfrm>
          <a:prstGeom prst="rect">
            <a:avLst/>
          </a:prstGeom>
          <a:noFill/>
          <a:ln>
            <a:noFill/>
          </a:ln>
        </p:spPr>
        <p:txBody>
          <a:bodyPr lIns="91425" tIns="91425" rIns="91425" bIns="91425" anchor="t" anchorCtr="0">
            <a:noAutofit/>
          </a:bodyPr>
          <a:lstStyle/>
          <a:p>
            <a:pPr lvl="0" algn="ctr" rtl="0">
              <a:spcBef>
                <a:spcPts val="0"/>
              </a:spcBef>
              <a:buNone/>
            </a:pPr>
            <a:r>
              <a:rPr lang="en" sz="15000">
                <a:solidFill>
                  <a:srgbClr val="FFFFFF"/>
                </a:solidFill>
                <a:latin typeface="Dosis"/>
                <a:ea typeface="Dosis"/>
                <a:cs typeface="Dosis"/>
                <a:sym typeface="Dosis"/>
              </a:rPr>
              <a:t>”</a:t>
            </a:r>
          </a:p>
        </p:txBody>
      </p:sp>
      <p:sp>
        <p:nvSpPr>
          <p:cNvPr id="29" name="Shape 29"/>
          <p:cNvSpPr/>
          <p:nvPr/>
        </p:nvSpPr>
        <p:spPr>
          <a:xfrm flipH="1">
            <a:off x="6626547" y="4394650"/>
            <a:ext cx="7458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30"/>
        <p:cNvGrpSpPr/>
        <p:nvPr/>
      </p:nvGrpSpPr>
      <p:grpSpPr>
        <a:xfrm>
          <a:off x="0" y="0"/>
          <a:ext cx="0" cy="0"/>
          <a:chOff x="0" y="0"/>
          <a:chExt cx="0" cy="0"/>
        </a:xfrm>
      </p:grpSpPr>
      <p:sp>
        <p:nvSpPr>
          <p:cNvPr id="31" name="Shape 31"/>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32" name="Shape 32"/>
          <p:cNvSpPr/>
          <p:nvPr/>
        </p:nvSpPr>
        <p:spPr>
          <a:xfrm flipH="1">
            <a:off x="-903537" y="-17561"/>
            <a:ext cx="17592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dirty="0"/>
          </a:p>
        </p:txBody>
      </p:sp>
      <p:sp>
        <p:nvSpPr>
          <p:cNvPr id="33" name="Shape 33"/>
          <p:cNvSpPr/>
          <p:nvPr/>
        </p:nvSpPr>
        <p:spPr>
          <a:xfrm flipH="1">
            <a:off x="472133" y="-9525"/>
            <a:ext cx="518400" cy="749100"/>
          </a:xfrm>
          <a:prstGeom prst="parallelogram">
            <a:avLst>
              <a:gd name="adj" fmla="val 75009"/>
            </a:avLst>
          </a:prstGeom>
          <a:solidFill>
            <a:srgbClr val="FF8700"/>
          </a:solidFill>
          <a:ln>
            <a:noFill/>
          </a:ln>
        </p:spPr>
        <p:txBody>
          <a:bodyPr lIns="91425" tIns="91425" rIns="91425" bIns="91425" anchor="ctr" anchorCtr="0">
            <a:noAutofit/>
          </a:bodyPr>
          <a:lstStyle/>
          <a:p>
            <a:pPr lvl="0">
              <a:spcBef>
                <a:spcPts val="0"/>
              </a:spcBef>
              <a:buNone/>
            </a:pPr>
            <a:endParaRPr dirty="0"/>
          </a:p>
        </p:txBody>
      </p:sp>
      <p:sp>
        <p:nvSpPr>
          <p:cNvPr id="34" name="Shape 34"/>
          <p:cNvSpPr/>
          <p:nvPr/>
        </p:nvSpPr>
        <p:spPr>
          <a:xfrm flipH="1">
            <a:off x="742953" y="272850"/>
            <a:ext cx="75057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dirty="0"/>
          </a:p>
        </p:txBody>
      </p:sp>
      <p:sp>
        <p:nvSpPr>
          <p:cNvPr id="35" name="Shape 35"/>
          <p:cNvSpPr/>
          <p:nvPr/>
        </p:nvSpPr>
        <p:spPr>
          <a:xfrm flipH="1">
            <a:off x="7861618" y="272850"/>
            <a:ext cx="17592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dirty="0"/>
          </a:p>
        </p:txBody>
      </p:sp>
      <p:sp>
        <p:nvSpPr>
          <p:cNvPr id="36" name="Shape 36"/>
          <p:cNvSpPr/>
          <p:nvPr/>
        </p:nvSpPr>
        <p:spPr>
          <a:xfrm flipH="1">
            <a:off x="990374" y="4925850"/>
            <a:ext cx="8369700" cy="2280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dirty="0"/>
          </a:p>
        </p:txBody>
      </p:sp>
      <p:sp>
        <p:nvSpPr>
          <p:cNvPr id="37" name="Shape 37"/>
          <p:cNvSpPr txBox="1">
            <a:spLocks noGrp="1"/>
          </p:cNvSpPr>
          <p:nvPr>
            <p:ph type="title"/>
          </p:nvPr>
        </p:nvSpPr>
        <p:spPr>
          <a:xfrm>
            <a:off x="1104900" y="276075"/>
            <a:ext cx="6724500" cy="749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8" name="Shape 38"/>
          <p:cNvSpPr txBox="1">
            <a:spLocks noGrp="1"/>
          </p:cNvSpPr>
          <p:nvPr>
            <p:ph type="body" idx="1"/>
          </p:nvPr>
        </p:nvSpPr>
        <p:spPr>
          <a:xfrm>
            <a:off x="1104900" y="1277625"/>
            <a:ext cx="7581900" cy="36483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9" name="Shape 39"/>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40"/>
        <p:cNvGrpSpPr/>
        <p:nvPr/>
      </p:nvGrpSpPr>
      <p:grpSpPr>
        <a:xfrm>
          <a:off x="0" y="0"/>
          <a:ext cx="0" cy="0"/>
          <a:chOff x="0" y="0"/>
          <a:chExt cx="0" cy="0"/>
        </a:xfrm>
      </p:grpSpPr>
      <p:sp>
        <p:nvSpPr>
          <p:cNvPr id="41" name="Shape 41"/>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42" name="Shape 42"/>
          <p:cNvSpPr/>
          <p:nvPr/>
        </p:nvSpPr>
        <p:spPr>
          <a:xfrm flipH="1">
            <a:off x="-903537" y="-17561"/>
            <a:ext cx="17592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dirty="0"/>
          </a:p>
        </p:txBody>
      </p:sp>
      <p:sp>
        <p:nvSpPr>
          <p:cNvPr id="43" name="Shape 43"/>
          <p:cNvSpPr/>
          <p:nvPr/>
        </p:nvSpPr>
        <p:spPr>
          <a:xfrm flipH="1">
            <a:off x="472133" y="-9525"/>
            <a:ext cx="518400" cy="749100"/>
          </a:xfrm>
          <a:prstGeom prst="parallelogram">
            <a:avLst>
              <a:gd name="adj" fmla="val 75009"/>
            </a:avLst>
          </a:prstGeom>
          <a:solidFill>
            <a:srgbClr val="FF8700"/>
          </a:solidFill>
          <a:ln>
            <a:noFill/>
          </a:ln>
        </p:spPr>
        <p:txBody>
          <a:bodyPr lIns="91425" tIns="91425" rIns="91425" bIns="91425" anchor="ctr" anchorCtr="0">
            <a:noAutofit/>
          </a:bodyPr>
          <a:lstStyle/>
          <a:p>
            <a:pPr lvl="0">
              <a:spcBef>
                <a:spcPts val="0"/>
              </a:spcBef>
              <a:buNone/>
            </a:pPr>
            <a:endParaRPr dirty="0"/>
          </a:p>
        </p:txBody>
      </p:sp>
      <p:sp>
        <p:nvSpPr>
          <p:cNvPr id="44" name="Shape 44"/>
          <p:cNvSpPr/>
          <p:nvPr/>
        </p:nvSpPr>
        <p:spPr>
          <a:xfrm flipH="1">
            <a:off x="742953" y="272850"/>
            <a:ext cx="75057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dirty="0"/>
          </a:p>
        </p:txBody>
      </p:sp>
      <p:sp>
        <p:nvSpPr>
          <p:cNvPr id="45" name="Shape 45"/>
          <p:cNvSpPr/>
          <p:nvPr/>
        </p:nvSpPr>
        <p:spPr>
          <a:xfrm flipH="1">
            <a:off x="7861618" y="272850"/>
            <a:ext cx="17592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dirty="0"/>
          </a:p>
        </p:txBody>
      </p:sp>
      <p:sp>
        <p:nvSpPr>
          <p:cNvPr id="46" name="Shape 46"/>
          <p:cNvSpPr/>
          <p:nvPr/>
        </p:nvSpPr>
        <p:spPr>
          <a:xfrm flipH="1">
            <a:off x="990374" y="4925850"/>
            <a:ext cx="8369700" cy="2280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dirty="0"/>
          </a:p>
        </p:txBody>
      </p:sp>
      <p:sp>
        <p:nvSpPr>
          <p:cNvPr id="47" name="Shape 47"/>
          <p:cNvSpPr txBox="1">
            <a:spLocks noGrp="1"/>
          </p:cNvSpPr>
          <p:nvPr>
            <p:ph type="title"/>
          </p:nvPr>
        </p:nvSpPr>
        <p:spPr>
          <a:xfrm>
            <a:off x="1101386" y="272850"/>
            <a:ext cx="7574400" cy="749100"/>
          </a:xfrm>
          <a:prstGeom prst="rect">
            <a:avLst/>
          </a:prstGeom>
        </p:spPr>
        <p:txBody>
          <a:bodyPr lIns="91425" tIns="91425" rIns="91425" bIns="91425" anchor="ctr" anchorCtr="0"/>
          <a:lstStyle>
            <a:lvl1pPr lvl="0">
              <a:spcBef>
                <a:spcPts val="0"/>
              </a:spcBef>
              <a:buSzPct val="100000"/>
              <a:defRPr sz="2400" b="0"/>
            </a:lvl1pPr>
            <a:lvl2pPr lvl="1">
              <a:spcBef>
                <a:spcPts val="0"/>
              </a:spcBef>
              <a:buSzPct val="100000"/>
              <a:defRPr sz="2400" b="0"/>
            </a:lvl2pPr>
            <a:lvl3pPr lvl="2">
              <a:spcBef>
                <a:spcPts val="0"/>
              </a:spcBef>
              <a:buSzPct val="100000"/>
              <a:defRPr sz="2400" b="0"/>
            </a:lvl3pPr>
            <a:lvl4pPr lvl="3">
              <a:spcBef>
                <a:spcPts val="0"/>
              </a:spcBef>
              <a:buSzPct val="100000"/>
              <a:defRPr sz="2400" b="0"/>
            </a:lvl4pPr>
            <a:lvl5pPr lvl="4">
              <a:spcBef>
                <a:spcPts val="0"/>
              </a:spcBef>
              <a:buSzPct val="100000"/>
              <a:defRPr sz="2400" b="0"/>
            </a:lvl5pPr>
            <a:lvl6pPr lvl="5">
              <a:spcBef>
                <a:spcPts val="0"/>
              </a:spcBef>
              <a:buSzPct val="100000"/>
              <a:defRPr sz="2400" b="0"/>
            </a:lvl6pPr>
            <a:lvl7pPr lvl="6">
              <a:spcBef>
                <a:spcPts val="0"/>
              </a:spcBef>
              <a:buSzPct val="100000"/>
              <a:defRPr sz="2400" b="0"/>
            </a:lvl7pPr>
            <a:lvl8pPr lvl="7">
              <a:spcBef>
                <a:spcPts val="0"/>
              </a:spcBef>
              <a:buSzPct val="100000"/>
              <a:defRPr sz="2400" b="0"/>
            </a:lvl8pPr>
            <a:lvl9pPr lvl="8">
              <a:spcBef>
                <a:spcPts val="0"/>
              </a:spcBef>
              <a:buSzPct val="100000"/>
              <a:defRPr sz="2400" b="0"/>
            </a:lvl9pPr>
          </a:lstStyle>
          <a:p>
            <a:endParaRPr/>
          </a:p>
        </p:txBody>
      </p:sp>
      <p:sp>
        <p:nvSpPr>
          <p:cNvPr id="48" name="Shape 48"/>
          <p:cNvSpPr txBox="1">
            <a:spLocks noGrp="1"/>
          </p:cNvSpPr>
          <p:nvPr>
            <p:ph type="body" idx="1"/>
          </p:nvPr>
        </p:nvSpPr>
        <p:spPr>
          <a:xfrm>
            <a:off x="1101375" y="1311550"/>
            <a:ext cx="3681900" cy="3537900"/>
          </a:xfrm>
          <a:prstGeom prst="rect">
            <a:avLst/>
          </a:prstGeom>
        </p:spPr>
        <p:txBody>
          <a:bodyPr lIns="91425" tIns="91425" rIns="91425" bIns="91425" anchor="t" anchorCtr="0"/>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a:endParaRPr/>
          </a:p>
        </p:txBody>
      </p:sp>
      <p:sp>
        <p:nvSpPr>
          <p:cNvPr id="49" name="Shape 49"/>
          <p:cNvSpPr txBox="1">
            <a:spLocks noGrp="1"/>
          </p:cNvSpPr>
          <p:nvPr>
            <p:ph type="body" idx="2"/>
          </p:nvPr>
        </p:nvSpPr>
        <p:spPr>
          <a:xfrm>
            <a:off x="5004949" y="1311550"/>
            <a:ext cx="3681900" cy="3537900"/>
          </a:xfrm>
          <a:prstGeom prst="rect">
            <a:avLst/>
          </a:prstGeom>
        </p:spPr>
        <p:txBody>
          <a:bodyPr lIns="91425" tIns="91425" rIns="91425" bIns="91425" anchor="t" anchorCtr="0"/>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a:endParaRPr/>
          </a:p>
        </p:txBody>
      </p:sp>
      <p:sp>
        <p:nvSpPr>
          <p:cNvPr id="50" name="Shape 50"/>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3"/>
        <p:cNvGrpSpPr/>
        <p:nvPr/>
      </p:nvGrpSpPr>
      <p:grpSpPr>
        <a:xfrm>
          <a:off x="0" y="0"/>
          <a:ext cx="0" cy="0"/>
          <a:chOff x="0" y="0"/>
          <a:chExt cx="0" cy="0"/>
        </a:xfrm>
      </p:grpSpPr>
      <p:sp>
        <p:nvSpPr>
          <p:cNvPr id="64" name="Shape 64"/>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65" name="Shape 65"/>
          <p:cNvSpPr/>
          <p:nvPr/>
        </p:nvSpPr>
        <p:spPr>
          <a:xfrm flipH="1">
            <a:off x="-903537" y="-17561"/>
            <a:ext cx="17592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dirty="0"/>
          </a:p>
        </p:txBody>
      </p:sp>
      <p:sp>
        <p:nvSpPr>
          <p:cNvPr id="66" name="Shape 66"/>
          <p:cNvSpPr/>
          <p:nvPr/>
        </p:nvSpPr>
        <p:spPr>
          <a:xfrm flipH="1">
            <a:off x="472133" y="-9525"/>
            <a:ext cx="518400" cy="749100"/>
          </a:xfrm>
          <a:prstGeom prst="parallelogram">
            <a:avLst>
              <a:gd name="adj" fmla="val 75009"/>
            </a:avLst>
          </a:prstGeom>
          <a:solidFill>
            <a:srgbClr val="FF8700"/>
          </a:solidFill>
          <a:ln>
            <a:noFill/>
          </a:ln>
        </p:spPr>
        <p:txBody>
          <a:bodyPr lIns="91425" tIns="91425" rIns="91425" bIns="91425" anchor="ctr" anchorCtr="0">
            <a:noAutofit/>
          </a:bodyPr>
          <a:lstStyle/>
          <a:p>
            <a:pPr lvl="0">
              <a:spcBef>
                <a:spcPts val="0"/>
              </a:spcBef>
              <a:buNone/>
            </a:pPr>
            <a:endParaRPr dirty="0"/>
          </a:p>
        </p:txBody>
      </p:sp>
      <p:sp>
        <p:nvSpPr>
          <p:cNvPr id="67" name="Shape 67"/>
          <p:cNvSpPr/>
          <p:nvPr/>
        </p:nvSpPr>
        <p:spPr>
          <a:xfrm flipH="1">
            <a:off x="742953" y="272850"/>
            <a:ext cx="75057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dirty="0"/>
          </a:p>
        </p:txBody>
      </p:sp>
      <p:sp>
        <p:nvSpPr>
          <p:cNvPr id="68" name="Shape 68"/>
          <p:cNvSpPr/>
          <p:nvPr/>
        </p:nvSpPr>
        <p:spPr>
          <a:xfrm flipH="1">
            <a:off x="7861618" y="272850"/>
            <a:ext cx="17592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dirty="0"/>
          </a:p>
        </p:txBody>
      </p:sp>
      <p:sp>
        <p:nvSpPr>
          <p:cNvPr id="69" name="Shape 69"/>
          <p:cNvSpPr/>
          <p:nvPr/>
        </p:nvSpPr>
        <p:spPr>
          <a:xfrm flipH="1">
            <a:off x="990374" y="4925850"/>
            <a:ext cx="8369700" cy="2280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dirty="0"/>
          </a:p>
        </p:txBody>
      </p:sp>
      <p:sp>
        <p:nvSpPr>
          <p:cNvPr id="70" name="Shape 70"/>
          <p:cNvSpPr txBox="1">
            <a:spLocks noGrp="1"/>
          </p:cNvSpPr>
          <p:nvPr>
            <p:ph type="title"/>
          </p:nvPr>
        </p:nvSpPr>
        <p:spPr>
          <a:xfrm>
            <a:off x="1104900" y="276075"/>
            <a:ext cx="6724500" cy="749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1" name="Shape 71"/>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9"/>
        <p:cNvGrpSpPr/>
        <p:nvPr/>
      </p:nvGrpSpPr>
      <p:grpSpPr>
        <a:xfrm>
          <a:off x="0" y="0"/>
          <a:ext cx="0" cy="0"/>
          <a:chOff x="0" y="0"/>
          <a:chExt cx="0" cy="0"/>
        </a:xfrm>
      </p:grpSpPr>
      <p:sp>
        <p:nvSpPr>
          <p:cNvPr id="90" name="Shape 90"/>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91" name="Shape 91"/>
          <p:cNvSpPr/>
          <p:nvPr/>
        </p:nvSpPr>
        <p:spPr>
          <a:xfrm flipH="1">
            <a:off x="-903537" y="-17561"/>
            <a:ext cx="17592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dirty="0"/>
          </a:p>
        </p:txBody>
      </p:sp>
      <p:sp>
        <p:nvSpPr>
          <p:cNvPr id="92" name="Shape 92"/>
          <p:cNvSpPr/>
          <p:nvPr/>
        </p:nvSpPr>
        <p:spPr>
          <a:xfrm flipH="1">
            <a:off x="472133" y="-9525"/>
            <a:ext cx="518400" cy="749100"/>
          </a:xfrm>
          <a:prstGeom prst="parallelogram">
            <a:avLst>
              <a:gd name="adj" fmla="val 75009"/>
            </a:avLst>
          </a:prstGeom>
          <a:solidFill>
            <a:srgbClr val="FF8700"/>
          </a:solidFill>
          <a:ln>
            <a:noFill/>
          </a:ln>
        </p:spPr>
        <p:txBody>
          <a:bodyPr lIns="91425" tIns="91425" rIns="91425" bIns="91425" anchor="ctr" anchorCtr="0">
            <a:noAutofit/>
          </a:bodyPr>
          <a:lstStyle/>
          <a:p>
            <a:pPr lvl="0">
              <a:spcBef>
                <a:spcPts val="0"/>
              </a:spcBef>
              <a:buNone/>
            </a:pPr>
            <a:endParaRPr dirty="0"/>
          </a:p>
        </p:txBody>
      </p:sp>
      <p:sp>
        <p:nvSpPr>
          <p:cNvPr id="93" name="Shape 93"/>
          <p:cNvSpPr/>
          <p:nvPr/>
        </p:nvSpPr>
        <p:spPr>
          <a:xfrm flipH="1">
            <a:off x="990374" y="4925850"/>
            <a:ext cx="8369700" cy="2280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dirty="0"/>
          </a:p>
        </p:txBody>
      </p:sp>
      <p:sp>
        <p:nvSpPr>
          <p:cNvPr id="94" name="Shape 94"/>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04900" y="276075"/>
            <a:ext cx="6724500" cy="749100"/>
          </a:xfrm>
          <a:prstGeom prst="rect">
            <a:avLst/>
          </a:prstGeom>
          <a:noFill/>
          <a:ln>
            <a:noFill/>
          </a:ln>
        </p:spPr>
        <p:txBody>
          <a:bodyPr lIns="91425" tIns="91425" rIns="91425" bIns="91425" anchor="ctr" anchorCtr="0"/>
          <a:lstStyle>
            <a:lvl1pPr lvl="0">
              <a:spcBef>
                <a:spcPts val="0"/>
              </a:spcBef>
              <a:buClr>
                <a:srgbClr val="FFFFFF"/>
              </a:buClr>
              <a:buSzPct val="100000"/>
              <a:buFont typeface="Dosis"/>
              <a:buNone/>
              <a:defRPr sz="2400">
                <a:solidFill>
                  <a:srgbClr val="FFFFFF"/>
                </a:solidFill>
                <a:latin typeface="Dosis"/>
                <a:ea typeface="Dosis"/>
                <a:cs typeface="Dosis"/>
                <a:sym typeface="Dosis"/>
              </a:defRPr>
            </a:lvl1pPr>
            <a:lvl2pPr lvl="1">
              <a:spcBef>
                <a:spcPts val="0"/>
              </a:spcBef>
              <a:buClr>
                <a:srgbClr val="FFFFFF"/>
              </a:buClr>
              <a:buSzPct val="100000"/>
              <a:buFont typeface="Dosis"/>
              <a:buNone/>
              <a:defRPr sz="2400">
                <a:solidFill>
                  <a:srgbClr val="FFFFFF"/>
                </a:solidFill>
                <a:latin typeface="Dosis"/>
                <a:ea typeface="Dosis"/>
                <a:cs typeface="Dosis"/>
                <a:sym typeface="Dosis"/>
              </a:defRPr>
            </a:lvl2pPr>
            <a:lvl3pPr lvl="2">
              <a:spcBef>
                <a:spcPts val="0"/>
              </a:spcBef>
              <a:buClr>
                <a:srgbClr val="FFFFFF"/>
              </a:buClr>
              <a:buSzPct val="100000"/>
              <a:buFont typeface="Dosis"/>
              <a:buNone/>
              <a:defRPr sz="2400">
                <a:solidFill>
                  <a:srgbClr val="FFFFFF"/>
                </a:solidFill>
                <a:latin typeface="Dosis"/>
                <a:ea typeface="Dosis"/>
                <a:cs typeface="Dosis"/>
                <a:sym typeface="Dosis"/>
              </a:defRPr>
            </a:lvl3pPr>
            <a:lvl4pPr lvl="3">
              <a:spcBef>
                <a:spcPts val="0"/>
              </a:spcBef>
              <a:buClr>
                <a:srgbClr val="FFFFFF"/>
              </a:buClr>
              <a:buSzPct val="100000"/>
              <a:buFont typeface="Dosis"/>
              <a:buNone/>
              <a:defRPr sz="2400">
                <a:solidFill>
                  <a:srgbClr val="FFFFFF"/>
                </a:solidFill>
                <a:latin typeface="Dosis"/>
                <a:ea typeface="Dosis"/>
                <a:cs typeface="Dosis"/>
                <a:sym typeface="Dosis"/>
              </a:defRPr>
            </a:lvl4pPr>
            <a:lvl5pPr lvl="4">
              <a:spcBef>
                <a:spcPts val="0"/>
              </a:spcBef>
              <a:buClr>
                <a:srgbClr val="FFFFFF"/>
              </a:buClr>
              <a:buSzPct val="100000"/>
              <a:buFont typeface="Dosis"/>
              <a:buNone/>
              <a:defRPr sz="2400">
                <a:solidFill>
                  <a:srgbClr val="FFFFFF"/>
                </a:solidFill>
                <a:latin typeface="Dosis"/>
                <a:ea typeface="Dosis"/>
                <a:cs typeface="Dosis"/>
                <a:sym typeface="Dosis"/>
              </a:defRPr>
            </a:lvl5pPr>
            <a:lvl6pPr lvl="5">
              <a:spcBef>
                <a:spcPts val="0"/>
              </a:spcBef>
              <a:buClr>
                <a:srgbClr val="FFFFFF"/>
              </a:buClr>
              <a:buSzPct val="100000"/>
              <a:buFont typeface="Dosis"/>
              <a:buNone/>
              <a:defRPr sz="2400">
                <a:solidFill>
                  <a:srgbClr val="FFFFFF"/>
                </a:solidFill>
                <a:latin typeface="Dosis"/>
                <a:ea typeface="Dosis"/>
                <a:cs typeface="Dosis"/>
                <a:sym typeface="Dosis"/>
              </a:defRPr>
            </a:lvl6pPr>
            <a:lvl7pPr lvl="6">
              <a:spcBef>
                <a:spcPts val="0"/>
              </a:spcBef>
              <a:buClr>
                <a:srgbClr val="FFFFFF"/>
              </a:buClr>
              <a:buSzPct val="100000"/>
              <a:buFont typeface="Dosis"/>
              <a:buNone/>
              <a:defRPr sz="2400">
                <a:solidFill>
                  <a:srgbClr val="FFFFFF"/>
                </a:solidFill>
                <a:latin typeface="Dosis"/>
                <a:ea typeface="Dosis"/>
                <a:cs typeface="Dosis"/>
                <a:sym typeface="Dosis"/>
              </a:defRPr>
            </a:lvl7pPr>
            <a:lvl8pPr lvl="7">
              <a:spcBef>
                <a:spcPts val="0"/>
              </a:spcBef>
              <a:buClr>
                <a:srgbClr val="FFFFFF"/>
              </a:buClr>
              <a:buSzPct val="100000"/>
              <a:buFont typeface="Dosis"/>
              <a:buNone/>
              <a:defRPr sz="2400">
                <a:solidFill>
                  <a:srgbClr val="FFFFFF"/>
                </a:solidFill>
                <a:latin typeface="Dosis"/>
                <a:ea typeface="Dosis"/>
                <a:cs typeface="Dosis"/>
                <a:sym typeface="Dosis"/>
              </a:defRPr>
            </a:lvl8pPr>
            <a:lvl9pPr lvl="8">
              <a:spcBef>
                <a:spcPts val="0"/>
              </a:spcBef>
              <a:buClr>
                <a:srgbClr val="FFFFFF"/>
              </a:buClr>
              <a:buSzPct val="100000"/>
              <a:buFont typeface="Dosis"/>
              <a:buNone/>
              <a:defRPr sz="2400">
                <a:solidFill>
                  <a:srgbClr val="FFFFFF"/>
                </a:solidFill>
                <a:latin typeface="Dosis"/>
                <a:ea typeface="Dosis"/>
                <a:cs typeface="Dosis"/>
                <a:sym typeface="Dosis"/>
              </a:defRPr>
            </a:lvl9pPr>
          </a:lstStyle>
          <a:p>
            <a:endParaRPr/>
          </a:p>
        </p:txBody>
      </p:sp>
      <p:sp>
        <p:nvSpPr>
          <p:cNvPr id="7" name="Shape 7"/>
          <p:cNvSpPr txBox="1">
            <a:spLocks noGrp="1"/>
          </p:cNvSpPr>
          <p:nvPr>
            <p:ph type="body" idx="1"/>
          </p:nvPr>
        </p:nvSpPr>
        <p:spPr>
          <a:xfrm>
            <a:off x="1104900" y="1200150"/>
            <a:ext cx="7581900" cy="3725700"/>
          </a:xfrm>
          <a:prstGeom prst="rect">
            <a:avLst/>
          </a:prstGeom>
          <a:noFill/>
          <a:ln>
            <a:noFill/>
          </a:ln>
        </p:spPr>
        <p:txBody>
          <a:bodyPr lIns="91425" tIns="91425" rIns="91425" bIns="91425" anchor="t" anchorCtr="0"/>
          <a:lstStyle>
            <a:lvl1pPr lvl="0">
              <a:spcBef>
                <a:spcPts val="600"/>
              </a:spcBef>
              <a:buClr>
                <a:srgbClr val="FF8700"/>
              </a:buClr>
              <a:buSzPct val="100000"/>
              <a:buFont typeface="Roboto"/>
              <a:buChar char="▸"/>
              <a:defRPr sz="3000">
                <a:solidFill>
                  <a:srgbClr val="222222"/>
                </a:solidFill>
                <a:latin typeface="Roboto"/>
                <a:ea typeface="Roboto"/>
                <a:cs typeface="Roboto"/>
                <a:sym typeface="Roboto"/>
              </a:defRPr>
            </a:lvl1pPr>
            <a:lvl2pPr lvl="1">
              <a:spcBef>
                <a:spcPts val="480"/>
              </a:spcBef>
              <a:buClr>
                <a:srgbClr val="FF8700"/>
              </a:buClr>
              <a:buSzPct val="100000"/>
              <a:buFont typeface="Roboto"/>
              <a:buChar char="▹"/>
              <a:defRPr sz="2400">
                <a:solidFill>
                  <a:srgbClr val="222222"/>
                </a:solidFill>
                <a:latin typeface="Roboto"/>
                <a:ea typeface="Roboto"/>
                <a:cs typeface="Roboto"/>
                <a:sym typeface="Roboto"/>
              </a:defRPr>
            </a:lvl2pPr>
            <a:lvl3pPr lvl="2">
              <a:spcBef>
                <a:spcPts val="480"/>
              </a:spcBef>
              <a:buClr>
                <a:srgbClr val="FF8700"/>
              </a:buClr>
              <a:buSzPct val="100000"/>
              <a:buFont typeface="Roboto"/>
              <a:buChar char="▹"/>
              <a:defRPr sz="2400">
                <a:solidFill>
                  <a:srgbClr val="222222"/>
                </a:solidFill>
                <a:latin typeface="Roboto"/>
                <a:ea typeface="Roboto"/>
                <a:cs typeface="Roboto"/>
                <a:sym typeface="Roboto"/>
              </a:defRPr>
            </a:lvl3pPr>
            <a:lvl4pPr lvl="3">
              <a:spcBef>
                <a:spcPts val="360"/>
              </a:spcBef>
              <a:buClr>
                <a:srgbClr val="FF8700"/>
              </a:buClr>
              <a:buSzPct val="100000"/>
              <a:buFont typeface="Roboto"/>
              <a:buChar char="▹"/>
              <a:defRPr sz="1800">
                <a:solidFill>
                  <a:srgbClr val="222222"/>
                </a:solidFill>
                <a:latin typeface="Roboto"/>
                <a:ea typeface="Roboto"/>
                <a:cs typeface="Roboto"/>
                <a:sym typeface="Roboto"/>
              </a:defRPr>
            </a:lvl4pPr>
            <a:lvl5pPr lvl="4">
              <a:spcBef>
                <a:spcPts val="360"/>
              </a:spcBef>
              <a:buClr>
                <a:srgbClr val="FF8700"/>
              </a:buClr>
              <a:buSzPct val="100000"/>
              <a:buFont typeface="Roboto"/>
              <a:buChar char="▹"/>
              <a:defRPr sz="1800">
                <a:solidFill>
                  <a:srgbClr val="222222"/>
                </a:solidFill>
                <a:latin typeface="Roboto"/>
                <a:ea typeface="Roboto"/>
                <a:cs typeface="Roboto"/>
                <a:sym typeface="Roboto"/>
              </a:defRPr>
            </a:lvl5pPr>
            <a:lvl6pPr lvl="5">
              <a:spcBef>
                <a:spcPts val="360"/>
              </a:spcBef>
              <a:buClr>
                <a:srgbClr val="FF8700"/>
              </a:buClr>
              <a:buSzPct val="100000"/>
              <a:buFont typeface="Roboto"/>
              <a:buChar char="▹"/>
              <a:defRPr sz="1800">
                <a:solidFill>
                  <a:srgbClr val="222222"/>
                </a:solidFill>
                <a:latin typeface="Roboto"/>
                <a:ea typeface="Roboto"/>
                <a:cs typeface="Roboto"/>
                <a:sym typeface="Roboto"/>
              </a:defRPr>
            </a:lvl6pPr>
            <a:lvl7pPr lvl="6">
              <a:spcBef>
                <a:spcPts val="360"/>
              </a:spcBef>
              <a:buClr>
                <a:srgbClr val="FF8700"/>
              </a:buClr>
              <a:buSzPct val="100000"/>
              <a:buFont typeface="Roboto"/>
              <a:buChar char="▹"/>
              <a:defRPr sz="1800">
                <a:solidFill>
                  <a:srgbClr val="222222"/>
                </a:solidFill>
                <a:latin typeface="Roboto"/>
                <a:ea typeface="Roboto"/>
                <a:cs typeface="Roboto"/>
                <a:sym typeface="Roboto"/>
              </a:defRPr>
            </a:lvl7pPr>
            <a:lvl8pPr lvl="7">
              <a:spcBef>
                <a:spcPts val="360"/>
              </a:spcBef>
              <a:buClr>
                <a:srgbClr val="FF8700"/>
              </a:buClr>
              <a:buSzPct val="100000"/>
              <a:buFont typeface="Roboto"/>
              <a:buChar char="▹"/>
              <a:defRPr sz="1800">
                <a:solidFill>
                  <a:srgbClr val="222222"/>
                </a:solidFill>
                <a:latin typeface="Roboto"/>
                <a:ea typeface="Roboto"/>
                <a:cs typeface="Roboto"/>
                <a:sym typeface="Roboto"/>
              </a:defRPr>
            </a:lvl8pPr>
            <a:lvl9pPr lvl="8">
              <a:spcBef>
                <a:spcPts val="360"/>
              </a:spcBef>
              <a:buClr>
                <a:srgbClr val="FF8700"/>
              </a:buClr>
              <a:buSzPct val="100000"/>
              <a:buFont typeface="Roboto"/>
              <a:buChar char="▹"/>
              <a:defRPr sz="1800">
                <a:solidFill>
                  <a:srgbClr val="22222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0" y="0"/>
            <a:ext cx="594900" cy="731700"/>
          </a:xfrm>
          <a:prstGeom prst="rect">
            <a:avLst/>
          </a:prstGeom>
          <a:noFill/>
          <a:ln>
            <a:noFill/>
          </a:ln>
        </p:spPr>
        <p:txBody>
          <a:bodyPr lIns="91425" tIns="91425" rIns="91425" bIns="91425" anchor="ctr" anchorCtr="0">
            <a:noAutofit/>
          </a:bodyPr>
          <a:lstStyle/>
          <a:p>
            <a:pPr lvl="0" algn="ctr">
              <a:spcBef>
                <a:spcPts val="0"/>
              </a:spcBef>
              <a:buNone/>
            </a:pPr>
            <a:fld id="{00000000-1234-1234-1234-123412341234}" type="slidenum">
              <a:rPr lang="en" sz="1300" b="1">
                <a:solidFill>
                  <a:srgbClr val="FFFFFF"/>
                </a:solidFill>
                <a:latin typeface="Roboto"/>
                <a:ea typeface="Roboto"/>
                <a:cs typeface="Roboto"/>
                <a:sym typeface="Roboto"/>
              </a:rPr>
              <a:t>‹#›</a:t>
            </a:fld>
            <a:endParaRPr lang="en" sz="1300" b="1">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4" r:id="rId5"/>
    <p:sldLayoutId id="2147483657"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Shape 105"/>
          <p:cNvSpPr txBox="1">
            <a:spLocks noGrp="1"/>
          </p:cNvSpPr>
          <p:nvPr>
            <p:ph type="ctrTitle"/>
          </p:nvPr>
        </p:nvSpPr>
        <p:spPr>
          <a:xfrm>
            <a:off x="1028475" y="0"/>
            <a:ext cx="5238600" cy="4020000"/>
          </a:xfrm>
          <a:prstGeom prst="rect">
            <a:avLst/>
          </a:prstGeom>
        </p:spPr>
        <p:txBody>
          <a:bodyPr lIns="91425" tIns="91425" rIns="91425" bIns="91425" anchor="b" anchorCtr="0">
            <a:noAutofit/>
          </a:bodyPr>
          <a:lstStyle/>
          <a:p>
            <a:pPr lvl="0">
              <a:spcBef>
                <a:spcPts val="0"/>
              </a:spcBef>
              <a:buNone/>
            </a:pPr>
            <a:br>
              <a:rPr lang="en-US" dirty="0"/>
            </a:br>
            <a:r>
              <a:rPr lang="en-US" dirty="0"/>
              <a:t>LENDING CLUB LOAN ANALYSIS </a:t>
            </a:r>
            <a:endParaRPr lang="en" dirty="0"/>
          </a:p>
        </p:txBody>
      </p:sp>
      <p:sp>
        <p:nvSpPr>
          <p:cNvPr id="4" name="TextBox 3"/>
          <p:cNvSpPr txBox="1"/>
          <p:nvPr/>
        </p:nvSpPr>
        <p:spPr>
          <a:xfrm>
            <a:off x="1675334" y="4469690"/>
            <a:ext cx="1598601" cy="276999"/>
          </a:xfrm>
          <a:prstGeom prst="rect">
            <a:avLst/>
          </a:prstGeom>
          <a:noFill/>
        </p:spPr>
        <p:txBody>
          <a:bodyPr wrap="square" rtlCol="0">
            <a:spAutoFit/>
          </a:bodyPr>
          <a:lstStyle/>
          <a:p>
            <a:endParaRPr lang="en-US" sz="1200" dirty="0">
              <a:solidFill>
                <a:schemeClr val="bg1"/>
              </a:solidFill>
              <a:latin typeface="Dosis"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CONCLUSION</a:t>
            </a:r>
          </a:p>
        </p:txBody>
      </p:sp>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t>10</a:t>
            </a:fld>
            <a:endParaRPr lang="en"/>
          </a:p>
        </p:txBody>
      </p:sp>
      <p:sp>
        <p:nvSpPr>
          <p:cNvPr id="4" name="TextBox 3"/>
          <p:cNvSpPr txBox="1"/>
          <p:nvPr/>
        </p:nvSpPr>
        <p:spPr>
          <a:xfrm>
            <a:off x="1018406" y="1065862"/>
            <a:ext cx="7394074" cy="203132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dirty="0">
                <a:latin typeface="Roboto" panose="020B0604020202020204" charset="0"/>
                <a:ea typeface="Roboto" panose="020B0604020202020204" charset="0"/>
              </a:rPr>
              <a:t>As can be seen from the comparison results, the </a:t>
            </a:r>
            <a:r>
              <a:rPr lang="en-US" b="1" dirty="0">
                <a:latin typeface="Roboto" panose="020B0604020202020204" charset="0"/>
                <a:ea typeface="Roboto" panose="020B0604020202020204" charset="0"/>
              </a:rPr>
              <a:t>Boosting and Bagging </a:t>
            </a:r>
            <a:r>
              <a:rPr lang="en-US" dirty="0">
                <a:latin typeface="Roboto" panose="020B0604020202020204" charset="0"/>
                <a:ea typeface="Roboto" panose="020B0604020202020204" charset="0"/>
              </a:rPr>
              <a:t>algorithm outperformed than the other models in terms of recall.</a:t>
            </a:r>
          </a:p>
          <a:p>
            <a:endParaRPr lang="en-US" dirty="0">
              <a:latin typeface="Roboto" panose="020B0604020202020204" charset="0"/>
              <a:ea typeface="Roboto" panose="020B0604020202020204" charset="0"/>
            </a:endParaRPr>
          </a:p>
          <a:p>
            <a:r>
              <a:rPr lang="en-US" dirty="0">
                <a:latin typeface="Roboto" panose="020B0604020202020204" charset="0"/>
                <a:ea typeface="Roboto" panose="020B0604020202020204" charset="0"/>
              </a:rPr>
              <a:t>K-NN ,SVM and Logistic regression results were similar with recall of 87% .</a:t>
            </a:r>
          </a:p>
          <a:p>
            <a:r>
              <a:rPr lang="en-US" dirty="0">
                <a:latin typeface="Roboto" panose="020B0604020202020204" charset="0"/>
                <a:ea typeface="Roboto" panose="020B0604020202020204" charset="0"/>
              </a:rPr>
              <a:t>Decision Tree resulted in the lowest performance of 77%.</a:t>
            </a:r>
          </a:p>
          <a:p>
            <a:endParaRPr lang="en-US" dirty="0">
              <a:latin typeface="Roboto" panose="020B0604020202020204" charset="0"/>
              <a:ea typeface="Roboto" panose="020B0604020202020204" charset="0"/>
            </a:endParaRPr>
          </a:p>
          <a:p>
            <a:r>
              <a:rPr lang="en-US" dirty="0">
                <a:latin typeface="Roboto" panose="020B0604020202020204" charset="0"/>
                <a:ea typeface="Roboto" panose="020B0604020202020204" charset="0"/>
              </a:rPr>
              <a:t>Other notable findings through analysis was that the independent variables relating to the </a:t>
            </a:r>
            <a:r>
              <a:rPr lang="en-US" b="1" dirty="0">
                <a:latin typeface="Roboto" panose="020B0604020202020204" charset="0"/>
                <a:ea typeface="Roboto" panose="020B0604020202020204" charset="0"/>
              </a:rPr>
              <a:t>total amount of payments </a:t>
            </a:r>
            <a:r>
              <a:rPr lang="en-US" dirty="0">
                <a:latin typeface="Roboto" panose="020B0604020202020204" charset="0"/>
                <a:ea typeface="Roboto" panose="020B0604020202020204" charset="0"/>
              </a:rPr>
              <a:t>that a borrower had made and the </a:t>
            </a:r>
            <a:r>
              <a:rPr lang="en-US" b="1" dirty="0">
                <a:latin typeface="Roboto" panose="020B0604020202020204" charset="0"/>
                <a:ea typeface="Roboto" panose="020B0604020202020204" charset="0"/>
              </a:rPr>
              <a:t>amount of the loan </a:t>
            </a:r>
            <a:r>
              <a:rPr lang="en-US" dirty="0">
                <a:latin typeface="Roboto" panose="020B0604020202020204" charset="0"/>
                <a:ea typeface="Roboto" panose="020B0604020202020204" charset="0"/>
              </a:rPr>
              <a:t>had the strongest relationship with the response variable. </a:t>
            </a:r>
          </a:p>
        </p:txBody>
      </p:sp>
    </p:spTree>
    <p:extLst>
      <p:ext uri="{BB962C8B-B14F-4D97-AF65-F5344CB8AC3E}">
        <p14:creationId xmlns:p14="http://schemas.microsoft.com/office/powerpoint/2010/main" val="3034227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7C104-E2A2-4F9F-8512-E0EDE79F6364}"/>
              </a:ext>
            </a:extLst>
          </p:cNvPr>
          <p:cNvSpPr>
            <a:spLocks noGrp="1"/>
          </p:cNvSpPr>
          <p:nvPr>
            <p:ph type="title"/>
          </p:nvPr>
        </p:nvSpPr>
        <p:spPr>
          <a:xfrm>
            <a:off x="1104900" y="276075"/>
            <a:ext cx="6724500" cy="749100"/>
          </a:xfrm>
        </p:spPr>
        <p:txBody>
          <a:bodyPr/>
          <a:lstStyle/>
          <a:p>
            <a:r>
              <a:rPr lang="en-IN" dirty="0"/>
              <a:t>Recommendations</a:t>
            </a:r>
          </a:p>
        </p:txBody>
      </p:sp>
      <p:sp>
        <p:nvSpPr>
          <p:cNvPr id="3" name="Slide Number Placeholder 2">
            <a:extLst>
              <a:ext uri="{FF2B5EF4-FFF2-40B4-BE49-F238E27FC236}">
                <a16:creationId xmlns:a16="http://schemas.microsoft.com/office/drawing/2014/main" id="{ED9B8C80-0362-460B-AC98-E4F9C80384CC}"/>
              </a:ext>
            </a:extLst>
          </p:cNvPr>
          <p:cNvSpPr>
            <a:spLocks noGrp="1"/>
          </p:cNvSpPr>
          <p:nvPr>
            <p:ph type="sldNum" idx="12"/>
          </p:nvPr>
        </p:nvSpPr>
        <p:spPr/>
        <p:txBody>
          <a:bodyPr/>
          <a:lstStyle/>
          <a:p>
            <a:pPr lvl="0">
              <a:spcBef>
                <a:spcPts val="0"/>
              </a:spcBef>
              <a:buNone/>
            </a:pPr>
            <a:fld id="{00000000-1234-1234-1234-123412341234}" type="slidenum">
              <a:rPr lang="en" smtClean="0"/>
              <a:t>11</a:t>
            </a:fld>
            <a:endParaRPr lang="en"/>
          </a:p>
        </p:txBody>
      </p:sp>
      <p:sp>
        <p:nvSpPr>
          <p:cNvPr id="4" name="Rectangle 3">
            <a:extLst>
              <a:ext uri="{FF2B5EF4-FFF2-40B4-BE49-F238E27FC236}">
                <a16:creationId xmlns:a16="http://schemas.microsoft.com/office/drawing/2014/main" id="{DAA61325-EC68-4FF8-B87A-33B029B9CE0E}"/>
              </a:ext>
            </a:extLst>
          </p:cNvPr>
          <p:cNvSpPr/>
          <p:nvPr/>
        </p:nvSpPr>
        <p:spPr>
          <a:xfrm>
            <a:off x="822959" y="1025175"/>
            <a:ext cx="7824651" cy="4185761"/>
          </a:xfrm>
          <a:prstGeom prst="rect">
            <a:avLst/>
          </a:prstGeom>
        </p:spPr>
        <p:txBody>
          <a:bodyPr wrap="square">
            <a:spAutoFit/>
          </a:bodyPr>
          <a:lstStyle/>
          <a:p>
            <a:pPr marL="285750" indent="-285750">
              <a:buFont typeface="Wingdings" panose="05000000000000000000" pitchFamily="2" charset="2"/>
              <a:buChar char="q"/>
            </a:pPr>
            <a:r>
              <a:rPr lang="en-US" dirty="0">
                <a:solidFill>
                  <a:schemeClr val="tx1"/>
                </a:solidFill>
              </a:rPr>
              <a:t>Loans with term of 36 months tended to be defaulted a lot more than loans with term of 60 months. </a:t>
            </a:r>
            <a:r>
              <a:rPr lang="en-US" b="1" dirty="0">
                <a:solidFill>
                  <a:schemeClr val="tx1"/>
                </a:solidFill>
              </a:rPr>
              <a:t>Choose loans with 60 month terms.</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Applicants who has taken the Loan for '</a:t>
            </a:r>
            <a:r>
              <a:rPr lang="en-IN" b="1" dirty="0"/>
              <a:t>small business</a:t>
            </a:r>
            <a:r>
              <a:rPr lang="en-IN" dirty="0"/>
              <a:t>' has the highest probability of charge off of 24%. So bank should take extra caution like take some asset or guarantee while approving the loan for purpose of 'small business’</a:t>
            </a:r>
          </a:p>
          <a:p>
            <a:endParaRPr lang="en-IN" dirty="0"/>
          </a:p>
          <a:p>
            <a:pPr marL="285750" indent="-285750">
              <a:buFont typeface="Wingdings" panose="05000000000000000000" pitchFamily="2" charset="2"/>
              <a:buChar char="q"/>
            </a:pPr>
            <a:r>
              <a:rPr lang="en-US" dirty="0">
                <a:solidFill>
                  <a:schemeClr val="tx1"/>
                </a:solidFill>
              </a:rPr>
              <a:t>Certain sub-grades were almost certain to default compared to other sub-grades. Selecting loans of </a:t>
            </a:r>
            <a:r>
              <a:rPr lang="en-US" b="1" dirty="0">
                <a:solidFill>
                  <a:schemeClr val="tx1"/>
                </a:solidFill>
              </a:rPr>
              <a:t>subgrade F5 and higher </a:t>
            </a:r>
            <a:r>
              <a:rPr lang="en-US" dirty="0">
                <a:solidFill>
                  <a:schemeClr val="tx1"/>
                </a:solidFill>
              </a:rPr>
              <a:t>will result in a higher chance of repayment.</a:t>
            </a:r>
          </a:p>
          <a:p>
            <a:endParaRPr lang="en-IN" dirty="0"/>
          </a:p>
          <a:p>
            <a:pPr marL="285750" indent="-285750">
              <a:buFont typeface="Wingdings" panose="05000000000000000000" pitchFamily="2" charset="2"/>
              <a:buChar char="q"/>
            </a:pPr>
            <a:r>
              <a:rPr lang="en-IN" dirty="0"/>
              <a:t>Applicants who are </a:t>
            </a:r>
            <a:r>
              <a:rPr lang="en-IN" b="1" dirty="0"/>
              <a:t>self employed &amp; less than 1 year </a:t>
            </a:r>
            <a:r>
              <a:rPr lang="en-IN" dirty="0"/>
              <a:t>of experience are more probable of charged off.</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As the </a:t>
            </a:r>
            <a:r>
              <a:rPr lang="en-IN" b="1" dirty="0"/>
              <a:t>interest rate increases </a:t>
            </a:r>
            <a:r>
              <a:rPr lang="en-IN" dirty="0"/>
              <a:t>the probability that person will default increased with highest of 20% at 15% &amp; above bracket of interest rate</a:t>
            </a:r>
          </a:p>
          <a:p>
            <a:pPr marL="285750" indent="-285750">
              <a:buFont typeface="Wingdings" panose="05000000000000000000" pitchFamily="2" charset="2"/>
              <a:buChar char="q"/>
            </a:pPr>
            <a:endParaRPr lang="en-US" dirty="0">
              <a:latin typeface="Roboto" panose="020B0604020202020204" charset="0"/>
              <a:ea typeface="Roboto" panose="020B0604020202020204" charset="0"/>
            </a:endParaRPr>
          </a:p>
          <a:p>
            <a:pPr marL="285750" indent="-285750">
              <a:buFont typeface="Wingdings" panose="05000000000000000000" pitchFamily="2" charset="2"/>
              <a:buChar char="q"/>
            </a:pPr>
            <a:r>
              <a:rPr lang="en-IN" dirty="0"/>
              <a:t>As the </a:t>
            </a:r>
            <a:r>
              <a:rPr lang="en-IN" b="1" dirty="0"/>
              <a:t>annual income decreases </a:t>
            </a:r>
            <a:r>
              <a:rPr lang="en-IN" dirty="0"/>
              <a:t>the probability that person will default increased with highest of 16% at (0 to 25000) salary bracket.</a:t>
            </a:r>
          </a:p>
          <a:p>
            <a:endParaRPr lang="en-US" dirty="0">
              <a:latin typeface="Roboto" panose="020B0604020202020204" charset="0"/>
              <a:ea typeface="Roboto" panose="020B0604020202020204" charset="0"/>
            </a:endParaRPr>
          </a:p>
        </p:txBody>
      </p:sp>
    </p:spTree>
    <p:extLst>
      <p:ext uri="{BB962C8B-B14F-4D97-AF65-F5344CB8AC3E}">
        <p14:creationId xmlns:p14="http://schemas.microsoft.com/office/powerpoint/2010/main" val="280709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t>12</a:t>
            </a:fld>
            <a:endParaRPr lang="en"/>
          </a:p>
        </p:txBody>
      </p:sp>
      <p:sp>
        <p:nvSpPr>
          <p:cNvPr id="4" name="TextBox 3"/>
          <p:cNvSpPr txBox="1"/>
          <p:nvPr/>
        </p:nvSpPr>
        <p:spPr>
          <a:xfrm>
            <a:off x="3329354" y="2567354"/>
            <a:ext cx="2719754" cy="584775"/>
          </a:xfrm>
          <a:prstGeom prst="rect">
            <a:avLst/>
          </a:prstGeom>
          <a:noFill/>
        </p:spPr>
        <p:txBody>
          <a:bodyPr wrap="square" rtlCol="0">
            <a:spAutoFit/>
          </a:bodyPr>
          <a:lstStyle/>
          <a:p>
            <a:pPr algn="ctr"/>
            <a:r>
              <a:rPr lang="en-US" sz="3200" dirty="0">
                <a:latin typeface="Roboto" panose="020B0604020202020204" charset="0"/>
                <a:ea typeface="Roboto" panose="020B0604020202020204" charset="0"/>
              </a:rPr>
              <a:t>Thank You!</a:t>
            </a:r>
          </a:p>
        </p:txBody>
      </p:sp>
    </p:spTree>
    <p:extLst>
      <p:ext uri="{BB962C8B-B14F-4D97-AF65-F5344CB8AC3E}">
        <p14:creationId xmlns:p14="http://schemas.microsoft.com/office/powerpoint/2010/main" val="4197284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b" anchorCtr="0">
            <a:noAutofit/>
          </a:bodyPr>
          <a:lstStyle/>
          <a:p>
            <a:pPr lvl="0" rtl="0">
              <a:spcBef>
                <a:spcPts val="0"/>
              </a:spcBef>
              <a:buNone/>
            </a:pPr>
            <a:r>
              <a:rPr lang="en-US" dirty="0"/>
              <a:t>LENDING CLUB ANALYSIS OVERVIEW</a:t>
            </a:r>
            <a:endParaRPr lang="en" dirty="0"/>
          </a:p>
        </p:txBody>
      </p:sp>
      <p:sp>
        <p:nvSpPr>
          <p:cNvPr id="112" name="Shape 112"/>
          <p:cNvSpPr txBox="1">
            <a:spLocks noGrp="1"/>
          </p:cNvSpPr>
          <p:nvPr>
            <p:ph type="body" idx="2"/>
          </p:nvPr>
        </p:nvSpPr>
        <p:spPr>
          <a:xfrm>
            <a:off x="2407321" y="1282403"/>
            <a:ext cx="4962530" cy="3701078"/>
          </a:xfrm>
          <a:prstGeom prst="rect">
            <a:avLst/>
          </a:prstGeom>
        </p:spPr>
        <p:txBody>
          <a:bodyPr lIns="91425" tIns="91425" rIns="91425" bIns="91425" anchor="t" anchorCtr="0">
            <a:noAutofit/>
          </a:bodyPr>
          <a:lstStyle/>
          <a:p>
            <a:pPr marL="342900" indent="-342900">
              <a:buFont typeface="Wingdings" panose="05000000000000000000" pitchFamily="2" charset="2"/>
              <a:buChar char="§"/>
            </a:pPr>
            <a:r>
              <a:rPr lang="en-US" sz="1600" dirty="0"/>
              <a:t>Identifying the Business Problem</a:t>
            </a:r>
          </a:p>
          <a:p>
            <a:pPr marL="342900" indent="-342900">
              <a:buFont typeface="Wingdings" panose="05000000000000000000" pitchFamily="2" charset="2"/>
              <a:buChar char="§"/>
            </a:pPr>
            <a:r>
              <a:rPr lang="en-US" sz="1600" dirty="0"/>
              <a:t>Data Description </a:t>
            </a:r>
          </a:p>
          <a:p>
            <a:pPr marL="342900" indent="-342900">
              <a:buFont typeface="Wingdings" panose="05000000000000000000" pitchFamily="2" charset="2"/>
              <a:buChar char="§"/>
            </a:pPr>
            <a:r>
              <a:rPr lang="en-US" sz="1600" dirty="0"/>
              <a:t>Data Preparation &amp; Processing</a:t>
            </a:r>
          </a:p>
          <a:p>
            <a:pPr marL="342900" indent="-342900">
              <a:buFont typeface="Wingdings" panose="05000000000000000000" pitchFamily="2" charset="2"/>
              <a:buChar char="§"/>
            </a:pPr>
            <a:r>
              <a:rPr lang="en-US" sz="1600" dirty="0"/>
              <a:t>Data Mining</a:t>
            </a:r>
          </a:p>
          <a:p>
            <a:pPr marL="342900" indent="-342900">
              <a:buFont typeface="Wingdings" panose="05000000000000000000" pitchFamily="2" charset="2"/>
              <a:buChar char="§"/>
            </a:pPr>
            <a:r>
              <a:rPr lang="en-US" sz="1600" dirty="0"/>
              <a:t>Models</a:t>
            </a:r>
          </a:p>
          <a:p>
            <a:pPr marL="800100" lvl="1" indent="-342900">
              <a:buFont typeface="Wingdings" panose="05000000000000000000" pitchFamily="2" charset="2"/>
              <a:buChar char="§"/>
            </a:pPr>
            <a:r>
              <a:rPr lang="en-US" sz="1400" dirty="0"/>
              <a:t>Logistic Regression</a:t>
            </a:r>
          </a:p>
          <a:p>
            <a:pPr marL="800100" lvl="1" indent="-342900">
              <a:buFont typeface="Wingdings" panose="05000000000000000000" pitchFamily="2" charset="2"/>
              <a:buChar char="§"/>
            </a:pPr>
            <a:r>
              <a:rPr lang="en-US" sz="1400" dirty="0"/>
              <a:t>Decision Tree</a:t>
            </a:r>
          </a:p>
          <a:p>
            <a:pPr marL="800100" lvl="1" indent="-342900">
              <a:buFont typeface="Wingdings" panose="05000000000000000000" pitchFamily="2" charset="2"/>
              <a:buChar char="§"/>
            </a:pPr>
            <a:r>
              <a:rPr lang="en-US" sz="1400" dirty="0"/>
              <a:t>Random Forest</a:t>
            </a:r>
          </a:p>
          <a:p>
            <a:pPr marL="800100" lvl="1" indent="-342900">
              <a:buFont typeface="Wingdings" panose="05000000000000000000" pitchFamily="2" charset="2"/>
              <a:buChar char="§"/>
            </a:pPr>
            <a:r>
              <a:rPr lang="en-US" sz="1400" dirty="0"/>
              <a:t>Support Vector Machine</a:t>
            </a:r>
          </a:p>
          <a:p>
            <a:pPr marL="800100" lvl="1" indent="-342900">
              <a:buFont typeface="Wingdings" panose="05000000000000000000" pitchFamily="2" charset="2"/>
              <a:buChar char="§"/>
            </a:pPr>
            <a:r>
              <a:rPr lang="en-US" sz="1400" dirty="0"/>
              <a:t>K-Nearest Neighbor</a:t>
            </a:r>
          </a:p>
          <a:p>
            <a:pPr marL="800100" lvl="1" indent="-342900">
              <a:buFont typeface="Wingdings" panose="05000000000000000000" pitchFamily="2" charset="2"/>
              <a:buChar char="§"/>
            </a:pPr>
            <a:r>
              <a:rPr lang="en-US" sz="1400" dirty="0"/>
              <a:t>Bagging and Boosting </a:t>
            </a:r>
          </a:p>
          <a:p>
            <a:pPr marL="800100" lvl="1" indent="-342900">
              <a:buFont typeface="Wingdings" panose="05000000000000000000" pitchFamily="2" charset="2"/>
              <a:buChar char="§"/>
            </a:pPr>
            <a:r>
              <a:rPr lang="en-US" sz="1400" dirty="0"/>
              <a:t>Multilayer Perceptron</a:t>
            </a:r>
          </a:p>
          <a:p>
            <a:pPr marL="342900" indent="-342900">
              <a:buFont typeface="Wingdings" panose="05000000000000000000" pitchFamily="2" charset="2"/>
              <a:buChar char="§"/>
            </a:pPr>
            <a:r>
              <a:rPr lang="en-US" sz="1600" dirty="0"/>
              <a:t>Summary of Findings</a:t>
            </a:r>
          </a:p>
          <a:p>
            <a:pPr marL="342900" indent="-342900">
              <a:buFont typeface="Wingdings" panose="05000000000000000000" pitchFamily="2" charset="2"/>
              <a:buChar char="§"/>
            </a:pPr>
            <a:r>
              <a:rPr lang="en-US" sz="1600" dirty="0"/>
              <a:t>Conclusion</a:t>
            </a:r>
          </a:p>
          <a:p>
            <a:pPr marL="342900" indent="-342900">
              <a:buFont typeface="Wingdings" panose="05000000000000000000" pitchFamily="2" charset="2"/>
              <a:buChar char="§"/>
            </a:pPr>
            <a:r>
              <a:rPr lang="en-US" sz="1600" dirty="0"/>
              <a:t>Recommendations</a:t>
            </a:r>
          </a:p>
          <a:p>
            <a:pPr marL="342900" indent="-342900">
              <a:buFont typeface="Wingdings" panose="05000000000000000000" pitchFamily="2" charset="2"/>
              <a:buChar char="§"/>
            </a:pPr>
            <a:endParaRPr lang="en-US" sz="1600" dirty="0"/>
          </a:p>
          <a:p>
            <a:pPr marL="342900" indent="-342900">
              <a:buFont typeface="Wingdings" panose="05000000000000000000" pitchFamily="2" charset="2"/>
              <a:buChar char="§"/>
            </a:pPr>
            <a:endParaRPr lang="en-US" sz="18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a:t>
            </a:fld>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IDENTIFYING THE BUSINESS PROBLEM</a:t>
            </a:r>
          </a:p>
        </p:txBody>
      </p:sp>
      <p:sp>
        <p:nvSpPr>
          <p:cNvPr id="122" name="Shape 122"/>
          <p:cNvSpPr txBox="1">
            <a:spLocks noGrp="1"/>
          </p:cNvSpPr>
          <p:nvPr>
            <p:ph type="sldNum" idx="12"/>
          </p:nvPr>
        </p:nvSpPr>
        <p:spPr>
          <a:prstGeom prst="rect">
            <a:avLst/>
          </a:prstGeom>
        </p:spPr>
        <p:txBody>
          <a:bodyPr lIns="91425" tIns="91425" rIns="91425" bIns="91425" anchor="ctr" anchorCtr="0">
            <a:noAutofit/>
          </a:bodyPr>
          <a:lstStyle/>
          <a:p>
            <a:pPr lvl="0">
              <a:spcBef>
                <a:spcPts val="0"/>
              </a:spcBef>
              <a:buNone/>
            </a:pPr>
            <a:fld id="{00000000-1234-1234-1234-123412341234}" type="slidenum">
              <a:rPr lang="en"/>
              <a:t>3</a:t>
            </a:fld>
            <a:endParaRPr lang="en"/>
          </a:p>
        </p:txBody>
      </p:sp>
      <p:sp>
        <p:nvSpPr>
          <p:cNvPr id="4" name="TextBox 3"/>
          <p:cNvSpPr txBox="1"/>
          <p:nvPr/>
        </p:nvSpPr>
        <p:spPr>
          <a:xfrm>
            <a:off x="840558" y="1301956"/>
            <a:ext cx="6190706" cy="3539430"/>
          </a:xfrm>
          <a:prstGeom prst="rect">
            <a:avLst/>
          </a:prstGeom>
          <a:noFill/>
        </p:spPr>
        <p:txBody>
          <a:bodyPr wrap="square" rtlCol="0">
            <a:spAutoFit/>
          </a:bodyPr>
          <a:lstStyle/>
          <a:p>
            <a:pPr marL="285750" indent="-285750">
              <a:buClr>
                <a:srgbClr val="FFC000"/>
              </a:buClr>
              <a:buFont typeface="Wingdings" panose="05000000000000000000" pitchFamily="2" charset="2"/>
              <a:buChar char="§"/>
            </a:pPr>
            <a:r>
              <a:rPr lang="en-US" dirty="0">
                <a:latin typeface="Roboto" panose="020B0604020202020204" charset="0"/>
                <a:ea typeface="Roboto" panose="020B0604020202020204" charset="0"/>
              </a:rPr>
              <a:t>Lending Club is a Peer-to-Peer lending company that utilizes a group of private investors to fund loan requests. </a:t>
            </a:r>
          </a:p>
          <a:p>
            <a:endParaRPr lang="en-US" dirty="0">
              <a:latin typeface="Roboto" panose="020B0604020202020204" charset="0"/>
              <a:ea typeface="Roboto" panose="020B0604020202020204" charset="0"/>
            </a:endParaRPr>
          </a:p>
          <a:p>
            <a:pPr marL="285750" indent="-285750">
              <a:buClr>
                <a:srgbClr val="FFC000"/>
              </a:buClr>
              <a:buFont typeface="Wingdings" panose="05000000000000000000" pitchFamily="2" charset="2"/>
              <a:buChar char="§"/>
            </a:pPr>
            <a:r>
              <a:rPr lang="en-US" dirty="0">
                <a:latin typeface="Roboto" panose="020B0604020202020204" charset="0"/>
                <a:ea typeface="Roboto" panose="020B0604020202020204" charset="0"/>
              </a:rPr>
              <a:t>Lending Club’s model for risk assessment categorizes borrowers by assigning them a grade and a subgrade based on their credit history.</a:t>
            </a:r>
          </a:p>
          <a:p>
            <a:endParaRPr lang="en-US" dirty="0">
              <a:latin typeface="Roboto" panose="020B0604020202020204" charset="0"/>
              <a:ea typeface="Roboto" panose="020B0604020202020204" charset="0"/>
            </a:endParaRPr>
          </a:p>
          <a:p>
            <a:pPr marL="285750" indent="-285750">
              <a:buClr>
                <a:srgbClr val="FFC000"/>
              </a:buClr>
              <a:buFont typeface="Wingdings" panose="05000000000000000000" pitchFamily="2" charset="2"/>
              <a:buChar char="§"/>
            </a:pPr>
            <a:r>
              <a:rPr lang="en-US" dirty="0">
                <a:latin typeface="Roboto" panose="020B0604020202020204" charset="0"/>
                <a:ea typeface="Roboto" panose="020B0604020202020204" charset="0"/>
              </a:rPr>
              <a:t>Investors are presented with a list of borrowers, along with their assigned risk assessment grades, and they have the opportunity to choose which borrowers they will fund, and the percentage of funding that they will cover.</a:t>
            </a:r>
          </a:p>
          <a:p>
            <a:endParaRPr lang="en-US" dirty="0">
              <a:latin typeface="Roboto" panose="020B0604020202020204" charset="0"/>
              <a:ea typeface="Roboto" panose="020B0604020202020204" charset="0"/>
            </a:endParaRPr>
          </a:p>
          <a:p>
            <a:pPr marL="285750" indent="-285750">
              <a:buClr>
                <a:srgbClr val="FFC000"/>
              </a:buClr>
              <a:buFont typeface="Wingdings" panose="05000000000000000000" pitchFamily="2" charset="2"/>
              <a:buChar char="§"/>
            </a:pPr>
            <a:r>
              <a:rPr lang="en-US" dirty="0">
                <a:latin typeface="Roboto" panose="020B0604020202020204" charset="0"/>
                <a:ea typeface="Roboto" panose="020B0604020202020204" charset="0"/>
              </a:rPr>
              <a:t>Our business problem is that assessment of these borrowers presented by Lending Club in order to make a smart business decision, by identifying  borrowers that would likely default on their loans.</a:t>
            </a:r>
          </a:p>
          <a:p>
            <a:pPr marL="285750" indent="-285750">
              <a:buClr>
                <a:srgbClr val="FFC000"/>
              </a:buClr>
              <a:buFont typeface="Wingdings" panose="05000000000000000000" pitchFamily="2" charset="2"/>
              <a:buChar char="§"/>
            </a:pPr>
            <a:endParaRPr lang="en-US" dirty="0">
              <a:latin typeface="Roboto" panose="020B0604020202020204" charset="0"/>
              <a:ea typeface="Roboto" panose="020B0604020202020204" charset="0"/>
            </a:endParaRPr>
          </a:p>
          <a:p>
            <a:pPr marL="285750" indent="-285750">
              <a:buClr>
                <a:srgbClr val="FFC000"/>
              </a:buClr>
              <a:buFont typeface="Wingdings" panose="05000000000000000000" pitchFamily="2" charset="2"/>
              <a:buChar char="§"/>
            </a:pPr>
            <a:endParaRPr lang="en-US" dirty="0">
              <a:latin typeface="Roboto" panose="020B0604020202020204" charset="0"/>
              <a:ea typeface="Roboto" panose="020B0604020202020204" charset="0"/>
            </a:endParaRPr>
          </a:p>
        </p:txBody>
      </p:sp>
      <p:graphicFrame>
        <p:nvGraphicFramePr>
          <p:cNvPr id="5" name="Diagram 4"/>
          <p:cNvGraphicFramePr/>
          <p:nvPr>
            <p:extLst>
              <p:ext uri="{D42A27DB-BD31-4B8C-83A1-F6EECF244321}">
                <p14:modId xmlns:p14="http://schemas.microsoft.com/office/powerpoint/2010/main" val="1008168507"/>
              </p:ext>
            </p:extLst>
          </p:nvPr>
        </p:nvGraphicFramePr>
        <p:xfrm>
          <a:off x="6530546" y="1445750"/>
          <a:ext cx="2547630" cy="30444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prstGeom prst="rect">
            <a:avLst/>
          </a:prstGeom>
        </p:spPr>
        <p:txBody>
          <a:bodyPr lIns="91425" tIns="91425" rIns="91425" bIns="91425" anchor="b" anchorCtr="0">
            <a:noAutofit/>
          </a:bodyPr>
          <a:lstStyle/>
          <a:p>
            <a:r>
              <a:rPr lang="en-US" dirty="0"/>
              <a:t>DATA DESCRIPTION</a:t>
            </a:r>
            <a:endParaRPr lang="en" dirty="0"/>
          </a:p>
        </p:txBody>
      </p:sp>
      <p:sp>
        <p:nvSpPr>
          <p:cNvPr id="129" name="Shape 129"/>
          <p:cNvSpPr txBox="1">
            <a:spLocks noGrp="1"/>
          </p:cNvSpPr>
          <p:nvPr>
            <p:ph type="body" idx="1"/>
          </p:nvPr>
        </p:nvSpPr>
        <p:spPr>
          <a:xfrm>
            <a:off x="920870" y="1025175"/>
            <a:ext cx="5277793" cy="3710834"/>
          </a:xfrm>
          <a:prstGeom prst="rect">
            <a:avLst/>
          </a:prstGeom>
        </p:spPr>
        <p:txBody>
          <a:bodyPr lIns="91425" tIns="91425" rIns="91425" bIns="91425" anchor="t" anchorCtr="0">
            <a:noAutofit/>
          </a:bodyPr>
          <a:lstStyle/>
          <a:p>
            <a:pPr lvl="0" rtl="0">
              <a:spcBef>
                <a:spcPts val="0"/>
              </a:spcBef>
              <a:buNone/>
            </a:pPr>
            <a:r>
              <a:rPr lang="en-US" sz="1400" dirty="0"/>
              <a:t>Lending Club provided us with 4 years of historical data (2007-2011). This dataset contained information pertaining to the borrower’s past credit history and Lending Club loan information. The total dataset consisted of over 42542 </a:t>
            </a:r>
          </a:p>
          <a:p>
            <a:pPr lvl="0" rtl="0">
              <a:spcBef>
                <a:spcPts val="0"/>
              </a:spcBef>
              <a:buNone/>
            </a:pPr>
            <a:r>
              <a:rPr lang="en-US" sz="1400" dirty="0"/>
              <a:t>records, which was sufficient to conduct analysis.</a:t>
            </a:r>
          </a:p>
          <a:p>
            <a:pPr lvl="0" rtl="0">
              <a:spcBef>
                <a:spcPts val="0"/>
              </a:spcBef>
              <a:buNone/>
            </a:pPr>
            <a:endParaRPr lang="en-US" sz="1400" dirty="0"/>
          </a:p>
          <a:p>
            <a:pPr>
              <a:buNone/>
            </a:pPr>
            <a:r>
              <a:rPr lang="en-US" sz="1400" dirty="0"/>
              <a:t>Variables present within the dataset provided an ample </a:t>
            </a:r>
          </a:p>
          <a:p>
            <a:pPr>
              <a:buNone/>
            </a:pPr>
            <a:r>
              <a:rPr lang="en-US" sz="1400" dirty="0"/>
              <a:t>amount of information which could use to identify relationships and gauge their effect upon the success or </a:t>
            </a:r>
          </a:p>
          <a:p>
            <a:pPr>
              <a:buNone/>
            </a:pPr>
            <a:r>
              <a:rPr lang="en-US" sz="1400" dirty="0"/>
              <a:t>failure of a borrower fulfilling the terms of their loan </a:t>
            </a:r>
          </a:p>
          <a:p>
            <a:pPr>
              <a:buNone/>
            </a:pPr>
            <a:r>
              <a:rPr lang="en-US" sz="1400" dirty="0"/>
              <a:t>agreement.</a:t>
            </a:r>
          </a:p>
          <a:p>
            <a:pPr>
              <a:buNone/>
            </a:pPr>
            <a:endParaRPr lang="en-US" sz="1400" dirty="0"/>
          </a:p>
          <a:p>
            <a:pPr>
              <a:buNone/>
            </a:pPr>
            <a:r>
              <a:rPr lang="en-US" sz="1400" dirty="0"/>
              <a:t>Required only the variables that had a direct or indirect response to a borrower’s potential to default. To achieve this,  prepared the data by choosing select variables that would best fit this criteria. </a:t>
            </a:r>
          </a:p>
          <a:p>
            <a:pPr lvl="0" rtl="0">
              <a:spcBef>
                <a:spcPts val="0"/>
              </a:spcBef>
              <a:buNone/>
            </a:pPr>
            <a:endParaRPr lang="en-US" sz="1400" dirty="0"/>
          </a:p>
          <a:p>
            <a:pPr lvl="0" rtl="0">
              <a:spcBef>
                <a:spcPts val="0"/>
              </a:spcBef>
              <a:buNone/>
            </a:pPr>
            <a:endParaRPr lang="en-US" sz="1400" dirty="0"/>
          </a:p>
          <a:p>
            <a:pPr lvl="0" rtl="0">
              <a:spcBef>
                <a:spcPts val="0"/>
              </a:spcBef>
              <a:buNone/>
            </a:pPr>
            <a:endParaRPr lang="en-US" sz="1400" dirty="0"/>
          </a:p>
          <a:p>
            <a:pPr lvl="0" rtl="0">
              <a:spcBef>
                <a:spcPts val="0"/>
              </a:spcBef>
              <a:buNone/>
            </a:pPr>
            <a:endParaRPr lang="en-US" sz="1400" dirty="0"/>
          </a:p>
          <a:p>
            <a:pPr lvl="0" rtl="0">
              <a:spcBef>
                <a:spcPts val="0"/>
              </a:spcBef>
              <a:buNone/>
            </a:pPr>
            <a:endParaRPr lang="en" sz="1400" dirty="0"/>
          </a:p>
        </p:txBody>
      </p:sp>
      <p:sp>
        <p:nvSpPr>
          <p:cNvPr id="130" name="Shape 130"/>
          <p:cNvSpPr txBox="1">
            <a:spLocks noGrp="1"/>
          </p:cNvSpPr>
          <p:nvPr>
            <p:ph type="sldNum" idx="12"/>
          </p:nvPr>
        </p:nvSpPr>
        <p:spPr>
          <a:prstGeom prst="rect">
            <a:avLst/>
          </a:prstGeom>
        </p:spPr>
        <p:txBody>
          <a:bodyPr lIns="91425" tIns="91425" rIns="91425" bIns="91425" anchor="ctr" anchorCtr="0">
            <a:noAutofit/>
          </a:bodyPr>
          <a:lstStyle/>
          <a:p>
            <a:pPr lvl="0">
              <a:spcBef>
                <a:spcPts val="0"/>
              </a:spcBef>
              <a:buNone/>
            </a:pPr>
            <a:fld id="{00000000-1234-1234-1234-123412341234}" type="slidenum">
              <a:rPr lang="en"/>
              <a:t>4</a:t>
            </a:fld>
            <a:endParaRPr lang="en"/>
          </a:p>
        </p:txBody>
      </p:sp>
      <p:pic>
        <p:nvPicPr>
          <p:cNvPr id="2" name="Picture 1"/>
          <p:cNvPicPr>
            <a:picLocks noChangeAspect="1"/>
          </p:cNvPicPr>
          <p:nvPr/>
        </p:nvPicPr>
        <p:blipFill>
          <a:blip r:embed="rId3"/>
          <a:stretch>
            <a:fillRect/>
          </a:stretch>
        </p:blipFill>
        <p:spPr>
          <a:xfrm>
            <a:off x="6176382" y="1775456"/>
            <a:ext cx="3306036" cy="221027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prstGeom prst="rect">
            <a:avLst/>
          </a:prstGeom>
        </p:spPr>
        <p:txBody>
          <a:bodyPr lIns="91425" tIns="91425" rIns="91425" bIns="91425" anchor="b" anchorCtr="0">
            <a:noAutofit/>
          </a:bodyPr>
          <a:lstStyle/>
          <a:p>
            <a:r>
              <a:rPr lang="en-US" dirty="0"/>
              <a:t>DATA PREPARATION &amp; PROCESSING</a:t>
            </a:r>
            <a:endParaRPr lang="en" dirty="0"/>
          </a:p>
        </p:txBody>
      </p:sp>
      <p:sp>
        <p:nvSpPr>
          <p:cNvPr id="129" name="Shape 129"/>
          <p:cNvSpPr txBox="1">
            <a:spLocks noGrp="1"/>
          </p:cNvSpPr>
          <p:nvPr>
            <p:ph type="body" idx="1"/>
          </p:nvPr>
        </p:nvSpPr>
        <p:spPr>
          <a:xfrm>
            <a:off x="431075" y="1025175"/>
            <a:ext cx="8712926" cy="4118324"/>
          </a:xfrm>
          <a:prstGeom prst="rect">
            <a:avLst/>
          </a:prstGeom>
        </p:spPr>
        <p:txBody>
          <a:bodyPr lIns="91425" tIns="91425" rIns="91425" bIns="91425" anchor="t" anchorCtr="0">
            <a:noAutofit/>
          </a:bodyPr>
          <a:lstStyle/>
          <a:p>
            <a:pPr lvl="0" rtl="0">
              <a:spcBef>
                <a:spcPts val="0"/>
              </a:spcBef>
              <a:buNone/>
            </a:pPr>
            <a:r>
              <a:rPr lang="en-US" sz="1400" dirty="0"/>
              <a:t>Prior to data mining model analysis, the data was reviewed, cleaned and prepared as follows:</a:t>
            </a:r>
          </a:p>
          <a:p>
            <a:pPr lvl="0" rtl="0">
              <a:spcBef>
                <a:spcPts val="0"/>
              </a:spcBef>
              <a:buNone/>
            </a:pPr>
            <a:endParaRPr lang="en-US" sz="1400" dirty="0"/>
          </a:p>
          <a:p>
            <a:pPr marL="285750" indent="-285750">
              <a:buFont typeface="Wingdings" panose="05000000000000000000" pitchFamily="2" charset="2"/>
              <a:buChar char="§"/>
            </a:pPr>
            <a:r>
              <a:rPr lang="en-US" sz="1400" dirty="0"/>
              <a:t>Removed columns that obviously had no relation to the analysis in question (E.g. Applicant ID, Employee Title etc.)</a:t>
            </a:r>
          </a:p>
          <a:p>
            <a:pPr marL="285750" lvl="0" indent="-285750">
              <a:buFont typeface="Wingdings" panose="05000000000000000000" pitchFamily="2" charset="2"/>
              <a:buChar char="§"/>
            </a:pPr>
            <a:endParaRPr lang="en-US" sz="1400" dirty="0"/>
          </a:p>
          <a:p>
            <a:pPr marL="285750" lvl="0" indent="-285750">
              <a:buFont typeface="Wingdings" panose="05000000000000000000" pitchFamily="2" charset="2"/>
              <a:buChar char="§"/>
            </a:pPr>
            <a:r>
              <a:rPr lang="en-US" sz="1400" dirty="0"/>
              <a:t>Removed columns that had bad quality data (i.e. missing values in observations, unintelligible values etc.)</a:t>
            </a:r>
          </a:p>
          <a:p>
            <a:pPr marL="285750" lvl="0" indent="-285750">
              <a:buFont typeface="Wingdings" panose="05000000000000000000" pitchFamily="2" charset="2"/>
              <a:buChar char="§"/>
            </a:pPr>
            <a:endParaRPr lang="en-US" sz="1400" dirty="0"/>
          </a:p>
          <a:p>
            <a:pPr marL="285750" lvl="0" indent="-285750">
              <a:buFont typeface="Wingdings" panose="05000000000000000000" pitchFamily="2" charset="2"/>
              <a:buChar char="§"/>
            </a:pPr>
            <a:r>
              <a:rPr lang="en-US" sz="1400" dirty="0"/>
              <a:t>Removed columns that had identical relationships to the analysis in question (E.g. </a:t>
            </a:r>
            <a:r>
              <a:rPr lang="en-US" sz="1400" dirty="0" err="1"/>
              <a:t>funded_amnt</a:t>
            </a:r>
            <a:r>
              <a:rPr lang="en-US" sz="1400" dirty="0"/>
              <a:t> and </a:t>
            </a:r>
            <a:r>
              <a:rPr lang="en-US" sz="1400" dirty="0" err="1"/>
              <a:t>funded_amnt_inv</a:t>
            </a:r>
            <a:r>
              <a:rPr lang="en-US" sz="1400" dirty="0"/>
              <a:t> as they are always the same as </a:t>
            </a:r>
            <a:r>
              <a:rPr lang="en-US" sz="1400" dirty="0" err="1"/>
              <a:t>loan_amt</a:t>
            </a:r>
            <a:r>
              <a:rPr lang="en-US" sz="1400" dirty="0"/>
              <a:t>)</a:t>
            </a:r>
          </a:p>
          <a:p>
            <a:pPr marL="285750" lvl="0" indent="-285750">
              <a:buFont typeface="Wingdings" panose="05000000000000000000" pitchFamily="2" charset="2"/>
              <a:buChar char="§"/>
            </a:pPr>
            <a:endParaRPr lang="en-US" sz="1400" dirty="0"/>
          </a:p>
          <a:p>
            <a:pPr marL="285750" lvl="0" indent="-285750">
              <a:buFont typeface="Wingdings" panose="05000000000000000000" pitchFamily="2" charset="2"/>
              <a:buChar char="§"/>
            </a:pPr>
            <a:r>
              <a:rPr lang="en-US" sz="1400" dirty="0"/>
              <a:t>Converted continuous variables to range of values to enhance interpretation of results (E.g. </a:t>
            </a:r>
            <a:r>
              <a:rPr lang="en-US" sz="1400" dirty="0" err="1"/>
              <a:t>loan_amt</a:t>
            </a:r>
            <a:r>
              <a:rPr lang="en-US" sz="1400" dirty="0"/>
              <a:t>, </a:t>
            </a:r>
            <a:r>
              <a:rPr lang="en-US" sz="1400" dirty="0" err="1"/>
              <a:t>int_rate</a:t>
            </a:r>
            <a:r>
              <a:rPr lang="en-US" sz="1400" dirty="0"/>
              <a:t>, </a:t>
            </a:r>
            <a:r>
              <a:rPr lang="en-US" sz="1400" dirty="0" err="1"/>
              <a:t>Annual_income</a:t>
            </a:r>
            <a:r>
              <a:rPr lang="en-US" sz="1400" dirty="0"/>
              <a:t>, </a:t>
            </a:r>
            <a:r>
              <a:rPr lang="en-US" sz="1400" dirty="0" err="1"/>
              <a:t>credit_history_years</a:t>
            </a:r>
            <a:r>
              <a:rPr lang="en-US" sz="1400" dirty="0"/>
              <a:t>, </a:t>
            </a:r>
            <a:r>
              <a:rPr lang="en-US" sz="1400" dirty="0" err="1"/>
              <a:t>revol_util</a:t>
            </a:r>
            <a:r>
              <a:rPr lang="en-US" sz="1400" dirty="0"/>
              <a:t>, </a:t>
            </a:r>
            <a:r>
              <a:rPr lang="en-US" sz="1400" dirty="0" err="1"/>
              <a:t>total_pymnt</a:t>
            </a:r>
            <a:r>
              <a:rPr lang="en-US" sz="1400" dirty="0"/>
              <a:t> etc.)</a:t>
            </a:r>
          </a:p>
          <a:p>
            <a:pPr marL="285750" lvl="0" indent="-285750">
              <a:buFont typeface="Wingdings" panose="05000000000000000000" pitchFamily="2" charset="2"/>
              <a:buChar char="§"/>
            </a:pPr>
            <a:endParaRPr lang="en-US" sz="1400" dirty="0"/>
          </a:p>
          <a:p>
            <a:pPr marL="285750" lvl="0" indent="-285750">
              <a:buFont typeface="Wingdings" panose="05000000000000000000" pitchFamily="2" charset="2"/>
              <a:buChar char="§"/>
            </a:pPr>
            <a:r>
              <a:rPr lang="en-IN" sz="1400" dirty="0"/>
              <a:t>Borrowed an idea from the Stanford project report - they reported using the </a:t>
            </a:r>
            <a:r>
              <a:rPr lang="en-IN" sz="1400" dirty="0" err="1"/>
              <a:t>zip_code</a:t>
            </a:r>
            <a:r>
              <a:rPr lang="en-IN" sz="1400" dirty="0"/>
              <a:t> to join census data "Median House- hold Income and Mean Household Income [2006-2010]“ achieved good results. Instead of joining census data to our loan data ,used the parameter </a:t>
            </a:r>
            <a:r>
              <a:rPr lang="en-IN" sz="1400" dirty="0" err="1"/>
              <a:t>zip_code</a:t>
            </a:r>
            <a:r>
              <a:rPr lang="en-IN" sz="1400" dirty="0"/>
              <a:t> to achieve better results.</a:t>
            </a:r>
            <a:endParaRPr lang="en-US" sz="1400" dirty="0"/>
          </a:p>
          <a:p>
            <a:pPr marL="285750" lvl="0" indent="-285750">
              <a:buFont typeface="Wingdings" panose="05000000000000000000" pitchFamily="2" charset="2"/>
              <a:buChar char="§"/>
            </a:pPr>
            <a:endParaRPr lang="en-US" sz="1400" dirty="0"/>
          </a:p>
          <a:p>
            <a:pPr marL="285750" lvl="0" indent="-285750">
              <a:buFont typeface="Wingdings" panose="05000000000000000000" pitchFamily="2" charset="2"/>
              <a:buChar char="§"/>
            </a:pPr>
            <a:endParaRPr lang="en-US" sz="1400" dirty="0"/>
          </a:p>
          <a:p>
            <a:pPr marL="285750" lvl="0" indent="-285750">
              <a:buFont typeface="Wingdings" panose="05000000000000000000" pitchFamily="2" charset="2"/>
              <a:buChar char="§"/>
            </a:pPr>
            <a:endParaRPr lang="en-US" sz="1400" dirty="0"/>
          </a:p>
        </p:txBody>
      </p:sp>
      <p:sp>
        <p:nvSpPr>
          <p:cNvPr id="130" name="Shape 130"/>
          <p:cNvSpPr txBox="1">
            <a:spLocks noGrp="1"/>
          </p:cNvSpPr>
          <p:nvPr>
            <p:ph type="sldNum" idx="12"/>
          </p:nvPr>
        </p:nvSpPr>
        <p:spPr>
          <a:prstGeom prst="rect">
            <a:avLst/>
          </a:prstGeom>
        </p:spPr>
        <p:txBody>
          <a:bodyPr lIns="91425" tIns="91425" rIns="91425" bIns="91425" anchor="ctr" anchorCtr="0">
            <a:noAutofit/>
          </a:bodyPr>
          <a:lstStyle/>
          <a:p>
            <a:pPr lvl="0">
              <a:spcBef>
                <a:spcPts val="0"/>
              </a:spcBef>
              <a:buNone/>
            </a:pPr>
            <a:fld id="{00000000-1234-1234-1234-123412341234}" type="slidenum">
              <a:rPr lang="en"/>
              <a:t>5</a:t>
            </a:fld>
            <a:endParaRPr lang="en"/>
          </a:p>
        </p:txBody>
      </p:sp>
    </p:spTree>
    <p:extLst>
      <p:ext uri="{BB962C8B-B14F-4D97-AF65-F5344CB8AC3E}">
        <p14:creationId xmlns:p14="http://schemas.microsoft.com/office/powerpoint/2010/main" val="1566343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US" dirty="0"/>
              <a:t>DATA MINING</a:t>
            </a:r>
            <a:endParaRPr lang="en" dirty="0"/>
          </a:p>
        </p:txBody>
      </p:sp>
      <p:sp>
        <p:nvSpPr>
          <p:cNvPr id="142" name="Shape 142"/>
          <p:cNvSpPr txBox="1">
            <a:spLocks noGrp="1"/>
          </p:cNvSpPr>
          <p:nvPr>
            <p:ph type="sldNum" idx="12"/>
          </p:nvPr>
        </p:nvSpPr>
        <p:spPr>
          <a:prstGeom prst="rect">
            <a:avLst/>
          </a:prstGeom>
        </p:spPr>
        <p:txBody>
          <a:bodyPr lIns="91425" tIns="91425" rIns="91425" bIns="91425" anchor="ctr" anchorCtr="0">
            <a:noAutofit/>
          </a:bodyPr>
          <a:lstStyle/>
          <a:p>
            <a:pPr lvl="0">
              <a:spcBef>
                <a:spcPts val="0"/>
              </a:spcBef>
              <a:buNone/>
            </a:pPr>
            <a:fld id="{00000000-1234-1234-1234-123412341234}" type="slidenum">
              <a:rPr lang="en"/>
              <a:t>6</a:t>
            </a:fld>
            <a:endParaRPr lang="en"/>
          </a:p>
        </p:txBody>
      </p:sp>
      <p:sp>
        <p:nvSpPr>
          <p:cNvPr id="3" name="TextBox 2"/>
          <p:cNvSpPr txBox="1"/>
          <p:nvPr/>
        </p:nvSpPr>
        <p:spPr>
          <a:xfrm>
            <a:off x="1104900" y="1364979"/>
            <a:ext cx="4505908" cy="3108543"/>
          </a:xfrm>
          <a:prstGeom prst="rect">
            <a:avLst/>
          </a:prstGeom>
          <a:noFill/>
        </p:spPr>
        <p:txBody>
          <a:bodyPr wrap="square" rtlCol="0">
            <a:spAutoFit/>
          </a:bodyPr>
          <a:lstStyle/>
          <a:p>
            <a:r>
              <a:rPr lang="en-US" dirty="0">
                <a:latin typeface="Roboto" panose="020B0604020202020204" charset="0"/>
                <a:ea typeface="Roboto" panose="020B0604020202020204" charset="0"/>
              </a:rPr>
              <a:t>Selected seven data models to determine which returned the best predictive capability. Utilized </a:t>
            </a:r>
          </a:p>
          <a:p>
            <a:r>
              <a:rPr lang="en-US" dirty="0">
                <a:latin typeface="Roboto" panose="020B0604020202020204" charset="0"/>
                <a:ea typeface="Roboto" panose="020B0604020202020204" charset="0"/>
              </a:rPr>
              <a:t>multiple assessment parameters to determine the most successful model to include. The models are evaluated based on following performance measurements</a:t>
            </a:r>
          </a:p>
          <a:p>
            <a:endParaRPr lang="en-US" dirty="0">
              <a:latin typeface="Roboto" panose="020B0604020202020204" charset="0"/>
              <a:ea typeface="Roboto" panose="020B0604020202020204" charset="0"/>
            </a:endParaRPr>
          </a:p>
          <a:p>
            <a:pPr marL="285750" indent="-285750">
              <a:buFont typeface="Arial" panose="020B0604020202020204" pitchFamily="34" charset="0"/>
              <a:buChar char="•"/>
            </a:pPr>
            <a:r>
              <a:rPr lang="en-US" dirty="0">
                <a:solidFill>
                  <a:schemeClr val="tx1"/>
                </a:solidFill>
                <a:latin typeface="Roboto" panose="020B0604020202020204" charset="0"/>
                <a:ea typeface="Roboto" panose="020B0604020202020204" charset="0"/>
              </a:rPr>
              <a:t>Confusion Matrix (Accuracy, Sensitivity and Specificity)</a:t>
            </a:r>
          </a:p>
          <a:p>
            <a:pPr marL="285750" indent="-285750">
              <a:buFont typeface="Arial" panose="020B0604020202020204" pitchFamily="34" charset="0"/>
              <a:buChar char="•"/>
            </a:pPr>
            <a:r>
              <a:rPr lang="en-US" dirty="0">
                <a:solidFill>
                  <a:schemeClr val="tx1"/>
                </a:solidFill>
                <a:latin typeface="Roboto" panose="020B0604020202020204" charset="0"/>
                <a:ea typeface="Roboto" panose="020B0604020202020204" charset="0"/>
              </a:rPr>
              <a:t>Receiver Operating Characteristic (ROC)</a:t>
            </a:r>
          </a:p>
          <a:p>
            <a:endParaRPr lang="en-US" dirty="0">
              <a:solidFill>
                <a:schemeClr val="tx1"/>
              </a:solidFill>
              <a:latin typeface="Roboto" panose="020B0604020202020204" charset="0"/>
              <a:ea typeface="Roboto" panose="020B0604020202020204" charset="0"/>
            </a:endParaRPr>
          </a:p>
          <a:p>
            <a:r>
              <a:rPr lang="en-US" dirty="0">
                <a:solidFill>
                  <a:schemeClr val="tx1"/>
                </a:solidFill>
                <a:latin typeface="Roboto" panose="020B0604020202020204" charset="0"/>
                <a:ea typeface="Roboto" panose="020B0604020202020204" charset="0"/>
              </a:rPr>
              <a:t>Best metric to evaluate the model is </a:t>
            </a:r>
            <a:r>
              <a:rPr lang="en-US" b="1" dirty="0">
                <a:solidFill>
                  <a:schemeClr val="tx1"/>
                </a:solidFill>
                <a:latin typeface="Roboto" panose="020B0604020202020204" charset="0"/>
                <a:ea typeface="Roboto" panose="020B0604020202020204" charset="0"/>
              </a:rPr>
              <a:t>Recall </a:t>
            </a:r>
            <a:r>
              <a:rPr lang="en-US" dirty="0">
                <a:solidFill>
                  <a:schemeClr val="tx1"/>
                </a:solidFill>
                <a:latin typeface="Roboto" panose="020B0604020202020204" charset="0"/>
                <a:ea typeface="Roboto" panose="020B0604020202020204" charset="0"/>
              </a:rPr>
              <a:t>prediction of algorithm to predict whether or not a customer is going to repay the loan.</a:t>
            </a:r>
          </a:p>
        </p:txBody>
      </p:sp>
      <p:graphicFrame>
        <p:nvGraphicFramePr>
          <p:cNvPr id="5" name="Diagram 4"/>
          <p:cNvGraphicFramePr/>
          <p:nvPr>
            <p:extLst>
              <p:ext uri="{D42A27DB-BD31-4B8C-83A1-F6EECF244321}">
                <p14:modId xmlns:p14="http://schemas.microsoft.com/office/powerpoint/2010/main" val="864023250"/>
              </p:ext>
            </p:extLst>
          </p:nvPr>
        </p:nvGraphicFramePr>
        <p:xfrm>
          <a:off x="5315301" y="1253775"/>
          <a:ext cx="3443034" cy="35096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a:t>MODELS</a:t>
            </a:r>
          </a:p>
        </p:txBody>
      </p:sp>
      <p:sp>
        <p:nvSpPr>
          <p:cNvPr id="161" name="Shape 161"/>
          <p:cNvSpPr txBox="1">
            <a:spLocks noGrp="1"/>
          </p:cNvSpPr>
          <p:nvPr>
            <p:ph type="sldNum" idx="12"/>
          </p:nvPr>
        </p:nvSpPr>
        <p:spPr>
          <a:prstGeom prst="rect">
            <a:avLst/>
          </a:prstGeom>
        </p:spPr>
        <p:txBody>
          <a:bodyPr lIns="91425" tIns="91425" rIns="91425" bIns="91425" anchor="ctr" anchorCtr="0">
            <a:noAutofit/>
          </a:bodyPr>
          <a:lstStyle/>
          <a:p>
            <a:pPr lvl="0">
              <a:spcBef>
                <a:spcPts val="0"/>
              </a:spcBef>
              <a:buNone/>
            </a:pPr>
            <a:fld id="{00000000-1234-1234-1234-123412341234}" type="slidenum">
              <a:rPr lang="en"/>
              <a:t>7</a:t>
            </a:fld>
            <a:endParaRPr lang="en"/>
          </a:p>
        </p:txBody>
      </p:sp>
      <p:sp>
        <p:nvSpPr>
          <p:cNvPr id="2" name="TextBox 1"/>
          <p:cNvSpPr txBox="1"/>
          <p:nvPr/>
        </p:nvSpPr>
        <p:spPr>
          <a:xfrm>
            <a:off x="938463" y="1173181"/>
            <a:ext cx="7317263" cy="4247317"/>
          </a:xfrm>
          <a:prstGeom prst="rect">
            <a:avLst/>
          </a:prstGeom>
          <a:noFill/>
        </p:spPr>
        <p:txBody>
          <a:bodyPr wrap="square" rtlCol="0">
            <a:spAutoFit/>
          </a:bodyPr>
          <a:lstStyle/>
          <a:p>
            <a:r>
              <a:rPr lang="en-IN" sz="1600" b="1" dirty="0"/>
              <a:t>Hyper Parameter tuning and Advanced Algorithms</a:t>
            </a:r>
          </a:p>
          <a:p>
            <a:r>
              <a:rPr lang="en-IN" dirty="0"/>
              <a:t>Implemented following models using Randomized and Grid Search cross-validation techniques to choose the hyper parameters.</a:t>
            </a:r>
          </a:p>
          <a:p>
            <a:endParaRPr lang="en-US" sz="1600" b="1" dirty="0">
              <a:latin typeface="Roboto" panose="020B0604020202020204" charset="0"/>
              <a:ea typeface="Roboto" panose="020B0604020202020204" charset="0"/>
            </a:endParaRPr>
          </a:p>
          <a:p>
            <a:r>
              <a:rPr lang="en-US" sz="1600" b="1" dirty="0">
                <a:latin typeface="Roboto" panose="020B0604020202020204" charset="0"/>
                <a:ea typeface="Roboto" panose="020B0604020202020204" charset="0"/>
              </a:rPr>
              <a:t>Random Forest</a:t>
            </a:r>
          </a:p>
          <a:p>
            <a:r>
              <a:rPr lang="en-US" dirty="0">
                <a:latin typeface="Roboto" panose="020B0604020202020204" charset="0"/>
                <a:ea typeface="Roboto" panose="020B0604020202020204" charset="0"/>
              </a:rPr>
              <a:t>Had a feature ‘</a:t>
            </a:r>
            <a:r>
              <a:rPr lang="en-US" b="1" dirty="0" err="1">
                <a:latin typeface="Roboto" panose="020B0604020202020204" charset="0"/>
                <a:ea typeface="Roboto" panose="020B0604020202020204" charset="0"/>
              </a:rPr>
              <a:t>int_rate</a:t>
            </a:r>
            <a:r>
              <a:rPr lang="en-US" dirty="0">
                <a:latin typeface="Roboto" panose="020B0604020202020204" charset="0"/>
                <a:ea typeface="Roboto" panose="020B0604020202020204" charset="0"/>
              </a:rPr>
              <a:t>’ which has an importance of more then 30%.Random Forests select a subset of features in each of its decision trees there by reducing bias of the model. </a:t>
            </a:r>
          </a:p>
          <a:p>
            <a:endParaRPr lang="en-US" dirty="0">
              <a:latin typeface="Roboto" panose="020B0604020202020204" charset="0"/>
              <a:ea typeface="Roboto" panose="020B0604020202020204" charset="0"/>
            </a:endParaRPr>
          </a:p>
          <a:p>
            <a:r>
              <a:rPr lang="en-US" sz="1600" b="1" dirty="0">
                <a:latin typeface="Roboto" panose="020B0604020202020204" charset="0"/>
                <a:ea typeface="Roboto" panose="020B0604020202020204" charset="0"/>
              </a:rPr>
              <a:t>Support Vector Machine</a:t>
            </a:r>
          </a:p>
          <a:p>
            <a:r>
              <a:rPr lang="en-US" dirty="0">
                <a:latin typeface="Roboto" panose="020B0604020202020204" charset="0"/>
                <a:ea typeface="Roboto" panose="020B0604020202020204" charset="0"/>
              </a:rPr>
              <a:t>Chose to build SVM classifier, because once a hyperplane is found, most of the data other than support vectors become redundant. This means that small changes to data cannot greatly affect the hyperplane and hence SVM. </a:t>
            </a:r>
          </a:p>
          <a:p>
            <a:endParaRPr lang="en-IN" sz="1800" b="1" dirty="0"/>
          </a:p>
          <a:p>
            <a:r>
              <a:rPr lang="en-IN" sz="1600" b="1" dirty="0">
                <a:latin typeface="Roboto" panose="020B0604020202020204" charset="0"/>
                <a:ea typeface="Roboto" panose="020B0604020202020204" charset="0"/>
              </a:rPr>
              <a:t>K-Nearest </a:t>
            </a:r>
            <a:r>
              <a:rPr lang="en-IN" sz="1600" b="1" dirty="0" err="1">
                <a:latin typeface="Roboto" panose="020B0604020202020204" charset="0"/>
                <a:ea typeface="Roboto" panose="020B0604020202020204" charset="0"/>
              </a:rPr>
              <a:t>Neighbor</a:t>
            </a:r>
            <a:endParaRPr lang="en-IN" sz="1600" b="1" dirty="0">
              <a:latin typeface="Roboto" panose="020B0604020202020204" charset="0"/>
              <a:ea typeface="Roboto" panose="020B0604020202020204" charset="0"/>
            </a:endParaRPr>
          </a:p>
          <a:p>
            <a:r>
              <a:rPr lang="en-US" dirty="0"/>
              <a:t>I</a:t>
            </a:r>
            <a:r>
              <a:rPr lang="en-IN" dirty="0"/>
              <a:t>n K-NN classification, an object is classified by a majority of votes by its </a:t>
            </a:r>
            <a:r>
              <a:rPr lang="en-IN" dirty="0" err="1"/>
              <a:t>neighbors</a:t>
            </a:r>
            <a:r>
              <a:rPr lang="en-IN" dirty="0"/>
              <a:t> with the object being assigned to the class most common among its k nearest </a:t>
            </a:r>
            <a:r>
              <a:rPr lang="en-IN" dirty="0" err="1"/>
              <a:t>neighbors</a:t>
            </a:r>
            <a:r>
              <a:rPr lang="en-IN" dirty="0"/>
              <a:t>.</a:t>
            </a:r>
          </a:p>
          <a:p>
            <a:endParaRPr lang="en-US" sz="1600" dirty="0">
              <a:latin typeface="Roboto" panose="020B0604020202020204" charset="0"/>
              <a:ea typeface="Roboto" panose="020B0604020202020204" charset="0"/>
            </a:endParaRPr>
          </a:p>
          <a:p>
            <a:endParaRPr lang="en-US" sz="1600" dirty="0">
              <a:latin typeface="Roboto" panose="020B0604020202020204" charset="0"/>
              <a:ea typeface="Roboto" panose="020B06040202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F9C3E-AA45-4708-A1F5-346CDF802294}"/>
              </a:ext>
            </a:extLst>
          </p:cNvPr>
          <p:cNvSpPr>
            <a:spLocks noGrp="1"/>
          </p:cNvSpPr>
          <p:nvPr>
            <p:ph type="title"/>
          </p:nvPr>
        </p:nvSpPr>
        <p:spPr/>
        <p:txBody>
          <a:bodyPr/>
          <a:lstStyle/>
          <a:p>
            <a:r>
              <a:rPr lang="en-US" dirty="0"/>
              <a:t>MODELS</a:t>
            </a:r>
            <a:endParaRPr lang="en-IN" dirty="0"/>
          </a:p>
        </p:txBody>
      </p:sp>
      <p:sp>
        <p:nvSpPr>
          <p:cNvPr id="3" name="Text Placeholder 2">
            <a:extLst>
              <a:ext uri="{FF2B5EF4-FFF2-40B4-BE49-F238E27FC236}">
                <a16:creationId xmlns:a16="http://schemas.microsoft.com/office/drawing/2014/main" id="{BEBDF10F-D9E7-4E37-B589-AA245A754F6B}"/>
              </a:ext>
            </a:extLst>
          </p:cNvPr>
          <p:cNvSpPr>
            <a:spLocks noGrp="1"/>
          </p:cNvSpPr>
          <p:nvPr>
            <p:ph type="body" idx="1"/>
          </p:nvPr>
        </p:nvSpPr>
        <p:spPr>
          <a:xfrm>
            <a:off x="1104900" y="1162594"/>
            <a:ext cx="7699466" cy="3704831"/>
          </a:xfrm>
        </p:spPr>
        <p:txBody>
          <a:bodyPr/>
          <a:lstStyle/>
          <a:p>
            <a:pPr>
              <a:buNone/>
            </a:pPr>
            <a:r>
              <a:rPr lang="en-US" sz="1600" b="1" dirty="0">
                <a:latin typeface="Roboto" panose="020B0604020202020204" charset="0"/>
                <a:ea typeface="Roboto" panose="020B0604020202020204" charset="0"/>
              </a:rPr>
              <a:t>Logistic Regression</a:t>
            </a:r>
          </a:p>
          <a:p>
            <a:pPr>
              <a:buNone/>
            </a:pPr>
            <a:r>
              <a:rPr lang="en-US" sz="1400" dirty="0">
                <a:latin typeface="Roboto" panose="020B0604020202020204" charset="0"/>
                <a:ea typeface="Roboto" panose="020B0604020202020204" charset="0"/>
              </a:rPr>
              <a:t>With logistic regression, outputs have a nice probabilistic interpretation, and the algorithm can be regularized to avoid overfitting. Hence chose to build logistic regression classifier.</a:t>
            </a:r>
          </a:p>
          <a:p>
            <a:pPr>
              <a:buNone/>
            </a:pPr>
            <a:endParaRPr lang="en-IN" sz="1600" b="1" dirty="0"/>
          </a:p>
          <a:p>
            <a:pPr>
              <a:buNone/>
            </a:pPr>
            <a:r>
              <a:rPr lang="en-IN" sz="1600" b="1" dirty="0"/>
              <a:t>Multilayer perceptron</a:t>
            </a:r>
          </a:p>
          <a:p>
            <a:pPr>
              <a:buNone/>
            </a:pPr>
            <a:r>
              <a:rPr lang="en-IN" sz="1400" dirty="0"/>
              <a:t>MLP utilizes backpropagation for training. Its multiple layers and non linear activation function helps us distinguish data that is non linearly separable.</a:t>
            </a:r>
          </a:p>
          <a:p>
            <a:pPr>
              <a:buNone/>
            </a:pPr>
            <a:endParaRPr lang="en-US" sz="1400" dirty="0"/>
          </a:p>
          <a:p>
            <a:pPr>
              <a:buNone/>
            </a:pPr>
            <a:r>
              <a:rPr lang="en-US" sz="1600" b="1" dirty="0"/>
              <a:t>D</a:t>
            </a:r>
            <a:r>
              <a:rPr lang="en-IN" sz="1600" b="1" dirty="0" err="1"/>
              <a:t>ecision</a:t>
            </a:r>
            <a:r>
              <a:rPr lang="en-IN" sz="1600" b="1" dirty="0"/>
              <a:t> Tree</a:t>
            </a:r>
          </a:p>
          <a:p>
            <a:pPr>
              <a:buNone/>
            </a:pPr>
            <a:r>
              <a:rPr lang="en-US" sz="1400" dirty="0"/>
              <a:t>It often mimics human level thinking so it is simple to understand the data and make some good predictions.</a:t>
            </a:r>
          </a:p>
          <a:p>
            <a:pPr>
              <a:buNone/>
            </a:pPr>
            <a:endParaRPr lang="en-IN" sz="1400" dirty="0"/>
          </a:p>
          <a:p>
            <a:pPr>
              <a:buNone/>
            </a:pPr>
            <a:r>
              <a:rPr lang="en-IN" sz="1400" b="1" dirty="0"/>
              <a:t>Bagging</a:t>
            </a:r>
            <a:r>
              <a:rPr lang="en-IN" sz="1400" dirty="0"/>
              <a:t>-building multiple models(typically of same type) from different sub-samples of training dataset.</a:t>
            </a:r>
          </a:p>
          <a:p>
            <a:pPr>
              <a:buNone/>
            </a:pPr>
            <a:r>
              <a:rPr lang="en-IN" sz="1400" b="1" dirty="0"/>
              <a:t>Boosting(Ada Boost)-</a:t>
            </a:r>
            <a:r>
              <a:rPr lang="en-IN" sz="1400" dirty="0"/>
              <a:t>building multiple models (typically of same type) each of which learns to fix the prediction errors of a prior model in the chain.</a:t>
            </a:r>
          </a:p>
          <a:p>
            <a:pPr>
              <a:buNone/>
            </a:pPr>
            <a:endParaRPr lang="en-IN" sz="1400" dirty="0"/>
          </a:p>
          <a:p>
            <a:pPr>
              <a:buNone/>
            </a:pPr>
            <a:endParaRPr lang="en-IN" sz="1400" dirty="0"/>
          </a:p>
          <a:p>
            <a:pPr>
              <a:buNone/>
            </a:pPr>
            <a:endParaRPr lang="en-IN" sz="1400" dirty="0"/>
          </a:p>
          <a:p>
            <a:pPr>
              <a:buNone/>
            </a:pPr>
            <a:endParaRPr lang="en-IN" sz="1400" dirty="0"/>
          </a:p>
          <a:p>
            <a:pPr>
              <a:buNone/>
            </a:pPr>
            <a:endParaRPr lang="en-IN" sz="1400" dirty="0"/>
          </a:p>
        </p:txBody>
      </p:sp>
      <p:sp>
        <p:nvSpPr>
          <p:cNvPr id="4" name="Slide Number Placeholder 3">
            <a:extLst>
              <a:ext uri="{FF2B5EF4-FFF2-40B4-BE49-F238E27FC236}">
                <a16:creationId xmlns:a16="http://schemas.microsoft.com/office/drawing/2014/main" id="{D3557220-8E30-4500-BA14-8C315B6ABEF4}"/>
              </a:ext>
            </a:extLst>
          </p:cNvPr>
          <p:cNvSpPr>
            <a:spLocks noGrp="1"/>
          </p:cNvSpPr>
          <p:nvPr>
            <p:ph type="sldNum" idx="12"/>
          </p:nvPr>
        </p:nvSpPr>
        <p:spPr/>
        <p:txBody>
          <a:bodyPr/>
          <a:lstStyle/>
          <a:p>
            <a:pPr lvl="0">
              <a:spcBef>
                <a:spcPts val="0"/>
              </a:spcBef>
              <a:buNone/>
            </a:pPr>
            <a:fld id="{00000000-1234-1234-1234-123412341234}" type="slidenum">
              <a:rPr lang="en" smtClean="0"/>
              <a:t>8</a:t>
            </a:fld>
            <a:endParaRPr lang="en"/>
          </a:p>
        </p:txBody>
      </p:sp>
    </p:spTree>
    <p:extLst>
      <p:ext uri="{BB962C8B-B14F-4D97-AF65-F5344CB8AC3E}">
        <p14:creationId xmlns:p14="http://schemas.microsoft.com/office/powerpoint/2010/main" val="114898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t>MODEL COMPARISON</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9</a:t>
            </a:fld>
            <a:endParaRPr lang="en"/>
          </a:p>
        </p:txBody>
      </p:sp>
      <p:graphicFrame>
        <p:nvGraphicFramePr>
          <p:cNvPr id="8" name="Table 7"/>
          <p:cNvGraphicFramePr>
            <a:graphicFrameLocks noGrp="1"/>
          </p:cNvGraphicFramePr>
          <p:nvPr>
            <p:extLst>
              <p:ext uri="{D42A27DB-BD31-4B8C-83A1-F6EECF244321}">
                <p14:modId xmlns:p14="http://schemas.microsoft.com/office/powerpoint/2010/main" val="4230090050"/>
              </p:ext>
            </p:extLst>
          </p:nvPr>
        </p:nvGraphicFramePr>
        <p:xfrm>
          <a:off x="594900" y="3187106"/>
          <a:ext cx="5043900" cy="1889760"/>
        </p:xfrm>
        <a:graphic>
          <a:graphicData uri="http://schemas.openxmlformats.org/drawingml/2006/table">
            <a:tbl>
              <a:tblPr firstRow="1" bandRow="1">
                <a:tableStyleId>{0E8C4068-E869-4E69-8CB8-A048EE4BAFE6}</a:tableStyleId>
              </a:tblPr>
              <a:tblGrid>
                <a:gridCol w="535623">
                  <a:extLst>
                    <a:ext uri="{9D8B030D-6E8A-4147-A177-3AD203B41FA5}">
                      <a16:colId xmlns:a16="http://schemas.microsoft.com/office/drawing/2014/main" val="1116737045"/>
                    </a:ext>
                  </a:extLst>
                </a:gridCol>
                <a:gridCol w="517074">
                  <a:extLst>
                    <a:ext uri="{9D8B030D-6E8A-4147-A177-3AD203B41FA5}">
                      <a16:colId xmlns:a16="http://schemas.microsoft.com/office/drawing/2014/main" val="280592227"/>
                    </a:ext>
                  </a:extLst>
                </a:gridCol>
                <a:gridCol w="517074">
                  <a:extLst>
                    <a:ext uri="{9D8B030D-6E8A-4147-A177-3AD203B41FA5}">
                      <a16:colId xmlns:a16="http://schemas.microsoft.com/office/drawing/2014/main" val="1006692401"/>
                    </a:ext>
                  </a:extLst>
                </a:gridCol>
                <a:gridCol w="659786">
                  <a:extLst>
                    <a:ext uri="{9D8B030D-6E8A-4147-A177-3AD203B41FA5}">
                      <a16:colId xmlns:a16="http://schemas.microsoft.com/office/drawing/2014/main" val="3972588353"/>
                    </a:ext>
                  </a:extLst>
                </a:gridCol>
                <a:gridCol w="588430">
                  <a:extLst>
                    <a:ext uri="{9D8B030D-6E8A-4147-A177-3AD203B41FA5}">
                      <a16:colId xmlns:a16="http://schemas.microsoft.com/office/drawing/2014/main" val="2281849492"/>
                    </a:ext>
                  </a:extLst>
                </a:gridCol>
                <a:gridCol w="588430">
                  <a:extLst>
                    <a:ext uri="{9D8B030D-6E8A-4147-A177-3AD203B41FA5}">
                      <a16:colId xmlns:a16="http://schemas.microsoft.com/office/drawing/2014/main" val="4137465412"/>
                    </a:ext>
                  </a:extLst>
                </a:gridCol>
                <a:gridCol w="588430">
                  <a:extLst>
                    <a:ext uri="{9D8B030D-6E8A-4147-A177-3AD203B41FA5}">
                      <a16:colId xmlns:a16="http://schemas.microsoft.com/office/drawing/2014/main" val="3963935903"/>
                    </a:ext>
                  </a:extLst>
                </a:gridCol>
                <a:gridCol w="486585">
                  <a:extLst>
                    <a:ext uri="{9D8B030D-6E8A-4147-A177-3AD203B41FA5}">
                      <a16:colId xmlns:a16="http://schemas.microsoft.com/office/drawing/2014/main" val="3228333696"/>
                    </a:ext>
                  </a:extLst>
                </a:gridCol>
                <a:gridCol w="562468">
                  <a:extLst>
                    <a:ext uri="{9D8B030D-6E8A-4147-A177-3AD203B41FA5}">
                      <a16:colId xmlns:a16="http://schemas.microsoft.com/office/drawing/2014/main" val="3494615955"/>
                    </a:ext>
                  </a:extLst>
                </a:gridCol>
              </a:tblGrid>
              <a:tr h="578024">
                <a:tc>
                  <a:txBody>
                    <a:bodyPr/>
                    <a:lstStyle/>
                    <a:p>
                      <a:pPr algn="ctr"/>
                      <a:r>
                        <a:rPr lang="en-US" sz="1000" b="0" i="0" dirty="0">
                          <a:solidFill>
                            <a:schemeClr val="tx1"/>
                          </a:solidFill>
                          <a:latin typeface="Roboto" panose="020B0604020202020204" charset="0"/>
                          <a:ea typeface="Roboto" panose="020B0604020202020204" charset="0"/>
                        </a:rPr>
                        <a:t>Parameter</a:t>
                      </a:r>
                    </a:p>
                  </a:txBody>
                  <a:tcPr anchor="ctr">
                    <a:solidFill>
                      <a:schemeClr val="bg2">
                        <a:lumMod val="60000"/>
                        <a:lumOff val="40000"/>
                      </a:schemeClr>
                    </a:solidFill>
                  </a:tcPr>
                </a:tc>
                <a:tc>
                  <a:txBody>
                    <a:bodyPr/>
                    <a:lstStyle/>
                    <a:p>
                      <a:pPr algn="ctr"/>
                      <a:r>
                        <a:rPr lang="en-US" sz="1000" b="0" i="0" dirty="0">
                          <a:solidFill>
                            <a:schemeClr val="tx1"/>
                          </a:solidFill>
                          <a:latin typeface="Roboto" panose="020B0604020202020204" charset="0"/>
                          <a:ea typeface="Roboto" panose="020B0604020202020204" charset="0"/>
                        </a:rPr>
                        <a:t>Logistic Regression</a:t>
                      </a:r>
                    </a:p>
                  </a:txBody>
                  <a:tcPr anchor="ctr">
                    <a:solidFill>
                      <a:schemeClr val="bg2">
                        <a:lumMod val="60000"/>
                        <a:lumOff val="40000"/>
                      </a:schemeClr>
                    </a:solidFill>
                  </a:tcPr>
                </a:tc>
                <a:tc>
                  <a:txBody>
                    <a:bodyPr/>
                    <a:lstStyle/>
                    <a:p>
                      <a:pPr algn="ctr"/>
                      <a:r>
                        <a:rPr lang="en-US" sz="1000" b="0" i="0" dirty="0">
                          <a:solidFill>
                            <a:schemeClr val="tx1"/>
                          </a:solidFill>
                          <a:latin typeface="Roboto" panose="020B0604020202020204" charset="0"/>
                          <a:ea typeface="Roboto" panose="020B0604020202020204" charset="0"/>
                        </a:rPr>
                        <a:t>Decision Tree</a:t>
                      </a:r>
                    </a:p>
                  </a:txBody>
                  <a:tcPr anchor="ctr">
                    <a:solidFill>
                      <a:schemeClr val="bg2">
                        <a:lumMod val="60000"/>
                        <a:lumOff val="40000"/>
                      </a:schemeClr>
                    </a:solidFill>
                  </a:tcPr>
                </a:tc>
                <a:tc>
                  <a:txBody>
                    <a:bodyPr/>
                    <a:lstStyle/>
                    <a:p>
                      <a:pPr algn="ctr"/>
                      <a:r>
                        <a:rPr lang="en-US" sz="1000" b="0" i="0" dirty="0">
                          <a:solidFill>
                            <a:schemeClr val="tx1"/>
                          </a:solidFill>
                          <a:latin typeface="Roboto" panose="020B0604020202020204" charset="0"/>
                          <a:ea typeface="Roboto" panose="020B0604020202020204" charset="0"/>
                        </a:rPr>
                        <a:t>Random Forest</a:t>
                      </a:r>
                    </a:p>
                  </a:txBody>
                  <a:tcPr anchor="ctr">
                    <a:solidFill>
                      <a:schemeClr val="bg2">
                        <a:lumMod val="60000"/>
                        <a:lumOff val="40000"/>
                      </a:schemeClr>
                    </a:solidFill>
                  </a:tcPr>
                </a:tc>
                <a:tc>
                  <a:txBody>
                    <a:bodyPr/>
                    <a:lstStyle/>
                    <a:p>
                      <a:pPr algn="ctr"/>
                      <a:r>
                        <a:rPr lang="en-US" sz="1000" b="0" i="0" dirty="0">
                          <a:solidFill>
                            <a:schemeClr val="tx1"/>
                          </a:solidFill>
                          <a:latin typeface="Roboto" panose="020B0604020202020204" charset="0"/>
                          <a:ea typeface="Roboto" panose="020B0604020202020204" charset="0"/>
                        </a:rPr>
                        <a:t>SVM</a:t>
                      </a:r>
                    </a:p>
                  </a:txBody>
                  <a:tcPr anchor="ctr">
                    <a:solidFill>
                      <a:schemeClr val="bg2">
                        <a:lumMod val="60000"/>
                        <a:lumOff val="40000"/>
                      </a:schemeClr>
                    </a:solidFill>
                  </a:tcPr>
                </a:tc>
                <a:tc>
                  <a:txBody>
                    <a:bodyPr/>
                    <a:lstStyle/>
                    <a:p>
                      <a:pPr algn="ctr"/>
                      <a:r>
                        <a:rPr lang="en-US" sz="1000" b="0" i="0" dirty="0">
                          <a:solidFill>
                            <a:schemeClr val="tx1"/>
                          </a:solidFill>
                          <a:latin typeface="Roboto" panose="020B0604020202020204" charset="0"/>
                          <a:ea typeface="Roboto" panose="020B0604020202020204" charset="0"/>
                        </a:rPr>
                        <a:t>Bagging</a:t>
                      </a:r>
                    </a:p>
                  </a:txBody>
                  <a:tcPr anchor="ctr">
                    <a:solidFill>
                      <a:schemeClr val="bg2">
                        <a:lumMod val="60000"/>
                        <a:lumOff val="40000"/>
                      </a:schemeClr>
                    </a:solidFill>
                  </a:tcPr>
                </a:tc>
                <a:tc>
                  <a:txBody>
                    <a:bodyPr/>
                    <a:lstStyle/>
                    <a:p>
                      <a:pPr algn="ctr"/>
                      <a:r>
                        <a:rPr lang="en-US" sz="1000" b="0" i="0" dirty="0">
                          <a:solidFill>
                            <a:schemeClr val="tx1"/>
                          </a:solidFill>
                          <a:latin typeface="Roboto" panose="020B0604020202020204" charset="0"/>
                          <a:ea typeface="Roboto" panose="020B0604020202020204" charset="0"/>
                        </a:rPr>
                        <a:t>Boosting</a:t>
                      </a:r>
                    </a:p>
                  </a:txBody>
                  <a:tcPr anchor="ctr">
                    <a:solidFill>
                      <a:schemeClr val="bg2">
                        <a:lumMod val="60000"/>
                        <a:lumOff val="40000"/>
                      </a:schemeClr>
                    </a:solidFill>
                  </a:tcPr>
                </a:tc>
                <a:tc>
                  <a:txBody>
                    <a:bodyPr/>
                    <a:lstStyle/>
                    <a:p>
                      <a:pPr algn="ctr"/>
                      <a:r>
                        <a:rPr lang="en-US" sz="1000" b="0" i="0" dirty="0">
                          <a:solidFill>
                            <a:schemeClr val="tx1"/>
                          </a:solidFill>
                          <a:latin typeface="Roboto" panose="020B0604020202020204" charset="0"/>
                          <a:ea typeface="Roboto" panose="020B0604020202020204" charset="0"/>
                        </a:rPr>
                        <a:t>K-NN</a:t>
                      </a:r>
                    </a:p>
                  </a:txBody>
                  <a:tcPr anchor="ctr">
                    <a:solidFill>
                      <a:schemeClr val="bg2">
                        <a:lumMod val="60000"/>
                        <a:lumOff val="40000"/>
                      </a:schemeClr>
                    </a:solidFill>
                  </a:tcPr>
                </a:tc>
                <a:tc>
                  <a:txBody>
                    <a:bodyPr/>
                    <a:lstStyle/>
                    <a:p>
                      <a:pPr algn="ctr"/>
                      <a:r>
                        <a:rPr lang="en-US" sz="1000" b="0" i="0" dirty="0">
                          <a:solidFill>
                            <a:schemeClr val="tx1"/>
                          </a:solidFill>
                          <a:latin typeface="Roboto" panose="020B0604020202020204" charset="0"/>
                          <a:ea typeface="Roboto" panose="020B0604020202020204" charset="0"/>
                        </a:rPr>
                        <a:t>MLP</a:t>
                      </a:r>
                    </a:p>
                  </a:txBody>
                  <a:tcPr anchor="ctr">
                    <a:solidFill>
                      <a:schemeClr val="bg2">
                        <a:lumMod val="60000"/>
                        <a:lumOff val="40000"/>
                      </a:schemeClr>
                    </a:solidFill>
                  </a:tcPr>
                </a:tc>
                <a:extLst>
                  <a:ext uri="{0D108BD9-81ED-4DB2-BD59-A6C34878D82A}">
                    <a16:rowId xmlns:a16="http://schemas.microsoft.com/office/drawing/2014/main" val="179473234"/>
                  </a:ext>
                </a:extLst>
              </a:tr>
              <a:tr h="367432">
                <a:tc>
                  <a:txBody>
                    <a:bodyPr/>
                    <a:lstStyle/>
                    <a:p>
                      <a:pPr algn="ctr"/>
                      <a:r>
                        <a:rPr lang="en-US" sz="1000" b="0" i="0" dirty="0">
                          <a:solidFill>
                            <a:schemeClr val="tx1"/>
                          </a:solidFill>
                          <a:latin typeface="Roboto" panose="020B0604020202020204" charset="0"/>
                          <a:ea typeface="Roboto" panose="020B0604020202020204" charset="0"/>
                        </a:rPr>
                        <a:t>Accuracy</a:t>
                      </a:r>
                    </a:p>
                  </a:txBody>
                  <a:tcPr>
                    <a:solidFill>
                      <a:schemeClr val="bg2">
                        <a:lumMod val="20000"/>
                        <a:lumOff val="80000"/>
                      </a:schemeClr>
                    </a:solidFill>
                  </a:tcPr>
                </a:tc>
                <a:tc>
                  <a:txBody>
                    <a:bodyPr/>
                    <a:lstStyle/>
                    <a:p>
                      <a:pPr algn="ctr"/>
                      <a:r>
                        <a:rPr lang="en-US" sz="1000" b="0" i="0" dirty="0">
                          <a:latin typeface="Roboto" panose="020B0604020202020204" charset="0"/>
                          <a:ea typeface="Roboto" panose="020B0604020202020204" charset="0"/>
                        </a:rPr>
                        <a:t>.86</a:t>
                      </a:r>
                    </a:p>
                  </a:txBody>
                  <a:tcPr anchor="ctr"/>
                </a:tc>
                <a:tc>
                  <a:txBody>
                    <a:bodyPr/>
                    <a:lstStyle/>
                    <a:p>
                      <a:pPr algn="ctr"/>
                      <a:r>
                        <a:rPr lang="en-US" sz="1000" b="0" i="0" dirty="0">
                          <a:latin typeface="Roboto" panose="020B0604020202020204" charset="0"/>
                          <a:ea typeface="Roboto" panose="020B0604020202020204" charset="0"/>
                        </a:rPr>
                        <a:t>.77</a:t>
                      </a:r>
                    </a:p>
                  </a:txBody>
                  <a:tcPr anchor="ctr"/>
                </a:tc>
                <a:tc>
                  <a:txBody>
                    <a:bodyPr/>
                    <a:lstStyle/>
                    <a:p>
                      <a:pPr algn="ctr"/>
                      <a:r>
                        <a:rPr lang="en-US" sz="1000" b="0" i="0" dirty="0">
                          <a:latin typeface="Roboto" panose="020B0604020202020204" charset="0"/>
                          <a:ea typeface="Roboto" panose="020B0604020202020204" charset="0"/>
                        </a:rPr>
                        <a:t>.85</a:t>
                      </a:r>
                    </a:p>
                  </a:txBody>
                  <a:tcPr anchor="ctr"/>
                </a:tc>
                <a:tc>
                  <a:txBody>
                    <a:bodyPr/>
                    <a:lstStyle/>
                    <a:p>
                      <a:pPr algn="ctr"/>
                      <a:r>
                        <a:rPr lang="en-US" sz="1000" b="0" i="0" dirty="0">
                          <a:latin typeface="Roboto" panose="020B0604020202020204" charset="0"/>
                          <a:ea typeface="Roboto" panose="020B0604020202020204" charset="0"/>
                        </a:rPr>
                        <a:t>.86</a:t>
                      </a:r>
                    </a:p>
                  </a:txBody>
                  <a:tcPr anchor="ctr"/>
                </a:tc>
                <a:tc>
                  <a:txBody>
                    <a:bodyPr/>
                    <a:lstStyle/>
                    <a:p>
                      <a:pPr algn="ctr"/>
                      <a:r>
                        <a:rPr lang="en-US" sz="1000" b="0" i="0" dirty="0">
                          <a:latin typeface="Roboto" panose="020B0604020202020204" charset="0"/>
                          <a:ea typeface="Roboto" panose="020B0604020202020204" charset="0"/>
                        </a:rPr>
                        <a:t>.99</a:t>
                      </a:r>
                    </a:p>
                  </a:txBody>
                  <a:tcPr anchor="ctr"/>
                </a:tc>
                <a:tc>
                  <a:txBody>
                    <a:bodyPr/>
                    <a:lstStyle/>
                    <a:p>
                      <a:pPr algn="ctr"/>
                      <a:r>
                        <a:rPr lang="en-US" sz="1000" b="0" i="0" dirty="0">
                          <a:latin typeface="Roboto" panose="020B0604020202020204" charset="0"/>
                          <a:ea typeface="Roboto" panose="020B0604020202020204" charset="0"/>
                        </a:rPr>
                        <a:t>.99</a:t>
                      </a:r>
                    </a:p>
                  </a:txBody>
                  <a:tcPr anchor="ctr"/>
                </a:tc>
                <a:tc>
                  <a:txBody>
                    <a:bodyPr/>
                    <a:lstStyle/>
                    <a:p>
                      <a:pPr algn="ctr"/>
                      <a:r>
                        <a:rPr lang="en-US" sz="1000" b="0" i="0" dirty="0">
                          <a:latin typeface="Roboto" panose="020B0604020202020204" charset="0"/>
                          <a:ea typeface="Roboto" panose="020B0604020202020204" charset="0"/>
                        </a:rPr>
                        <a:t>.87</a:t>
                      </a:r>
                    </a:p>
                  </a:txBody>
                  <a:tcPr anchor="ctr"/>
                </a:tc>
                <a:tc>
                  <a:txBody>
                    <a:bodyPr/>
                    <a:lstStyle/>
                    <a:p>
                      <a:pPr algn="ctr"/>
                      <a:r>
                        <a:rPr lang="en-US" sz="1000" b="0" i="0" dirty="0">
                          <a:latin typeface="Roboto" panose="020B0604020202020204" charset="0"/>
                          <a:ea typeface="Roboto" panose="020B0604020202020204" charset="0"/>
                        </a:rPr>
                        <a:t>.86</a:t>
                      </a:r>
                    </a:p>
                  </a:txBody>
                  <a:tcPr anchor="ctr"/>
                </a:tc>
                <a:extLst>
                  <a:ext uri="{0D108BD9-81ED-4DB2-BD59-A6C34878D82A}">
                    <a16:rowId xmlns:a16="http://schemas.microsoft.com/office/drawing/2014/main" val="1844444254"/>
                  </a:ext>
                </a:extLst>
              </a:tr>
              <a:tr h="367432">
                <a:tc>
                  <a:txBody>
                    <a:bodyPr/>
                    <a:lstStyle/>
                    <a:p>
                      <a:pPr algn="ctr"/>
                      <a:r>
                        <a:rPr lang="en-US" sz="1000" b="0" i="0" dirty="0">
                          <a:solidFill>
                            <a:schemeClr val="tx1"/>
                          </a:solidFill>
                          <a:latin typeface="Roboto" panose="020B0604020202020204" charset="0"/>
                          <a:ea typeface="Roboto" panose="020B0604020202020204" charset="0"/>
                        </a:rPr>
                        <a:t>Sensitivity</a:t>
                      </a:r>
                    </a:p>
                  </a:txBody>
                  <a:tcPr>
                    <a:solidFill>
                      <a:schemeClr val="bg2">
                        <a:lumMod val="20000"/>
                        <a:lumOff val="80000"/>
                      </a:schemeClr>
                    </a:solidFill>
                  </a:tcPr>
                </a:tc>
                <a:tc>
                  <a:txBody>
                    <a:bodyPr/>
                    <a:lstStyle/>
                    <a:p>
                      <a:pPr algn="ctr"/>
                      <a:r>
                        <a:rPr lang="en-US" sz="1000" b="0" i="0" dirty="0">
                          <a:latin typeface="Roboto" panose="020B0604020202020204" charset="0"/>
                          <a:ea typeface="Roboto" panose="020B0604020202020204" charset="0"/>
                        </a:rPr>
                        <a:t>.87</a:t>
                      </a:r>
                    </a:p>
                  </a:txBody>
                  <a:tcPr anchor="ctr"/>
                </a:tc>
                <a:tc>
                  <a:txBody>
                    <a:bodyPr/>
                    <a:lstStyle/>
                    <a:p>
                      <a:pPr algn="ctr"/>
                      <a:r>
                        <a:rPr lang="en-US" sz="1000" b="0" i="0" dirty="0">
                          <a:latin typeface="Roboto" panose="020B0604020202020204" charset="0"/>
                          <a:ea typeface="Roboto" panose="020B0604020202020204" charset="0"/>
                        </a:rPr>
                        <a:t>.77</a:t>
                      </a:r>
                    </a:p>
                  </a:txBody>
                  <a:tcPr anchor="ctr"/>
                </a:tc>
                <a:tc>
                  <a:txBody>
                    <a:bodyPr/>
                    <a:lstStyle/>
                    <a:p>
                      <a:pPr algn="ctr"/>
                      <a:r>
                        <a:rPr lang="en-US" sz="1000" b="0" i="0" dirty="0">
                          <a:latin typeface="Roboto" panose="020B0604020202020204" charset="0"/>
                          <a:ea typeface="Roboto" panose="020B0604020202020204" charset="0"/>
                        </a:rPr>
                        <a:t>.85</a:t>
                      </a:r>
                    </a:p>
                  </a:txBody>
                  <a:tcPr anchor="ctr"/>
                </a:tc>
                <a:tc>
                  <a:txBody>
                    <a:bodyPr/>
                    <a:lstStyle/>
                    <a:p>
                      <a:pPr algn="ctr"/>
                      <a:r>
                        <a:rPr lang="en-US" sz="1000" b="0" i="0" dirty="0">
                          <a:latin typeface="Roboto" panose="020B0604020202020204" charset="0"/>
                          <a:ea typeface="Roboto" panose="020B0604020202020204" charset="0"/>
                        </a:rPr>
                        <a:t>.87</a:t>
                      </a:r>
                    </a:p>
                  </a:txBody>
                  <a:tcPr anchor="ctr"/>
                </a:tc>
                <a:tc>
                  <a:txBody>
                    <a:bodyPr/>
                    <a:lstStyle/>
                    <a:p>
                      <a:pPr algn="ctr"/>
                      <a:r>
                        <a:rPr lang="en-US" sz="1000" b="0" i="0" dirty="0">
                          <a:latin typeface="Roboto" panose="020B0604020202020204" charset="0"/>
                          <a:ea typeface="Roboto" panose="020B0604020202020204" charset="0"/>
                        </a:rPr>
                        <a:t>.99</a:t>
                      </a:r>
                    </a:p>
                  </a:txBody>
                  <a:tcPr anchor="ctr"/>
                </a:tc>
                <a:tc>
                  <a:txBody>
                    <a:bodyPr/>
                    <a:lstStyle/>
                    <a:p>
                      <a:pPr algn="ctr"/>
                      <a:r>
                        <a:rPr lang="en-US" sz="1000" b="0" i="0" dirty="0">
                          <a:latin typeface="Roboto" panose="020B0604020202020204" charset="0"/>
                          <a:ea typeface="Roboto" panose="020B0604020202020204" charset="0"/>
                        </a:rPr>
                        <a:t>.99</a:t>
                      </a:r>
                    </a:p>
                  </a:txBody>
                  <a:tcPr anchor="ctr"/>
                </a:tc>
                <a:tc>
                  <a:txBody>
                    <a:bodyPr/>
                    <a:lstStyle/>
                    <a:p>
                      <a:pPr algn="ctr"/>
                      <a:r>
                        <a:rPr lang="en-US" sz="1000" b="0" i="0" dirty="0">
                          <a:latin typeface="Roboto" panose="020B0604020202020204" charset="0"/>
                          <a:ea typeface="Roboto" panose="020B0604020202020204" charset="0"/>
                        </a:rPr>
                        <a:t>.87</a:t>
                      </a:r>
                    </a:p>
                  </a:txBody>
                  <a:tcPr anchor="ctr"/>
                </a:tc>
                <a:tc>
                  <a:txBody>
                    <a:bodyPr/>
                    <a:lstStyle/>
                    <a:p>
                      <a:pPr algn="ctr"/>
                      <a:r>
                        <a:rPr lang="en-US" sz="1000" b="0" i="0" dirty="0">
                          <a:latin typeface="Roboto" panose="020B0604020202020204" charset="0"/>
                          <a:ea typeface="Roboto" panose="020B0604020202020204" charset="0"/>
                        </a:rPr>
                        <a:t>.86</a:t>
                      </a:r>
                    </a:p>
                  </a:txBody>
                  <a:tcPr anchor="ctr"/>
                </a:tc>
                <a:extLst>
                  <a:ext uri="{0D108BD9-81ED-4DB2-BD59-A6C34878D82A}">
                    <a16:rowId xmlns:a16="http://schemas.microsoft.com/office/drawing/2014/main" val="689126810"/>
                  </a:ext>
                </a:extLst>
              </a:tr>
              <a:tr h="213086">
                <a:tc>
                  <a:txBody>
                    <a:bodyPr/>
                    <a:lstStyle/>
                    <a:p>
                      <a:pPr algn="ctr"/>
                      <a:r>
                        <a:rPr lang="en-US" sz="1000" b="0" i="0" dirty="0">
                          <a:solidFill>
                            <a:schemeClr val="tx1"/>
                          </a:solidFill>
                          <a:latin typeface="Roboto" panose="020B0604020202020204" charset="0"/>
                          <a:ea typeface="Roboto" panose="020B0604020202020204" charset="0"/>
                        </a:rPr>
                        <a:t>Specificity</a:t>
                      </a:r>
                    </a:p>
                  </a:txBody>
                  <a:tcPr>
                    <a:solidFill>
                      <a:schemeClr val="bg2">
                        <a:lumMod val="20000"/>
                        <a:lumOff val="80000"/>
                      </a:schemeClr>
                    </a:solidFill>
                  </a:tcPr>
                </a:tc>
                <a:tc>
                  <a:txBody>
                    <a:bodyPr/>
                    <a:lstStyle/>
                    <a:p>
                      <a:pPr algn="ctr"/>
                      <a:r>
                        <a:rPr lang="en-US" sz="1000" b="0" i="0" dirty="0">
                          <a:latin typeface="Roboto" panose="020B0604020202020204" charset="0"/>
                          <a:ea typeface="Roboto" panose="020B0604020202020204" charset="0"/>
                        </a:rPr>
                        <a:t>..85</a:t>
                      </a:r>
                    </a:p>
                  </a:txBody>
                  <a:tcPr anchor="ctr"/>
                </a:tc>
                <a:tc>
                  <a:txBody>
                    <a:bodyPr/>
                    <a:lstStyle/>
                    <a:p>
                      <a:pPr algn="ctr"/>
                      <a:r>
                        <a:rPr lang="en-US" sz="1000" b="0" i="0" dirty="0">
                          <a:latin typeface="Roboto" panose="020B0604020202020204" charset="0"/>
                          <a:ea typeface="Roboto" panose="020B0604020202020204" charset="0"/>
                        </a:rPr>
                        <a:t>.78</a:t>
                      </a:r>
                    </a:p>
                  </a:txBody>
                  <a:tcPr anchor="ctr"/>
                </a:tc>
                <a:tc>
                  <a:txBody>
                    <a:bodyPr/>
                    <a:lstStyle/>
                    <a:p>
                      <a:pPr algn="ctr"/>
                      <a:r>
                        <a:rPr lang="en-US" sz="1000" b="0" i="0" dirty="0">
                          <a:latin typeface="Roboto" panose="020B0604020202020204" charset="0"/>
                          <a:ea typeface="Roboto" panose="020B0604020202020204" charset="0"/>
                        </a:rPr>
                        <a:t>.80</a:t>
                      </a:r>
                    </a:p>
                  </a:txBody>
                  <a:tcPr anchor="ctr"/>
                </a:tc>
                <a:tc>
                  <a:txBody>
                    <a:bodyPr/>
                    <a:lstStyle/>
                    <a:p>
                      <a:pPr algn="ctr"/>
                      <a:r>
                        <a:rPr lang="en-US" sz="1000" b="0" i="0" dirty="0">
                          <a:latin typeface="Roboto" panose="020B0604020202020204" charset="0"/>
                          <a:ea typeface="Roboto" panose="020B0604020202020204" charset="0"/>
                        </a:rPr>
                        <a:t>.88</a:t>
                      </a:r>
                    </a:p>
                  </a:txBody>
                  <a:tcPr anchor="ctr"/>
                </a:tc>
                <a:tc>
                  <a:txBody>
                    <a:bodyPr/>
                    <a:lstStyle/>
                    <a:p>
                      <a:pPr algn="ctr"/>
                      <a:r>
                        <a:rPr lang="en-US" sz="1000" b="0" i="0" dirty="0">
                          <a:latin typeface="Roboto" panose="020B0604020202020204" charset="0"/>
                          <a:ea typeface="Roboto" panose="020B0604020202020204" charset="0"/>
                        </a:rPr>
                        <a:t>.87</a:t>
                      </a:r>
                    </a:p>
                  </a:txBody>
                  <a:tcPr anchor="ctr"/>
                </a:tc>
                <a:tc>
                  <a:txBody>
                    <a:bodyPr/>
                    <a:lstStyle/>
                    <a:p>
                      <a:pPr algn="ctr"/>
                      <a:r>
                        <a:rPr lang="en-US" sz="1000" b="0" i="0" dirty="0">
                          <a:latin typeface="Roboto" panose="020B0604020202020204" charset="0"/>
                          <a:ea typeface="Roboto" panose="020B0604020202020204" charset="0"/>
                        </a:rPr>
                        <a:t>.87</a:t>
                      </a:r>
                    </a:p>
                  </a:txBody>
                  <a:tcPr anchor="ctr"/>
                </a:tc>
                <a:tc>
                  <a:txBody>
                    <a:bodyPr/>
                    <a:lstStyle/>
                    <a:p>
                      <a:pPr algn="ctr"/>
                      <a:r>
                        <a:rPr lang="en-US" sz="1000" b="0" i="0" dirty="0">
                          <a:latin typeface="Roboto" panose="020B0604020202020204" charset="0"/>
                          <a:ea typeface="Roboto" panose="020B0604020202020204" charset="0"/>
                        </a:rPr>
                        <a:t>.87</a:t>
                      </a:r>
                    </a:p>
                  </a:txBody>
                  <a:tcPr anchor="ctr"/>
                </a:tc>
                <a:tc>
                  <a:txBody>
                    <a:bodyPr/>
                    <a:lstStyle/>
                    <a:p>
                      <a:pPr algn="ctr"/>
                      <a:r>
                        <a:rPr lang="en-US" sz="1000" b="0" i="0" dirty="0">
                          <a:latin typeface="Roboto" panose="020B0604020202020204" charset="0"/>
                          <a:ea typeface="Roboto" panose="020B0604020202020204" charset="0"/>
                        </a:rPr>
                        <a:t>..83</a:t>
                      </a:r>
                    </a:p>
                  </a:txBody>
                  <a:tcPr anchor="ctr"/>
                </a:tc>
                <a:extLst>
                  <a:ext uri="{0D108BD9-81ED-4DB2-BD59-A6C34878D82A}">
                    <a16:rowId xmlns:a16="http://schemas.microsoft.com/office/drawing/2014/main" val="426506024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36035691"/>
              </p:ext>
            </p:extLst>
          </p:nvPr>
        </p:nvGraphicFramePr>
        <p:xfrm>
          <a:off x="594901" y="1564635"/>
          <a:ext cx="5043902" cy="1150293"/>
        </p:xfrm>
        <a:graphic>
          <a:graphicData uri="http://schemas.openxmlformats.org/drawingml/2006/table">
            <a:tbl>
              <a:tblPr firstRow="1" bandRow="1">
                <a:tableStyleId>{0E8C4068-E869-4E69-8CB8-A048EE4BAFE6}</a:tableStyleId>
              </a:tblPr>
              <a:tblGrid>
                <a:gridCol w="597188">
                  <a:extLst>
                    <a:ext uri="{9D8B030D-6E8A-4147-A177-3AD203B41FA5}">
                      <a16:colId xmlns:a16="http://schemas.microsoft.com/office/drawing/2014/main" val="1777744588"/>
                    </a:ext>
                  </a:extLst>
                </a:gridCol>
                <a:gridCol w="510037">
                  <a:extLst>
                    <a:ext uri="{9D8B030D-6E8A-4147-A177-3AD203B41FA5}">
                      <a16:colId xmlns:a16="http://schemas.microsoft.com/office/drawing/2014/main" val="3963466297"/>
                    </a:ext>
                  </a:extLst>
                </a:gridCol>
                <a:gridCol w="510037">
                  <a:extLst>
                    <a:ext uri="{9D8B030D-6E8A-4147-A177-3AD203B41FA5}">
                      <a16:colId xmlns:a16="http://schemas.microsoft.com/office/drawing/2014/main" val="1249805317"/>
                    </a:ext>
                  </a:extLst>
                </a:gridCol>
                <a:gridCol w="532302">
                  <a:extLst>
                    <a:ext uri="{9D8B030D-6E8A-4147-A177-3AD203B41FA5}">
                      <a16:colId xmlns:a16="http://schemas.microsoft.com/office/drawing/2014/main" val="3514868447"/>
                    </a:ext>
                  </a:extLst>
                </a:gridCol>
                <a:gridCol w="532302">
                  <a:extLst>
                    <a:ext uri="{9D8B030D-6E8A-4147-A177-3AD203B41FA5}">
                      <a16:colId xmlns:a16="http://schemas.microsoft.com/office/drawing/2014/main" val="2801112513"/>
                    </a:ext>
                  </a:extLst>
                </a:gridCol>
                <a:gridCol w="532302">
                  <a:extLst>
                    <a:ext uri="{9D8B030D-6E8A-4147-A177-3AD203B41FA5}">
                      <a16:colId xmlns:a16="http://schemas.microsoft.com/office/drawing/2014/main" val="3237831002"/>
                    </a:ext>
                  </a:extLst>
                </a:gridCol>
                <a:gridCol w="532302">
                  <a:extLst>
                    <a:ext uri="{9D8B030D-6E8A-4147-A177-3AD203B41FA5}">
                      <a16:colId xmlns:a16="http://schemas.microsoft.com/office/drawing/2014/main" val="3818959838"/>
                    </a:ext>
                  </a:extLst>
                </a:gridCol>
                <a:gridCol w="566643">
                  <a:extLst>
                    <a:ext uri="{9D8B030D-6E8A-4147-A177-3AD203B41FA5}">
                      <a16:colId xmlns:a16="http://schemas.microsoft.com/office/drawing/2014/main" val="374895224"/>
                    </a:ext>
                  </a:extLst>
                </a:gridCol>
                <a:gridCol w="730789">
                  <a:extLst>
                    <a:ext uri="{9D8B030D-6E8A-4147-A177-3AD203B41FA5}">
                      <a16:colId xmlns:a16="http://schemas.microsoft.com/office/drawing/2014/main" val="2742798660"/>
                    </a:ext>
                  </a:extLst>
                </a:gridCol>
              </a:tblGrid>
              <a:tr h="557862">
                <a:tc>
                  <a:txBody>
                    <a:bodyPr/>
                    <a:lstStyle/>
                    <a:p>
                      <a:pPr algn="ctr"/>
                      <a:r>
                        <a:rPr lang="en-US" sz="1000" b="0" i="0" dirty="0">
                          <a:solidFill>
                            <a:schemeClr val="tx1"/>
                          </a:solidFill>
                          <a:latin typeface="Roboto" panose="020B0604020202020204" charset="0"/>
                          <a:ea typeface="Roboto" panose="020B0604020202020204" charset="0"/>
                        </a:rPr>
                        <a:t>Measure</a:t>
                      </a:r>
                    </a:p>
                  </a:txBody>
                  <a:tcPr>
                    <a:solidFill>
                      <a:schemeClr val="bg2">
                        <a:lumMod val="40000"/>
                        <a:lumOff val="60000"/>
                      </a:schemeClr>
                    </a:solidFill>
                  </a:tcPr>
                </a:tc>
                <a:tc>
                  <a:txBody>
                    <a:bodyPr/>
                    <a:lstStyle/>
                    <a:p>
                      <a:pPr algn="ctr"/>
                      <a:r>
                        <a:rPr lang="en-US" sz="1000" b="0" i="0" dirty="0">
                          <a:solidFill>
                            <a:schemeClr val="tx1"/>
                          </a:solidFill>
                          <a:latin typeface="Roboto" panose="020B0604020202020204" charset="0"/>
                          <a:ea typeface="Roboto" panose="020B0604020202020204" charset="0"/>
                        </a:rPr>
                        <a:t>Logistic Regression</a:t>
                      </a:r>
                    </a:p>
                  </a:txBody>
                  <a:tcPr>
                    <a:solidFill>
                      <a:schemeClr val="bg2">
                        <a:lumMod val="40000"/>
                        <a:lumOff val="60000"/>
                      </a:schemeClr>
                    </a:solidFill>
                  </a:tcPr>
                </a:tc>
                <a:tc>
                  <a:txBody>
                    <a:bodyPr/>
                    <a:lstStyle/>
                    <a:p>
                      <a:pPr algn="ctr"/>
                      <a:r>
                        <a:rPr lang="en-US" sz="1000" b="0" i="0" dirty="0">
                          <a:solidFill>
                            <a:schemeClr val="tx1"/>
                          </a:solidFill>
                          <a:latin typeface="Roboto" panose="020B0604020202020204" charset="0"/>
                          <a:ea typeface="Roboto" panose="020B0604020202020204" charset="0"/>
                        </a:rPr>
                        <a:t>Decision Tree</a:t>
                      </a:r>
                    </a:p>
                  </a:txBody>
                  <a:tcPr>
                    <a:solidFill>
                      <a:schemeClr val="bg2">
                        <a:lumMod val="40000"/>
                        <a:lumOff val="60000"/>
                      </a:schemeClr>
                    </a:solidFill>
                  </a:tcPr>
                </a:tc>
                <a:tc>
                  <a:txBody>
                    <a:bodyPr/>
                    <a:lstStyle/>
                    <a:p>
                      <a:pPr algn="ctr"/>
                      <a:r>
                        <a:rPr lang="en-US" sz="1000" b="0" i="0" dirty="0">
                          <a:solidFill>
                            <a:schemeClr val="tx1"/>
                          </a:solidFill>
                          <a:latin typeface="Roboto" panose="020B0604020202020204" charset="0"/>
                          <a:ea typeface="Roboto" panose="020B0604020202020204" charset="0"/>
                        </a:rPr>
                        <a:t>Random Forest</a:t>
                      </a:r>
                    </a:p>
                  </a:txBody>
                  <a:tcPr>
                    <a:solidFill>
                      <a:schemeClr val="bg2">
                        <a:lumMod val="40000"/>
                        <a:lumOff val="60000"/>
                      </a:schemeClr>
                    </a:solidFill>
                  </a:tcPr>
                </a:tc>
                <a:tc>
                  <a:txBody>
                    <a:bodyPr/>
                    <a:lstStyle/>
                    <a:p>
                      <a:pPr algn="ctr"/>
                      <a:r>
                        <a:rPr lang="en-US" sz="1000" b="0" i="0" dirty="0">
                          <a:solidFill>
                            <a:schemeClr val="tx1"/>
                          </a:solidFill>
                          <a:latin typeface="Roboto" panose="020B0604020202020204" charset="0"/>
                          <a:ea typeface="Roboto" panose="020B0604020202020204" charset="0"/>
                        </a:rPr>
                        <a:t>SVM</a:t>
                      </a:r>
                    </a:p>
                  </a:txBody>
                  <a:tcPr>
                    <a:solidFill>
                      <a:schemeClr val="bg2">
                        <a:lumMod val="40000"/>
                        <a:lumOff val="60000"/>
                      </a:schemeClr>
                    </a:solidFill>
                  </a:tcPr>
                </a:tc>
                <a:tc>
                  <a:txBody>
                    <a:bodyPr/>
                    <a:lstStyle/>
                    <a:p>
                      <a:pPr algn="ctr"/>
                      <a:r>
                        <a:rPr lang="en-US" sz="1000" b="0" i="0" dirty="0">
                          <a:solidFill>
                            <a:schemeClr val="tx1"/>
                          </a:solidFill>
                          <a:latin typeface="Roboto" panose="020B0604020202020204" charset="0"/>
                          <a:ea typeface="Roboto" panose="020B0604020202020204" charset="0"/>
                        </a:rPr>
                        <a:t>Bagging</a:t>
                      </a:r>
                    </a:p>
                  </a:txBody>
                  <a:tcPr>
                    <a:solidFill>
                      <a:schemeClr val="bg2">
                        <a:lumMod val="40000"/>
                        <a:lumOff val="60000"/>
                      </a:schemeClr>
                    </a:solidFill>
                  </a:tcPr>
                </a:tc>
                <a:tc>
                  <a:txBody>
                    <a:bodyPr/>
                    <a:lstStyle/>
                    <a:p>
                      <a:pPr algn="ctr"/>
                      <a:r>
                        <a:rPr lang="en-US" sz="1000" b="0" i="0" dirty="0">
                          <a:solidFill>
                            <a:schemeClr val="tx1"/>
                          </a:solidFill>
                          <a:latin typeface="Roboto" panose="020B0604020202020204" charset="0"/>
                          <a:ea typeface="Roboto" panose="020B0604020202020204" charset="0"/>
                        </a:rPr>
                        <a:t>Boosting</a:t>
                      </a:r>
                    </a:p>
                  </a:txBody>
                  <a:tcPr>
                    <a:solidFill>
                      <a:schemeClr val="bg2">
                        <a:lumMod val="40000"/>
                        <a:lumOff val="60000"/>
                      </a:schemeClr>
                    </a:solidFill>
                  </a:tcPr>
                </a:tc>
                <a:tc>
                  <a:txBody>
                    <a:bodyPr/>
                    <a:lstStyle/>
                    <a:p>
                      <a:pPr algn="ctr"/>
                      <a:r>
                        <a:rPr lang="en-US" sz="1000" b="0" i="0" dirty="0">
                          <a:solidFill>
                            <a:schemeClr val="tx1"/>
                          </a:solidFill>
                          <a:latin typeface="Roboto" panose="020B0604020202020204" charset="0"/>
                          <a:ea typeface="Roboto" panose="020B0604020202020204" charset="0"/>
                        </a:rPr>
                        <a:t>K-NN</a:t>
                      </a:r>
                    </a:p>
                  </a:txBody>
                  <a:tcPr>
                    <a:solidFill>
                      <a:schemeClr val="bg2">
                        <a:lumMod val="40000"/>
                        <a:lumOff val="60000"/>
                      </a:schemeClr>
                    </a:solidFill>
                  </a:tcPr>
                </a:tc>
                <a:tc>
                  <a:txBody>
                    <a:bodyPr/>
                    <a:lstStyle/>
                    <a:p>
                      <a:pPr algn="ctr"/>
                      <a:r>
                        <a:rPr lang="en-US" sz="1000" b="0" i="0" dirty="0">
                          <a:solidFill>
                            <a:schemeClr val="tx1"/>
                          </a:solidFill>
                          <a:latin typeface="Roboto" panose="020B0604020202020204" charset="0"/>
                          <a:ea typeface="Roboto" panose="020B0604020202020204" charset="0"/>
                        </a:rPr>
                        <a:t>MLP</a:t>
                      </a:r>
                    </a:p>
                  </a:txBody>
                  <a:tcPr>
                    <a:solidFill>
                      <a:schemeClr val="bg2">
                        <a:lumMod val="40000"/>
                        <a:lumOff val="60000"/>
                      </a:schemeClr>
                    </a:solidFill>
                  </a:tcPr>
                </a:tc>
                <a:extLst>
                  <a:ext uri="{0D108BD9-81ED-4DB2-BD59-A6C34878D82A}">
                    <a16:rowId xmlns:a16="http://schemas.microsoft.com/office/drawing/2014/main" val="305278382"/>
                  </a:ext>
                </a:extLst>
              </a:tr>
              <a:tr h="449253">
                <a:tc>
                  <a:txBody>
                    <a:bodyPr/>
                    <a:lstStyle/>
                    <a:p>
                      <a:pPr algn="ctr"/>
                      <a:r>
                        <a:rPr lang="en-US" sz="1000" b="0" i="0" dirty="0">
                          <a:latin typeface="Roboto" panose="020B0604020202020204" charset="0"/>
                          <a:ea typeface="Roboto" panose="020B0604020202020204" charset="0"/>
                        </a:rPr>
                        <a:t>AUC</a:t>
                      </a:r>
                    </a:p>
                  </a:txBody>
                  <a:tcPr>
                    <a:solidFill>
                      <a:schemeClr val="bg2">
                        <a:lumMod val="20000"/>
                        <a:lumOff val="80000"/>
                      </a:schemeClr>
                    </a:solidFill>
                  </a:tcPr>
                </a:tc>
                <a:tc>
                  <a:txBody>
                    <a:bodyPr/>
                    <a:lstStyle/>
                    <a:p>
                      <a:pPr algn="ctr"/>
                      <a:r>
                        <a:rPr lang="en-US" sz="1000" b="0" i="0" dirty="0">
                          <a:latin typeface="Roboto" panose="020B0604020202020204" charset="0"/>
                          <a:ea typeface="Roboto" panose="020B0604020202020204" charset="0"/>
                        </a:rPr>
                        <a:t>.70</a:t>
                      </a:r>
                    </a:p>
                  </a:txBody>
                  <a:tcPr/>
                </a:tc>
                <a:tc>
                  <a:txBody>
                    <a:bodyPr/>
                    <a:lstStyle/>
                    <a:p>
                      <a:pPr algn="ctr"/>
                      <a:r>
                        <a:rPr lang="en-US" sz="1000" b="0" i="0">
                          <a:latin typeface="Roboto" panose="020B0604020202020204" charset="0"/>
                          <a:ea typeface="Roboto" panose="020B0604020202020204" charset="0"/>
                        </a:rPr>
                        <a:t>.77</a:t>
                      </a:r>
                      <a:endParaRPr lang="en-US" sz="1000" b="0" i="0" dirty="0">
                        <a:latin typeface="Roboto" panose="020B0604020202020204" charset="0"/>
                        <a:ea typeface="Roboto" panose="020B0604020202020204" charset="0"/>
                      </a:endParaRPr>
                    </a:p>
                  </a:txBody>
                  <a:tcPr/>
                </a:tc>
                <a:tc>
                  <a:txBody>
                    <a:bodyPr/>
                    <a:lstStyle/>
                    <a:p>
                      <a:pPr algn="ctr"/>
                      <a:r>
                        <a:rPr lang="en-US" sz="1000" b="0" i="0" dirty="0">
                          <a:solidFill>
                            <a:schemeClr val="tx1"/>
                          </a:solidFill>
                          <a:latin typeface="Roboto" panose="020B0604020202020204" charset="0"/>
                          <a:ea typeface="Roboto" panose="020B0604020202020204" charset="0"/>
                        </a:rPr>
                        <a:t>.62</a:t>
                      </a:r>
                    </a:p>
                  </a:txBody>
                  <a:tcPr/>
                </a:tc>
                <a:tc>
                  <a:txBody>
                    <a:bodyPr/>
                    <a:lstStyle/>
                    <a:p>
                      <a:pPr algn="ctr"/>
                      <a:r>
                        <a:rPr lang="en-US" sz="1000" b="0" i="0" dirty="0">
                          <a:solidFill>
                            <a:schemeClr val="tx1"/>
                          </a:solidFill>
                          <a:latin typeface="Roboto" panose="020B0604020202020204" charset="0"/>
                          <a:ea typeface="Roboto" panose="020B0604020202020204" charset="0"/>
                        </a:rPr>
                        <a:t>.60</a:t>
                      </a:r>
                    </a:p>
                  </a:txBody>
                  <a:tcPr/>
                </a:tc>
                <a:tc>
                  <a:txBody>
                    <a:bodyPr/>
                    <a:lstStyle/>
                    <a:p>
                      <a:pPr algn="ctr"/>
                      <a:r>
                        <a:rPr lang="en-US" sz="1000" b="0" i="0" dirty="0">
                          <a:solidFill>
                            <a:schemeClr val="tx1"/>
                          </a:solidFill>
                          <a:latin typeface="Roboto" panose="020B0604020202020204" charset="0"/>
                          <a:ea typeface="Roboto" panose="020B0604020202020204" charset="0"/>
                        </a:rPr>
                        <a:t>.70</a:t>
                      </a:r>
                    </a:p>
                  </a:txBody>
                  <a:tcPr/>
                </a:tc>
                <a:tc>
                  <a:txBody>
                    <a:bodyPr/>
                    <a:lstStyle/>
                    <a:p>
                      <a:pPr algn="ctr"/>
                      <a:r>
                        <a:rPr lang="en-US" sz="1000" b="0" i="0">
                          <a:solidFill>
                            <a:schemeClr val="tx1"/>
                          </a:solidFill>
                          <a:latin typeface="Roboto" panose="020B0604020202020204" charset="0"/>
                          <a:ea typeface="Roboto" panose="020B0604020202020204" charset="0"/>
                        </a:rPr>
                        <a:t>.67</a:t>
                      </a:r>
                      <a:endParaRPr lang="en-US" sz="1000" b="0" i="0" dirty="0">
                        <a:solidFill>
                          <a:schemeClr val="tx1"/>
                        </a:solidFill>
                        <a:latin typeface="Roboto" panose="020B0604020202020204" charset="0"/>
                        <a:ea typeface="Roboto" panose="020B0604020202020204" charset="0"/>
                      </a:endParaRPr>
                    </a:p>
                  </a:txBody>
                  <a:tcPr/>
                </a:tc>
                <a:tc>
                  <a:txBody>
                    <a:bodyPr/>
                    <a:lstStyle/>
                    <a:p>
                      <a:pPr algn="ctr"/>
                      <a:r>
                        <a:rPr lang="en-US" sz="1000" b="0" i="0" dirty="0">
                          <a:latin typeface="Roboto" panose="020B0604020202020204" charset="0"/>
                          <a:ea typeface="Roboto" panose="020B0604020202020204" charset="0"/>
                        </a:rPr>
                        <a:t>.65</a:t>
                      </a:r>
                    </a:p>
                  </a:txBody>
                  <a:tcPr/>
                </a:tc>
                <a:tc>
                  <a:txBody>
                    <a:bodyPr/>
                    <a:lstStyle/>
                    <a:p>
                      <a:pPr algn="ctr"/>
                      <a:r>
                        <a:rPr lang="en-US" sz="1000" b="0" i="0" dirty="0">
                          <a:latin typeface="Roboto" panose="020B0604020202020204" charset="0"/>
                          <a:ea typeface="Roboto" panose="020B0604020202020204" charset="0"/>
                        </a:rPr>
                        <a:t>.69</a:t>
                      </a:r>
                    </a:p>
                  </a:txBody>
                  <a:tcPr/>
                </a:tc>
                <a:extLst>
                  <a:ext uri="{0D108BD9-81ED-4DB2-BD59-A6C34878D82A}">
                    <a16:rowId xmlns:a16="http://schemas.microsoft.com/office/drawing/2014/main" val="2184914108"/>
                  </a:ext>
                </a:extLst>
              </a:tr>
            </a:tbl>
          </a:graphicData>
        </a:graphic>
      </p:graphicFrame>
      <p:sp>
        <p:nvSpPr>
          <p:cNvPr id="3" name="TextBox 2"/>
          <p:cNvSpPr txBox="1"/>
          <p:nvPr/>
        </p:nvSpPr>
        <p:spPr>
          <a:xfrm>
            <a:off x="487823" y="1229015"/>
            <a:ext cx="4032705" cy="230832"/>
          </a:xfrm>
          <a:prstGeom prst="rect">
            <a:avLst/>
          </a:prstGeom>
          <a:noFill/>
        </p:spPr>
        <p:txBody>
          <a:bodyPr wrap="square" rtlCol="0">
            <a:spAutoFit/>
          </a:bodyPr>
          <a:lstStyle/>
          <a:p>
            <a:r>
              <a:rPr lang="en-US" sz="900" b="1" dirty="0">
                <a:latin typeface="Roboto" panose="020B0604020202020204" charset="0"/>
                <a:ea typeface="Roboto" panose="020B0604020202020204" charset="0"/>
              </a:rPr>
              <a:t>Receiver Operating Characteristics (ROC)</a:t>
            </a:r>
          </a:p>
        </p:txBody>
      </p:sp>
      <p:sp>
        <p:nvSpPr>
          <p:cNvPr id="9" name="TextBox 8"/>
          <p:cNvSpPr txBox="1"/>
          <p:nvPr/>
        </p:nvSpPr>
        <p:spPr>
          <a:xfrm>
            <a:off x="487823" y="2891167"/>
            <a:ext cx="3735254" cy="230832"/>
          </a:xfrm>
          <a:prstGeom prst="rect">
            <a:avLst/>
          </a:prstGeom>
          <a:noFill/>
        </p:spPr>
        <p:txBody>
          <a:bodyPr wrap="square" rtlCol="0">
            <a:spAutoFit/>
          </a:bodyPr>
          <a:lstStyle/>
          <a:p>
            <a:r>
              <a:rPr lang="en-US" sz="900" b="1" dirty="0">
                <a:latin typeface="Roboto" panose="020B0604020202020204" charset="0"/>
                <a:ea typeface="Roboto" panose="020B0604020202020204" charset="0"/>
              </a:rPr>
              <a:t>    Confusion Matrix</a:t>
            </a:r>
          </a:p>
        </p:txBody>
      </p:sp>
      <p:pic>
        <p:nvPicPr>
          <p:cNvPr id="5" name="Picture 4">
            <a:extLst>
              <a:ext uri="{FF2B5EF4-FFF2-40B4-BE49-F238E27FC236}">
                <a16:creationId xmlns:a16="http://schemas.microsoft.com/office/drawing/2014/main" id="{5727FB56-933F-4C90-8DD0-4B8DB238F6DC}"/>
              </a:ext>
            </a:extLst>
          </p:cNvPr>
          <p:cNvPicPr>
            <a:picLocks noChangeAspect="1"/>
          </p:cNvPicPr>
          <p:nvPr/>
        </p:nvPicPr>
        <p:blipFill>
          <a:blip r:embed="rId3"/>
          <a:stretch>
            <a:fillRect/>
          </a:stretch>
        </p:blipFill>
        <p:spPr>
          <a:xfrm>
            <a:off x="6038484" y="1711235"/>
            <a:ext cx="2835886" cy="2560320"/>
          </a:xfrm>
          <a:prstGeom prst="rect">
            <a:avLst/>
          </a:prstGeom>
        </p:spPr>
      </p:pic>
    </p:spTree>
    <p:extLst>
      <p:ext uri="{BB962C8B-B14F-4D97-AF65-F5344CB8AC3E}">
        <p14:creationId xmlns:p14="http://schemas.microsoft.com/office/powerpoint/2010/main" val="2686250714"/>
      </p:ext>
    </p:extLst>
  </p:cSld>
  <p:clrMapOvr>
    <a:masterClrMapping/>
  </p:clrMapOvr>
</p:sld>
</file>

<file path=ppt/theme/theme1.xml><?xml version="1.0" encoding="utf-8"?>
<a:theme xmlns:a="http://schemas.openxmlformats.org/drawingml/2006/main" name="William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10525</TotalTime>
  <Words>1657</Words>
  <Application>Microsoft Office PowerPoint</Application>
  <PresentationFormat>On-screen Show (16:9)</PresentationFormat>
  <Paragraphs>188</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Dosis</vt:lpstr>
      <vt:lpstr>Roboto</vt:lpstr>
      <vt:lpstr>Arial</vt:lpstr>
      <vt:lpstr>Wingdings</vt:lpstr>
      <vt:lpstr>William template</vt:lpstr>
      <vt:lpstr> LENDING CLUB LOAN ANALYSIS </vt:lpstr>
      <vt:lpstr>LENDING CLUB ANALYSIS OVERVIEW</vt:lpstr>
      <vt:lpstr>IDENTIFYING THE BUSINESS PROBLEM</vt:lpstr>
      <vt:lpstr>DATA DESCRIPTION</vt:lpstr>
      <vt:lpstr>DATA PREPARATION &amp; PROCESSING</vt:lpstr>
      <vt:lpstr>DATA MINING</vt:lpstr>
      <vt:lpstr>MODELS</vt:lpstr>
      <vt:lpstr>MODELS</vt:lpstr>
      <vt:lpstr>MODEL COMPARISON</vt:lpstr>
      <vt:lpstr>CONCLUSION</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LOAN ANALYSIS</dc:title>
  <dc:creator>Prathap</dc:creator>
  <cp:lastModifiedBy> </cp:lastModifiedBy>
  <cp:revision>269</cp:revision>
  <dcterms:modified xsi:type="dcterms:W3CDTF">2018-08-25T13:26:13Z</dcterms:modified>
</cp:coreProperties>
</file>