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8" r:id="rId7"/>
    <p:sldId id="265" r:id="rId8"/>
    <p:sldId id="270" r:id="rId9"/>
    <p:sldId id="275" r:id="rId10"/>
    <p:sldId id="277" r:id="rId11"/>
    <p:sldId id="271" r:id="rId12"/>
    <p:sldId id="272" r:id="rId13"/>
    <p:sldId id="282" r:id="rId14"/>
    <p:sldId id="273" r:id="rId15"/>
    <p:sldId id="274" r:id="rId16"/>
    <p:sldId id="276" r:id="rId17"/>
    <p:sldId id="278" r:id="rId18"/>
    <p:sldId id="281" r:id="rId19"/>
    <p:sldId id="280" r:id="rId20"/>
    <p:sldId id="279" r:id="rId21"/>
  </p:sldIdLst>
  <p:sldSz cx="12192000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60F57-83F6-45C5-967D-59598E83C8DD}" v="147" dt="2023-09-22T12:39:08.427"/>
    <p1510:client id="{0CF2AB35-E4ED-4601-8B9F-8E46956A0E08}" v="92" dt="2023-09-22T12:56:55.005"/>
    <p1510:client id="{539099CB-D323-4E4B-B337-975247994821}" v="276" dt="2023-09-22T04:10:36.120"/>
    <p1510:client id="{54971B10-2E06-9985-76F0-6B4381C3D7BE}" v="81" dt="2023-09-18T16:53:57.375"/>
    <p1510:client id="{95608DD6-B505-156E-0E8D-B35C466202B5}" v="578" dt="2023-09-22T14:36:20.116"/>
    <p1510:client id="{DB32088F-65DF-715B-AD8C-C4636527A387}" v="338" dt="2023-09-18T17:59:28.428"/>
    <p1510:client id="{EADC61AD-DB5D-6B04-4E1A-D93379999AFC}" v="437" dt="2023-09-22T14:15:42.593"/>
    <p1510:client id="{F99B9764-7E08-474F-870A-640FA709D9D3}" v="25" dt="2023-09-22T17:47:53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menes Rocha Resende" userId="S::ximenes.resende@lnls.br::1fa4cea6-f002-4976-a5b5-769a8ffab1ce" providerId="AD" clId="Web-{F99B9764-7E08-474F-870A-640FA709D9D3}"/>
    <pc:docChg chg="modSld">
      <pc:chgData name="Ximenes Rocha Resende" userId="S::ximenes.resende@lnls.br::1fa4cea6-f002-4976-a5b5-769a8ffab1ce" providerId="AD" clId="Web-{F99B9764-7E08-474F-870A-640FA709D9D3}" dt="2023-09-22T17:47:51.263" v="25" actId="20577"/>
      <pc:docMkLst>
        <pc:docMk/>
      </pc:docMkLst>
      <pc:sldChg chg="modSp">
        <pc:chgData name="Ximenes Rocha Resende" userId="S::ximenes.resende@lnls.br::1fa4cea6-f002-4976-a5b5-769a8ffab1ce" providerId="AD" clId="Web-{F99B9764-7E08-474F-870A-640FA709D9D3}" dt="2023-09-22T17:47:51.263" v="25" actId="20577"/>
        <pc:sldMkLst>
          <pc:docMk/>
          <pc:sldMk cId="3072343215" sldId="265"/>
        </pc:sldMkLst>
        <pc:spChg chg="mod">
          <ac:chgData name="Ximenes Rocha Resende" userId="S::ximenes.resende@lnls.br::1fa4cea6-f002-4976-a5b5-769a8ffab1ce" providerId="AD" clId="Web-{F99B9764-7E08-474F-870A-640FA709D9D3}" dt="2023-09-22T17:47:51.263" v="25" actId="20577"/>
          <ac:spMkLst>
            <pc:docMk/>
            <pc:sldMk cId="3072343215" sldId="265"/>
            <ac:spMk id="10" creationId="{1B6C36E3-1711-883C-6E3D-62A853A46E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ps.org/prab/abstract/10.1103/PhysRevAccelBeams.26.094402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is-eng-srv-ta.cnpem.br/Olog/#20063_11&#8203;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Revisão de Atividades da FAC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2023/09/22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ED686FF8-B31F-79D6-FA91-AC1F0D2CC2FF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18/09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Calibração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Vgap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TuneS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</a:t>
            </a:r>
            <a:endParaRPr lang="en-US" sz="2800" b="1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 descr="Gráfico, Diagrama&#10;&#10;Descrição gerada automaticamente">
            <a:extLst>
              <a:ext uri="{FF2B5EF4-FFF2-40B4-BE49-F238E27FC236}">
                <a16:creationId xmlns:a16="http://schemas.microsoft.com/office/drawing/2014/main" id="{9D342CC4-BC52-A682-BD34-E0ECF8DF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808" y="1414795"/>
            <a:ext cx="6637865" cy="4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84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ED686FF8-B31F-79D6-FA91-AC1F0D2CC2FF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18/09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Calibração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Vgap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TuneS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</a:t>
            </a:r>
            <a:endParaRPr lang="en-US" sz="2800" b="1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339F16-FC24-241C-6B5B-7DFA2677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7" y="2043042"/>
            <a:ext cx="5095051" cy="35433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F5EDC7-CF61-877A-3AF8-4BAC88CC1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71" y="2043042"/>
            <a:ext cx="5095051" cy="35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9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ED686FF8-B31F-79D6-FA91-AC1F0D2CC2FF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18/09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Calibração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Vgap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TuneS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</a:t>
            </a:r>
            <a:endParaRPr lang="en-US" sz="2800" b="1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 descr="Gráfico&#10;&#10;Descrição gerada automaticamente">
            <a:extLst>
              <a:ext uri="{FF2B5EF4-FFF2-40B4-BE49-F238E27FC236}">
                <a16:creationId xmlns:a16="http://schemas.microsoft.com/office/drawing/2014/main" id="{FFE8752D-B64A-1924-CD99-9B5A3C22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7" y="1741793"/>
            <a:ext cx="5217347" cy="36190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54269AC-BEAB-682E-D1A6-0314A9AC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695" y="1921231"/>
            <a:ext cx="4953940" cy="34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50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ED686FF8-B31F-79D6-FA91-AC1F0D2CC2FF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19/09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Polarização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spin</a:t>
            </a:r>
            <a:endParaRPr lang="en-US" sz="2800" b="1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 descr="Uma imagem contendo Gráfico de linhas&#10;&#10;Descrição gerada automaticamente">
            <a:extLst>
              <a:ext uri="{FF2B5EF4-FFF2-40B4-BE49-F238E27FC236}">
                <a16:creationId xmlns:a16="http://schemas.microsoft.com/office/drawing/2014/main" id="{4A5FD6E9-33AE-F59A-4603-72F62ECA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44" y="1517201"/>
            <a:ext cx="7230532" cy="46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4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ED686FF8-B31F-79D6-FA91-AC1F0D2CC2FF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19/09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Polarização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spin</a:t>
            </a:r>
            <a:endParaRPr lang="en-US" sz="2800" b="1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 descr="Texto, Email&#10;&#10;Descrição gerada automaticamente">
            <a:extLst>
              <a:ext uri="{FF2B5EF4-FFF2-40B4-BE49-F238E27FC236}">
                <a16:creationId xmlns:a16="http://schemas.microsoft.com/office/drawing/2014/main" id="{9AC9CF37-F4ED-3189-1BEA-FF20F5CD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5" y="1676892"/>
            <a:ext cx="11708455" cy="38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902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ED686FF8-B31F-79D6-FA91-AC1F0D2CC2FF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19/09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Polarização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spin</a:t>
            </a:r>
            <a:endParaRPr lang="en-US" sz="2800" b="1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 descr="Gráfico&#10;&#10;Descrição gerada automaticamente">
            <a:extLst>
              <a:ext uri="{FF2B5EF4-FFF2-40B4-BE49-F238E27FC236}">
                <a16:creationId xmlns:a16="http://schemas.microsoft.com/office/drawing/2014/main" id="{4FCDE5DF-B999-43BB-8B56-94AB3605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2" y="1063915"/>
            <a:ext cx="11811937" cy="56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80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ED686FF8-B31F-79D6-FA91-AC1F0D2CC2FF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Artigo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–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14/09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Publicado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PRAB</a:t>
            </a:r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3BCAC97-425F-BBF0-8E24-4045A2A3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08" y="961817"/>
            <a:ext cx="7428089" cy="516014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0B951FE-0305-16D4-52E9-996222D41F5A}"/>
              </a:ext>
            </a:extLst>
          </p:cNvPr>
          <p:cNvSpPr txBox="1"/>
          <p:nvPr/>
        </p:nvSpPr>
        <p:spPr>
          <a:xfrm>
            <a:off x="2080919" y="6417734"/>
            <a:ext cx="8171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 tooltip="https://journals.aps.org/prab/abstract/10.1103/physrevaccelbeams.26.094402"/>
              </a:rPr>
              <a:t>https://journals.aps.org/prab/abstract/10.1103/PhysRevAccelBeams.26.094402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8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827642" y="1293204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GOP/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SwC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/FAC</a:t>
            </a:r>
            <a:endParaRPr lang="pt-BR"/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Versão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atual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000" spc="-1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~/repos-dev/scripts/sirius-scripts-procedures-machine-shutdown.py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Calibri"/>
              </a:rPr>
              <a:t>Eventualmente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Calibri"/>
              </a:rPr>
              <a:t>migrar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Calibri"/>
              </a:rPr>
              <a:t> para IOC de 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Calibri"/>
              </a:rPr>
              <a:t>agendamento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Calibri"/>
              </a:rPr>
              <a:t>SwC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000" spc="-1" err="1">
              <a:solidFill>
                <a:schemeClr val="accent5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Novas PVs de Interlock de MPS/PPS:</a:t>
            </a:r>
          </a:p>
          <a:p>
            <a:pPr marL="1258570" lvl="2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Habilita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Desabilita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gamma</a:t>
            </a:r>
          </a:p>
          <a:p>
            <a:pPr marL="1258570" lvl="2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Contagem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relógio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PPS para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acesso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ao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túnel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8570" lvl="2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PVs da CAX (para reset de interlock e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abertura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linha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adicionais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17/09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1258570" lvl="2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questões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 PV do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relógio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unidades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sentido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1258570" lvl="2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 com a PV </a:t>
            </a:r>
            <a:r>
              <a:rPr lang="en-US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SI-14C1:DI-DCCT:StoredBeam-Mon 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(offset com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fontes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anel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ligadas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!)</a:t>
            </a:r>
            <a:endParaRPr lang="en-US"/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8570" lvl="2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5670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5670" lvl="2">
              <a:lnSpc>
                <a:spcPct val="90000"/>
              </a:lnSpc>
              <a:spcBef>
                <a:spcPts val="1001"/>
              </a:spcBef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215968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Font typeface="Calibri"/>
              <a:buChar char="-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A763E38-8C12-CCA2-90C7-50E4B767EE1C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29/08 Script de Shutdown</a:t>
            </a:r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Gráfico, Gráfico de linhas&#10;&#10;Descrição gerada automaticamente">
            <a:extLst>
              <a:ext uri="{FF2B5EF4-FFF2-40B4-BE49-F238E27FC236}">
                <a16:creationId xmlns:a16="http://schemas.microsoft.com/office/drawing/2014/main" id="{EEAA6E17-B2F9-6EE8-4DE4-095A774F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0" y="1828242"/>
            <a:ext cx="5885145" cy="4140968"/>
          </a:xfrm>
          <a:prstGeom prst="rect">
            <a:avLst/>
          </a:prstGeom>
        </p:spPr>
      </p:pic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5BFFEC3D-0AE2-CB36-E33D-46E54773C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09" y="1636903"/>
            <a:ext cx="5457172" cy="3479807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D359196B-16EB-34E3-6994-98EA69861810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29/08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Caracterização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NLK</a:t>
            </a:r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DC77B435-A0AA-40BB-D9B1-E538FDC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06" y="5108710"/>
            <a:ext cx="4361145" cy="1504853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019BCB53-0E65-43D3-12EB-957619DA2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6" y="1407224"/>
            <a:ext cx="2743200" cy="661524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1B6C36E3-1711-883C-6E3D-62A853A46E6D}"/>
              </a:ext>
            </a:extLst>
          </p:cNvPr>
          <p:cNvSpPr/>
          <p:nvPr/>
        </p:nvSpPr>
        <p:spPr>
          <a:xfrm>
            <a:off x="4940352" y="1105315"/>
            <a:ext cx="1816335" cy="632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Horizontal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215968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Font typeface="Calibri"/>
              <a:buChar char="-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343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3917A92B-309A-87F6-99E6-14872A17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80383"/>
            <a:ext cx="5801638" cy="4186167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019BCB53-0E65-43D3-12EB-957619DA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09" y="1355032"/>
            <a:ext cx="2743200" cy="661524"/>
          </a:xfrm>
          <a:prstGeom prst="rect">
            <a:avLst/>
          </a:prstGeom>
        </p:spPr>
      </p:pic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660411B9-4E38-57E5-B8E9-98685C8D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87" y="1902892"/>
            <a:ext cx="5130187" cy="3144025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28C37803-8130-B58D-DBCC-F824008D4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761" y="5123848"/>
            <a:ext cx="3982598" cy="1476088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2BABC8E5-F65C-825A-C49E-BC13504EF001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29/08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Caracterização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NLK</a:t>
            </a:r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21163248-5ABD-78D8-47C8-C008D6B1D916}"/>
              </a:ext>
            </a:extLst>
          </p:cNvPr>
          <p:cNvSpPr/>
          <p:nvPr/>
        </p:nvSpPr>
        <p:spPr>
          <a:xfrm>
            <a:off x="4940352" y="1105315"/>
            <a:ext cx="1816335" cy="632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Vertical</a:t>
            </a:r>
            <a:endParaRPr lang="en-US" sz="2800" spc="-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215968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Font typeface="Calibri"/>
              <a:buChar char="-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3362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2BABC8E5-F65C-825A-C49E-BC13504EF001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29/08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Caracterização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NLK</a:t>
            </a:r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7" descr="A graph of a curve&#10;&#10;Description automatically generated">
            <a:extLst>
              <a:ext uri="{FF2B5EF4-FFF2-40B4-BE49-F238E27FC236}">
                <a16:creationId xmlns:a16="http://schemas.microsoft.com/office/drawing/2014/main" id="{AF61B929-0BC5-FF58-09A3-F99E93D2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85" y="3675622"/>
            <a:ext cx="3704718" cy="276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74C59B-CAD9-03A4-8D3C-10009BE53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570" y="1358360"/>
            <a:ext cx="3094778" cy="2312465"/>
          </a:xfrm>
          <a:prstGeom prst="rect">
            <a:avLst/>
          </a:prstGeom>
        </p:spPr>
      </p:pic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397BD7F2-0CE6-57CE-329B-C6F0DD57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130" y="1340927"/>
            <a:ext cx="3055086" cy="2288840"/>
          </a:xfrm>
          <a:prstGeom prst="rect">
            <a:avLst/>
          </a:prstGeom>
        </p:spPr>
      </p:pic>
      <p:sp>
        <p:nvSpPr>
          <p:cNvPr id="11" name="CustomShape 2">
            <a:extLst>
              <a:ext uri="{FF2B5EF4-FFF2-40B4-BE49-F238E27FC236}">
                <a16:creationId xmlns:a16="http://schemas.microsoft.com/office/drawing/2014/main" id="{21163248-5ABD-78D8-47C8-C008D6B1D916}"/>
              </a:ext>
            </a:extLst>
          </p:cNvPr>
          <p:cNvSpPr/>
          <p:nvPr/>
        </p:nvSpPr>
        <p:spPr>
          <a:xfrm>
            <a:off x="4940352" y="1105315"/>
            <a:ext cx="1816335" cy="632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Fitting</a:t>
            </a:r>
            <a:endParaRPr lang="en-US" sz="2800" spc="-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215968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Font typeface="Calibri"/>
              <a:buChar char="-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96312-E2E3-8EB9-6303-BA30A8D53870}"/>
              </a:ext>
            </a:extLst>
          </p:cNvPr>
          <p:cNvSpPr txBox="1"/>
          <p:nvPr/>
        </p:nvSpPr>
        <p:spPr>
          <a:xfrm>
            <a:off x="2198850" y="6369685"/>
            <a:ext cx="36417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Resíduo</a:t>
            </a:r>
            <a:r>
              <a:rPr lang="en-US" sz="1200"/>
              <a:t>: 10.58 µrad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9C7E3-2DE7-02AE-FC74-903DCD887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046" y="3686687"/>
            <a:ext cx="3652683" cy="272927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5F8714A-3375-9409-4D58-EEEB066D9856}"/>
              </a:ext>
            </a:extLst>
          </p:cNvPr>
          <p:cNvSpPr/>
          <p:nvPr/>
        </p:nvSpPr>
        <p:spPr>
          <a:xfrm>
            <a:off x="5407133" y="4938281"/>
            <a:ext cx="483419" cy="213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73599-FFCC-3760-E96C-D507AC624DDD}"/>
              </a:ext>
            </a:extLst>
          </p:cNvPr>
          <p:cNvSpPr txBox="1"/>
          <p:nvPr/>
        </p:nvSpPr>
        <p:spPr>
          <a:xfrm>
            <a:off x="8670157" y="2164049"/>
            <a:ext cx="15533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Resíduo</a:t>
            </a:r>
            <a:r>
              <a:rPr lang="en-US" sz="1200"/>
              <a:t>: 0.05 µrad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24453-71EF-EBE9-E082-BBCDDD26FBE9}"/>
              </a:ext>
            </a:extLst>
          </p:cNvPr>
          <p:cNvSpPr txBox="1"/>
          <p:nvPr/>
        </p:nvSpPr>
        <p:spPr>
          <a:xfrm>
            <a:off x="7655753" y="6377878"/>
            <a:ext cx="36417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Resíduo</a:t>
            </a:r>
            <a:r>
              <a:rPr lang="en-US" sz="1200"/>
              <a:t>: 2.08 µrad</a:t>
            </a:r>
          </a:p>
        </p:txBody>
      </p:sp>
    </p:spTree>
    <p:extLst>
      <p:ext uri="{BB962C8B-B14F-4D97-AF65-F5344CB8AC3E}">
        <p14:creationId xmlns:p14="http://schemas.microsoft.com/office/powerpoint/2010/main" val="1083870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2BABC8E5-F65C-825A-C49E-BC13504EF001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29/08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Caracterização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NLK</a:t>
            </a:r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21163248-5ABD-78D8-47C8-C008D6B1D916}"/>
              </a:ext>
            </a:extLst>
          </p:cNvPr>
          <p:cNvSpPr/>
          <p:nvPr/>
        </p:nvSpPr>
        <p:spPr>
          <a:xfrm>
            <a:off x="4940352" y="1105315"/>
            <a:ext cx="1816335" cy="632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Fitting</a:t>
            </a:r>
            <a:endParaRPr lang="en-US" sz="2800" spc="-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215968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Font typeface="Calibri"/>
              <a:buChar char="-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7C1BF-3161-772B-7E9A-17F9BD3E3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8" y="1511566"/>
            <a:ext cx="6216730" cy="4650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25E80-E04E-DF00-3130-56D0DD3E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418" y="1511565"/>
            <a:ext cx="6206836" cy="465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0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Gráfico, Histograma&#10;&#10;Descrição gerada automaticamente">
            <a:extLst>
              <a:ext uri="{FF2B5EF4-FFF2-40B4-BE49-F238E27FC236}">
                <a16:creationId xmlns:a16="http://schemas.microsoft.com/office/drawing/2014/main" id="{4168895D-651A-8C06-09C1-3EEF4BEF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1" y="1979278"/>
            <a:ext cx="5717753" cy="4285733"/>
          </a:xfrm>
          <a:prstGeom prst="rect">
            <a:avLst/>
          </a:prstGeom>
        </p:spPr>
      </p:pic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414CC85B-F6A6-231D-AF12-94B900AD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2" y="3271584"/>
            <a:ext cx="4781320" cy="1792928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3458F938-34D3-CA5D-0F43-AE071F5CF4AF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29/08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Caracterização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NLK</a:t>
            </a:r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D0AF9E8-B8E4-D89E-847E-C72A9EB10176}"/>
              </a:ext>
            </a:extLst>
          </p:cNvPr>
          <p:cNvSpPr/>
          <p:nvPr/>
        </p:nvSpPr>
        <p:spPr>
          <a:xfrm>
            <a:off x="4940352" y="1105315"/>
            <a:ext cx="1816335" cy="632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BeamSize</a:t>
            </a:r>
            <a:endParaRPr lang="en-US" sz="2800" spc="-1" err="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215968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Font typeface="Calibri"/>
              <a:buChar char="-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5719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41CB4D5-EE28-D939-AEA4-8874F54C9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3" y="1837384"/>
            <a:ext cx="10262211" cy="4863301"/>
          </a:xfrm>
          <a:prstGeom prst="rect">
            <a:avLst/>
          </a:prstGeom>
        </p:spPr>
      </p:pic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07216D2F-9C4B-F5AC-0034-73587968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472" y="1833943"/>
            <a:ext cx="1944479" cy="10510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BD283A-8EEC-9644-AF6B-FEABAE9EF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581" y="1193915"/>
            <a:ext cx="2743200" cy="540821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ED686FF8-B31F-79D6-FA91-AC1F0D2CC2FF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Estudos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29/08 </a:t>
            </a:r>
            <a:r>
              <a:rPr lang="en-US" sz="28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Caracterização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NLK</a:t>
            </a:r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F340B61-11DF-644F-2863-F2F7BC74F4DA}"/>
              </a:ext>
            </a:extLst>
          </p:cNvPr>
          <p:cNvSpPr/>
          <p:nvPr/>
        </p:nvSpPr>
        <p:spPr>
          <a:xfrm>
            <a:off x="4940352" y="1105315"/>
            <a:ext cx="1816335" cy="632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BeamSize</a:t>
            </a:r>
            <a:endParaRPr lang="en-US" sz="2800" spc="-1" err="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215968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Font typeface="Calibri"/>
              <a:buChar char="-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266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ED686FF8-B31F-79D6-FA91-AC1F0D2CC2FF}"/>
              </a:ext>
            </a:extLst>
          </p:cNvPr>
          <p:cNvSpPr/>
          <p:nvPr/>
        </p:nvSpPr>
        <p:spPr>
          <a:xfrm>
            <a:off x="386196" y="-26550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Recuperação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máquina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11/09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88BB33-356E-05A8-74EA-93A008B32822}"/>
              </a:ext>
            </a:extLst>
          </p:cNvPr>
          <p:cNvSpPr txBox="1"/>
          <p:nvPr/>
        </p:nvSpPr>
        <p:spPr>
          <a:xfrm>
            <a:off x="2916296" y="2220148"/>
            <a:ext cx="8519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9B528F-F5F0-D67B-AB8D-5367493F69F7}"/>
              </a:ext>
            </a:extLst>
          </p:cNvPr>
          <p:cNvSpPr txBox="1"/>
          <p:nvPr/>
        </p:nvSpPr>
        <p:spPr>
          <a:xfrm>
            <a:off x="478464" y="912628"/>
            <a:ext cx="1116950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BR" dirty="0">
                <a:hlinkClick r:id="rId2"/>
              </a:rPr>
              <a:t>https://ais-eng-srv-ta.cnpem.br/Olog/#20063_11​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Bias </a:t>
            </a:r>
            <a:r>
              <a:rPr lang="pt-BR" dirty="0" err="1"/>
              <a:t>EGun</a:t>
            </a:r>
            <a:r>
              <a:rPr lang="pt-BR" dirty="0"/>
              <a:t> diferente de antes da parada, gradativamente de –17V para –42V @ 3nC (condicionamento térmico);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Reajuste de fases dos </a:t>
            </a:r>
            <a:r>
              <a:rPr lang="pt-BR" dirty="0" err="1"/>
              <a:t>BbBs</a:t>
            </a:r>
            <a:r>
              <a:rPr lang="pt-BR" dirty="0"/>
              <a:t> (troca de CPUs);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Questões de instabilidades do feixe: Ajuste da </a:t>
            </a:r>
            <a:r>
              <a:rPr lang="pt-BR" dirty="0" err="1"/>
              <a:t>Temp</a:t>
            </a:r>
            <a:r>
              <a:rPr lang="pt-BR" dirty="0"/>
              <a:t> da P7 de 42.3C para 42.6C;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Otimizamos a </a:t>
            </a:r>
            <a:r>
              <a:rPr lang="pt-BR"/>
              <a:t>eficiência da rampa do BO mudando fases do SHB, e Kly1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Questão com rampa de RF do </a:t>
            </a:r>
            <a:r>
              <a:rPr lang="pt-BR" dirty="0" err="1"/>
              <a:t>booster</a:t>
            </a:r>
            <a:r>
              <a:rPr lang="pt-BR" dirty="0"/>
              <a:t>: não acontecia mas sem indicação de problema na janela.</a:t>
            </a:r>
          </a:p>
          <a:p>
            <a:pPr marL="285750" indent="-285750">
              <a:buFont typeface="Arial,Sans-Serif"/>
              <a:buChar char="•"/>
            </a:pPr>
            <a:r>
              <a:rPr lang="pt-BR" dirty="0">
                <a:cs typeface="Arial"/>
              </a:rPr>
              <a:t>Medida BBA, redefinição de </a:t>
            </a:r>
            <a:r>
              <a:rPr lang="pt-BR" dirty="0" err="1">
                <a:cs typeface="Arial"/>
              </a:rPr>
              <a:t>ref_orb</a:t>
            </a:r>
            <a:r>
              <a:rPr lang="pt-BR" dirty="0">
                <a:cs typeface="Arial"/>
              </a:rPr>
              <a:t>, análise LOCO, </a:t>
            </a:r>
            <a:r>
              <a:rPr lang="pt-BR" dirty="0" err="1">
                <a:cs typeface="Arial"/>
              </a:rPr>
              <a:t>ressimetrização</a:t>
            </a:r>
            <a:r>
              <a:rPr lang="pt-BR" dirty="0">
                <a:cs typeface="Arial"/>
              </a:rPr>
              <a:t> da ótica e ajuste de </a:t>
            </a:r>
            <a:r>
              <a:rPr lang="pt-BR" dirty="0" err="1">
                <a:cs typeface="Arial"/>
              </a:rPr>
              <a:t>acomplamento</a:t>
            </a:r>
            <a:r>
              <a:rPr lang="pt-BR" dirty="0">
                <a:cs typeface="Arial"/>
              </a:rPr>
              <a:t>;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/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D934186-0E8F-D1A4-6321-AE6ACD64E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30" y="3293534"/>
            <a:ext cx="4502385" cy="34976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2F9C18-0A71-C4D5-E9EC-20412F5A5540}"/>
              </a:ext>
            </a:extLst>
          </p:cNvPr>
          <p:cNvSpPr txBox="1"/>
          <p:nvPr/>
        </p:nvSpPr>
        <p:spPr>
          <a:xfrm>
            <a:off x="6716888" y="4590815"/>
            <a:ext cx="39379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Redução de 8-9h para 4-5h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Mudança 12C1-1 antes da parada</a:t>
            </a:r>
          </a:p>
        </p:txBody>
      </p:sp>
    </p:spTree>
    <p:extLst>
      <p:ext uri="{BB962C8B-B14F-4D97-AF65-F5344CB8AC3E}">
        <p14:creationId xmlns:p14="http://schemas.microsoft.com/office/powerpoint/2010/main" val="31330035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6D53E8571CED41A612415A7B102C92" ma:contentTypeVersion="4" ma:contentTypeDescription="Crie um novo documento." ma:contentTypeScope="" ma:versionID="e3052dd65b0623f2acd7addd01ac9843">
  <xsd:schema xmlns:xsd="http://www.w3.org/2001/XMLSchema" xmlns:xs="http://www.w3.org/2001/XMLSchema" xmlns:p="http://schemas.microsoft.com/office/2006/metadata/properties" xmlns:ns2="fba8f6a0-5331-4896-bf0d-0871dbd0daf1" targetNamespace="http://schemas.microsoft.com/office/2006/metadata/properties" ma:root="true" ma:fieldsID="fc095981341b8a5d406e2c700f43d918" ns2:_="">
    <xsd:import namespace="fba8f6a0-5331-4896-bf0d-0871dbd0da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8f6a0-5331-4896-bf0d-0871dbd0da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843930-2E28-479A-BBCA-B2A7592DA8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F7484D-C66E-40CE-859C-123DF5F676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855887-0765-4483-A008-021E84B3BD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8f6a0-5331-4896-bf0d-0871dbd0d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revision>109</cp:revision>
  <dcterms:created xsi:type="dcterms:W3CDTF">2023-08-25T17:49:50Z</dcterms:created>
  <dcterms:modified xsi:type="dcterms:W3CDTF">2023-09-22T17:47:54Z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0x010100116D53E8571CED41A612415A7B102C92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