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57" r:id="rId5"/>
    <p:sldId id="261" r:id="rId6"/>
    <p:sldId id="267" r:id="rId7"/>
    <p:sldId id="26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5" autoAdjust="0"/>
    <p:restoredTop sz="95338" autoAdjust="0"/>
  </p:normalViewPr>
  <p:slideViewPr>
    <p:cSldViewPr snapToGrid="0">
      <p:cViewPr varScale="1">
        <p:scale>
          <a:sx n="89" d="100"/>
          <a:sy n="8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D9178-C0E9-4255-B7A7-BABBE5A00831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332C6-0CE0-46BB-B26C-CC7E9AC2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6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5E58-162E-4A62-81B1-25D87494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2.png"/><Relationship Id="rId7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ambria" panose="02040503050406030204" pitchFamily="18" charset="0"/>
              </a:rPr>
              <a:t>From single project RCPSP to multi-project multi-mode RCPSP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1415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Single project RCPSP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1386" y="1257300"/>
                <a:ext cx="42550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𝑂𝑏𝑗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>
                    <a:latin typeface="Cambria" panose="02040503050406030204" pitchFamily="18" charset="0"/>
                  </a:rPr>
                  <a:t>I</a:t>
                </a:r>
                <a:r>
                  <a:rPr lang="en-US" dirty="0" smtClean="0">
                    <a:latin typeface="Cambria" panose="02040503050406030204" pitchFamily="18" charset="0"/>
                  </a:rPr>
                  <a:t> is the dummy end task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6" y="1257300"/>
                <a:ext cx="4255078" cy="369332"/>
              </a:xfrm>
              <a:prstGeom prst="rect">
                <a:avLst/>
              </a:prstGeom>
              <a:blipFill>
                <a:blip r:embed="rId2"/>
                <a:stretch>
                  <a:fillRect l="-430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9763" y="2286000"/>
            <a:ext cx="54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s.t.</a:t>
            </a:r>
            <a:endParaRPr lang="en-US" dirty="0" smtClean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9763" y="2398857"/>
                <a:ext cx="3974293" cy="303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 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3" y="2398857"/>
                <a:ext cx="3974293" cy="3036729"/>
              </a:xfrm>
              <a:prstGeom prst="rect">
                <a:avLst/>
              </a:prstGeom>
              <a:blipFill>
                <a:blip r:embed="rId3"/>
                <a:stretch>
                  <a:fillRect l="-1994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01441" y="1743313"/>
                <a:ext cx="4217565" cy="1224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/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i="1" dirty="0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 r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R, t </a:t>
                </a:r>
                <a:r>
                  <a:rPr lang="en-US" dirty="0" smtClean="0">
                    <a:latin typeface="Cambria" panose="02040503050406030204" pitchFamily="18" charset="0"/>
                  </a:rPr>
                  <a:t>= {0,1,2,…,</a:t>
                </a:r>
                <a:r>
                  <a:rPr lang="en-US" i="1" dirty="0" smtClean="0">
                    <a:latin typeface="Cambria" panose="02040503050406030204" pitchFamily="18" charset="0"/>
                  </a:rPr>
                  <a:t>T</a:t>
                </a:r>
                <a:r>
                  <a:rPr lang="en-US" dirty="0" smtClean="0">
                    <a:latin typeface="Cambria" panose="02040503050406030204" pitchFamily="18" charset="0"/>
                  </a:rPr>
                  <a:t>}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41" y="1743313"/>
                <a:ext cx="4217565" cy="1224438"/>
              </a:xfrm>
              <a:prstGeom prst="rect">
                <a:avLst/>
              </a:prstGeom>
              <a:blipFill>
                <a:blip r:embed="rId4"/>
                <a:stretch>
                  <a:fillRect l="-145" b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2881" y="3369228"/>
                <a:ext cx="1915332" cy="913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m:rPr>
                              <m:brk/>
                              <m:aln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1" y="3369228"/>
                <a:ext cx="1915332" cy="913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92881" y="5181942"/>
                <a:ext cx="3676135" cy="126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mbria" panose="02040503050406030204" pitchFamily="18" charset="0"/>
                  </a:rPr>
                  <a:t>Decision variables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task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starts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1" y="5181942"/>
                <a:ext cx="3676135" cy="1264192"/>
              </a:xfrm>
              <a:prstGeom prst="rect">
                <a:avLst/>
              </a:prstGeom>
              <a:blipFill>
                <a:blip r:embed="rId6"/>
                <a:stretch>
                  <a:fillRect l="-1493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92881" y="4659667"/>
                <a:ext cx="2794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{0,1}, </a:t>
                </a:r>
                <a14:m>
                  <m:oMath xmlns:m="http://schemas.openxmlformats.org/officeDocument/2006/math">
                    <m:r>
                      <m:rPr>
                        <m:brk/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1" y="4659667"/>
                <a:ext cx="2794996" cy="369332"/>
              </a:xfrm>
              <a:prstGeom prst="rect">
                <a:avLst/>
              </a:prstGeom>
              <a:blipFill>
                <a:blip r:embed="rId7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38600" y="6186533"/>
            <a:ext cx="727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Based on </a:t>
            </a:r>
          </a:p>
          <a:p>
            <a:r>
              <a:rPr lang="en-US" sz="1200" dirty="0" err="1" smtClean="0">
                <a:latin typeface="Cambria" panose="02040503050406030204" pitchFamily="18" charset="0"/>
              </a:rPr>
              <a:t>Karamlou</a:t>
            </a:r>
            <a:r>
              <a:rPr lang="en-US" sz="1200" dirty="0" smtClean="0">
                <a:latin typeface="Cambria" panose="02040503050406030204" pitchFamily="18" charset="0"/>
              </a:rPr>
              <a:t> and </a:t>
            </a:r>
            <a:r>
              <a:rPr lang="en-US" sz="1200" dirty="0" err="1" smtClean="0">
                <a:latin typeface="Cambria" panose="02040503050406030204" pitchFamily="18" charset="0"/>
              </a:rPr>
              <a:t>Bocchini</a:t>
            </a:r>
            <a:r>
              <a:rPr lang="en-US" sz="1200" dirty="0" smtClean="0">
                <a:latin typeface="Cambria" panose="02040503050406030204" pitchFamily="18" charset="0"/>
              </a:rPr>
              <a:t>. (2016). From component damage to system-level probabilistic restoration functions for damaged bridges. 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41836" y="643632"/>
            <a:ext cx="4126773" cy="5782545"/>
            <a:chOff x="6341836" y="643632"/>
            <a:chExt cx="4126773" cy="5782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610600" y="643632"/>
                  <a:ext cx="1858009" cy="57186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X=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 smtClean="0"/>
                    <a:t>]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643632"/>
                  <a:ext cx="1858009" cy="5718617"/>
                </a:xfrm>
                <a:prstGeom prst="rect">
                  <a:avLst/>
                </a:prstGeom>
                <a:blipFill>
                  <a:blip r:embed="rId2"/>
                  <a:stretch>
                    <a:fillRect l="-2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41836" y="5779846"/>
                  <a:ext cx="37686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" panose="02040503050406030204" pitchFamily="18" charset="0"/>
                    </a:rPr>
                    <a:t>Vector size of decision variables</a:t>
                  </a:r>
                </a:p>
                <a:p>
                  <a:r>
                    <a:rPr lang="en-US" dirty="0" smtClean="0">
                      <a:latin typeface="Cambria" panose="02040503050406030204" pitchFamily="18" charset="0"/>
                    </a:rPr>
                    <a:t>[(</a:t>
                  </a:r>
                  <a:r>
                    <a:rPr lang="en-US" i="1" dirty="0" smtClean="0">
                      <a:latin typeface="Cambria" panose="02040503050406030204" pitchFamily="18" charset="0"/>
                    </a:rPr>
                    <a:t>T</a:t>
                  </a:r>
                  <a:r>
                    <a:rPr lang="en-US" dirty="0" smtClean="0">
                      <a:latin typeface="Cambria" panose="02040503050406030204" pitchFamily="18" charset="0"/>
                    </a:rPr>
                    <a:t>+1)</a:t>
                  </a:r>
                  <a:r>
                    <a:rPr 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i="1" dirty="0" smtClean="0">
                      <a:latin typeface="Cambria" panose="02040503050406030204" pitchFamily="18" charset="0"/>
                    </a:rPr>
                    <a:t>I</a:t>
                  </a:r>
                  <a:r>
                    <a:rPr lang="en-US" dirty="0" smtClean="0">
                      <a:latin typeface="Cambria" panose="02040503050406030204" pitchFamily="18" charset="0"/>
                    </a:rPr>
                    <a:t>]</a:t>
                  </a:r>
                  <a:r>
                    <a:rPr 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dirty="0" smtClean="0">
                      <a:latin typeface="Cambria" panose="02040503050406030204" pitchFamily="18" charset="0"/>
                    </a:rPr>
                    <a:t>1</a:t>
                  </a:r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836" y="5779846"/>
                  <a:ext cx="3768602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292" t="-5660" b="-12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13955" y="734517"/>
            <a:ext cx="7027718" cy="2765474"/>
            <a:chOff x="813955" y="734517"/>
            <a:chExt cx="7027718" cy="27654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55" y="2059036"/>
              <a:ext cx="4772337" cy="14409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734517"/>
              <a:ext cx="7003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Mixed-integer linear programming </a:t>
              </a:r>
              <a:r>
                <a:rPr lang="en-US" b="1" dirty="0" smtClean="0">
                  <a:latin typeface="Cambria" panose="02040503050406030204" pitchFamily="18" charset="0"/>
                </a:rPr>
                <a:t>solver</a:t>
              </a:r>
              <a:endParaRPr lang="en-US" b="1" dirty="0">
                <a:latin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</a:rPr>
                <a:t>[X, </a:t>
              </a:r>
              <a:r>
                <a:rPr lang="en-US" dirty="0" err="1">
                  <a:latin typeface="Cambria" panose="02040503050406030204" pitchFamily="18" charset="0"/>
                </a:rPr>
                <a:t>fval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exitflag</a:t>
              </a:r>
              <a:r>
                <a:rPr lang="en-US" dirty="0">
                  <a:latin typeface="Cambria" panose="02040503050406030204" pitchFamily="18" charset="0"/>
                </a:rPr>
                <a:t>] = </a:t>
              </a:r>
              <a:r>
                <a:rPr lang="en-US" b="1" dirty="0" err="1">
                  <a:latin typeface="Cambria" panose="02040503050406030204" pitchFamily="18" charset="0"/>
                </a:rPr>
                <a:t>intlinprog</a:t>
              </a:r>
              <a:r>
                <a:rPr lang="en-US" dirty="0">
                  <a:latin typeface="Cambria" panose="02040503050406030204" pitchFamily="18" charset="0"/>
                </a:rPr>
                <a:t> (f, </a:t>
              </a:r>
              <a:r>
                <a:rPr lang="en-US" dirty="0" err="1">
                  <a:latin typeface="Cambria" panose="02040503050406030204" pitchFamily="18" charset="0"/>
                </a:rPr>
                <a:t>intcon</a:t>
              </a:r>
              <a:r>
                <a:rPr lang="en-US" dirty="0">
                  <a:latin typeface="Cambria" panose="02040503050406030204" pitchFamily="18" charset="0"/>
                </a:rPr>
                <a:t>, A, b, </a:t>
              </a:r>
              <a:r>
                <a:rPr lang="en-US" dirty="0" err="1">
                  <a:latin typeface="Cambria" panose="02040503050406030204" pitchFamily="18" charset="0"/>
                </a:rPr>
                <a:t>Aeq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beq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lb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ub</a:t>
              </a:r>
              <a:r>
                <a:rPr lang="en-US" dirty="0">
                  <a:latin typeface="Cambria" panose="02040503050406030204" pitchFamily="18" charset="0"/>
                </a:rPr>
                <a:t>);</a:t>
              </a:r>
            </a:p>
            <a:p>
              <a:endParaRPr lang="en-US" i="1" dirty="0" smtClean="0">
                <a:latin typeface="Cambria" panose="02040503050406030204" pitchFamily="18" charset="0"/>
              </a:endParaRPr>
            </a:p>
            <a:p>
              <a:r>
                <a:rPr lang="en-US" i="1" dirty="0" smtClean="0">
                  <a:latin typeface="Cambria" panose="02040503050406030204" pitchFamily="18" charset="0"/>
                </a:rPr>
                <a:t>f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>
                  <a:latin typeface="Cambria" panose="02040503050406030204" pitchFamily="18" charset="0"/>
                </a:rPr>
                <a:t>x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intcon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>
                  <a:latin typeface="Cambria" panose="02040503050406030204" pitchFamily="18" charset="0"/>
                </a:rPr>
                <a:t>b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 err="1">
                  <a:latin typeface="Cambria" panose="02040503050406030204" pitchFamily="18" charset="0"/>
                </a:rPr>
                <a:t>beq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 err="1">
                  <a:latin typeface="Cambria" panose="02040503050406030204" pitchFamily="18" charset="0"/>
                </a:rPr>
                <a:t>lb</a:t>
              </a:r>
              <a:r>
                <a:rPr lang="en-US" dirty="0">
                  <a:latin typeface="Cambria" panose="02040503050406030204" pitchFamily="18" charset="0"/>
                </a:rPr>
                <a:t>, and </a:t>
              </a:r>
              <a:r>
                <a:rPr lang="en-US" i="1" dirty="0" err="1">
                  <a:latin typeface="Cambria" panose="02040503050406030204" pitchFamily="18" charset="0"/>
                </a:rPr>
                <a:t>ub</a:t>
              </a:r>
              <a:r>
                <a:rPr lang="en-US" dirty="0">
                  <a:latin typeface="Cambria" panose="02040503050406030204" pitchFamily="18" charset="0"/>
                </a:rPr>
                <a:t> are vectors, and </a:t>
              </a:r>
              <a:r>
                <a:rPr lang="en-US" i="1" dirty="0">
                  <a:latin typeface="Cambria" panose="02040503050406030204" pitchFamily="18" charset="0"/>
                </a:rPr>
                <a:t>A</a:t>
              </a:r>
              <a:r>
                <a:rPr lang="en-US" dirty="0">
                  <a:latin typeface="Cambria" panose="02040503050406030204" pitchFamily="18" charset="0"/>
                </a:rPr>
                <a:t> and </a:t>
              </a:r>
              <a:r>
                <a:rPr lang="en-US" i="1" dirty="0" err="1">
                  <a:latin typeface="Cambria" panose="02040503050406030204" pitchFamily="18" charset="0"/>
                </a:rPr>
                <a:t>Aeq</a:t>
              </a:r>
              <a:r>
                <a:rPr lang="en-US" dirty="0">
                  <a:latin typeface="Cambria" panose="02040503050406030204" pitchFamily="18" charset="0"/>
                </a:rPr>
                <a:t> are matrices.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6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8235" y="1782517"/>
                <a:ext cx="3974293" cy="440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/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/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 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5" y="1782517"/>
                <a:ext cx="3974293" cy="4400115"/>
              </a:xfrm>
              <a:prstGeom prst="rect">
                <a:avLst/>
              </a:prstGeom>
              <a:blipFill>
                <a:blip r:embed="rId2"/>
                <a:stretch>
                  <a:fillRect l="-1994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01441" y="1743313"/>
                <a:ext cx="4760342" cy="1248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/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</a:rPr>
                  <a:t>R, t </a:t>
                </a:r>
                <a:r>
                  <a:rPr lang="en-US" dirty="0">
                    <a:latin typeface="Cambria" panose="02040503050406030204" pitchFamily="18" charset="0"/>
                  </a:rPr>
                  <a:t>= {0,1,2,…,</a:t>
                </a:r>
                <a:r>
                  <a:rPr lang="en-US" i="1" dirty="0">
                    <a:latin typeface="Cambria" panose="02040503050406030204" pitchFamily="18" charset="0"/>
                  </a:rPr>
                  <a:t>T</a:t>
                </a:r>
                <a:r>
                  <a:rPr lang="en-US" dirty="0">
                    <a:latin typeface="Cambria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41" y="1743313"/>
                <a:ext cx="4760342" cy="1248547"/>
              </a:xfrm>
              <a:prstGeom prst="rect">
                <a:avLst/>
              </a:prstGeom>
              <a:blipFill>
                <a:blip r:embed="rId3"/>
                <a:stretch>
                  <a:fillRect b="-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92881" y="5181942"/>
                <a:ext cx="517744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task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completed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1" y="5181942"/>
                <a:ext cx="5177443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92881" y="4659667"/>
                <a:ext cx="366991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{0,1}, </a:t>
                </a:r>
                <a14:m>
                  <m:oMath xmlns:m="http://schemas.openxmlformats.org/officeDocument/2006/math">
                    <m:r>
                      <m:rPr>
                        <m:brk/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, t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1" y="4659667"/>
                <a:ext cx="3669915" cy="391646"/>
              </a:xfrm>
              <a:prstGeom prst="rect">
                <a:avLst/>
              </a:prstGeom>
              <a:blipFill>
                <a:blip r:embed="rId5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92881" y="3369228"/>
                <a:ext cx="2676695" cy="913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/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m:rPr>
                              <m:brk/>
                              <m:aln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1" y="3369228"/>
                <a:ext cx="2676695" cy="913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8198" y="1179095"/>
                <a:ext cx="19097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8" y="1179095"/>
                <a:ext cx="190970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09800" y="1558647"/>
            <a:ext cx="190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s.t.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1415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multi-mode RCPSP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92881" y="1242451"/>
                <a:ext cx="42623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Renewable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resource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constraint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1" y="1242451"/>
                <a:ext cx="42623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68235" y="4282407"/>
            <a:ext cx="426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Precedence constraint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13598" y="643632"/>
            <a:ext cx="4659031" cy="5730223"/>
            <a:chOff x="6213598" y="643632"/>
            <a:chExt cx="4659031" cy="5730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610600" y="643632"/>
                  <a:ext cx="2262029" cy="57302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 smtClean="0">
                      <a:latin typeface="Cambria" panose="02040503050406030204" pitchFamily="18" charset="0"/>
                    </a:rPr>
                    <a:t>X</a:t>
                  </a:r>
                  <a:r>
                    <a:rPr lang="en-US" dirty="0" smtClean="0"/>
                    <a:t>=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 smtClean="0"/>
                    <a:t>]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/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/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/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643632"/>
                  <a:ext cx="2262029" cy="5730223"/>
                </a:xfrm>
                <a:prstGeom prst="rect">
                  <a:avLst/>
                </a:prstGeom>
                <a:blipFill>
                  <a:blip r:embed="rId2"/>
                  <a:stretch>
                    <a:fillRect l="-2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213598" y="5668059"/>
                  <a:ext cx="37686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" panose="02040503050406030204" pitchFamily="18" charset="0"/>
                    </a:rPr>
                    <a:t>Vector size of decision variables</a:t>
                  </a:r>
                </a:p>
                <a:p>
                  <a:r>
                    <a:rPr lang="en-US" dirty="0" smtClean="0">
                      <a:latin typeface="Cambria" panose="02040503050406030204" pitchFamily="18" charset="0"/>
                    </a:rPr>
                    <a:t>[(</a:t>
                  </a:r>
                  <a:r>
                    <a:rPr lang="en-US" i="1" dirty="0" smtClean="0">
                      <a:latin typeface="Cambria" panose="02040503050406030204" pitchFamily="18" charset="0"/>
                    </a:rPr>
                    <a:t>T</a:t>
                  </a:r>
                  <a:r>
                    <a:rPr lang="en-US" dirty="0" smtClean="0">
                      <a:latin typeface="Cambria" panose="02040503050406030204" pitchFamily="18" charset="0"/>
                    </a:rPr>
                    <a:t>+1)</a:t>
                  </a:r>
                  <a:r>
                    <a:rPr lang="en-US" dirty="0">
                      <a:latin typeface="Cambria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dirty="0" smtClean="0">
                      <a:latin typeface="Cambria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" panose="02040503050406030204" pitchFamily="18" charset="0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" panose="02040503050406030204" pitchFamily="18" charset="0"/>
                    </a:rPr>
                    <a:t>)]</a:t>
                  </a:r>
                  <a:r>
                    <a:rPr lang="en-US" dirty="0">
                      <a:latin typeface="Cambria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dirty="0" smtClean="0">
                      <a:latin typeface="Cambria" panose="02040503050406030204" pitchFamily="18" charset="0"/>
                    </a:rPr>
                    <a:t>1</a:t>
                  </a:r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598" y="5668059"/>
                  <a:ext cx="3768602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292" t="-6604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13955" y="734517"/>
            <a:ext cx="7027718" cy="2765474"/>
            <a:chOff x="813955" y="734517"/>
            <a:chExt cx="7027718" cy="27654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55" y="2059036"/>
              <a:ext cx="4772337" cy="14409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734517"/>
              <a:ext cx="7003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Mixed-integer linear programming </a:t>
              </a:r>
              <a:r>
                <a:rPr lang="en-US" b="1" dirty="0" smtClean="0">
                  <a:latin typeface="Cambria" panose="02040503050406030204" pitchFamily="18" charset="0"/>
                </a:rPr>
                <a:t>solver</a:t>
              </a:r>
              <a:endParaRPr lang="en-US" b="1" dirty="0">
                <a:latin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</a:rPr>
                <a:t>[X, </a:t>
              </a:r>
              <a:r>
                <a:rPr lang="en-US" dirty="0" err="1">
                  <a:latin typeface="Cambria" panose="02040503050406030204" pitchFamily="18" charset="0"/>
                </a:rPr>
                <a:t>fval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exitflag</a:t>
              </a:r>
              <a:r>
                <a:rPr lang="en-US" dirty="0">
                  <a:latin typeface="Cambria" panose="02040503050406030204" pitchFamily="18" charset="0"/>
                </a:rPr>
                <a:t>] = </a:t>
              </a:r>
              <a:r>
                <a:rPr lang="en-US" b="1" dirty="0" err="1">
                  <a:latin typeface="Cambria" panose="02040503050406030204" pitchFamily="18" charset="0"/>
                </a:rPr>
                <a:t>intlinprog</a:t>
              </a:r>
              <a:r>
                <a:rPr lang="en-US" dirty="0">
                  <a:latin typeface="Cambria" panose="02040503050406030204" pitchFamily="18" charset="0"/>
                </a:rPr>
                <a:t> (f, </a:t>
              </a:r>
              <a:r>
                <a:rPr lang="en-US" dirty="0" err="1">
                  <a:latin typeface="Cambria" panose="02040503050406030204" pitchFamily="18" charset="0"/>
                </a:rPr>
                <a:t>intcon</a:t>
              </a:r>
              <a:r>
                <a:rPr lang="en-US" dirty="0">
                  <a:latin typeface="Cambria" panose="02040503050406030204" pitchFamily="18" charset="0"/>
                </a:rPr>
                <a:t>, A, b, </a:t>
              </a:r>
              <a:r>
                <a:rPr lang="en-US" dirty="0" err="1">
                  <a:latin typeface="Cambria" panose="02040503050406030204" pitchFamily="18" charset="0"/>
                </a:rPr>
                <a:t>Aeq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beq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lb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ub</a:t>
              </a:r>
              <a:r>
                <a:rPr lang="en-US" dirty="0">
                  <a:latin typeface="Cambria" panose="02040503050406030204" pitchFamily="18" charset="0"/>
                </a:rPr>
                <a:t>);</a:t>
              </a:r>
            </a:p>
            <a:p>
              <a:endParaRPr lang="en-US" i="1" dirty="0" smtClean="0">
                <a:latin typeface="Cambria" panose="02040503050406030204" pitchFamily="18" charset="0"/>
              </a:endParaRPr>
            </a:p>
            <a:p>
              <a:r>
                <a:rPr lang="en-US" i="1" dirty="0" smtClean="0">
                  <a:latin typeface="Cambria" panose="02040503050406030204" pitchFamily="18" charset="0"/>
                </a:rPr>
                <a:t>f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>
                  <a:latin typeface="Cambria" panose="02040503050406030204" pitchFamily="18" charset="0"/>
                </a:rPr>
                <a:t>x</a:t>
              </a:r>
              <a:r>
                <a:rPr lang="en-US" dirty="0">
                  <a:latin typeface="Cambria" panose="02040503050406030204" pitchFamily="18" charset="0"/>
                </a:rPr>
                <a:t>, </a:t>
              </a:r>
              <a:r>
                <a:rPr lang="en-US" dirty="0" err="1">
                  <a:latin typeface="Cambria" panose="02040503050406030204" pitchFamily="18" charset="0"/>
                </a:rPr>
                <a:t>intcon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>
                  <a:latin typeface="Cambria" panose="02040503050406030204" pitchFamily="18" charset="0"/>
                </a:rPr>
                <a:t>b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 err="1">
                  <a:latin typeface="Cambria" panose="02040503050406030204" pitchFamily="18" charset="0"/>
                </a:rPr>
                <a:t>beq</a:t>
              </a:r>
              <a:r>
                <a:rPr lang="en-US" dirty="0">
                  <a:latin typeface="Cambria" panose="02040503050406030204" pitchFamily="18" charset="0"/>
                </a:rPr>
                <a:t>, </a:t>
              </a:r>
              <a:r>
                <a:rPr lang="en-US" i="1" dirty="0" err="1">
                  <a:latin typeface="Cambria" panose="02040503050406030204" pitchFamily="18" charset="0"/>
                </a:rPr>
                <a:t>lb</a:t>
              </a:r>
              <a:r>
                <a:rPr lang="en-US" dirty="0">
                  <a:latin typeface="Cambria" panose="02040503050406030204" pitchFamily="18" charset="0"/>
                </a:rPr>
                <a:t>, and </a:t>
              </a:r>
              <a:r>
                <a:rPr lang="en-US" i="1" dirty="0" err="1">
                  <a:latin typeface="Cambria" panose="02040503050406030204" pitchFamily="18" charset="0"/>
                </a:rPr>
                <a:t>ub</a:t>
              </a:r>
              <a:r>
                <a:rPr lang="en-US" dirty="0">
                  <a:latin typeface="Cambria" panose="02040503050406030204" pitchFamily="18" charset="0"/>
                </a:rPr>
                <a:t> are vectors, and </a:t>
              </a:r>
              <a:r>
                <a:rPr lang="en-US" i="1" dirty="0">
                  <a:latin typeface="Cambria" panose="02040503050406030204" pitchFamily="18" charset="0"/>
                </a:rPr>
                <a:t>A</a:t>
              </a:r>
              <a:r>
                <a:rPr lang="en-US" dirty="0">
                  <a:latin typeface="Cambria" panose="02040503050406030204" pitchFamily="18" charset="0"/>
                </a:rPr>
                <a:t> and </a:t>
              </a:r>
              <a:r>
                <a:rPr lang="en-US" i="1" dirty="0" err="1">
                  <a:latin typeface="Cambria" panose="02040503050406030204" pitchFamily="18" charset="0"/>
                </a:rPr>
                <a:t>Aeq</a:t>
              </a:r>
              <a:r>
                <a:rPr lang="en-US" dirty="0">
                  <a:latin typeface="Cambria" panose="02040503050406030204" pitchFamily="18" charset="0"/>
                </a:rPr>
                <a:t> are matrices.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8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76" y="3042046"/>
            <a:ext cx="4223724" cy="3167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51" y="3034870"/>
            <a:ext cx="4210237" cy="31576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2" y="410218"/>
            <a:ext cx="3971925" cy="267652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70733"/>
              </p:ext>
            </p:extLst>
          </p:nvPr>
        </p:nvGraphicFramePr>
        <p:xfrm>
          <a:off x="359762" y="3348166"/>
          <a:ext cx="2910358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657">
                  <a:extLst>
                    <a:ext uri="{9D8B030D-6E8A-4147-A177-3AD203B41FA5}">
                      <a16:colId xmlns:a16="http://schemas.microsoft.com/office/drawing/2014/main" val="1249023982"/>
                    </a:ext>
                  </a:extLst>
                </a:gridCol>
                <a:gridCol w="592654">
                  <a:extLst>
                    <a:ext uri="{9D8B030D-6E8A-4147-A177-3AD203B41FA5}">
                      <a16:colId xmlns:a16="http://schemas.microsoft.com/office/drawing/2014/main" val="65581705"/>
                    </a:ext>
                  </a:extLst>
                </a:gridCol>
                <a:gridCol w="591659">
                  <a:extLst>
                    <a:ext uri="{9D8B030D-6E8A-4147-A177-3AD203B41FA5}">
                      <a16:colId xmlns:a16="http://schemas.microsoft.com/office/drawing/2014/main" val="3599069588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1278238368"/>
                    </a:ext>
                  </a:extLst>
                </a:gridCol>
                <a:gridCol w="605480">
                  <a:extLst>
                    <a:ext uri="{9D8B030D-6E8A-4147-A177-3AD203B41FA5}">
                      <a16:colId xmlns:a16="http://schemas.microsoft.com/office/drawing/2014/main" val="4075757775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task 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r>
                        <a:rPr lang="en-US" sz="1200" u="none" strike="noStrike" baseline="30000" dirty="0" smtClean="0">
                          <a:effectLst/>
                        </a:rPr>
                        <a:t>st</a:t>
                      </a:r>
                      <a:r>
                        <a:rPr lang="en-US" sz="1200" u="none" strike="noStrike" dirty="0" smtClean="0">
                          <a:effectLst/>
                        </a:rPr>
                        <a:t> 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r>
                        <a:rPr lang="en-US" sz="1200" u="none" strike="noStrike" baseline="30000" dirty="0" smtClean="0">
                          <a:effectLst/>
                        </a:rPr>
                        <a:t>nd</a:t>
                      </a:r>
                      <a:r>
                        <a:rPr lang="en-US" sz="1200" u="none" strike="noStrike" dirty="0" smtClean="0">
                          <a:effectLst/>
                        </a:rPr>
                        <a:t> Mode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107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Resource usage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Resource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767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3904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6872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657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3643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96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944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2453346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209748" y="1001683"/>
            <a:ext cx="3783445" cy="3303745"/>
            <a:chOff x="4209748" y="1001683"/>
            <a:chExt cx="3783445" cy="33037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9" t="24208" r="6293" b="20193"/>
            <a:stretch/>
          </p:blipFill>
          <p:spPr>
            <a:xfrm>
              <a:off x="4209748" y="1001683"/>
              <a:ext cx="3783445" cy="180164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493639" y="3443654"/>
              <a:ext cx="214559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Renewable resource available per period = 6</a:t>
              </a:r>
            </a:p>
            <a:p>
              <a:r>
                <a:rPr lang="en-US" sz="1600" dirty="0"/>
                <a:t>0.006412  seconds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 t="23901" r="6757" b="19265"/>
          <a:stretch/>
        </p:blipFill>
        <p:spPr>
          <a:xfrm>
            <a:off x="8156731" y="1001683"/>
            <a:ext cx="3686448" cy="1808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499317" y="3348166"/>
            <a:ext cx="214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Renewable resource available per period = 4</a:t>
            </a:r>
          </a:p>
          <a:p>
            <a:r>
              <a:rPr lang="en-US" sz="1600" dirty="0" smtClean="0"/>
              <a:t>0.012903  </a:t>
            </a:r>
            <a:r>
              <a:rPr lang="en-US" sz="1600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33813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3749675"/>
            <a:ext cx="46355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7" y="197366"/>
            <a:ext cx="6976630" cy="3377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3664" y="3771889"/>
            <a:ext cx="4542836" cy="2424546"/>
            <a:chOff x="473664" y="3771889"/>
            <a:chExt cx="4761692" cy="24245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6" t="20585" r="6314" b="18808"/>
            <a:stretch/>
          </p:blipFill>
          <p:spPr>
            <a:xfrm>
              <a:off x="473664" y="3771889"/>
              <a:ext cx="4761692" cy="242454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06751" y="4061696"/>
              <a:ext cx="1800497" cy="2596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Project 1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6751" y="4355677"/>
              <a:ext cx="1800497" cy="34447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Project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6750" y="4715219"/>
              <a:ext cx="1807561" cy="33715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Project 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3815" y="5060810"/>
              <a:ext cx="1800497" cy="31120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Project 4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3815" y="5380452"/>
              <a:ext cx="1800497" cy="377024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Project 5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09336"/>
              </p:ext>
            </p:extLst>
          </p:nvPr>
        </p:nvGraphicFramePr>
        <p:xfrm>
          <a:off x="9083270" y="29026"/>
          <a:ext cx="2982800" cy="6801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560">
                  <a:extLst>
                    <a:ext uri="{9D8B030D-6E8A-4147-A177-3AD203B41FA5}">
                      <a16:colId xmlns:a16="http://schemas.microsoft.com/office/drawing/2014/main" val="4207148258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3740309540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3980531007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2651109467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2582569321"/>
                    </a:ext>
                  </a:extLst>
                </a:gridCol>
              </a:tblGrid>
              <a:tr h="1742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task #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1st </a:t>
                      </a:r>
                      <a:r>
                        <a:rPr lang="en-US" sz="1200" u="none" strike="noStrike" dirty="0" smtClean="0">
                          <a:effectLst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2nd </a:t>
                      </a:r>
                      <a:r>
                        <a:rPr lang="en-US" sz="1200" u="none" strike="noStrike" dirty="0" smtClean="0">
                          <a:effectLst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72101"/>
                  </a:ext>
                </a:extLst>
              </a:tr>
              <a:tr h="174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Duration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Resource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Resource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535245128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4448122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570317070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250918273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405615185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47866894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1411223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33911698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09326418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268989290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23183186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64234026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236393807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652301983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80035207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98704057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1780910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40119880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48489005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76995745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0961070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86604461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561764844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57114475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16733603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7223503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05633927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140446624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5133034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840319167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50908902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02202348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94279992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09606126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45097856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01337" y="4192594"/>
            <a:ext cx="2145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Renewable resource available per period = 6</a:t>
            </a:r>
          </a:p>
          <a:p>
            <a:r>
              <a:rPr lang="en-US" sz="1600" dirty="0"/>
              <a:t>3.102517 seconds</a:t>
            </a:r>
          </a:p>
        </p:txBody>
      </p:sp>
    </p:spTree>
    <p:extLst>
      <p:ext uri="{BB962C8B-B14F-4D97-AF65-F5344CB8AC3E}">
        <p14:creationId xmlns:p14="http://schemas.microsoft.com/office/powerpoint/2010/main" val="11423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5" y="2942246"/>
            <a:ext cx="5334000" cy="4000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54" y="3683413"/>
            <a:ext cx="4300226" cy="3065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7" y="197366"/>
            <a:ext cx="6976630" cy="3377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E58-162E-4A62-81B1-25D874945C5D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6846" y="4061696"/>
            <a:ext cx="1717743" cy="259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Project 1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846" y="4355677"/>
            <a:ext cx="1717743" cy="3444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Project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845" y="4715219"/>
            <a:ext cx="1724482" cy="3371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Project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3585" y="5060810"/>
            <a:ext cx="1717743" cy="3112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Project 4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3585" y="5380452"/>
            <a:ext cx="1717743" cy="3770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Project 5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0667"/>
              </p:ext>
            </p:extLst>
          </p:nvPr>
        </p:nvGraphicFramePr>
        <p:xfrm>
          <a:off x="9083270" y="29026"/>
          <a:ext cx="2982800" cy="6801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560">
                  <a:extLst>
                    <a:ext uri="{9D8B030D-6E8A-4147-A177-3AD203B41FA5}">
                      <a16:colId xmlns:a16="http://schemas.microsoft.com/office/drawing/2014/main" val="4207148258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3740309540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3980531007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2651109467"/>
                    </a:ext>
                  </a:extLst>
                </a:gridCol>
                <a:gridCol w="596560">
                  <a:extLst>
                    <a:ext uri="{9D8B030D-6E8A-4147-A177-3AD203B41FA5}">
                      <a16:colId xmlns:a16="http://schemas.microsoft.com/office/drawing/2014/main" val="2582569321"/>
                    </a:ext>
                  </a:extLst>
                </a:gridCol>
              </a:tblGrid>
              <a:tr h="1742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task #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1st 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2nd 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72101"/>
                  </a:ext>
                </a:extLst>
              </a:tr>
              <a:tr h="174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Duration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Resource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Resource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535245128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4448122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570317070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250918273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405615185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47866894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1411223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33911698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09326418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268989290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23183186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64234026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236393807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652301983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80035207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98704057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1780910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40119880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48489005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76995745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0961070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86604461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561764844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57114475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16733603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72235031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056339276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140446624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5133034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840319167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50908902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02202348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94279992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096061269"/>
                  </a:ext>
                </a:extLst>
              </a:tr>
              <a:tr h="174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45097856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01337" y="4192594"/>
            <a:ext cx="2145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Renewable resource available per period = 8</a:t>
            </a:r>
          </a:p>
          <a:p>
            <a:r>
              <a:rPr lang="en-US" sz="1600" dirty="0"/>
              <a:t>1.137673 seconds</a:t>
            </a:r>
          </a:p>
        </p:txBody>
      </p:sp>
    </p:spTree>
    <p:extLst>
      <p:ext uri="{BB962C8B-B14F-4D97-AF65-F5344CB8AC3E}">
        <p14:creationId xmlns:p14="http://schemas.microsoft.com/office/powerpoint/2010/main" val="42567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622</Words>
  <Application>Microsoft Office PowerPoint</Application>
  <PresentationFormat>Widescreen</PresentationFormat>
  <Paragraphs>481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Office Theme</vt:lpstr>
      <vt:lpstr>From single project RCPSP to multi-project multi-mode RCPSP</vt:lpstr>
      <vt:lpstr>Single project RCPSP</vt:lpstr>
      <vt:lpstr>PowerPoint Presentation</vt:lpstr>
      <vt:lpstr>multi-mode RCPSP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Wenjuan Sun</dc:creator>
  <cp:lastModifiedBy>Wenjuan Sun</cp:lastModifiedBy>
  <cp:revision>170</cp:revision>
  <dcterms:created xsi:type="dcterms:W3CDTF">2016-09-06T20:00:28Z</dcterms:created>
  <dcterms:modified xsi:type="dcterms:W3CDTF">2016-10-05T12:49:39Z</dcterms:modified>
</cp:coreProperties>
</file>