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04" r:id="rId1"/>
  </p:sldMasterIdLst>
  <p:notesMasterIdLst>
    <p:notesMasterId r:id="rId15"/>
  </p:notesMasterIdLst>
  <p:sldIdLst>
    <p:sldId id="275" r:id="rId2"/>
    <p:sldId id="451" r:id="rId3"/>
    <p:sldId id="440" r:id="rId4"/>
    <p:sldId id="441" r:id="rId5"/>
    <p:sldId id="442" r:id="rId6"/>
    <p:sldId id="448" r:id="rId7"/>
    <p:sldId id="452" r:id="rId8"/>
    <p:sldId id="450" r:id="rId9"/>
    <p:sldId id="443" r:id="rId10"/>
    <p:sldId id="444" r:id="rId11"/>
    <p:sldId id="446" r:id="rId12"/>
    <p:sldId id="453" r:id="rId13"/>
    <p:sldId id="439" r:id="rId14"/>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83828" autoAdjust="0"/>
  </p:normalViewPr>
  <p:slideViewPr>
    <p:cSldViewPr>
      <p:cViewPr varScale="1">
        <p:scale>
          <a:sx n="98" d="100"/>
          <a:sy n="98" d="100"/>
        </p:scale>
        <p:origin x="-1003"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C4EA5A16-2B95-437E-BD33-FDD061C855DD}" type="slidenum">
              <a:rPr lang="en-US"/>
              <a:pPr>
                <a:defRPr/>
              </a:pPr>
              <a:t>‹nº›</a:t>
            </a:fld>
            <a:endParaRPr lang="en-US"/>
          </a:p>
        </p:txBody>
      </p:sp>
    </p:spTree>
    <p:extLst>
      <p:ext uri="{BB962C8B-B14F-4D97-AF65-F5344CB8AC3E}">
        <p14:creationId xmlns:p14="http://schemas.microsoft.com/office/powerpoint/2010/main" xmlns="" val="992141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msdn.com/joesack/archive/2009/04/22/presentation-deck-for-performance-tuning-with-wait-statistics.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F9A085E-1106-4267-89F2-F2921D6F5F3D}" type="slidenum">
              <a:rPr lang="en-US"/>
              <a:pPr/>
              <a:t>0</a:t>
            </a:fld>
            <a:endParaRPr lang="en-US"/>
          </a:p>
        </p:txBody>
      </p:sp>
      <p:sp>
        <p:nvSpPr>
          <p:cNvPr id="30723" name="Rectangle 2"/>
          <p:cNvSpPr>
            <a:spLocks noGrp="1" noRot="1" noChangeAspect="1" noChangeArrowheads="1" noTextEdit="1"/>
          </p:cNvSpPr>
          <p:nvPr>
            <p:ph type="sldImg"/>
          </p:nvPr>
        </p:nvSpPr>
        <p:spPr>
          <a:xfrm>
            <a:off x="2301875" y="225425"/>
            <a:ext cx="4857750" cy="2733675"/>
          </a:xfrm>
          <a:ln/>
        </p:spPr>
      </p:sp>
      <p:sp>
        <p:nvSpPr>
          <p:cNvPr id="30724" name="Rectangle 3"/>
          <p:cNvSpPr>
            <a:spLocks noGrp="1" noChangeArrowheads="1"/>
          </p:cNvSpPr>
          <p:nvPr>
            <p:ph type="body" idx="1"/>
          </p:nvPr>
        </p:nvSpPr>
        <p:spPr>
          <a:xfrm>
            <a:off x="250825" y="3200400"/>
            <a:ext cx="6292850" cy="5622925"/>
          </a:xfrm>
          <a:noFill/>
          <a:ln/>
        </p:spPr>
        <p:txBody>
          <a:bodyPr/>
          <a:lstStyle/>
          <a:p>
            <a:pPr eaLnBrk="1" hangingPunct="1"/>
            <a:endParaRPr lang="en-US" smtClean="0"/>
          </a:p>
        </p:txBody>
      </p:sp>
    </p:spTree>
    <p:extLst>
      <p:ext uri="{BB962C8B-B14F-4D97-AF65-F5344CB8AC3E}">
        <p14:creationId xmlns:p14="http://schemas.microsoft.com/office/powerpoint/2010/main" xmlns="" val="35240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228600" indent="-228600">
              <a:buAutoNum type="arabicPeriod"/>
            </a:pPr>
            <a:r>
              <a:rPr lang="en-US" dirty="0" smtClean="0"/>
              <a:t>We’re doing the exact same thing behind the scenes, up to the point were the</a:t>
            </a:r>
            <a:r>
              <a:rPr lang="en-US" baseline="0" dirty="0" smtClean="0"/>
              <a:t> Access Manager gets busy.  In this case, we’ll need to persist our data changes to disk.  So we must now involve the Transaction Manager.</a:t>
            </a:r>
            <a:endParaRPr lang="en-US" i="0" baseline="0" dirty="0" smtClean="0"/>
          </a:p>
          <a:p>
            <a:pPr marL="228600" lvl="0" indent="-228600">
              <a:buAutoNum type="arabicPeriod"/>
            </a:pPr>
            <a:r>
              <a:rPr lang="en-US" i="0" baseline="0" dirty="0" smtClean="0"/>
              <a:t>The Transaction Manager has two very important components:</a:t>
            </a:r>
          </a:p>
          <a:p>
            <a:pPr marL="685800" lvl="1" indent="-228600">
              <a:buAutoNum type="arabicPeriod"/>
            </a:pPr>
            <a:r>
              <a:rPr lang="en-US" i="0" baseline="0" dirty="0" smtClean="0"/>
              <a:t>The Lock Manager: Maintains concurrency and the ACID properties of transactions according to the specified </a:t>
            </a:r>
            <a:r>
              <a:rPr lang="en-US" i="1" baseline="0" dirty="0" smtClean="0"/>
              <a:t>isolation level.</a:t>
            </a:r>
          </a:p>
          <a:p>
            <a:pPr marL="685800" lvl="1" indent="-228600">
              <a:buAutoNum type="arabicPeriod"/>
            </a:pPr>
            <a:r>
              <a:rPr lang="en-US" i="0" baseline="0" dirty="0" smtClean="0"/>
              <a:t>The Log Manager: Controls writes to the transaction log, using a method called </a:t>
            </a:r>
            <a:r>
              <a:rPr lang="en-US" i="1" baseline="0" dirty="0" smtClean="0"/>
              <a:t>write-ahead logging.</a:t>
            </a:r>
          </a:p>
          <a:p>
            <a:pPr marL="228600" lvl="0" indent="-228600">
              <a:buAutoNum type="arabicPeriod"/>
            </a:pPr>
            <a:r>
              <a:rPr lang="en-US" i="0" baseline="0" dirty="0" smtClean="0"/>
              <a:t>Once the transaction log confirms that it has physically written the data change and passed the confirmation back to the TM, the TM in turn confirms to the AM, and then passes the modification request back to the BM for completion</a:t>
            </a:r>
          </a:p>
          <a:p>
            <a:pPr marL="228600" lvl="0" indent="-228600">
              <a:buAutoNum type="arabicPeriod"/>
            </a:pPr>
            <a:r>
              <a:rPr lang="en-US" i="0" baseline="0" dirty="0" smtClean="0"/>
              <a:t>But guess what, the BM has to confirm (as before) that the page is either in cache or on disk.  And if it’s on disk, it must retrieve the page(s) to cache.  </a:t>
            </a:r>
            <a:r>
              <a:rPr lang="en-US" b="1" i="1" baseline="0" dirty="0" smtClean="0"/>
              <a:t>A key point to remember is that the data is now changed, but only in cache and not on disk.  </a:t>
            </a:r>
            <a:r>
              <a:rPr lang="en-US" b="0" i="0" baseline="0" dirty="0" smtClean="0"/>
              <a:t>This means the page is </a:t>
            </a:r>
            <a:r>
              <a:rPr lang="en-US" b="0" i="1" baseline="0" dirty="0" smtClean="0"/>
              <a:t>dirty</a:t>
            </a:r>
            <a:r>
              <a:rPr lang="en-US" b="0" i="0" baseline="0" dirty="0" smtClean="0"/>
              <a:t> and is not “cleaned” until it is flushed to disk.  (A page is considered clean when it’s exactly the same on disk as in memory).</a:t>
            </a:r>
          </a:p>
          <a:p>
            <a:pPr marL="228600" lvl="0" indent="-228600">
              <a:buAutoNum type="arabicPeriod"/>
            </a:pPr>
            <a:r>
              <a:rPr lang="en-US" b="0" i="0" baseline="0" dirty="0" smtClean="0"/>
              <a:t>Flushing to disk happens thru a process called </a:t>
            </a:r>
            <a:r>
              <a:rPr lang="en-US" b="0" i="1" baseline="0" dirty="0" err="1" smtClean="0"/>
              <a:t>checkpointing</a:t>
            </a:r>
            <a:r>
              <a:rPr lang="en-US" b="0" i="0" baseline="0" dirty="0" smtClean="0"/>
              <a:t>.  Unlike the </a:t>
            </a:r>
            <a:r>
              <a:rPr lang="en-US" b="0" i="0" baseline="0" dirty="0" err="1" smtClean="0"/>
              <a:t>lazywriter</a:t>
            </a:r>
            <a:r>
              <a:rPr lang="en-US" b="0" i="0" baseline="0" dirty="0" smtClean="0"/>
              <a:t>, </a:t>
            </a:r>
            <a:r>
              <a:rPr lang="en-US" b="0" i="0" baseline="0" dirty="0" err="1" smtClean="0"/>
              <a:t>checkpointing</a:t>
            </a:r>
            <a:r>
              <a:rPr lang="en-US" b="0" i="0" baseline="0" dirty="0" smtClean="0"/>
              <a:t> flushes the pages to disk but it does not remove them from cache.  </a:t>
            </a:r>
            <a:r>
              <a:rPr lang="en-US" b="0" i="0" baseline="0" dirty="0" err="1" smtClean="0"/>
              <a:t>Checkpointing</a:t>
            </a:r>
            <a:r>
              <a:rPr lang="en-US" b="0" i="0" baseline="0" dirty="0" smtClean="0"/>
              <a:t> also ensures that a database never has to recovery past its last checkpoint.  On a default install of SQL Server, that happens every minute or so (as long as there’s more than 10mb of data </a:t>
            </a:r>
            <a:r>
              <a:rPr lang="en-US" b="0" i="0" baseline="0" smtClean="0"/>
              <a:t>to write).</a:t>
            </a:r>
            <a:endParaRPr lang="en-US" i="0" baseline="0" dirty="0" smtClean="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10</a:t>
            </a:fld>
            <a:endParaRPr lang="en-US"/>
          </a:p>
        </p:txBody>
      </p:sp>
    </p:spTree>
    <p:extLst>
      <p:ext uri="{BB962C8B-B14F-4D97-AF65-F5344CB8AC3E}">
        <p14:creationId xmlns:p14="http://schemas.microsoft.com/office/powerpoint/2010/main" xmlns="" val="423136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sz="1400" b="0" u="none" dirty="0" smtClean="0"/>
              <a:t>With Hekaton, SQL Server doesn’t use</a:t>
            </a:r>
            <a:r>
              <a:rPr lang="en-US" sz="1400" b="0" u="none" baseline="0" dirty="0" smtClean="0"/>
              <a:t> interpreted T-SQL code, doesn’t use latches, doesn’t use locks, can optionally not use the Transaction log, and many more behind the scenes changes.</a:t>
            </a:r>
          </a:p>
          <a:p>
            <a:pPr marL="0" indent="0">
              <a:buNone/>
            </a:pPr>
            <a:endParaRPr lang="en-US" sz="1400" b="0" u="none" baseline="0" dirty="0" smtClean="0"/>
          </a:p>
          <a:p>
            <a:pPr marL="0" indent="0">
              <a:buNone/>
            </a:pPr>
            <a:r>
              <a:rPr lang="en-US" sz="1400" b="1" i="1" u="none" baseline="0" dirty="0" smtClean="0"/>
              <a:t>But</a:t>
            </a:r>
            <a:r>
              <a:rPr lang="en-US" sz="1400" b="0" i="0" u="none" baseline="0" dirty="0" smtClean="0"/>
              <a:t> it has a lot of limitations and constraints too, for example, no use of foreign keys. So it’s not just a straight port.</a:t>
            </a:r>
            <a:endParaRPr lang="en-US" sz="1200" b="1" i="1" u="none" dirty="0" smtClean="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11</a:t>
            </a:fld>
            <a:endParaRPr lang="en-US"/>
          </a:p>
        </p:txBody>
      </p:sp>
    </p:spTree>
    <p:extLst>
      <p:ext uri="{BB962C8B-B14F-4D97-AF65-F5344CB8AC3E}">
        <p14:creationId xmlns:p14="http://schemas.microsoft.com/office/powerpoint/2010/main" xmlns="" val="250527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8D756D-9770-4DE8-BE4A-FECF4CC37A20}" type="slidenum">
              <a:rPr lang="en-US" smtClean="0"/>
              <a:pPr/>
              <a:t>12</a:t>
            </a:fld>
            <a:endParaRPr lang="en-US" dirty="0"/>
          </a:p>
        </p:txBody>
      </p:sp>
    </p:spTree>
    <p:extLst>
      <p:ext uri="{BB962C8B-B14F-4D97-AF65-F5344CB8AC3E}">
        <p14:creationId xmlns:p14="http://schemas.microsoft.com/office/powerpoint/2010/main" xmlns="" val="370977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DEADBFC-D8AF-4C4B-A607-C1F5375742D5}" type="slidenum">
              <a:rPr lang="en-US"/>
              <a:pPr/>
              <a:t>2</a:t>
            </a:fld>
            <a:endParaRPr lang="en-US"/>
          </a:p>
        </p:txBody>
      </p:sp>
      <p:sp>
        <p:nvSpPr>
          <p:cNvPr id="35843" name="Rectangle 2"/>
          <p:cNvSpPr>
            <a:spLocks noGrp="1" noRot="1" noChangeAspect="1" noChangeArrowheads="1" noTextEdit="1"/>
          </p:cNvSpPr>
          <p:nvPr>
            <p:ph type="sldImg"/>
          </p:nvPr>
        </p:nvSpPr>
        <p:spPr>
          <a:xfrm>
            <a:off x="382588" y="685800"/>
            <a:ext cx="6096000" cy="3429000"/>
          </a:xfrm>
          <a:ln/>
        </p:spPr>
      </p:sp>
      <p:sp>
        <p:nvSpPr>
          <p:cNvPr id="35844" name="Rectangle 3"/>
          <p:cNvSpPr>
            <a:spLocks noGrp="1" noChangeArrowheads="1"/>
          </p:cNvSpPr>
          <p:nvPr>
            <p:ph type="body" idx="1"/>
          </p:nvPr>
        </p:nvSpPr>
        <p:spPr>
          <a:noFill/>
          <a:ln/>
        </p:spPr>
        <p:txBody>
          <a:bodyPr/>
          <a:lstStyle/>
          <a:p>
            <a:pPr marL="228600" indent="-228600" eaLnBrk="1" hangingPunct="1"/>
            <a:endParaRPr lang="en-US" smtClean="0"/>
          </a:p>
        </p:txBody>
      </p:sp>
    </p:spTree>
    <p:extLst>
      <p:ext uri="{BB962C8B-B14F-4D97-AF65-F5344CB8AC3E}">
        <p14:creationId xmlns:p14="http://schemas.microsoft.com/office/powerpoint/2010/main" xmlns="" val="94218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3</a:t>
            </a:fld>
            <a:endParaRPr lang="en-US"/>
          </a:p>
        </p:txBody>
      </p:sp>
    </p:spTree>
    <p:extLst>
      <p:ext uri="{BB962C8B-B14F-4D97-AF65-F5344CB8AC3E}">
        <p14:creationId xmlns:p14="http://schemas.microsoft.com/office/powerpoint/2010/main" xmlns="" val="211699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28600" indent="-228600">
              <a:buAutoNum type="arabicPeriod"/>
            </a:pPr>
            <a:r>
              <a:rPr lang="en-US" dirty="0" smtClean="0"/>
              <a:t>   Sheldon wants to do some work on SQL Server.</a:t>
            </a:r>
          </a:p>
          <a:p>
            <a:pPr marL="228600" indent="-228600">
              <a:buAutoNum type="arabicPeriod"/>
            </a:pPr>
            <a:r>
              <a:rPr lang="en-US" dirty="0" smtClean="0"/>
              <a:t>Let’s start with a simple SELECT</a:t>
            </a:r>
            <a:r>
              <a:rPr lang="en-US" baseline="0" dirty="0" smtClean="0"/>
              <a:t> statement.</a:t>
            </a:r>
            <a:endParaRPr lang="en-US" dirty="0" smtClean="0"/>
          </a:p>
          <a:p>
            <a:pPr marL="228600" indent="-228600">
              <a:buAutoNum type="arabicPeriod"/>
            </a:pPr>
            <a:r>
              <a:rPr lang="en-US" dirty="0" smtClean="0"/>
              <a:t>Sheldon will connect from his client to the protocol</a:t>
            </a:r>
            <a:r>
              <a:rPr lang="en-US" baseline="0" dirty="0" smtClean="0"/>
              <a:t> layer using TDS (tabular data stream) endpoints.  There’s one TDS for each protocol, plus one for the DAC.  The protocol layer will probably use TCP/IP, VIA (virtual interface adapter), or maybe Named Pipes to further connect to the SQL Server.</a:t>
            </a:r>
          </a:p>
          <a:p>
            <a:pPr marL="228600" indent="-228600">
              <a:buAutoNum type="arabicPeriod"/>
            </a:pPr>
            <a:r>
              <a:rPr lang="en-US" dirty="0" smtClean="0"/>
              <a:t>The protocol</a:t>
            </a:r>
            <a:r>
              <a:rPr lang="en-US" baseline="0" dirty="0" smtClean="0"/>
              <a:t> layer reverses the work of the SNI, unwrapping your packet to see what it contains.</a:t>
            </a:r>
          </a:p>
          <a:p>
            <a:pPr marL="228600" indent="-228600">
              <a:buAutoNum type="arabicPeriod"/>
            </a:pPr>
            <a:r>
              <a:rPr lang="en-US" baseline="0" dirty="0" smtClean="0"/>
              <a:t>The SELECT statement is marked as a “SQL Command” and sent to the Command Parser.</a:t>
            </a:r>
          </a:p>
          <a:p>
            <a:pPr marL="685800" lvl="1" indent="-228600">
              <a:buAutoNum type="arabicPeriod"/>
            </a:pPr>
            <a:r>
              <a:rPr lang="en-US" baseline="0" dirty="0" smtClean="0"/>
              <a:t>The </a:t>
            </a:r>
            <a:r>
              <a:rPr lang="en-US" baseline="0" dirty="0" err="1" smtClean="0"/>
              <a:t>Cmd</a:t>
            </a:r>
            <a:r>
              <a:rPr lang="en-US" baseline="0" dirty="0" smtClean="0"/>
              <a:t> Parser’s role is to handle T-SQL language events: checks syntax, returns error codes when invalid.</a:t>
            </a:r>
          </a:p>
          <a:p>
            <a:pPr marL="685800" lvl="1" indent="-228600">
              <a:buAutoNum type="arabicPeriod"/>
            </a:pPr>
            <a:r>
              <a:rPr lang="en-US" baseline="0" dirty="0" smtClean="0"/>
              <a:t>If valid, </a:t>
            </a:r>
            <a:r>
              <a:rPr lang="en-US" baseline="0" dirty="0" err="1" smtClean="0"/>
              <a:t>Cmd</a:t>
            </a:r>
            <a:r>
              <a:rPr lang="en-US" baseline="0" dirty="0" smtClean="0"/>
              <a:t> Parser generates an execution plan using a hash of the T-SQL then checks it against the plan cache to see if it already exists.</a:t>
            </a:r>
          </a:p>
          <a:p>
            <a:pPr marL="685800" lvl="1" indent="-228600">
              <a:buAutoNum type="arabicPeriod"/>
            </a:pPr>
            <a:r>
              <a:rPr lang="en-US" baseline="0" dirty="0" smtClean="0"/>
              <a:t>If it finds a match, the plan is read from cache and passed to the Query Executor.  Otherwise:</a:t>
            </a:r>
          </a:p>
          <a:p>
            <a:pPr marL="228600" lvl="0" indent="-228600">
              <a:buAutoNum type="arabicPeriod"/>
            </a:pPr>
            <a:r>
              <a:rPr lang="en-US" baseline="0" dirty="0" smtClean="0"/>
              <a:t>The Optimizer is invoked to build a query plan on a “cost-based” method.  Don’t forget – it’s not looking for the </a:t>
            </a:r>
            <a:r>
              <a:rPr lang="en-US" b="1" baseline="0" dirty="0" smtClean="0"/>
              <a:t>BEST PLAN</a:t>
            </a:r>
            <a:r>
              <a:rPr lang="en-US" b="0" baseline="0" dirty="0" smtClean="0"/>
              <a:t>, it’s looking for the </a:t>
            </a:r>
            <a:r>
              <a:rPr lang="en-US" b="1" baseline="0" dirty="0" smtClean="0"/>
              <a:t>MOST EFFICIENT PLAN</a:t>
            </a:r>
            <a:r>
              <a:rPr lang="en-US" b="0" baseline="0" dirty="0" smtClean="0"/>
              <a:t> (i.e. the best plan it can find in a split second).  It can also perform multi-stage optimizations:</a:t>
            </a:r>
          </a:p>
          <a:p>
            <a:pPr marL="685800" lvl="1" indent="-228600">
              <a:buAutoNum type="arabicPeriod"/>
            </a:pPr>
            <a:r>
              <a:rPr lang="en-US" dirty="0" smtClean="0"/>
              <a:t>Pre-optimization:</a:t>
            </a:r>
            <a:r>
              <a:rPr lang="en-US" baseline="0" dirty="0" smtClean="0"/>
              <a:t> a </a:t>
            </a:r>
            <a:r>
              <a:rPr lang="en-US" i="1" baseline="0" dirty="0" smtClean="0"/>
              <a:t>trivial plan that’s super simple</a:t>
            </a:r>
            <a:endParaRPr lang="en-US" i="0" baseline="0" dirty="0" smtClean="0"/>
          </a:p>
          <a:p>
            <a:pPr marL="685800" lvl="1" indent="-228600">
              <a:buAutoNum type="arabicPeriod"/>
            </a:pPr>
            <a:r>
              <a:rPr lang="en-US" i="0" baseline="0" dirty="0" smtClean="0"/>
              <a:t>Phase 0: Looks for simple nested loops w/o parallelization options.  These are called </a:t>
            </a:r>
            <a:r>
              <a:rPr lang="en-US" i="1" baseline="0" dirty="0" smtClean="0"/>
              <a:t>transactional processing plans.</a:t>
            </a:r>
            <a:endParaRPr lang="en-US" i="0" baseline="0" dirty="0" smtClean="0"/>
          </a:p>
          <a:p>
            <a:pPr marL="685800" lvl="1" indent="-228600">
              <a:buAutoNum type="arabicPeriod"/>
            </a:pPr>
            <a:r>
              <a:rPr lang="en-US" i="0" baseline="0" dirty="0" smtClean="0"/>
              <a:t>Phase 1: Uses a quick subset of rules containing the most common patterns.  These are called </a:t>
            </a:r>
            <a:r>
              <a:rPr lang="en-US" i="1" baseline="0" dirty="0" smtClean="0"/>
              <a:t>quick plans</a:t>
            </a:r>
            <a:r>
              <a:rPr lang="en-US" i="0" baseline="0" dirty="0" smtClean="0"/>
              <a:t>.</a:t>
            </a:r>
          </a:p>
          <a:p>
            <a:pPr marL="685800" lvl="1" indent="-228600">
              <a:buAutoNum type="arabicPeriod"/>
            </a:pPr>
            <a:r>
              <a:rPr lang="en-US" i="0" baseline="0" dirty="0" smtClean="0"/>
              <a:t>Phase 2: This is for complex queries with parallelism and indexed views, called </a:t>
            </a:r>
            <a:r>
              <a:rPr lang="en-US" i="1" baseline="0" dirty="0" smtClean="0"/>
              <a:t>full plans</a:t>
            </a:r>
            <a:r>
              <a:rPr lang="en-US" i="0" baseline="0" dirty="0" smtClean="0"/>
              <a:t>. </a:t>
            </a:r>
          </a:p>
          <a:p>
            <a:pPr marL="685800" lvl="1" indent="-228600">
              <a:buAutoNum type="arabicPeriod"/>
            </a:pPr>
            <a:r>
              <a:rPr lang="en-US" i="0" baseline="0" dirty="0" smtClean="0"/>
              <a:t>How much does it cost?  </a:t>
            </a:r>
            <a:r>
              <a:rPr lang="en-US" i="0" baseline="0" dirty="0" err="1" smtClean="0"/>
              <a:t>Nuttin</a:t>
            </a:r>
            <a:r>
              <a:rPr lang="en-US" i="0" baseline="0" dirty="0" smtClean="0"/>
              <a:t> honey – cost is a made-up, abstract definition.</a:t>
            </a:r>
          </a:p>
          <a:p>
            <a:pPr marL="228600" lvl="0" indent="-228600">
              <a:buAutoNum type="arabicPeriod"/>
            </a:pPr>
            <a:r>
              <a:rPr lang="en-US" i="0" baseline="0" dirty="0" smtClean="0"/>
              <a:t>Once the SQL Server Query Executor knows </a:t>
            </a:r>
            <a:r>
              <a:rPr lang="en-US" i="1" baseline="0" dirty="0" smtClean="0"/>
              <a:t>what</a:t>
            </a:r>
            <a:r>
              <a:rPr lang="en-US" i="0" baseline="0" dirty="0" smtClean="0"/>
              <a:t> it needs to do, now it has to actually do it.  So the QE hands over the retrieval of data to the Storage Engine (using OLEDB, in case you’re interested) to handle the data using its preferred Access Method.</a:t>
            </a:r>
          </a:p>
          <a:p>
            <a:pPr marL="228600" lvl="0" indent="-228600">
              <a:buAutoNum type="arabicPeriod"/>
            </a:pPr>
            <a:r>
              <a:rPr lang="en-US" i="0" baseline="0" dirty="0" smtClean="0"/>
              <a:t>Access Methods are a collection of code that figures out how to best get to the data stored in tables, indexes (and partitions) .  However, it doesn’t do the actual work of retrieving data.  That’s handled by the Buffer Manager.</a:t>
            </a:r>
          </a:p>
          <a:p>
            <a:pPr marL="228600" lvl="0" indent="-228600">
              <a:buAutoNum type="arabicPeriod"/>
            </a:pPr>
            <a:r>
              <a:rPr lang="en-US" i="0" baseline="0" dirty="0" smtClean="0"/>
              <a:t>The Buffer Manager checks to see if the page(s) exist in cache.  If not, BM gets the pages from the database (reading from disk in the process, creating physical reads) and puts them into data cache (creating logical reads).  </a:t>
            </a:r>
            <a:r>
              <a:rPr lang="en-US" i="1" baseline="0" dirty="0" smtClean="0"/>
              <a:t>The key point to take away is that data is only actually ever read from cache!</a:t>
            </a:r>
            <a:endParaRPr lang="en-US" i="0" baseline="0" dirty="0" smtClean="0"/>
          </a:p>
          <a:p>
            <a:pPr marL="228600" lvl="0" indent="-228600">
              <a:buAutoNum type="arabicPeriod"/>
            </a:pPr>
            <a:endParaRPr lang="en-US" i="0" baseline="0" dirty="0" smtClean="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4</a:t>
            </a:fld>
            <a:endParaRPr lang="en-US"/>
          </a:p>
        </p:txBody>
      </p:sp>
    </p:spTree>
    <p:extLst>
      <p:ext uri="{BB962C8B-B14F-4D97-AF65-F5344CB8AC3E}">
        <p14:creationId xmlns:p14="http://schemas.microsoft.com/office/powerpoint/2010/main" xmlns="" val="270473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5</a:t>
            </a:fld>
            <a:endParaRPr lang="en-US"/>
          </a:p>
        </p:txBody>
      </p:sp>
    </p:spTree>
    <p:extLst>
      <p:ext uri="{BB962C8B-B14F-4D97-AF65-F5344CB8AC3E}">
        <p14:creationId xmlns:p14="http://schemas.microsoft.com/office/powerpoint/2010/main" xmlns="" val="390161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0" indent="0">
              <a:buNone/>
            </a:pPr>
            <a:r>
              <a:rPr lang="en-US" sz="1400" b="1" u="sng" dirty="0" smtClean="0"/>
              <a:t>CPU PRESSURE</a:t>
            </a:r>
          </a:p>
          <a:p>
            <a:r>
              <a:rPr lang="en-US" sz="1200" b="1" dirty="0" smtClean="0"/>
              <a:t>CPU pressure</a:t>
            </a:r>
            <a:r>
              <a:rPr lang="en-US" sz="1200" dirty="0" smtClean="0"/>
              <a:t>: SOS_SCHEDULER_YIELD </a:t>
            </a:r>
          </a:p>
          <a:p>
            <a:r>
              <a:rPr lang="en-US" sz="1200" b="1" dirty="0" smtClean="0"/>
              <a:t>Parallelism</a:t>
            </a:r>
            <a:r>
              <a:rPr lang="en-US" sz="1200" dirty="0" smtClean="0"/>
              <a:t>: CXPACKET </a:t>
            </a:r>
          </a:p>
          <a:p>
            <a:pPr marL="0" indent="0">
              <a:buNone/>
            </a:pPr>
            <a:r>
              <a:rPr lang="en-US" sz="1400" b="1" u="sng" dirty="0" smtClean="0"/>
              <a:t>LOCKING</a:t>
            </a:r>
          </a:p>
          <a:p>
            <a:r>
              <a:rPr lang="en-US" sz="1200" b="1" dirty="0" smtClean="0"/>
              <a:t>Long term blocking</a:t>
            </a:r>
            <a:r>
              <a:rPr lang="en-US" sz="1200" dirty="0" smtClean="0"/>
              <a:t>: LCK_X, LCK_M_U, &amp; LCK_M_X</a:t>
            </a:r>
          </a:p>
          <a:p>
            <a:pPr marL="0" indent="0">
              <a:buNone/>
            </a:pPr>
            <a:r>
              <a:rPr lang="en-US" sz="1400" b="1" u="sng" dirty="0" smtClean="0"/>
              <a:t>MEMORY</a:t>
            </a:r>
            <a:r>
              <a:rPr lang="en-US" sz="1200" dirty="0" smtClean="0"/>
              <a:t> </a:t>
            </a:r>
          </a:p>
          <a:p>
            <a:r>
              <a:rPr lang="en-US" sz="1200" b="1" dirty="0" smtClean="0"/>
              <a:t>Buffer latch</a:t>
            </a:r>
            <a:r>
              <a:rPr lang="en-US" sz="1200" dirty="0" smtClean="0"/>
              <a:t>: PAGELATCH_X </a:t>
            </a:r>
          </a:p>
          <a:p>
            <a:r>
              <a:rPr lang="en-US" sz="1200" b="1" dirty="0" smtClean="0"/>
              <a:t>Non-buffer latch</a:t>
            </a:r>
            <a:r>
              <a:rPr lang="en-US" sz="1200" dirty="0" smtClean="0"/>
              <a:t>: LATCH_X </a:t>
            </a:r>
          </a:p>
          <a:p>
            <a:r>
              <a:rPr lang="en-US" sz="1200" b="1" dirty="0" smtClean="0"/>
              <a:t>Memory grants</a:t>
            </a:r>
            <a:r>
              <a:rPr lang="en-US" sz="1200" dirty="0" smtClean="0"/>
              <a:t>: RESOURCE_SEMAPHORE </a:t>
            </a:r>
          </a:p>
          <a:p>
            <a:pPr marL="0" indent="0">
              <a:buFont typeface="Arial" pitchFamily="34" charset="0"/>
              <a:buNone/>
            </a:pPr>
            <a:r>
              <a:rPr lang="en-US" sz="1400" b="1" u="sng" dirty="0" smtClean="0"/>
              <a:t>I/O</a:t>
            </a:r>
          </a:p>
          <a:p>
            <a:r>
              <a:rPr lang="en-US" sz="1200" b="1" dirty="0" smtClean="0"/>
              <a:t>Buffer I/O latch</a:t>
            </a:r>
            <a:r>
              <a:rPr lang="en-US" sz="1200" dirty="0" smtClean="0"/>
              <a:t>: PAGEIOLATCH_X </a:t>
            </a:r>
          </a:p>
          <a:p>
            <a:r>
              <a:rPr lang="en-US" sz="1200" b="1" dirty="0" smtClean="0"/>
              <a:t>Tran log disk subsystem</a:t>
            </a:r>
            <a:r>
              <a:rPr lang="en-US" sz="1200" dirty="0" smtClean="0"/>
              <a:t>: WRITELOG &amp; LOGBUFFER </a:t>
            </a:r>
          </a:p>
          <a:p>
            <a:r>
              <a:rPr lang="en-US" sz="1200" b="1" dirty="0" smtClean="0"/>
              <a:t>General I/O issues</a:t>
            </a:r>
            <a:r>
              <a:rPr lang="en-US" sz="1200" dirty="0" smtClean="0"/>
              <a:t>: ASYNC_IO_COMPLETION &amp; IO_COMPLETION</a:t>
            </a:r>
          </a:p>
          <a:p>
            <a:pPr marL="0" indent="0">
              <a:buFont typeface="Arial" pitchFamily="34" charset="0"/>
              <a:buNone/>
            </a:pPr>
            <a:r>
              <a:rPr lang="en-US" sz="1400" b="1" u="sng" dirty="0" smtClean="0"/>
              <a:t>NETWORK</a:t>
            </a:r>
            <a:r>
              <a:rPr lang="en-US" sz="1200" u="sng" dirty="0" smtClean="0"/>
              <a:t> </a:t>
            </a:r>
            <a:r>
              <a:rPr lang="en-US" sz="1200" b="1" u="sng" dirty="0" smtClean="0"/>
              <a:t>PRESSURE</a:t>
            </a:r>
          </a:p>
          <a:p>
            <a:r>
              <a:rPr lang="en-US" sz="1200" b="1" dirty="0" smtClean="0"/>
              <a:t>Network I/O</a:t>
            </a:r>
            <a:r>
              <a:rPr lang="en-US" sz="1200" dirty="0" smtClean="0"/>
              <a:t>: ASYNC_NETWORK_IO </a:t>
            </a:r>
            <a:endParaRPr lang="en-US" sz="1050" dirty="0" smtClean="0"/>
          </a:p>
          <a:p>
            <a:endParaRPr lang="en-US" sz="12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From Jimmy May: http://blogs.msdn.com/jimmymay/archive/2009/04/27/wait-stats-by-joe-sack.aspx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and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Joe Sack: </a:t>
            </a:r>
            <a:r>
              <a:rPr lang="en-US" i="1" dirty="0" smtClean="0"/>
              <a:t>Presentation Deck for "Performance Tuning with Wait Statistics"</a:t>
            </a:r>
            <a:r>
              <a:rPr lang="en-US" dirty="0" smtClean="0"/>
              <a:t> </a:t>
            </a:r>
            <a:br>
              <a:rPr lang="en-US" dirty="0" smtClean="0"/>
            </a:br>
            <a:r>
              <a:rPr lang="en-US" dirty="0" smtClean="0">
                <a:hlinkClick r:id="rId3" tooltip="http://blogs.msdn.com/joesack/archive/2009/04/22/presentation-deck-for-performance-tuning-with-wait-statistics.aspx"/>
              </a:rPr>
              <a:t>http://blogs.msdn.com/joesack/archive/2009/04/22/presentation-deck-for-performance-tuning-with-wait-statistics.aspx</a:t>
            </a:r>
            <a:endParaRPr lang="en-US" dirty="0" smtClean="0"/>
          </a:p>
          <a:p>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6</a:t>
            </a:fld>
            <a:endParaRPr lang="en-US"/>
          </a:p>
        </p:txBody>
      </p:sp>
    </p:spTree>
    <p:extLst>
      <p:ext uri="{BB962C8B-B14F-4D97-AF65-F5344CB8AC3E}">
        <p14:creationId xmlns:p14="http://schemas.microsoft.com/office/powerpoint/2010/main" xmlns="" val="33190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7</a:t>
            </a:fld>
            <a:endParaRPr lang="en-US"/>
          </a:p>
        </p:txBody>
      </p:sp>
    </p:spTree>
    <p:extLst>
      <p:ext uri="{BB962C8B-B14F-4D97-AF65-F5344CB8AC3E}">
        <p14:creationId xmlns:p14="http://schemas.microsoft.com/office/powerpoint/2010/main" xmlns="" val="422896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8</a:t>
            </a:fld>
            <a:endParaRPr lang="en-US"/>
          </a:p>
        </p:txBody>
      </p:sp>
    </p:spTree>
    <p:extLst>
      <p:ext uri="{BB962C8B-B14F-4D97-AF65-F5344CB8AC3E}">
        <p14:creationId xmlns:p14="http://schemas.microsoft.com/office/powerpoint/2010/main" xmlns="" val="136064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1041C3E-C8FC-4D68-B9D0-F94B6C70E320}" type="slidenum">
              <a:rPr lang="en-US"/>
              <a:pPr/>
              <a:t>9</a:t>
            </a:fld>
            <a:endParaRPr lang="en-US"/>
          </a:p>
        </p:txBody>
      </p:sp>
      <p:sp>
        <p:nvSpPr>
          <p:cNvPr id="68611" name="Rectangle 2"/>
          <p:cNvSpPr>
            <a:spLocks noGrp="1" noRot="1" noChangeAspect="1" noChangeArrowheads="1" noTextEdit="1"/>
          </p:cNvSpPr>
          <p:nvPr>
            <p:ph type="sldImg"/>
          </p:nvPr>
        </p:nvSpPr>
        <p:spPr>
          <a:xfrm>
            <a:off x="382588" y="685800"/>
            <a:ext cx="6096000" cy="3429000"/>
          </a:xfrm>
          <a:ln/>
        </p:spPr>
      </p:sp>
      <p:sp>
        <p:nvSpPr>
          <p:cNvPr id="68612" name="Rectangle 3"/>
          <p:cNvSpPr>
            <a:spLocks noGrp="1" noChangeArrowheads="1"/>
          </p:cNvSpPr>
          <p:nvPr>
            <p:ph type="body" idx="1"/>
          </p:nvPr>
        </p:nvSpPr>
        <p:spPr>
          <a:noFill/>
          <a:ln/>
        </p:spPr>
        <p:txBody>
          <a:bodyPr/>
          <a:lstStyle/>
          <a:p>
            <a:pPr eaLnBrk="1" hangingPunct="1">
              <a:lnSpc>
                <a:spcPct val="80000"/>
              </a:lnSpc>
            </a:pPr>
            <a:r>
              <a:rPr lang="en-US" sz="800" smtClean="0"/>
              <a:t>Here is sp memory (talk about cost to build query plan on left  and current cost on right.</a:t>
            </a:r>
          </a:p>
          <a:p>
            <a:pPr eaLnBrk="1" hangingPunct="1">
              <a:lnSpc>
                <a:spcPct val="80000"/>
              </a:lnSpc>
            </a:pPr>
            <a:endParaRPr lang="en-US" sz="800" smtClean="0"/>
          </a:p>
          <a:p>
            <a:pPr eaLnBrk="1" hangingPunct="1">
              <a:lnSpc>
                <a:spcPct val="80000"/>
              </a:lnSpc>
            </a:pPr>
            <a:r>
              <a:rPr lang="en-US" sz="800" smtClean="0"/>
              <a:t>Here is stored procedure cache – a subset of memory with the sps which are currently in memory</a:t>
            </a:r>
          </a:p>
          <a:p>
            <a:pPr eaLnBrk="1" hangingPunct="1">
              <a:lnSpc>
                <a:spcPct val="80000"/>
              </a:lnSpc>
            </a:pPr>
            <a:r>
              <a:rPr lang="en-US" sz="800" smtClean="0"/>
              <a:t>Here is the cost to compile and optimize the proc – here is the current cost factor.</a:t>
            </a:r>
          </a:p>
          <a:p>
            <a:pPr eaLnBrk="1" hangingPunct="1">
              <a:lnSpc>
                <a:spcPct val="80000"/>
              </a:lnSpc>
            </a:pPr>
            <a:endParaRPr lang="en-US" sz="800" smtClean="0"/>
          </a:p>
          <a:p>
            <a:pPr eaLnBrk="1" hangingPunct="1">
              <a:lnSpc>
                <a:spcPct val="80000"/>
              </a:lnSpc>
            </a:pPr>
            <a:r>
              <a:rPr lang="en-US" sz="800" smtClean="0"/>
              <a:t>A call is made to procedure getord – it is not in cache. The source is gotten from syscomments and it is compiled and placed into cache</a:t>
            </a:r>
          </a:p>
          <a:p>
            <a:pPr eaLnBrk="1" hangingPunct="1">
              <a:lnSpc>
                <a:spcPct val="80000"/>
              </a:lnSpc>
            </a:pPr>
            <a:r>
              <a:rPr lang="en-US" sz="800" smtClean="0"/>
              <a:t>CLICK – and here is the current cost</a:t>
            </a:r>
          </a:p>
          <a:p>
            <a:pPr eaLnBrk="1" hangingPunct="1">
              <a:lnSpc>
                <a:spcPct val="80000"/>
              </a:lnSpc>
            </a:pPr>
            <a:r>
              <a:rPr lang="en-US" sz="800" smtClean="0"/>
              <a:t>Lazywriter is responsible for cleaning up stored procedure cache.</a:t>
            </a:r>
          </a:p>
          <a:p>
            <a:pPr eaLnBrk="1" hangingPunct="1">
              <a:lnSpc>
                <a:spcPct val="80000"/>
              </a:lnSpc>
            </a:pPr>
            <a:r>
              <a:rPr lang="en-US" sz="800" smtClean="0"/>
              <a:t>CLICK Every once in a while lazywriter wakes up and goes through SP Cache. He decrements current cost by 1 for each one of the stored procedures (he also does this for all cached plans). When the current cost reaches 0, the proc is kicked out of cache and the memory is made available for re-use.</a:t>
            </a:r>
          </a:p>
          <a:p>
            <a:pPr eaLnBrk="1" hangingPunct="1">
              <a:lnSpc>
                <a:spcPct val="80000"/>
              </a:lnSpc>
            </a:pPr>
            <a:r>
              <a:rPr lang="en-US" sz="800" smtClean="0"/>
              <a:t>CLICK</a:t>
            </a:r>
          </a:p>
          <a:p>
            <a:pPr eaLnBrk="1" hangingPunct="1">
              <a:lnSpc>
                <a:spcPct val="80000"/>
              </a:lnSpc>
            </a:pPr>
            <a:r>
              <a:rPr lang="en-US" sz="800" smtClean="0"/>
              <a:t>(Point each out 2 second intervals)</a:t>
            </a:r>
          </a:p>
          <a:p>
            <a:pPr eaLnBrk="1" hangingPunct="1">
              <a:lnSpc>
                <a:spcPct val="80000"/>
              </a:lnSpc>
            </a:pPr>
            <a:r>
              <a:rPr lang="en-US" sz="800" smtClean="0"/>
              <a:t>CLICK then he goes back to sleep</a:t>
            </a:r>
          </a:p>
          <a:p>
            <a:pPr eaLnBrk="1" hangingPunct="1">
              <a:lnSpc>
                <a:spcPct val="80000"/>
              </a:lnSpc>
            </a:pPr>
            <a:r>
              <a:rPr lang="en-US" sz="800" smtClean="0"/>
              <a:t>CLICK  Here he comes again – when memory is tighter he runs more frequently</a:t>
            </a:r>
          </a:p>
          <a:p>
            <a:pPr eaLnBrk="1" hangingPunct="1">
              <a:lnSpc>
                <a:spcPct val="80000"/>
              </a:lnSpc>
            </a:pPr>
            <a:r>
              <a:rPr lang="en-US" sz="800" smtClean="0"/>
              <a:t>CLICK and he decrements the counters  ( NOTice this counter is at zero. Next time he comes around, he’ll make that available for re-use).</a:t>
            </a:r>
          </a:p>
          <a:p>
            <a:pPr eaLnBrk="1" hangingPunct="1">
              <a:lnSpc>
                <a:spcPct val="80000"/>
              </a:lnSpc>
            </a:pPr>
            <a:r>
              <a:rPr lang="en-US" sz="800" smtClean="0"/>
              <a:t>CLICK</a:t>
            </a:r>
          </a:p>
          <a:p>
            <a:pPr eaLnBrk="1" hangingPunct="1">
              <a:lnSpc>
                <a:spcPct val="80000"/>
              </a:lnSpc>
            </a:pPr>
            <a:r>
              <a:rPr lang="en-US" sz="800" smtClean="0"/>
              <a:t>CLICK (he’s back)</a:t>
            </a:r>
          </a:p>
          <a:p>
            <a:pPr eaLnBrk="1" hangingPunct="1">
              <a:lnSpc>
                <a:spcPct val="80000"/>
              </a:lnSpc>
            </a:pPr>
            <a:r>
              <a:rPr lang="en-US" sz="800" smtClean="0"/>
              <a:t>Click and derements and removes</a:t>
            </a:r>
          </a:p>
          <a:p>
            <a:pPr eaLnBrk="1" hangingPunct="1">
              <a:lnSpc>
                <a:spcPct val="80000"/>
              </a:lnSpc>
            </a:pPr>
            <a:r>
              <a:rPr lang="en-US" sz="800" smtClean="0"/>
              <a:t>CLICK he’s gone</a:t>
            </a:r>
          </a:p>
          <a:p>
            <a:pPr eaLnBrk="1" hangingPunct="1">
              <a:lnSpc>
                <a:spcPct val="80000"/>
              </a:lnSpc>
            </a:pPr>
            <a:r>
              <a:rPr lang="en-US" sz="800" smtClean="0"/>
              <a:t>Now someone is calling the stored procedure finduser – and it’s already in cache and the plan can be re-used… Watch the current counter</a:t>
            </a:r>
          </a:p>
          <a:p>
            <a:pPr eaLnBrk="1" hangingPunct="1">
              <a:lnSpc>
                <a:spcPct val="80000"/>
              </a:lnSpc>
            </a:pPr>
            <a:r>
              <a:rPr lang="en-US" sz="800" smtClean="0"/>
              <a:t>CLICK It gets re-set to the cost of compilation.</a:t>
            </a:r>
          </a:p>
          <a:p>
            <a:pPr eaLnBrk="1" hangingPunct="1">
              <a:lnSpc>
                <a:spcPct val="80000"/>
              </a:lnSpc>
            </a:pPr>
            <a:r>
              <a:rPr lang="en-US" sz="800" smtClean="0"/>
              <a:t>CLICK lazywriter runs</a:t>
            </a:r>
          </a:p>
          <a:p>
            <a:pPr eaLnBrk="1" hangingPunct="1">
              <a:lnSpc>
                <a:spcPct val="80000"/>
              </a:lnSpc>
            </a:pPr>
            <a:r>
              <a:rPr lang="en-US" sz="800" smtClean="0"/>
              <a:t>CLICK and derements and cleans up</a:t>
            </a:r>
          </a:p>
          <a:p>
            <a:pPr eaLnBrk="1" hangingPunct="1">
              <a:lnSpc>
                <a:spcPct val="80000"/>
              </a:lnSpc>
            </a:pPr>
            <a:r>
              <a:rPr lang="en-US" sz="800" smtClean="0"/>
              <a:t>CLICK and goes</a:t>
            </a:r>
          </a:p>
          <a:p>
            <a:pPr eaLnBrk="1" hangingPunct="1">
              <a:lnSpc>
                <a:spcPct val="80000"/>
              </a:lnSpc>
            </a:pPr>
            <a:r>
              <a:rPr lang="en-US" sz="800" smtClean="0"/>
              <a:t>And now someones calls get ord which is already in memory so its current counter gets reset.</a:t>
            </a:r>
          </a:p>
        </p:txBody>
      </p:sp>
    </p:spTree>
    <p:extLst>
      <p:ext uri="{BB962C8B-B14F-4D97-AF65-F5344CB8AC3E}">
        <p14:creationId xmlns:p14="http://schemas.microsoft.com/office/powerpoint/2010/main" xmlns="" val="3527985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57205"/>
            <a:ext cx="7772400" cy="1492249"/>
          </a:xfrm>
        </p:spPr>
        <p:txBody>
          <a:bodyPr anchor="b">
            <a:noAutofit/>
          </a:bodyPr>
          <a:lstStyle>
            <a:lvl1pPr>
              <a:lnSpc>
                <a:spcPct val="100000"/>
              </a:lnSpc>
              <a:defRPr sz="6600"/>
            </a:lvl1pPr>
          </a:lstStyle>
          <a:p>
            <a:r>
              <a:rPr lang="en-US" dirty="0" smtClean="0"/>
              <a:t>Master title</a:t>
            </a:r>
            <a:endParaRPr lang="en-US" dirty="0"/>
          </a:p>
        </p:txBody>
      </p:sp>
      <p:sp>
        <p:nvSpPr>
          <p:cNvPr id="3" name="Subtitle 2"/>
          <p:cNvSpPr>
            <a:spLocks noGrp="1"/>
          </p:cNvSpPr>
          <p:nvPr>
            <p:ph type="subTitle" idx="1"/>
          </p:nvPr>
        </p:nvSpPr>
        <p:spPr>
          <a:xfrm>
            <a:off x="1371600" y="3244850"/>
            <a:ext cx="6400800" cy="914400"/>
          </a:xfrm>
        </p:spPr>
        <p:txBody>
          <a:bodyPr>
            <a:normAutofit/>
          </a:bodyPr>
          <a:lstStyle>
            <a:lvl1pPr marL="0" indent="0" algn="ctr">
              <a:buNone/>
              <a:defRPr sz="24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xmlns="" val="0"/>
              </a:ext>
            </a:extLst>
          </a:blip>
          <a:stretch>
            <a:fillRect/>
          </a:stretch>
        </p:blipFill>
        <p:spPr>
          <a:xfrm>
            <a:off x="533400" y="4679014"/>
            <a:ext cx="1270000" cy="334897"/>
          </a:xfrm>
          <a:prstGeom prst="rect">
            <a:avLst/>
          </a:prstGeom>
        </p:spPr>
      </p:pic>
      <p:sp>
        <p:nvSpPr>
          <p:cNvPr id="9" name="Rectangle 8"/>
          <p:cNvSpPr/>
          <p:nvPr/>
        </p:nvSpPr>
        <p:spPr>
          <a:xfrm>
            <a:off x="8"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05980"/>
            <a:ext cx="2057400" cy="4388644"/>
          </a:xfrm>
        </p:spPr>
        <p:txBody>
          <a:bodyPr vert="eaVert"/>
          <a:lstStyle/>
          <a:p>
            <a:r>
              <a:rPr lang="en-US" dirty="0" smtClean="0"/>
              <a:t>Master title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p:fade thruBlk="1"/>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reflection stA="28000" endPos="45000" dist="5080" dir="5400000" sy="-100000" algn="bl" rotWithShape="0"/>
                </a:effectLst>
                <a:latin typeface="+mn-lt"/>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051577"/>
            <a:ext cx="7772400" cy="848915"/>
          </a:xfrm>
        </p:spPr>
        <p:txBody>
          <a:bodyPr anchor="t"/>
          <a:lstStyle>
            <a:lvl1pPr marL="0" indent="0" algn="ctr">
              <a:buNone/>
              <a:defRPr sz="20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Master title style</a:t>
            </a:r>
            <a:endParaRPr lang="en-US" dirty="0"/>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9"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thruBlk="1"/>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cSld>
  <p:clrMapOvr>
    <a:masterClrMapping/>
  </p:clrMapOvr>
  <p:transition>
    <p:fade thruBlk="1"/>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4" y="200027"/>
            <a:ext cx="3008313" cy="1571625"/>
          </a:xfrm>
        </p:spPr>
        <p:txBody>
          <a:bodyPr anchor="b"/>
          <a:lstStyle>
            <a:lvl1pPr algn="ctr">
              <a:lnSpc>
                <a:spcPct val="100000"/>
              </a:lnSpc>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43" y="204792"/>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4"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9576" y="171454"/>
            <a:ext cx="5711824" cy="671513"/>
          </a:xfrm>
        </p:spPr>
        <p:txBody>
          <a:bodyPr anchor="b"/>
          <a:lstStyle>
            <a:lvl1pPr algn="ctr">
              <a:lnSpc>
                <a:spcPct val="100000"/>
              </a:lnSpc>
              <a:defRPr sz="2800" b="1"/>
            </a:lvl1pPr>
          </a:lstStyle>
          <a:p>
            <a:r>
              <a:rPr lang="en-US" dirty="0" smtClean="0"/>
              <a:t>Master title style</a:t>
            </a:r>
            <a:endParaRPr lang="en-US" dirty="0"/>
          </a:p>
        </p:txBody>
      </p:sp>
      <p:sp>
        <p:nvSpPr>
          <p:cNvPr id="3" name="Picture Placeholder 2"/>
          <p:cNvSpPr>
            <a:spLocks noGrp="1"/>
          </p:cNvSpPr>
          <p:nvPr>
            <p:ph type="pic" idx="1"/>
          </p:nvPr>
        </p:nvSpPr>
        <p:spPr>
          <a:xfrm>
            <a:off x="1508126" y="857252"/>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952500"/>
          </a:xfrm>
          <a:prstGeom prst="rect">
            <a:avLst/>
          </a:prstGeom>
        </p:spPr>
        <p:txBody>
          <a:bodyPr vert="horz" lIns="91440" tIns="45720" rIns="91440" bIns="45720" rtlCol="0" anchor="b">
            <a:noAutofit/>
          </a:bodyPr>
          <a:lstStyle/>
          <a:p>
            <a:r>
              <a:rPr lang="en-US" dirty="0" smtClean="0"/>
              <a:t>Headline</a:t>
            </a:r>
            <a:endParaRPr lang="en-US" dirty="0"/>
          </a:p>
        </p:txBody>
      </p:sp>
      <p:sp>
        <p:nvSpPr>
          <p:cNvPr id="3" name="Text Placeholder 2"/>
          <p:cNvSpPr>
            <a:spLocks noGrp="1"/>
          </p:cNvSpPr>
          <p:nvPr>
            <p:ph type="body" idx="1"/>
          </p:nvPr>
        </p:nvSpPr>
        <p:spPr>
          <a:xfrm>
            <a:off x="457200" y="1130304"/>
            <a:ext cx="8229600" cy="3464323"/>
          </a:xfrm>
          <a:prstGeom prst="rect">
            <a:avLst/>
          </a:prstGeom>
        </p:spPr>
        <p:txBody>
          <a:bodyPr vert="horz" lIns="91440" tIns="45720" rIns="91440" bIns="45720" rtlCol="0">
            <a:normAutofit/>
          </a:bodyPr>
          <a:lstStyle/>
          <a:p>
            <a:pPr lvl="0"/>
            <a:r>
              <a:rPr lang="en-US" dirty="0" smtClean="0"/>
              <a:t>This is this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1" name="Picture 10"/>
          <p:cNvPicPr>
            <a:picLocks noChangeAspect="1"/>
          </p:cNvPicPr>
          <p:nvPr/>
        </p:nvPicPr>
        <p:blipFill>
          <a:blip r:embed="rId13" cstate="screen">
            <a:extLst>
              <a:ext uri="{28A0092B-C50C-407E-A947-70E740481C1C}">
                <a14:useLocalDpi xmlns:a14="http://schemas.microsoft.com/office/drawing/2010/main" xmlns="" val="0"/>
              </a:ext>
            </a:extLst>
          </a:blip>
          <a:stretch>
            <a:fillRect/>
          </a:stretch>
        </p:blipFill>
        <p:spPr>
          <a:xfrm>
            <a:off x="533400" y="4679014"/>
            <a:ext cx="1270000" cy="334897"/>
          </a:xfrm>
          <a:prstGeom prst="rect">
            <a:avLst/>
          </a:prstGeom>
        </p:spPr>
      </p:pic>
      <p:sp>
        <p:nvSpPr>
          <p:cNvPr id="4" name="Rectangle 3"/>
          <p:cNvSpPr/>
          <p:nvPr/>
        </p:nvSpPr>
        <p:spPr>
          <a:xfrm>
            <a:off x="8"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fade thruBlk="1"/>
  </p:transition>
  <p:timing>
    <p:tnLst>
      <p:par>
        <p:cTn id="1" dur="indefinite" restart="never" nodeType="tmRoot"/>
      </p:par>
    </p:tnLst>
  </p:timing>
  <p:hf hdr="0" ftr="0" dt="0"/>
  <p:txStyles>
    <p:titleStyle>
      <a:lvl1pPr algn="ctr" defTabSz="914400" rtl="0" eaLnBrk="1" latinLnBrk="0" hangingPunct="1">
        <a:lnSpc>
          <a:spcPct val="100000"/>
        </a:lnSpc>
        <a:spcBef>
          <a:spcPct val="0"/>
        </a:spcBef>
        <a:buNone/>
        <a:defRPr sz="44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p:titleStyle>
    <p:bodyStyle>
      <a:lvl1pPr marL="342900" indent="-342900" algn="l" defTabSz="914400" rtl="0" eaLnBrk="1" latinLnBrk="0" hangingPunct="1">
        <a:spcBef>
          <a:spcPct val="20000"/>
        </a:spcBef>
        <a:buClr>
          <a:schemeClr val="tx2"/>
        </a:buClr>
        <a:buFont typeface="Arial" pitchFamily="34" charset="0"/>
        <a:buChar char="•"/>
        <a:defRPr sz="2400" kern="1200">
          <a:solidFill>
            <a:schemeClr val="accent1">
              <a:lumMod val="25000"/>
            </a:schemeClr>
          </a:solidFill>
          <a:latin typeface="+mj-lt"/>
          <a:ea typeface="+mn-ea"/>
          <a:cs typeface="+mn-cs"/>
        </a:defRPr>
      </a:lvl1pPr>
      <a:lvl2pPr marL="742950" indent="-285750" algn="l" defTabSz="914400"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3pPr>
      <a:lvl4pPr marL="1600200" indent="-228600" algn="l" defTabSz="914400"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evineklin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foritpro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answers.sqlperformance.com/" TargetMode="External"/><Relationship Id="rId7" Type="http://schemas.openxmlformats.org/officeDocument/2006/relationships/hyperlink" Target="http://www.sqlsentry.net/newsletter-archive.asp" TargetMode="External"/><Relationship Id="rId2" Type="http://schemas.openxmlformats.org/officeDocument/2006/relationships/hyperlink" Target="http://www.sqlsentry.net/plan-explorer/" TargetMode="External"/><Relationship Id="rId1" Type="http://schemas.openxmlformats.org/officeDocument/2006/relationships/slideLayout" Target="../slideLayouts/slideLayout2.xml"/><Relationship Id="rId6" Type="http://schemas.openxmlformats.org/officeDocument/2006/relationships/hyperlink" Target="http://www.sqlperformance.com/" TargetMode="External"/><Relationship Id="rId5" Type="http://schemas.openxmlformats.org/officeDocument/2006/relationships/hyperlink" Target="http://www.sqlsentry.net/videos.asp" TargetMode="External"/><Relationship Id="rId4" Type="http://schemas.openxmlformats.org/officeDocument/2006/relationships/hyperlink" Target="mailto:sales@sqlsentry.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hangingPunct="1"/>
            <a:r>
              <a:rPr lang="en-US" sz="4000" dirty="0" smtClean="0"/>
              <a:t>SQL Server Internals &amp; Architecture</a:t>
            </a:r>
            <a:endParaRPr lang="en-US" sz="7200" i="1" dirty="0" smtClean="0"/>
          </a:p>
        </p:txBody>
      </p:sp>
      <p:sp>
        <p:nvSpPr>
          <p:cNvPr id="3076" name="Rectangle 4"/>
          <p:cNvSpPr>
            <a:spLocks noChangeArrowheads="1"/>
          </p:cNvSpPr>
          <p:nvPr/>
        </p:nvSpPr>
        <p:spPr bwMode="auto">
          <a:xfrm>
            <a:off x="304800" y="2876550"/>
            <a:ext cx="8305800" cy="971550"/>
          </a:xfrm>
          <a:prstGeom prst="rect">
            <a:avLst/>
          </a:prstGeom>
          <a:noFill/>
          <a:ln w="9525">
            <a:noFill/>
            <a:miter lim="800000"/>
            <a:headEnd/>
            <a:tailEnd/>
          </a:ln>
        </p:spPr>
        <p:txBody>
          <a:bodyPr/>
          <a:lstStyle/>
          <a:p>
            <a:r>
              <a:rPr lang="en-US" sz="2000" b="1" dirty="0" smtClean="0"/>
              <a:t>Kevin Kline, </a:t>
            </a:r>
            <a:r>
              <a:rPr lang="en-US" sz="2000" b="1" i="1" dirty="0" smtClean="0"/>
              <a:t>SQL Sentry</a:t>
            </a:r>
          </a:p>
          <a:p>
            <a:pPr lvl="1">
              <a:buNone/>
            </a:pPr>
            <a:r>
              <a:rPr lang="en-US" sz="1800" i="1" dirty="0" smtClean="0"/>
              <a:t>Director of Engineering Services, kekline@sqlsentry.com</a:t>
            </a:r>
          </a:p>
          <a:p>
            <a:pPr lvl="1">
              <a:buNone/>
            </a:pPr>
            <a:r>
              <a:rPr lang="en-US" sz="1600" i="1" dirty="0" smtClean="0"/>
              <a:t>Microsoft SQL Server MVP since 2003</a:t>
            </a:r>
          </a:p>
          <a:p>
            <a:pPr lvl="1">
              <a:buNone/>
            </a:pPr>
            <a:r>
              <a:rPr lang="en-US" sz="1600" i="1" dirty="0" smtClean="0"/>
              <a:t>Twitter , Facebook, LinkedIn @ </a:t>
            </a:r>
            <a:r>
              <a:rPr lang="en-US" sz="1600" i="1" dirty="0" err="1" smtClean="0"/>
              <a:t>KEKline</a:t>
            </a:r>
            <a:endParaRPr lang="en-US" sz="1600" i="1" dirty="0" smtClean="0"/>
          </a:p>
          <a:p>
            <a:pPr lvl="1">
              <a:buNone/>
            </a:pPr>
            <a:r>
              <a:rPr lang="en-US" sz="1600" i="1" dirty="0" smtClean="0"/>
              <a:t>Website: </a:t>
            </a:r>
            <a:r>
              <a:rPr lang="en-US" sz="1600" i="1" dirty="0" smtClean="0">
                <a:hlinkClick r:id="rId3"/>
              </a:rPr>
              <a:t>http://KevinEKline.com/</a:t>
            </a:r>
            <a:r>
              <a:rPr lang="en-US" sz="1600" i="1" dirty="0" smtClean="0"/>
              <a:t>, </a:t>
            </a:r>
            <a:r>
              <a:rPr lang="en-US" sz="1600" i="1" dirty="0" smtClean="0">
                <a:hlinkClick r:id="rId4"/>
              </a:rPr>
              <a:t>http://ForITPros.com</a:t>
            </a:r>
            <a:r>
              <a:rPr lang="en-US" sz="1600" i="1" dirty="0" smtClean="0"/>
              <a:t>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 y="133350"/>
            <a:ext cx="8915400" cy="685800"/>
          </a:xfrm>
        </p:spPr>
        <p:txBody>
          <a:bodyPr/>
          <a:lstStyle/>
          <a:p>
            <a:r>
              <a:rPr lang="en-US" sz="3600" dirty="0" smtClean="0"/>
              <a:t>Cache Aging &amp; LRU-K behavior</a:t>
            </a:r>
          </a:p>
        </p:txBody>
      </p:sp>
      <p:pic>
        <p:nvPicPr>
          <p:cNvPr id="247843" name="Picture 35" descr="j0271164"/>
          <p:cNvPicPr>
            <a:picLocks noGrp="1" noChangeAspect="1" noChangeArrowheads="1"/>
          </p:cNvPicPr>
          <p:nvPr>
            <p:ph idx="1"/>
          </p:nvPr>
        </p:nvPicPr>
        <p:blipFill>
          <a:blip r:embed="rId3" cstate="screen"/>
          <a:stretch>
            <a:fillRect/>
          </a:stretch>
        </p:blipFill>
        <p:spPr>
          <a:xfrm>
            <a:off x="1600200" y="1183482"/>
            <a:ext cx="1682626" cy="1332309"/>
          </a:xfrm>
          <a:noFill/>
          <a:ln>
            <a:solidFill>
              <a:schemeClr val="tx1"/>
            </a:solidFill>
          </a:ln>
        </p:spPr>
      </p:pic>
      <p:sp>
        <p:nvSpPr>
          <p:cNvPr id="247811" name="Rectangle 3"/>
          <p:cNvSpPr>
            <a:spLocks noChangeArrowheads="1"/>
          </p:cNvSpPr>
          <p:nvPr/>
        </p:nvSpPr>
        <p:spPr bwMode="auto">
          <a:xfrm>
            <a:off x="4000500" y="17740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12" name="Rectangle 4"/>
          <p:cNvSpPr>
            <a:spLocks noChangeArrowheads="1"/>
          </p:cNvSpPr>
          <p:nvPr/>
        </p:nvSpPr>
        <p:spPr bwMode="auto">
          <a:xfrm>
            <a:off x="4000500" y="17740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spcBef>
                <a:spcPct val="50000"/>
              </a:spcBef>
              <a:defRPr/>
            </a:pPr>
            <a:r>
              <a:rPr lang="en-US" b="1">
                <a:solidFill>
                  <a:schemeClr val="bg1"/>
                </a:solidFill>
                <a:effectLst>
                  <a:outerShdw blurRad="38100" dist="38100" dir="2700000" algn="tl">
                    <a:srgbClr val="000000"/>
                  </a:outerShdw>
                </a:effectLst>
              </a:rPr>
              <a:t>getord</a:t>
            </a:r>
          </a:p>
          <a:p>
            <a:pPr>
              <a:spcBef>
                <a:spcPct val="50000"/>
              </a:spcBef>
              <a:defRPr/>
            </a:pPr>
            <a:endParaRPr lang="en-US" b="1">
              <a:solidFill>
                <a:schemeClr val="bg1"/>
              </a:solidFill>
              <a:effectLst>
                <a:outerShdw blurRad="38100" dist="38100" dir="2700000" algn="tl">
                  <a:srgbClr val="000000"/>
                </a:outerShdw>
              </a:effectLst>
            </a:endParaRPr>
          </a:p>
        </p:txBody>
      </p:sp>
      <p:sp>
        <p:nvSpPr>
          <p:cNvPr id="247813" name="Text Box 5"/>
          <p:cNvSpPr txBox="1">
            <a:spLocks noChangeArrowheads="1"/>
          </p:cNvSpPr>
          <p:nvPr/>
        </p:nvSpPr>
        <p:spPr bwMode="auto">
          <a:xfrm>
            <a:off x="3886200" y="1259132"/>
            <a:ext cx="3886200" cy="523220"/>
          </a:xfrm>
          <a:prstGeom prst="rect">
            <a:avLst/>
          </a:prstGeom>
          <a:noFill/>
          <a:ln w="12700" cap="rnd">
            <a:noFill/>
            <a:miter lim="800000"/>
            <a:headEnd/>
            <a:tailEnd/>
          </a:ln>
          <a:effectLst/>
        </p:spPr>
        <p:txBody>
          <a:bodyPr>
            <a:spAutoFit/>
          </a:bodyPr>
          <a:lstStyle/>
          <a:p>
            <a:pPr>
              <a:spcBef>
                <a:spcPct val="50000"/>
              </a:spcBef>
              <a:defRPr/>
            </a:pPr>
            <a:r>
              <a:rPr lang="en-US" sz="2800" dirty="0">
                <a:effectLst>
                  <a:outerShdw blurRad="38100" dist="38100" dir="2700000" algn="tl">
                    <a:srgbClr val="C0C0C0"/>
                  </a:outerShdw>
                </a:effectLst>
              </a:rPr>
              <a:t>Memory</a:t>
            </a:r>
          </a:p>
        </p:txBody>
      </p:sp>
      <p:sp>
        <p:nvSpPr>
          <p:cNvPr id="247814" name="Rectangle 6"/>
          <p:cNvSpPr>
            <a:spLocks noChangeArrowheads="1"/>
          </p:cNvSpPr>
          <p:nvPr/>
        </p:nvSpPr>
        <p:spPr bwMode="auto">
          <a:xfrm>
            <a:off x="5295900" y="17740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15" name="Rectangle 7"/>
          <p:cNvSpPr>
            <a:spLocks noChangeArrowheads="1"/>
          </p:cNvSpPr>
          <p:nvPr/>
        </p:nvSpPr>
        <p:spPr bwMode="auto">
          <a:xfrm>
            <a:off x="6591300" y="17740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16" name="Rectangle 8"/>
          <p:cNvSpPr>
            <a:spLocks noChangeArrowheads="1"/>
          </p:cNvSpPr>
          <p:nvPr/>
        </p:nvSpPr>
        <p:spPr bwMode="auto">
          <a:xfrm>
            <a:off x="4000500" y="26884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17" name="Rectangle 9"/>
          <p:cNvSpPr>
            <a:spLocks noChangeArrowheads="1"/>
          </p:cNvSpPr>
          <p:nvPr/>
        </p:nvSpPr>
        <p:spPr bwMode="auto">
          <a:xfrm>
            <a:off x="5295900" y="26884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spcBef>
                <a:spcPct val="50000"/>
              </a:spcBef>
              <a:defRPr/>
            </a:pPr>
            <a:r>
              <a:rPr lang="en-US" b="1">
                <a:solidFill>
                  <a:schemeClr val="bg1"/>
                </a:solidFill>
                <a:effectLst>
                  <a:outerShdw blurRad="38100" dist="38100" dir="2700000" algn="tl">
                    <a:srgbClr val="000000"/>
                  </a:outerShdw>
                </a:effectLst>
              </a:rPr>
              <a:t>finduser</a:t>
            </a:r>
          </a:p>
          <a:p>
            <a:pPr>
              <a:spcBef>
                <a:spcPct val="50000"/>
              </a:spcBef>
              <a:defRPr/>
            </a:pPr>
            <a:endParaRPr lang="en-US" b="1">
              <a:solidFill>
                <a:schemeClr val="bg1"/>
              </a:solidFill>
              <a:effectLst>
                <a:outerShdw blurRad="38100" dist="38100" dir="2700000" algn="tl">
                  <a:srgbClr val="000000"/>
                </a:outerShdw>
              </a:effectLst>
            </a:endParaRPr>
          </a:p>
        </p:txBody>
      </p:sp>
      <p:sp>
        <p:nvSpPr>
          <p:cNvPr id="247818" name="Rectangle 10"/>
          <p:cNvSpPr>
            <a:spLocks noChangeArrowheads="1"/>
          </p:cNvSpPr>
          <p:nvPr/>
        </p:nvSpPr>
        <p:spPr bwMode="auto">
          <a:xfrm>
            <a:off x="6591300" y="26884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19" name="Rectangle 11"/>
          <p:cNvSpPr>
            <a:spLocks noChangeArrowheads="1"/>
          </p:cNvSpPr>
          <p:nvPr/>
        </p:nvSpPr>
        <p:spPr bwMode="auto">
          <a:xfrm>
            <a:off x="4000500" y="36028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r>
              <a:rPr lang="en-US" b="1">
                <a:solidFill>
                  <a:schemeClr val="bg1"/>
                </a:solidFill>
                <a:effectLst>
                  <a:outerShdw blurRad="38100" dist="38100" dir="2700000" algn="tl">
                    <a:srgbClr val="000000"/>
                  </a:outerShdw>
                </a:effectLst>
              </a:rPr>
              <a:t>sp_1</a:t>
            </a:r>
          </a:p>
          <a:p>
            <a:pPr algn="ctr">
              <a:spcBef>
                <a:spcPct val="50000"/>
              </a:spcBef>
              <a:defRPr/>
            </a:pPr>
            <a:endParaRPr lang="en-US" b="1">
              <a:solidFill>
                <a:schemeClr val="bg1"/>
              </a:solidFill>
              <a:effectLst>
                <a:outerShdw blurRad="38100" dist="38100" dir="2700000" algn="tl">
                  <a:srgbClr val="000000"/>
                </a:outerShdw>
              </a:effectLst>
            </a:endParaRPr>
          </a:p>
        </p:txBody>
      </p:sp>
      <p:sp>
        <p:nvSpPr>
          <p:cNvPr id="247820" name="Rectangle 12"/>
          <p:cNvSpPr>
            <a:spLocks noChangeArrowheads="1"/>
          </p:cNvSpPr>
          <p:nvPr/>
        </p:nvSpPr>
        <p:spPr bwMode="auto">
          <a:xfrm>
            <a:off x="5295900" y="36028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21" name="Rectangle 13"/>
          <p:cNvSpPr>
            <a:spLocks noChangeArrowheads="1"/>
          </p:cNvSpPr>
          <p:nvPr/>
        </p:nvSpPr>
        <p:spPr bwMode="auto">
          <a:xfrm>
            <a:off x="6591300" y="3602831"/>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spcBef>
                <a:spcPct val="50000"/>
              </a:spcBef>
              <a:defRPr/>
            </a:pPr>
            <a:r>
              <a:rPr lang="en-US" b="1">
                <a:solidFill>
                  <a:schemeClr val="bg1"/>
                </a:solidFill>
                <a:effectLst>
                  <a:outerShdw blurRad="38100" dist="38100" dir="2700000" algn="tl">
                    <a:srgbClr val="000000"/>
                  </a:outerShdw>
                </a:effectLst>
              </a:rPr>
              <a:t>sp_4</a:t>
            </a:r>
          </a:p>
          <a:p>
            <a:pPr>
              <a:spcBef>
                <a:spcPct val="50000"/>
              </a:spcBef>
              <a:defRPr/>
            </a:pPr>
            <a:endParaRPr lang="en-US" b="1">
              <a:solidFill>
                <a:schemeClr val="bg1"/>
              </a:solidFill>
              <a:effectLst>
                <a:outerShdw blurRad="38100" dist="38100" dir="2700000" algn="tl">
                  <a:srgbClr val="000000"/>
                </a:outerShdw>
              </a:effectLst>
            </a:endParaRPr>
          </a:p>
        </p:txBody>
      </p:sp>
      <p:sp>
        <p:nvSpPr>
          <p:cNvPr id="247822" name="Text Box 14"/>
          <p:cNvSpPr txBox="1">
            <a:spLocks noChangeArrowheads="1"/>
          </p:cNvSpPr>
          <p:nvPr/>
        </p:nvSpPr>
        <p:spPr bwMode="auto">
          <a:xfrm>
            <a:off x="4000501" y="2340769"/>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16</a:t>
            </a:r>
          </a:p>
        </p:txBody>
      </p:sp>
      <p:sp>
        <p:nvSpPr>
          <p:cNvPr id="247823" name="Text Box 15"/>
          <p:cNvSpPr txBox="1">
            <a:spLocks noChangeArrowheads="1"/>
          </p:cNvSpPr>
          <p:nvPr/>
        </p:nvSpPr>
        <p:spPr bwMode="auto">
          <a:xfrm>
            <a:off x="4714876" y="2345531"/>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16</a:t>
            </a:r>
          </a:p>
        </p:txBody>
      </p:sp>
      <p:sp>
        <p:nvSpPr>
          <p:cNvPr id="247824" name="Text Box 16"/>
          <p:cNvSpPr txBox="1">
            <a:spLocks noChangeArrowheads="1"/>
          </p:cNvSpPr>
          <p:nvPr/>
        </p:nvSpPr>
        <p:spPr bwMode="auto">
          <a:xfrm>
            <a:off x="5316539" y="3250406"/>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7</a:t>
            </a:r>
          </a:p>
        </p:txBody>
      </p:sp>
      <p:sp>
        <p:nvSpPr>
          <p:cNvPr id="247825" name="Text Box 17"/>
          <p:cNvSpPr txBox="1">
            <a:spLocks noChangeArrowheads="1"/>
          </p:cNvSpPr>
          <p:nvPr/>
        </p:nvSpPr>
        <p:spPr bwMode="auto">
          <a:xfrm>
            <a:off x="7339014" y="4160044"/>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2</a:t>
            </a:r>
          </a:p>
        </p:txBody>
      </p:sp>
      <p:sp>
        <p:nvSpPr>
          <p:cNvPr id="247826" name="Text Box 18"/>
          <p:cNvSpPr txBox="1">
            <a:spLocks noChangeArrowheads="1"/>
          </p:cNvSpPr>
          <p:nvPr/>
        </p:nvSpPr>
        <p:spPr bwMode="auto">
          <a:xfrm>
            <a:off x="6597651" y="4164806"/>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2</a:t>
            </a:r>
          </a:p>
        </p:txBody>
      </p:sp>
      <p:sp>
        <p:nvSpPr>
          <p:cNvPr id="247827" name="Text Box 19"/>
          <p:cNvSpPr txBox="1">
            <a:spLocks noChangeArrowheads="1"/>
          </p:cNvSpPr>
          <p:nvPr/>
        </p:nvSpPr>
        <p:spPr bwMode="auto">
          <a:xfrm>
            <a:off x="4735514" y="4154091"/>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3</a:t>
            </a:r>
          </a:p>
        </p:txBody>
      </p:sp>
      <p:sp>
        <p:nvSpPr>
          <p:cNvPr id="247828" name="Text Box 20"/>
          <p:cNvSpPr txBox="1">
            <a:spLocks noChangeArrowheads="1"/>
          </p:cNvSpPr>
          <p:nvPr/>
        </p:nvSpPr>
        <p:spPr bwMode="auto">
          <a:xfrm>
            <a:off x="3994151" y="4174331"/>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3</a:t>
            </a:r>
          </a:p>
        </p:txBody>
      </p:sp>
      <p:sp>
        <p:nvSpPr>
          <p:cNvPr id="247829" name="Text Box 21"/>
          <p:cNvSpPr txBox="1">
            <a:spLocks noChangeArrowheads="1"/>
          </p:cNvSpPr>
          <p:nvPr/>
        </p:nvSpPr>
        <p:spPr bwMode="auto">
          <a:xfrm>
            <a:off x="4725989" y="4179094"/>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0</a:t>
            </a:r>
          </a:p>
        </p:txBody>
      </p:sp>
      <p:sp>
        <p:nvSpPr>
          <p:cNvPr id="247830" name="Text Box 22"/>
          <p:cNvSpPr txBox="1">
            <a:spLocks noChangeArrowheads="1"/>
          </p:cNvSpPr>
          <p:nvPr/>
        </p:nvSpPr>
        <p:spPr bwMode="auto">
          <a:xfrm>
            <a:off x="4729164" y="4180285"/>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2</a:t>
            </a:r>
          </a:p>
        </p:txBody>
      </p:sp>
      <p:sp>
        <p:nvSpPr>
          <p:cNvPr id="247831" name="Text Box 23"/>
          <p:cNvSpPr txBox="1">
            <a:spLocks noChangeArrowheads="1"/>
          </p:cNvSpPr>
          <p:nvPr/>
        </p:nvSpPr>
        <p:spPr bwMode="auto">
          <a:xfrm>
            <a:off x="6016626" y="3244454"/>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7</a:t>
            </a:r>
          </a:p>
        </p:txBody>
      </p:sp>
      <p:sp>
        <p:nvSpPr>
          <p:cNvPr id="247832" name="Text Box 24"/>
          <p:cNvSpPr txBox="1">
            <a:spLocks noChangeArrowheads="1"/>
          </p:cNvSpPr>
          <p:nvPr/>
        </p:nvSpPr>
        <p:spPr bwMode="auto">
          <a:xfrm>
            <a:off x="4721226" y="4177904"/>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a:t>
            </a:r>
          </a:p>
        </p:txBody>
      </p:sp>
      <p:sp>
        <p:nvSpPr>
          <p:cNvPr id="247833" name="Rectangle 25"/>
          <p:cNvSpPr>
            <a:spLocks noChangeArrowheads="1"/>
          </p:cNvSpPr>
          <p:nvPr/>
        </p:nvSpPr>
        <p:spPr bwMode="auto">
          <a:xfrm>
            <a:off x="4003338" y="3593306"/>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34" name="Text Box 26"/>
          <p:cNvSpPr txBox="1">
            <a:spLocks noChangeArrowheads="1"/>
          </p:cNvSpPr>
          <p:nvPr/>
        </p:nvSpPr>
        <p:spPr bwMode="auto">
          <a:xfrm>
            <a:off x="6037264" y="3251597"/>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5</a:t>
            </a:r>
          </a:p>
        </p:txBody>
      </p:sp>
      <p:sp>
        <p:nvSpPr>
          <p:cNvPr id="247835" name="Text Box 27"/>
          <p:cNvSpPr txBox="1">
            <a:spLocks noChangeArrowheads="1"/>
          </p:cNvSpPr>
          <p:nvPr/>
        </p:nvSpPr>
        <p:spPr bwMode="auto">
          <a:xfrm>
            <a:off x="6016626" y="3255169"/>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6</a:t>
            </a:r>
          </a:p>
        </p:txBody>
      </p:sp>
      <p:sp>
        <p:nvSpPr>
          <p:cNvPr id="247836" name="Text Box 28"/>
          <p:cNvSpPr txBox="1">
            <a:spLocks noChangeArrowheads="1"/>
          </p:cNvSpPr>
          <p:nvPr/>
        </p:nvSpPr>
        <p:spPr bwMode="auto">
          <a:xfrm>
            <a:off x="6024564" y="3249216"/>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4</a:t>
            </a:r>
          </a:p>
        </p:txBody>
      </p:sp>
      <p:sp>
        <p:nvSpPr>
          <p:cNvPr id="247837" name="Text Box 29"/>
          <p:cNvSpPr txBox="1">
            <a:spLocks noChangeArrowheads="1"/>
          </p:cNvSpPr>
          <p:nvPr/>
        </p:nvSpPr>
        <p:spPr bwMode="auto">
          <a:xfrm>
            <a:off x="7331076" y="4186238"/>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0</a:t>
            </a:r>
          </a:p>
        </p:txBody>
      </p:sp>
      <p:sp>
        <p:nvSpPr>
          <p:cNvPr id="247838" name="Text Box 30"/>
          <p:cNvSpPr txBox="1">
            <a:spLocks noChangeArrowheads="1"/>
          </p:cNvSpPr>
          <p:nvPr/>
        </p:nvSpPr>
        <p:spPr bwMode="auto">
          <a:xfrm>
            <a:off x="7337426" y="4170760"/>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a:t>
            </a:r>
          </a:p>
        </p:txBody>
      </p:sp>
      <p:sp>
        <p:nvSpPr>
          <p:cNvPr id="247839" name="Rectangle 31"/>
          <p:cNvSpPr>
            <a:spLocks noChangeArrowheads="1"/>
          </p:cNvSpPr>
          <p:nvPr/>
        </p:nvSpPr>
        <p:spPr bwMode="auto">
          <a:xfrm>
            <a:off x="6599238" y="3599260"/>
            <a:ext cx="1295400" cy="91440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12700" cap="rnd">
            <a:solidFill>
              <a:schemeClr val="tx1"/>
            </a:solidFill>
            <a:miter lim="800000"/>
            <a:headEnd/>
            <a:tailEnd/>
          </a:ln>
          <a:effectLst/>
        </p:spPr>
        <p:txBody>
          <a:bodyPr wrap="none" anchor="ctr"/>
          <a:lstStyle/>
          <a:p>
            <a:pPr algn="ctr">
              <a:spcBef>
                <a:spcPct val="50000"/>
              </a:spcBef>
              <a:defRPr/>
            </a:pPr>
            <a:endParaRPr lang="en-US" b="1">
              <a:effectLst>
                <a:outerShdw blurRad="38100" dist="38100" dir="2700000" algn="tl">
                  <a:srgbClr val="FFFFFF"/>
                </a:outerShdw>
              </a:effectLst>
            </a:endParaRPr>
          </a:p>
        </p:txBody>
      </p:sp>
      <p:sp>
        <p:nvSpPr>
          <p:cNvPr id="247840" name="Text Box 32"/>
          <p:cNvSpPr txBox="1">
            <a:spLocks noChangeArrowheads="1"/>
          </p:cNvSpPr>
          <p:nvPr/>
        </p:nvSpPr>
        <p:spPr bwMode="auto">
          <a:xfrm>
            <a:off x="4708526" y="2340769"/>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14</a:t>
            </a:r>
          </a:p>
        </p:txBody>
      </p:sp>
      <p:sp>
        <p:nvSpPr>
          <p:cNvPr id="247841" name="Text Box 33"/>
          <p:cNvSpPr txBox="1">
            <a:spLocks noChangeArrowheads="1"/>
          </p:cNvSpPr>
          <p:nvPr/>
        </p:nvSpPr>
        <p:spPr bwMode="auto">
          <a:xfrm>
            <a:off x="4729164" y="2355056"/>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15</a:t>
            </a:r>
          </a:p>
        </p:txBody>
      </p:sp>
      <p:sp>
        <p:nvSpPr>
          <p:cNvPr id="247842" name="Text Box 34"/>
          <p:cNvSpPr txBox="1">
            <a:spLocks noChangeArrowheads="1"/>
          </p:cNvSpPr>
          <p:nvPr/>
        </p:nvSpPr>
        <p:spPr bwMode="auto">
          <a:xfrm>
            <a:off x="4735514" y="2350294"/>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13</a:t>
            </a:r>
          </a:p>
        </p:txBody>
      </p:sp>
      <p:sp>
        <p:nvSpPr>
          <p:cNvPr id="247844" name="Text Box 36"/>
          <p:cNvSpPr txBox="1">
            <a:spLocks noChangeArrowheads="1"/>
          </p:cNvSpPr>
          <p:nvPr/>
        </p:nvSpPr>
        <p:spPr bwMode="auto">
          <a:xfrm>
            <a:off x="4713289" y="2344341"/>
            <a:ext cx="561975" cy="461665"/>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effectLst>
                  <a:outerShdw blurRad="38100" dist="38100" dir="2700000" algn="tl">
                    <a:srgbClr val="C0C0C0"/>
                  </a:outerShdw>
                </a:effectLst>
              </a:rPr>
              <a:t>12</a:t>
            </a:r>
          </a:p>
        </p:txBody>
      </p:sp>
      <p:sp>
        <p:nvSpPr>
          <p:cNvPr id="2" name="TextBox 1"/>
          <p:cNvSpPr txBox="1"/>
          <p:nvPr/>
        </p:nvSpPr>
        <p:spPr>
          <a:xfrm>
            <a:off x="914400" y="3691938"/>
            <a:ext cx="2133600" cy="830997"/>
          </a:xfrm>
          <a:prstGeom prst="rect">
            <a:avLst/>
          </a:prstGeom>
          <a:noFill/>
        </p:spPr>
        <p:txBody>
          <a:bodyPr wrap="square" rtlCol="0">
            <a:spAutoFit/>
          </a:bodyPr>
          <a:lstStyle/>
          <a:p>
            <a:r>
              <a:rPr lang="en-US" i="1" dirty="0" smtClean="0"/>
              <a:t>What about buffer cache?</a:t>
            </a:r>
            <a:endParaRPr lang="en-US" i="1" dirty="0"/>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47822"/>
                                        </p:tgtEl>
                                        <p:attrNameLst>
                                          <p:attrName>style.visibility</p:attrName>
                                        </p:attrNameLst>
                                      </p:cBhvr>
                                      <p:to>
                                        <p:strVal val="visible"/>
                                      </p:to>
                                    </p:set>
                                  </p:childTnLst>
                                </p:cTn>
                              </p:par>
                              <p:par>
                                <p:cTn id="10" presetID="1" presetClass="entr" presetSubtype="0" fill="hold" grpId="1" nodeType="withEffect">
                                  <p:stCondLst>
                                    <p:cond delay="2000"/>
                                  </p:stCondLst>
                                  <p:childTnLst>
                                    <p:set>
                                      <p:cBhvr>
                                        <p:cTn id="11" dur="1" fill="hold">
                                          <p:stCondLst>
                                            <p:cond delay="0"/>
                                          </p:stCondLst>
                                        </p:cTn>
                                        <p:tgtEl>
                                          <p:spTgt spid="2478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nodeType="clickEffect">
                                  <p:stCondLst>
                                    <p:cond delay="0"/>
                                  </p:stCondLst>
                                  <p:iterate type="lt">
                                    <p:tmPct val="0"/>
                                  </p:iterate>
                                  <p:childTnLst>
                                    <p:set>
                                      <p:cBhvr>
                                        <p:cTn id="15" dur="1" fill="hold">
                                          <p:stCondLst>
                                            <p:cond delay="0"/>
                                          </p:stCondLst>
                                        </p:cTn>
                                        <p:tgtEl>
                                          <p:spTgt spid="247843"/>
                                        </p:tgtEl>
                                        <p:attrNameLst>
                                          <p:attrName>style.visibility</p:attrName>
                                        </p:attrNameLst>
                                      </p:cBhvr>
                                      <p:to>
                                        <p:strVal val="visible"/>
                                      </p:to>
                                    </p:set>
                                    <p:anim from="(-#ppt_w/2)" to="(#ppt_x)" calcmode="lin" valueType="num">
                                      <p:cBhvr>
                                        <p:cTn id="16" dur="600" fill="hold">
                                          <p:stCondLst>
                                            <p:cond delay="0"/>
                                          </p:stCondLst>
                                        </p:cTn>
                                        <p:tgtEl>
                                          <p:spTgt spid="247843"/>
                                        </p:tgtEl>
                                        <p:attrNameLst>
                                          <p:attrName>ppt_x</p:attrName>
                                        </p:attrNameLst>
                                      </p:cBhvr>
                                    </p:anim>
                                    <p:anim from="0" to="-1.0" calcmode="lin" valueType="num">
                                      <p:cBhvr>
                                        <p:cTn id="17" dur="200" decel="50000" autoRev="1" fill="hold">
                                          <p:stCondLst>
                                            <p:cond delay="600"/>
                                          </p:stCondLst>
                                        </p:cTn>
                                        <p:tgtEl>
                                          <p:spTgt spid="247843"/>
                                        </p:tgtEl>
                                        <p:attrNameLst>
                                          <p:attrName>xshear</p:attrName>
                                        </p:attrNameLst>
                                      </p:cBhvr>
                                    </p:anim>
                                    <p:animScale>
                                      <p:cBhvr>
                                        <p:cTn id="18" dur="200" decel="100000" autoRev="1" fill="hold">
                                          <p:stCondLst>
                                            <p:cond delay="600"/>
                                          </p:stCondLst>
                                        </p:cTn>
                                        <p:tgtEl>
                                          <p:spTgt spid="247843"/>
                                        </p:tgtEl>
                                      </p:cBhvr>
                                      <p:from x="100000" y="100000"/>
                                      <p:to x="80000" y="100000"/>
                                    </p:animScale>
                                    <p:anim by="(#ppt_h/3+#ppt_w*0.1)" calcmode="lin" valueType="num">
                                      <p:cBhvr additive="sum">
                                        <p:cTn id="19" dur="200" decel="100000" autoRev="1" fill="hold">
                                          <p:stCondLst>
                                            <p:cond delay="600"/>
                                          </p:stCondLst>
                                        </p:cTn>
                                        <p:tgtEl>
                                          <p:spTgt spid="247843"/>
                                        </p:tgtEl>
                                        <p:attrNameLst>
                                          <p:attrName>ppt_x</p:attrName>
                                        </p:attrNameLst>
                                      </p:cBhvr>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4000"/>
                                  </p:stCondLst>
                                  <p:childTnLst>
                                    <p:set>
                                      <p:cBhvr>
                                        <p:cTn id="23" dur="1" fill="hold">
                                          <p:stCondLst>
                                            <p:cond delay="0"/>
                                          </p:stCondLst>
                                        </p:cTn>
                                        <p:tgtEl>
                                          <p:spTgt spid="247831"/>
                                        </p:tgtEl>
                                        <p:attrNameLst>
                                          <p:attrName>style.visibility</p:attrName>
                                        </p:attrNameLst>
                                      </p:cBhvr>
                                      <p:to>
                                        <p:strVal val="hidden"/>
                                      </p:to>
                                    </p:set>
                                  </p:childTnLst>
                                </p:cTn>
                              </p:par>
                              <p:par>
                                <p:cTn id="24" presetID="1" presetClass="entr" presetSubtype="0" fill="hold" grpId="0" nodeType="withEffect">
                                  <p:stCondLst>
                                    <p:cond delay="4000"/>
                                  </p:stCondLst>
                                  <p:childTnLst>
                                    <p:set>
                                      <p:cBhvr>
                                        <p:cTn id="25" dur="1" fill="hold">
                                          <p:stCondLst>
                                            <p:cond delay="0"/>
                                          </p:stCondLst>
                                        </p:cTn>
                                        <p:tgtEl>
                                          <p:spTgt spid="247835"/>
                                        </p:tgtEl>
                                        <p:attrNameLst>
                                          <p:attrName>style.visibility</p:attrName>
                                        </p:attrNameLst>
                                      </p:cBhvr>
                                      <p:to>
                                        <p:strVal val="visible"/>
                                      </p:to>
                                    </p:set>
                                  </p:childTnLst>
                                </p:cTn>
                              </p:par>
                              <p:par>
                                <p:cTn id="26" presetID="1" presetClass="exit" presetSubtype="0" fill="hold" grpId="0" nodeType="withEffect">
                                  <p:stCondLst>
                                    <p:cond delay="8000"/>
                                  </p:stCondLst>
                                  <p:childTnLst>
                                    <p:set>
                                      <p:cBhvr>
                                        <p:cTn id="27" dur="1" fill="hold">
                                          <p:stCondLst>
                                            <p:cond delay="0"/>
                                          </p:stCondLst>
                                        </p:cTn>
                                        <p:tgtEl>
                                          <p:spTgt spid="247825"/>
                                        </p:tgtEl>
                                        <p:attrNameLst>
                                          <p:attrName>style.visibility</p:attrName>
                                        </p:attrNameLst>
                                      </p:cBhvr>
                                      <p:to>
                                        <p:strVal val="hidden"/>
                                      </p:to>
                                    </p:set>
                                  </p:childTnLst>
                                </p:cTn>
                              </p:par>
                              <p:par>
                                <p:cTn id="28" presetID="1" presetClass="entr" presetSubtype="0" fill="hold" grpId="0" nodeType="withEffect">
                                  <p:stCondLst>
                                    <p:cond delay="8000"/>
                                  </p:stCondLst>
                                  <p:childTnLst>
                                    <p:set>
                                      <p:cBhvr>
                                        <p:cTn id="29" dur="1" fill="hold">
                                          <p:stCondLst>
                                            <p:cond delay="0"/>
                                          </p:stCondLst>
                                        </p:cTn>
                                        <p:tgtEl>
                                          <p:spTgt spid="247838"/>
                                        </p:tgtEl>
                                        <p:attrNameLst>
                                          <p:attrName>style.visibility</p:attrName>
                                        </p:attrNameLst>
                                      </p:cBhvr>
                                      <p:to>
                                        <p:strVal val="visible"/>
                                      </p:to>
                                    </p:set>
                                  </p:childTnLst>
                                </p:cTn>
                              </p:par>
                              <p:par>
                                <p:cTn id="30" presetID="1" presetClass="exit" presetSubtype="0" fill="hold" grpId="0" nodeType="withEffect">
                                  <p:stCondLst>
                                    <p:cond delay="6000"/>
                                  </p:stCondLst>
                                  <p:childTnLst>
                                    <p:set>
                                      <p:cBhvr>
                                        <p:cTn id="31" dur="1" fill="hold">
                                          <p:stCondLst>
                                            <p:cond delay="0"/>
                                          </p:stCondLst>
                                        </p:cTn>
                                        <p:tgtEl>
                                          <p:spTgt spid="247827"/>
                                        </p:tgtEl>
                                        <p:attrNameLst>
                                          <p:attrName>style.visibility</p:attrName>
                                        </p:attrNameLst>
                                      </p:cBhvr>
                                      <p:to>
                                        <p:strVal val="hidden"/>
                                      </p:to>
                                    </p:set>
                                  </p:childTnLst>
                                </p:cTn>
                              </p:par>
                              <p:par>
                                <p:cTn id="32" presetID="1" presetClass="entr" presetSubtype="0" fill="hold" grpId="1" nodeType="withEffect">
                                  <p:stCondLst>
                                    <p:cond delay="6000"/>
                                  </p:stCondLst>
                                  <p:childTnLst>
                                    <p:set>
                                      <p:cBhvr>
                                        <p:cTn id="33" dur="1" fill="hold">
                                          <p:stCondLst>
                                            <p:cond delay="0"/>
                                          </p:stCondLst>
                                        </p:cTn>
                                        <p:tgtEl>
                                          <p:spTgt spid="247830"/>
                                        </p:tgtEl>
                                        <p:attrNameLst>
                                          <p:attrName>style.visibility</p:attrName>
                                        </p:attrNameLst>
                                      </p:cBhvr>
                                      <p:to>
                                        <p:strVal val="visible"/>
                                      </p:to>
                                    </p:set>
                                  </p:childTnLst>
                                </p:cTn>
                              </p:par>
                              <p:par>
                                <p:cTn id="34" presetID="1" presetClass="exit" presetSubtype="0" fill="hold" grpId="0" nodeType="withEffect">
                                  <p:stCondLst>
                                    <p:cond delay="2000"/>
                                  </p:stCondLst>
                                  <p:childTnLst>
                                    <p:set>
                                      <p:cBhvr>
                                        <p:cTn id="35" dur="1" fill="hold">
                                          <p:stCondLst>
                                            <p:cond delay="0"/>
                                          </p:stCondLst>
                                        </p:cTn>
                                        <p:tgtEl>
                                          <p:spTgt spid="247823"/>
                                        </p:tgtEl>
                                        <p:attrNameLst>
                                          <p:attrName>style.visibility</p:attrName>
                                        </p:attrNameLst>
                                      </p:cBhvr>
                                      <p:to>
                                        <p:strVal val="hidden"/>
                                      </p:to>
                                    </p:set>
                                  </p:childTnLst>
                                </p:cTn>
                              </p:par>
                              <p:par>
                                <p:cTn id="36" presetID="1" presetClass="entr" presetSubtype="0" fill="hold" grpId="0" nodeType="withEffect">
                                  <p:stCondLst>
                                    <p:cond delay="2000"/>
                                  </p:stCondLst>
                                  <p:childTnLst>
                                    <p:set>
                                      <p:cBhvr>
                                        <p:cTn id="37" dur="1" fill="hold">
                                          <p:stCondLst>
                                            <p:cond delay="0"/>
                                          </p:stCondLst>
                                        </p:cTn>
                                        <p:tgtEl>
                                          <p:spTgt spid="2478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4" presetClass="exit" presetSubtype="0" fill="hold" nodeType="clickEffect">
                                  <p:stCondLst>
                                    <p:cond delay="0"/>
                                  </p:stCondLst>
                                  <p:iterate type="lt">
                                    <p:tmPct val="0"/>
                                  </p:iterate>
                                  <p:childTnLst>
                                    <p:anim from="(ppt_x)" to="(ppt_x+1)" calcmode="lin" valueType="num">
                                      <p:cBhvr>
                                        <p:cTn id="41" dur="2000">
                                          <p:stCondLst>
                                            <p:cond delay="0"/>
                                          </p:stCondLst>
                                        </p:cTn>
                                        <p:tgtEl>
                                          <p:spTgt spid="247843"/>
                                        </p:tgtEl>
                                        <p:attrNameLst>
                                          <p:attrName>ppt_x</p:attrName>
                                        </p:attrNameLst>
                                      </p:cBhvr>
                                    </p:anim>
                                    <p:anim from="0" to="-1.0" calcmode="lin" valueType="num">
                                      <p:cBhvr>
                                        <p:cTn id="42" dur="400" accel="50000">
                                          <p:stCondLst>
                                            <p:cond delay="0"/>
                                          </p:stCondLst>
                                        </p:cTn>
                                        <p:tgtEl>
                                          <p:spTgt spid="247843"/>
                                        </p:tgtEl>
                                        <p:attrNameLst>
                                          <p:attrName>xshear</p:attrName>
                                        </p:attrNameLst>
                                      </p:cBhvr>
                                    </p:anim>
                                    <p:set>
                                      <p:cBhvr>
                                        <p:cTn id="43" dur="1600">
                                          <p:stCondLst>
                                            <p:cond delay="400"/>
                                          </p:stCondLst>
                                        </p:cTn>
                                        <p:tgtEl>
                                          <p:spTgt spid="247843"/>
                                        </p:tgtEl>
                                        <p:attrNameLst>
                                          <p:attrName>xshear</p:attrName>
                                        </p:attrNameLst>
                                      </p:cBhvr>
                                      <p:to>
                                        <p:strVal val="-1.0"/>
                                      </p:to>
                                    </p:set>
                                    <p:set>
                                      <p:cBhvr>
                                        <p:cTn id="44" dur="1" fill="hold">
                                          <p:stCondLst>
                                            <p:cond delay="1999"/>
                                          </p:stCondLst>
                                        </p:cTn>
                                        <p:tgtEl>
                                          <p:spTgt spid="24784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nodeType="clickEffect">
                                  <p:stCondLst>
                                    <p:cond delay="0"/>
                                  </p:stCondLst>
                                  <p:iterate type="lt">
                                    <p:tmPct val="0"/>
                                  </p:iterate>
                                  <p:childTnLst>
                                    <p:set>
                                      <p:cBhvr>
                                        <p:cTn id="48" dur="1" fill="hold">
                                          <p:stCondLst>
                                            <p:cond delay="0"/>
                                          </p:stCondLst>
                                        </p:cTn>
                                        <p:tgtEl>
                                          <p:spTgt spid="247843"/>
                                        </p:tgtEl>
                                        <p:attrNameLst>
                                          <p:attrName>style.visibility</p:attrName>
                                        </p:attrNameLst>
                                      </p:cBhvr>
                                      <p:to>
                                        <p:strVal val="visible"/>
                                      </p:to>
                                    </p:set>
                                    <p:anim from="(-#ppt_w/2)" to="(#ppt_x)" calcmode="lin" valueType="num">
                                      <p:cBhvr>
                                        <p:cTn id="49" dur="600" fill="hold">
                                          <p:stCondLst>
                                            <p:cond delay="0"/>
                                          </p:stCondLst>
                                        </p:cTn>
                                        <p:tgtEl>
                                          <p:spTgt spid="247843"/>
                                        </p:tgtEl>
                                        <p:attrNameLst>
                                          <p:attrName>ppt_x</p:attrName>
                                        </p:attrNameLst>
                                      </p:cBhvr>
                                    </p:anim>
                                    <p:anim from="0" to="-1.0" calcmode="lin" valueType="num">
                                      <p:cBhvr>
                                        <p:cTn id="50" dur="200" decel="50000" autoRev="1" fill="hold">
                                          <p:stCondLst>
                                            <p:cond delay="600"/>
                                          </p:stCondLst>
                                        </p:cTn>
                                        <p:tgtEl>
                                          <p:spTgt spid="247843"/>
                                        </p:tgtEl>
                                        <p:attrNameLst>
                                          <p:attrName>xshear</p:attrName>
                                        </p:attrNameLst>
                                      </p:cBhvr>
                                    </p:anim>
                                    <p:animScale>
                                      <p:cBhvr>
                                        <p:cTn id="51" dur="200" decel="100000" autoRev="1" fill="hold">
                                          <p:stCondLst>
                                            <p:cond delay="600"/>
                                          </p:stCondLst>
                                        </p:cTn>
                                        <p:tgtEl>
                                          <p:spTgt spid="247843"/>
                                        </p:tgtEl>
                                      </p:cBhvr>
                                      <p:from x="100000" y="100000"/>
                                      <p:to x="80000" y="100000"/>
                                    </p:animScale>
                                    <p:anim by="(#ppt_h/3+#ppt_w*0.1)" calcmode="lin" valueType="num">
                                      <p:cBhvr additive="sum">
                                        <p:cTn id="52" dur="200" decel="100000" autoRev="1" fill="hold">
                                          <p:stCondLst>
                                            <p:cond delay="600"/>
                                          </p:stCondLst>
                                        </p:cTn>
                                        <p:tgtEl>
                                          <p:spTgt spid="247843"/>
                                        </p:tgtEl>
                                        <p:attrNameLst>
                                          <p:attrName>ppt_x</p:attrName>
                                        </p:attrNameLst>
                                      </p:cBhvr>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6000"/>
                                  </p:stCondLst>
                                  <p:childTnLst>
                                    <p:set>
                                      <p:cBhvr>
                                        <p:cTn id="56" dur="1" fill="hold">
                                          <p:stCondLst>
                                            <p:cond delay="0"/>
                                          </p:stCondLst>
                                        </p:cTn>
                                        <p:tgtEl>
                                          <p:spTgt spid="247830"/>
                                        </p:tgtEl>
                                        <p:attrNameLst>
                                          <p:attrName>style.visibility</p:attrName>
                                        </p:attrNameLst>
                                      </p:cBhvr>
                                      <p:to>
                                        <p:strVal val="hidden"/>
                                      </p:to>
                                    </p:set>
                                  </p:childTnLst>
                                </p:cTn>
                              </p:par>
                              <p:par>
                                <p:cTn id="57" presetID="1" presetClass="entr" presetSubtype="0" fill="hold" grpId="0" nodeType="withEffect">
                                  <p:stCondLst>
                                    <p:cond delay="6000"/>
                                  </p:stCondLst>
                                  <p:childTnLst>
                                    <p:set>
                                      <p:cBhvr>
                                        <p:cTn id="58" dur="1" fill="hold">
                                          <p:stCondLst>
                                            <p:cond delay="0"/>
                                          </p:stCondLst>
                                        </p:cTn>
                                        <p:tgtEl>
                                          <p:spTgt spid="247832"/>
                                        </p:tgtEl>
                                        <p:attrNameLst>
                                          <p:attrName>style.visibility</p:attrName>
                                        </p:attrNameLst>
                                      </p:cBhvr>
                                      <p:to>
                                        <p:strVal val="visible"/>
                                      </p:to>
                                    </p:set>
                                  </p:childTnLst>
                                </p:cTn>
                              </p:par>
                              <p:par>
                                <p:cTn id="59" presetID="1" presetClass="exit" presetSubtype="0" fill="hold" grpId="1" nodeType="withEffect">
                                  <p:stCondLst>
                                    <p:cond delay="8000"/>
                                  </p:stCondLst>
                                  <p:childTnLst>
                                    <p:set>
                                      <p:cBhvr>
                                        <p:cTn id="60" dur="1" fill="hold">
                                          <p:stCondLst>
                                            <p:cond delay="0"/>
                                          </p:stCondLst>
                                        </p:cTn>
                                        <p:tgtEl>
                                          <p:spTgt spid="247838"/>
                                        </p:tgtEl>
                                        <p:attrNameLst>
                                          <p:attrName>style.visibility</p:attrName>
                                        </p:attrNameLst>
                                      </p:cBhvr>
                                      <p:to>
                                        <p:strVal val="hidden"/>
                                      </p:to>
                                    </p:set>
                                  </p:childTnLst>
                                </p:cTn>
                              </p:par>
                              <p:par>
                                <p:cTn id="61" presetID="1" presetClass="entr" presetSubtype="0" fill="hold" grpId="0" nodeType="withEffect">
                                  <p:stCondLst>
                                    <p:cond delay="8000"/>
                                  </p:stCondLst>
                                  <p:childTnLst>
                                    <p:set>
                                      <p:cBhvr>
                                        <p:cTn id="62" dur="1" fill="hold">
                                          <p:stCondLst>
                                            <p:cond delay="0"/>
                                          </p:stCondLst>
                                        </p:cTn>
                                        <p:tgtEl>
                                          <p:spTgt spid="247837"/>
                                        </p:tgtEl>
                                        <p:attrNameLst>
                                          <p:attrName>style.visibility</p:attrName>
                                        </p:attrNameLst>
                                      </p:cBhvr>
                                      <p:to>
                                        <p:strVal val="visible"/>
                                      </p:to>
                                    </p:set>
                                  </p:childTnLst>
                                </p:cTn>
                              </p:par>
                              <p:par>
                                <p:cTn id="63" presetID="1" presetClass="exit" presetSubtype="0" fill="hold" grpId="1" nodeType="withEffect">
                                  <p:stCondLst>
                                    <p:cond delay="4000"/>
                                  </p:stCondLst>
                                  <p:childTnLst>
                                    <p:set>
                                      <p:cBhvr>
                                        <p:cTn id="64" dur="1" fill="hold">
                                          <p:stCondLst>
                                            <p:cond delay="0"/>
                                          </p:stCondLst>
                                        </p:cTn>
                                        <p:tgtEl>
                                          <p:spTgt spid="247835"/>
                                        </p:tgtEl>
                                        <p:attrNameLst>
                                          <p:attrName>style.visibility</p:attrName>
                                        </p:attrNameLst>
                                      </p:cBhvr>
                                      <p:to>
                                        <p:strVal val="hidden"/>
                                      </p:to>
                                    </p:set>
                                  </p:childTnLst>
                                </p:cTn>
                              </p:par>
                              <p:par>
                                <p:cTn id="65" presetID="1" presetClass="entr" presetSubtype="0" fill="hold" grpId="0" nodeType="withEffect">
                                  <p:stCondLst>
                                    <p:cond delay="4000"/>
                                  </p:stCondLst>
                                  <p:childTnLst>
                                    <p:set>
                                      <p:cBhvr>
                                        <p:cTn id="66" dur="1" fill="hold">
                                          <p:stCondLst>
                                            <p:cond delay="0"/>
                                          </p:stCondLst>
                                        </p:cTn>
                                        <p:tgtEl>
                                          <p:spTgt spid="247834"/>
                                        </p:tgtEl>
                                        <p:attrNameLst>
                                          <p:attrName>style.visibility</p:attrName>
                                        </p:attrNameLst>
                                      </p:cBhvr>
                                      <p:to>
                                        <p:strVal val="visible"/>
                                      </p:to>
                                    </p:set>
                                  </p:childTnLst>
                                </p:cTn>
                              </p:par>
                              <p:par>
                                <p:cTn id="67" presetID="1" presetClass="exit" presetSubtype="0" fill="hold" grpId="1" nodeType="withEffect">
                                  <p:stCondLst>
                                    <p:cond delay="2000"/>
                                  </p:stCondLst>
                                  <p:childTnLst>
                                    <p:set>
                                      <p:cBhvr>
                                        <p:cTn id="68" dur="1" fill="hold">
                                          <p:stCondLst>
                                            <p:cond delay="0"/>
                                          </p:stCondLst>
                                        </p:cTn>
                                        <p:tgtEl>
                                          <p:spTgt spid="247841"/>
                                        </p:tgtEl>
                                        <p:attrNameLst>
                                          <p:attrName>style.visibility</p:attrName>
                                        </p:attrNameLst>
                                      </p:cBhvr>
                                      <p:to>
                                        <p:strVal val="hidden"/>
                                      </p:to>
                                    </p:set>
                                  </p:childTnLst>
                                </p:cTn>
                              </p:par>
                              <p:par>
                                <p:cTn id="69" presetID="1" presetClass="entr" presetSubtype="0" fill="hold" grpId="0" nodeType="withEffect">
                                  <p:stCondLst>
                                    <p:cond delay="2000"/>
                                  </p:stCondLst>
                                  <p:childTnLst>
                                    <p:set>
                                      <p:cBhvr>
                                        <p:cTn id="70" dur="1" fill="hold">
                                          <p:stCondLst>
                                            <p:cond delay="0"/>
                                          </p:stCondLst>
                                        </p:cTn>
                                        <p:tgtEl>
                                          <p:spTgt spid="2478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4" presetClass="exit" presetSubtype="0" fill="hold" nodeType="clickEffect">
                                  <p:stCondLst>
                                    <p:cond delay="0"/>
                                  </p:stCondLst>
                                  <p:iterate type="lt">
                                    <p:tmPct val="0"/>
                                  </p:iterate>
                                  <p:childTnLst>
                                    <p:anim from="(ppt_x)" to="(ppt_x+1)" calcmode="lin" valueType="num">
                                      <p:cBhvr>
                                        <p:cTn id="74" dur="2000">
                                          <p:stCondLst>
                                            <p:cond delay="0"/>
                                          </p:stCondLst>
                                        </p:cTn>
                                        <p:tgtEl>
                                          <p:spTgt spid="247843"/>
                                        </p:tgtEl>
                                        <p:attrNameLst>
                                          <p:attrName>ppt_x</p:attrName>
                                        </p:attrNameLst>
                                      </p:cBhvr>
                                    </p:anim>
                                    <p:anim from="0" to="-1.0" calcmode="lin" valueType="num">
                                      <p:cBhvr>
                                        <p:cTn id="75" dur="400" accel="50000">
                                          <p:stCondLst>
                                            <p:cond delay="0"/>
                                          </p:stCondLst>
                                        </p:cTn>
                                        <p:tgtEl>
                                          <p:spTgt spid="247843"/>
                                        </p:tgtEl>
                                        <p:attrNameLst>
                                          <p:attrName>xshear</p:attrName>
                                        </p:attrNameLst>
                                      </p:cBhvr>
                                    </p:anim>
                                    <p:set>
                                      <p:cBhvr>
                                        <p:cTn id="76" dur="1600">
                                          <p:stCondLst>
                                            <p:cond delay="400"/>
                                          </p:stCondLst>
                                        </p:cTn>
                                        <p:tgtEl>
                                          <p:spTgt spid="247843"/>
                                        </p:tgtEl>
                                        <p:attrNameLst>
                                          <p:attrName>xshear</p:attrName>
                                        </p:attrNameLst>
                                      </p:cBhvr>
                                      <p:to>
                                        <p:strVal val="-1.0"/>
                                      </p:to>
                                    </p:set>
                                    <p:set>
                                      <p:cBhvr>
                                        <p:cTn id="77" dur="1" fill="hold">
                                          <p:stCondLst>
                                            <p:cond delay="1999"/>
                                          </p:stCondLst>
                                        </p:cTn>
                                        <p:tgtEl>
                                          <p:spTgt spid="2478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4" presetClass="entr" presetSubtype="0" fill="hold" nodeType="clickEffect">
                                  <p:stCondLst>
                                    <p:cond delay="0"/>
                                  </p:stCondLst>
                                  <p:iterate type="lt">
                                    <p:tmPct val="0"/>
                                  </p:iterate>
                                  <p:childTnLst>
                                    <p:set>
                                      <p:cBhvr>
                                        <p:cTn id="81" dur="1" fill="hold">
                                          <p:stCondLst>
                                            <p:cond delay="0"/>
                                          </p:stCondLst>
                                        </p:cTn>
                                        <p:tgtEl>
                                          <p:spTgt spid="247843"/>
                                        </p:tgtEl>
                                        <p:attrNameLst>
                                          <p:attrName>style.visibility</p:attrName>
                                        </p:attrNameLst>
                                      </p:cBhvr>
                                      <p:to>
                                        <p:strVal val="visible"/>
                                      </p:to>
                                    </p:set>
                                    <p:anim from="(-#ppt_w/2)" to="(#ppt_x)" calcmode="lin" valueType="num">
                                      <p:cBhvr>
                                        <p:cTn id="82" dur="600" fill="hold">
                                          <p:stCondLst>
                                            <p:cond delay="0"/>
                                          </p:stCondLst>
                                        </p:cTn>
                                        <p:tgtEl>
                                          <p:spTgt spid="247843"/>
                                        </p:tgtEl>
                                        <p:attrNameLst>
                                          <p:attrName>ppt_x</p:attrName>
                                        </p:attrNameLst>
                                      </p:cBhvr>
                                    </p:anim>
                                    <p:anim from="0" to="-1.0" calcmode="lin" valueType="num">
                                      <p:cBhvr>
                                        <p:cTn id="83" dur="200" decel="50000" autoRev="1" fill="hold">
                                          <p:stCondLst>
                                            <p:cond delay="600"/>
                                          </p:stCondLst>
                                        </p:cTn>
                                        <p:tgtEl>
                                          <p:spTgt spid="247843"/>
                                        </p:tgtEl>
                                        <p:attrNameLst>
                                          <p:attrName>xshear</p:attrName>
                                        </p:attrNameLst>
                                      </p:cBhvr>
                                    </p:anim>
                                    <p:animScale>
                                      <p:cBhvr>
                                        <p:cTn id="84" dur="200" decel="100000" autoRev="1" fill="hold">
                                          <p:stCondLst>
                                            <p:cond delay="600"/>
                                          </p:stCondLst>
                                        </p:cTn>
                                        <p:tgtEl>
                                          <p:spTgt spid="247843"/>
                                        </p:tgtEl>
                                      </p:cBhvr>
                                      <p:from x="100000" y="100000"/>
                                      <p:to x="80000" y="100000"/>
                                    </p:animScale>
                                    <p:anim by="(#ppt_h/3+#ppt_w*0.1)" calcmode="lin" valueType="num">
                                      <p:cBhvr additive="sum">
                                        <p:cTn id="85" dur="200" decel="100000" autoRev="1" fill="hold">
                                          <p:stCondLst>
                                            <p:cond delay="600"/>
                                          </p:stCondLst>
                                        </p:cTn>
                                        <p:tgtEl>
                                          <p:spTgt spid="247843"/>
                                        </p:tgtEl>
                                        <p:attrNameLst>
                                          <p:attrName>ppt_x</p:attrName>
                                        </p:attrNameLst>
                                      </p:cBhvr>
                                    </p:anim>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6000"/>
                                  </p:stCondLst>
                                  <p:childTnLst>
                                    <p:set>
                                      <p:cBhvr>
                                        <p:cTn id="89" dur="1" fill="hold">
                                          <p:stCondLst>
                                            <p:cond delay="0"/>
                                          </p:stCondLst>
                                        </p:cTn>
                                        <p:tgtEl>
                                          <p:spTgt spid="247832"/>
                                        </p:tgtEl>
                                        <p:attrNameLst>
                                          <p:attrName>style.visibility</p:attrName>
                                        </p:attrNameLst>
                                      </p:cBhvr>
                                      <p:to>
                                        <p:strVal val="hidden"/>
                                      </p:to>
                                    </p:set>
                                  </p:childTnLst>
                                </p:cTn>
                              </p:par>
                              <p:par>
                                <p:cTn id="90" presetID="1" presetClass="entr" presetSubtype="0" fill="hold" grpId="0" nodeType="withEffect">
                                  <p:stCondLst>
                                    <p:cond delay="6000"/>
                                  </p:stCondLst>
                                  <p:childTnLst>
                                    <p:set>
                                      <p:cBhvr>
                                        <p:cTn id="91" dur="1" fill="hold">
                                          <p:stCondLst>
                                            <p:cond delay="0"/>
                                          </p:stCondLst>
                                        </p:cTn>
                                        <p:tgtEl>
                                          <p:spTgt spid="247829"/>
                                        </p:tgtEl>
                                        <p:attrNameLst>
                                          <p:attrName>style.visibility</p:attrName>
                                        </p:attrNameLst>
                                      </p:cBhvr>
                                      <p:to>
                                        <p:strVal val="visible"/>
                                      </p:to>
                                    </p:set>
                                  </p:childTnLst>
                                </p:cTn>
                              </p:par>
                              <p:par>
                                <p:cTn id="92" presetID="1" presetClass="exit" presetSubtype="0" fill="hold" grpId="1" nodeType="withEffect">
                                  <p:stCondLst>
                                    <p:cond delay="8000"/>
                                  </p:stCondLst>
                                  <p:childTnLst>
                                    <p:set>
                                      <p:cBhvr>
                                        <p:cTn id="93" dur="1" fill="hold">
                                          <p:stCondLst>
                                            <p:cond delay="0"/>
                                          </p:stCondLst>
                                        </p:cTn>
                                        <p:tgtEl>
                                          <p:spTgt spid="247837"/>
                                        </p:tgtEl>
                                        <p:attrNameLst>
                                          <p:attrName>style.visibility</p:attrName>
                                        </p:attrNameLst>
                                      </p:cBhvr>
                                      <p:to>
                                        <p:strVal val="hidden"/>
                                      </p:to>
                                    </p:set>
                                  </p:childTnLst>
                                </p:cTn>
                              </p:par>
                              <p:par>
                                <p:cTn id="94" presetID="1" presetClass="entr" presetSubtype="0" fill="hold" grpId="0" nodeType="withEffect">
                                  <p:stCondLst>
                                    <p:cond delay="8000"/>
                                  </p:stCondLst>
                                  <p:childTnLst>
                                    <p:set>
                                      <p:cBhvr>
                                        <p:cTn id="95" dur="1" fill="hold">
                                          <p:stCondLst>
                                            <p:cond delay="0"/>
                                          </p:stCondLst>
                                        </p:cTn>
                                        <p:tgtEl>
                                          <p:spTgt spid="247839"/>
                                        </p:tgtEl>
                                        <p:attrNameLst>
                                          <p:attrName>style.visibility</p:attrName>
                                        </p:attrNameLst>
                                      </p:cBhvr>
                                      <p:to>
                                        <p:strVal val="visible"/>
                                      </p:to>
                                    </p:set>
                                  </p:childTnLst>
                                </p:cTn>
                              </p:par>
                              <p:par>
                                <p:cTn id="96" presetID="1" presetClass="exit" presetSubtype="0" fill="hold" grpId="1" nodeType="withEffect">
                                  <p:stCondLst>
                                    <p:cond delay="4000"/>
                                  </p:stCondLst>
                                  <p:childTnLst>
                                    <p:set>
                                      <p:cBhvr>
                                        <p:cTn id="97" dur="1" fill="hold">
                                          <p:stCondLst>
                                            <p:cond delay="0"/>
                                          </p:stCondLst>
                                        </p:cTn>
                                        <p:tgtEl>
                                          <p:spTgt spid="247834"/>
                                        </p:tgtEl>
                                        <p:attrNameLst>
                                          <p:attrName>style.visibility</p:attrName>
                                        </p:attrNameLst>
                                      </p:cBhvr>
                                      <p:to>
                                        <p:strVal val="hidden"/>
                                      </p:to>
                                    </p:set>
                                  </p:childTnLst>
                                </p:cTn>
                              </p:par>
                              <p:par>
                                <p:cTn id="98" presetID="1" presetClass="entr" presetSubtype="0" fill="hold" grpId="0" nodeType="withEffect">
                                  <p:stCondLst>
                                    <p:cond delay="4000"/>
                                  </p:stCondLst>
                                  <p:childTnLst>
                                    <p:set>
                                      <p:cBhvr>
                                        <p:cTn id="99" dur="1" fill="hold">
                                          <p:stCondLst>
                                            <p:cond delay="0"/>
                                          </p:stCondLst>
                                        </p:cTn>
                                        <p:tgtEl>
                                          <p:spTgt spid="247836"/>
                                        </p:tgtEl>
                                        <p:attrNameLst>
                                          <p:attrName>style.visibility</p:attrName>
                                        </p:attrNameLst>
                                      </p:cBhvr>
                                      <p:to>
                                        <p:strVal val="visible"/>
                                      </p:to>
                                    </p:set>
                                  </p:childTnLst>
                                </p:cTn>
                              </p:par>
                              <p:par>
                                <p:cTn id="100" presetID="1" presetClass="exit" presetSubtype="0" fill="hold" grpId="1" nodeType="withEffect">
                                  <p:stCondLst>
                                    <p:cond delay="2000"/>
                                  </p:stCondLst>
                                  <p:childTnLst>
                                    <p:set>
                                      <p:cBhvr>
                                        <p:cTn id="101" dur="1" fill="hold">
                                          <p:stCondLst>
                                            <p:cond delay="0"/>
                                          </p:stCondLst>
                                        </p:cTn>
                                        <p:tgtEl>
                                          <p:spTgt spid="247840"/>
                                        </p:tgtEl>
                                        <p:attrNameLst>
                                          <p:attrName>style.visibility</p:attrName>
                                        </p:attrNameLst>
                                      </p:cBhvr>
                                      <p:to>
                                        <p:strVal val="hidden"/>
                                      </p:to>
                                    </p:set>
                                  </p:childTnLst>
                                </p:cTn>
                              </p:par>
                              <p:par>
                                <p:cTn id="102" presetID="1" presetClass="entr" presetSubtype="0" fill="hold" grpId="0" nodeType="withEffect">
                                  <p:stCondLst>
                                    <p:cond delay="2000"/>
                                  </p:stCondLst>
                                  <p:childTnLst>
                                    <p:set>
                                      <p:cBhvr>
                                        <p:cTn id="103" dur="1" fill="hold">
                                          <p:stCondLst>
                                            <p:cond delay="0"/>
                                          </p:stCondLst>
                                        </p:cTn>
                                        <p:tgtEl>
                                          <p:spTgt spid="2478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34" presetClass="exit" presetSubtype="0" fill="hold" nodeType="clickEffect">
                                  <p:stCondLst>
                                    <p:cond delay="0"/>
                                  </p:stCondLst>
                                  <p:iterate type="lt">
                                    <p:tmPct val="0"/>
                                  </p:iterate>
                                  <p:childTnLst>
                                    <p:anim from="(ppt_x)" to="(ppt_x+1)" calcmode="lin" valueType="num">
                                      <p:cBhvr>
                                        <p:cTn id="107" dur="1000">
                                          <p:stCondLst>
                                            <p:cond delay="0"/>
                                          </p:stCondLst>
                                        </p:cTn>
                                        <p:tgtEl>
                                          <p:spTgt spid="247843"/>
                                        </p:tgtEl>
                                        <p:attrNameLst>
                                          <p:attrName>ppt_x</p:attrName>
                                        </p:attrNameLst>
                                      </p:cBhvr>
                                    </p:anim>
                                    <p:anim from="0" to="-1.0" calcmode="lin" valueType="num">
                                      <p:cBhvr>
                                        <p:cTn id="108" dur="200" accel="50000">
                                          <p:stCondLst>
                                            <p:cond delay="0"/>
                                          </p:stCondLst>
                                        </p:cTn>
                                        <p:tgtEl>
                                          <p:spTgt spid="247843"/>
                                        </p:tgtEl>
                                        <p:attrNameLst>
                                          <p:attrName>xshear</p:attrName>
                                        </p:attrNameLst>
                                      </p:cBhvr>
                                    </p:anim>
                                    <p:set>
                                      <p:cBhvr>
                                        <p:cTn id="109" dur="800">
                                          <p:stCondLst>
                                            <p:cond delay="200"/>
                                          </p:stCondLst>
                                        </p:cTn>
                                        <p:tgtEl>
                                          <p:spTgt spid="247843"/>
                                        </p:tgtEl>
                                        <p:attrNameLst>
                                          <p:attrName>xshear</p:attrName>
                                        </p:attrNameLst>
                                      </p:cBhvr>
                                      <p:to>
                                        <p:strVal val="-1.0"/>
                                      </p:to>
                                    </p:set>
                                    <p:set>
                                      <p:cBhvr>
                                        <p:cTn id="110" dur="1" fill="hold">
                                          <p:stCondLst>
                                            <p:cond delay="999"/>
                                          </p:stCondLst>
                                        </p:cTn>
                                        <p:tgtEl>
                                          <p:spTgt spid="2478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grpId="0" nodeType="clickEffect">
                                  <p:stCondLst>
                                    <p:cond delay="0"/>
                                  </p:stCondLst>
                                  <p:childTnLst>
                                    <p:animEffect transition="out" filter="fade">
                                      <p:cBhvr>
                                        <p:cTn id="114" dur="500" tmFilter="0, 0; .2, .5; .8, .5; 1, 0"/>
                                        <p:tgtEl>
                                          <p:spTgt spid="247817"/>
                                        </p:tgtEl>
                                      </p:cBhvr>
                                    </p:animEffect>
                                    <p:animScale>
                                      <p:cBhvr>
                                        <p:cTn id="115" dur="250" autoRev="1" fill="hold"/>
                                        <p:tgtEl>
                                          <p:spTgt spid="247817"/>
                                        </p:tgtEl>
                                      </p:cBhvr>
                                      <p:by x="105000" y="105000"/>
                                    </p:animScale>
                                  </p:childTnLst>
                                </p:cTn>
                              </p:par>
                              <p:par>
                                <p:cTn id="116" presetID="1" presetClass="entr" presetSubtype="0" fill="hold" grpId="1" nodeType="withEffect">
                                  <p:stCondLst>
                                    <p:cond delay="0"/>
                                  </p:stCondLst>
                                  <p:childTnLst>
                                    <p:set>
                                      <p:cBhvr>
                                        <p:cTn id="117" dur="1" fill="hold">
                                          <p:stCondLst>
                                            <p:cond delay="0"/>
                                          </p:stCondLst>
                                        </p:cTn>
                                        <p:tgtEl>
                                          <p:spTgt spid="247831"/>
                                        </p:tgtEl>
                                        <p:attrNameLst>
                                          <p:attrName>style.visibility</p:attrName>
                                        </p:attrNameLst>
                                      </p:cBhvr>
                                      <p:to>
                                        <p:strVal val="visible"/>
                                      </p:to>
                                    </p:set>
                                  </p:childTnLst>
                                </p:cTn>
                              </p:par>
                              <p:par>
                                <p:cTn id="118" presetID="1" presetClass="exit" presetSubtype="0" fill="hold" grpId="1" nodeType="withEffect">
                                  <p:stCondLst>
                                    <p:cond delay="0"/>
                                  </p:stCondLst>
                                  <p:childTnLst>
                                    <p:set>
                                      <p:cBhvr>
                                        <p:cTn id="119" dur="1" fill="hold">
                                          <p:stCondLst>
                                            <p:cond delay="0"/>
                                          </p:stCondLst>
                                        </p:cTn>
                                        <p:tgtEl>
                                          <p:spTgt spid="247836"/>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4" presetClass="entr" presetSubtype="0" fill="hold" nodeType="clickEffect">
                                  <p:stCondLst>
                                    <p:cond delay="0"/>
                                  </p:stCondLst>
                                  <p:iterate type="lt">
                                    <p:tmPct val="0"/>
                                  </p:iterate>
                                  <p:childTnLst>
                                    <p:set>
                                      <p:cBhvr>
                                        <p:cTn id="123" dur="1" fill="hold">
                                          <p:stCondLst>
                                            <p:cond delay="0"/>
                                          </p:stCondLst>
                                        </p:cTn>
                                        <p:tgtEl>
                                          <p:spTgt spid="247843"/>
                                        </p:tgtEl>
                                        <p:attrNameLst>
                                          <p:attrName>style.visibility</p:attrName>
                                        </p:attrNameLst>
                                      </p:cBhvr>
                                      <p:to>
                                        <p:strVal val="visible"/>
                                      </p:to>
                                    </p:set>
                                    <p:anim from="(-#ppt_w/2)" to="(#ppt_x)" calcmode="lin" valueType="num">
                                      <p:cBhvr>
                                        <p:cTn id="124" dur="600" fill="hold">
                                          <p:stCondLst>
                                            <p:cond delay="0"/>
                                          </p:stCondLst>
                                        </p:cTn>
                                        <p:tgtEl>
                                          <p:spTgt spid="247843"/>
                                        </p:tgtEl>
                                        <p:attrNameLst>
                                          <p:attrName>ppt_x</p:attrName>
                                        </p:attrNameLst>
                                      </p:cBhvr>
                                    </p:anim>
                                    <p:anim from="0" to="-1.0" calcmode="lin" valueType="num">
                                      <p:cBhvr>
                                        <p:cTn id="125" dur="200" decel="50000" autoRev="1" fill="hold">
                                          <p:stCondLst>
                                            <p:cond delay="600"/>
                                          </p:stCondLst>
                                        </p:cTn>
                                        <p:tgtEl>
                                          <p:spTgt spid="247843"/>
                                        </p:tgtEl>
                                        <p:attrNameLst>
                                          <p:attrName>xshear</p:attrName>
                                        </p:attrNameLst>
                                      </p:cBhvr>
                                    </p:anim>
                                    <p:animScale>
                                      <p:cBhvr>
                                        <p:cTn id="126" dur="200" decel="100000" autoRev="1" fill="hold">
                                          <p:stCondLst>
                                            <p:cond delay="600"/>
                                          </p:stCondLst>
                                        </p:cTn>
                                        <p:tgtEl>
                                          <p:spTgt spid="247843"/>
                                        </p:tgtEl>
                                      </p:cBhvr>
                                      <p:from x="100000" y="100000"/>
                                      <p:to x="80000" y="100000"/>
                                    </p:animScale>
                                    <p:anim by="(#ppt_h/3+#ppt_w*0.1)" calcmode="lin" valueType="num">
                                      <p:cBhvr additive="sum">
                                        <p:cTn id="127" dur="200" decel="100000" autoRev="1" fill="hold">
                                          <p:stCondLst>
                                            <p:cond delay="600"/>
                                          </p:stCondLst>
                                        </p:cTn>
                                        <p:tgtEl>
                                          <p:spTgt spid="247843"/>
                                        </p:tgtEl>
                                        <p:attrNameLst>
                                          <p:attrName>ppt_x</p:attrName>
                                        </p:attrNameLst>
                                      </p:cBhvr>
                                    </p:anim>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6000"/>
                                  </p:stCondLst>
                                  <p:childTnLst>
                                    <p:set>
                                      <p:cBhvr>
                                        <p:cTn id="131" dur="1" fill="hold">
                                          <p:stCondLst>
                                            <p:cond delay="0"/>
                                          </p:stCondLst>
                                        </p:cTn>
                                        <p:tgtEl>
                                          <p:spTgt spid="247829"/>
                                        </p:tgtEl>
                                        <p:attrNameLst>
                                          <p:attrName>style.visibility</p:attrName>
                                        </p:attrNameLst>
                                      </p:cBhvr>
                                      <p:to>
                                        <p:strVal val="hidden"/>
                                      </p:to>
                                    </p:set>
                                  </p:childTnLst>
                                </p:cTn>
                              </p:par>
                              <p:par>
                                <p:cTn id="132" presetID="1" presetClass="entr" presetSubtype="0" fill="hold" grpId="0" nodeType="withEffect">
                                  <p:stCondLst>
                                    <p:cond delay="6000"/>
                                  </p:stCondLst>
                                  <p:childTnLst>
                                    <p:set>
                                      <p:cBhvr>
                                        <p:cTn id="133" dur="1" fill="hold">
                                          <p:stCondLst>
                                            <p:cond delay="0"/>
                                          </p:stCondLst>
                                        </p:cTn>
                                        <p:tgtEl>
                                          <p:spTgt spid="247833"/>
                                        </p:tgtEl>
                                        <p:attrNameLst>
                                          <p:attrName>style.visibility</p:attrName>
                                        </p:attrNameLst>
                                      </p:cBhvr>
                                      <p:to>
                                        <p:strVal val="visible"/>
                                      </p:to>
                                    </p:set>
                                  </p:childTnLst>
                                </p:cTn>
                              </p:par>
                              <p:par>
                                <p:cTn id="134" presetID="1" presetClass="exit" presetSubtype="0" fill="hold" grpId="1" nodeType="withEffect">
                                  <p:stCondLst>
                                    <p:cond delay="2000"/>
                                  </p:stCondLst>
                                  <p:childTnLst>
                                    <p:set>
                                      <p:cBhvr>
                                        <p:cTn id="135" dur="1" fill="hold">
                                          <p:stCondLst>
                                            <p:cond delay="0"/>
                                          </p:stCondLst>
                                        </p:cTn>
                                        <p:tgtEl>
                                          <p:spTgt spid="247842"/>
                                        </p:tgtEl>
                                        <p:attrNameLst>
                                          <p:attrName>style.visibility</p:attrName>
                                        </p:attrNameLst>
                                      </p:cBhvr>
                                      <p:to>
                                        <p:strVal val="hidden"/>
                                      </p:to>
                                    </p:set>
                                  </p:childTnLst>
                                </p:cTn>
                              </p:par>
                              <p:par>
                                <p:cTn id="136" presetID="1" presetClass="entr" presetSubtype="0" fill="hold" grpId="0" nodeType="withEffect">
                                  <p:stCondLst>
                                    <p:cond delay="2000"/>
                                  </p:stCondLst>
                                  <p:childTnLst>
                                    <p:set>
                                      <p:cBhvr>
                                        <p:cTn id="137" dur="1" fill="hold">
                                          <p:stCondLst>
                                            <p:cond delay="0"/>
                                          </p:stCondLst>
                                        </p:cTn>
                                        <p:tgtEl>
                                          <p:spTgt spid="247844"/>
                                        </p:tgtEl>
                                        <p:attrNameLst>
                                          <p:attrName>style.visibility</p:attrName>
                                        </p:attrNameLst>
                                      </p:cBhvr>
                                      <p:to>
                                        <p:strVal val="visible"/>
                                      </p:to>
                                    </p:set>
                                  </p:childTnLst>
                                </p:cTn>
                              </p:par>
                              <p:par>
                                <p:cTn id="138" presetID="1" presetClass="exit" presetSubtype="0" fill="hold" grpId="2" nodeType="withEffect">
                                  <p:stCondLst>
                                    <p:cond delay="4000"/>
                                  </p:stCondLst>
                                  <p:childTnLst>
                                    <p:set>
                                      <p:cBhvr>
                                        <p:cTn id="139" dur="1" fill="hold">
                                          <p:stCondLst>
                                            <p:cond delay="0"/>
                                          </p:stCondLst>
                                        </p:cTn>
                                        <p:tgtEl>
                                          <p:spTgt spid="247831"/>
                                        </p:tgtEl>
                                        <p:attrNameLst>
                                          <p:attrName>style.visibility</p:attrName>
                                        </p:attrNameLst>
                                      </p:cBhvr>
                                      <p:to>
                                        <p:strVal val="hidden"/>
                                      </p:to>
                                    </p:set>
                                  </p:childTnLst>
                                </p:cTn>
                              </p:par>
                              <p:par>
                                <p:cTn id="140" presetID="1" presetClass="entr" presetSubtype="0" fill="hold" grpId="2" nodeType="withEffect">
                                  <p:stCondLst>
                                    <p:cond delay="4000"/>
                                  </p:stCondLst>
                                  <p:childTnLst>
                                    <p:set>
                                      <p:cBhvr>
                                        <p:cTn id="141" dur="1" fill="hold">
                                          <p:stCondLst>
                                            <p:cond delay="0"/>
                                          </p:stCondLst>
                                        </p:cTn>
                                        <p:tgtEl>
                                          <p:spTgt spid="24783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34" presetClass="exit" presetSubtype="0" fill="hold" nodeType="clickEffect">
                                  <p:stCondLst>
                                    <p:cond delay="0"/>
                                  </p:stCondLst>
                                  <p:iterate type="lt">
                                    <p:tmPct val="0"/>
                                  </p:iterate>
                                  <p:childTnLst>
                                    <p:anim from="(ppt_x)" to="(ppt_x+1)" calcmode="lin" valueType="num">
                                      <p:cBhvr>
                                        <p:cTn id="145" dur="1000">
                                          <p:stCondLst>
                                            <p:cond delay="0"/>
                                          </p:stCondLst>
                                        </p:cTn>
                                        <p:tgtEl>
                                          <p:spTgt spid="247843"/>
                                        </p:tgtEl>
                                        <p:attrNameLst>
                                          <p:attrName>ppt_x</p:attrName>
                                        </p:attrNameLst>
                                      </p:cBhvr>
                                    </p:anim>
                                    <p:anim from="0" to="-1.0" calcmode="lin" valueType="num">
                                      <p:cBhvr>
                                        <p:cTn id="146" dur="200" accel="50000">
                                          <p:stCondLst>
                                            <p:cond delay="0"/>
                                          </p:stCondLst>
                                        </p:cTn>
                                        <p:tgtEl>
                                          <p:spTgt spid="247843"/>
                                        </p:tgtEl>
                                        <p:attrNameLst>
                                          <p:attrName>xshear</p:attrName>
                                        </p:attrNameLst>
                                      </p:cBhvr>
                                    </p:anim>
                                    <p:set>
                                      <p:cBhvr>
                                        <p:cTn id="147" dur="800">
                                          <p:stCondLst>
                                            <p:cond delay="200"/>
                                          </p:stCondLst>
                                        </p:cTn>
                                        <p:tgtEl>
                                          <p:spTgt spid="247843"/>
                                        </p:tgtEl>
                                        <p:attrNameLst>
                                          <p:attrName>xshear</p:attrName>
                                        </p:attrNameLst>
                                      </p:cBhvr>
                                      <p:to>
                                        <p:strVal val="-1.0"/>
                                      </p:to>
                                    </p:set>
                                    <p:set>
                                      <p:cBhvr>
                                        <p:cTn id="148" dur="1" fill="hold">
                                          <p:stCondLst>
                                            <p:cond delay="999"/>
                                          </p:stCondLst>
                                        </p:cTn>
                                        <p:tgtEl>
                                          <p:spTgt spid="24784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6" presetClass="emph" presetSubtype="0" fill="hold" grpId="1" nodeType="clickEffect">
                                  <p:stCondLst>
                                    <p:cond delay="0"/>
                                  </p:stCondLst>
                                  <p:childTnLst>
                                    <p:animEffect transition="out" filter="fade">
                                      <p:cBhvr>
                                        <p:cTn id="152" dur="500" tmFilter="0, 0; .2, .5; .8, .5; 1, 0"/>
                                        <p:tgtEl>
                                          <p:spTgt spid="247812"/>
                                        </p:tgtEl>
                                      </p:cBhvr>
                                    </p:animEffect>
                                    <p:animScale>
                                      <p:cBhvr>
                                        <p:cTn id="153" dur="250" autoRev="1" fill="hold"/>
                                        <p:tgtEl>
                                          <p:spTgt spid="247812"/>
                                        </p:tgtEl>
                                      </p:cBhvr>
                                      <p:by x="105000" y="105000"/>
                                    </p:animScale>
                                  </p:childTnLst>
                                </p:cTn>
                              </p:par>
                              <p:par>
                                <p:cTn id="154" presetID="1" presetClass="exit" presetSubtype="0" fill="hold" grpId="1" nodeType="withEffect">
                                  <p:stCondLst>
                                    <p:cond delay="0"/>
                                  </p:stCondLst>
                                  <p:childTnLst>
                                    <p:set>
                                      <p:cBhvr>
                                        <p:cTn id="155" dur="1" fill="hold">
                                          <p:stCondLst>
                                            <p:cond delay="0"/>
                                          </p:stCondLst>
                                        </p:cTn>
                                        <p:tgtEl>
                                          <p:spTgt spid="247844"/>
                                        </p:tgtEl>
                                        <p:attrNameLst>
                                          <p:attrName>style.visibility</p:attrName>
                                        </p:attrNameLst>
                                      </p:cBhvr>
                                      <p:to>
                                        <p:strVal val="hidden"/>
                                      </p:to>
                                    </p:set>
                                  </p:childTnLst>
                                </p:cTn>
                              </p:par>
                              <p:par>
                                <p:cTn id="156" presetID="1" presetClass="entr" presetSubtype="0" fill="hold" grpId="2" nodeType="withEffect">
                                  <p:stCondLst>
                                    <p:cond delay="0"/>
                                  </p:stCondLst>
                                  <p:childTnLst>
                                    <p:set>
                                      <p:cBhvr>
                                        <p:cTn id="157" dur="1" fill="hold">
                                          <p:stCondLst>
                                            <p:cond delay="0"/>
                                          </p:stCondLst>
                                        </p:cTn>
                                        <p:tgtEl>
                                          <p:spTgt spid="247823"/>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2">
                                            <p:txEl>
                                              <p:pRg st="0" end="0"/>
                                            </p:txEl>
                                          </p:spTgt>
                                        </p:tgtEl>
                                        <p:attrNameLst>
                                          <p:attrName>style.visibility</p:attrName>
                                        </p:attrNameLst>
                                      </p:cBhvr>
                                      <p:to>
                                        <p:strVal val="visible"/>
                                      </p:to>
                                    </p:set>
                                    <p:animEffect transition="in" filter="fade">
                                      <p:cBhvr>
                                        <p:cTn id="16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autoUpdateAnimBg="0"/>
      <p:bldP spid="247812" grpId="1" animBg="1"/>
      <p:bldP spid="247817" grpId="0" animBg="1"/>
      <p:bldP spid="247822" grpId="0"/>
      <p:bldP spid="247823" grpId="0"/>
      <p:bldP spid="247823" grpId="1"/>
      <p:bldP spid="247823" grpId="2"/>
      <p:bldP spid="247825" grpId="0"/>
      <p:bldP spid="247827" grpId="0"/>
      <p:bldP spid="247829" grpId="0"/>
      <p:bldP spid="247829" grpId="1"/>
      <p:bldP spid="247830" grpId="0"/>
      <p:bldP spid="247830" grpId="1"/>
      <p:bldP spid="247831" grpId="0"/>
      <p:bldP spid="247831" grpId="1"/>
      <p:bldP spid="247831" grpId="2"/>
      <p:bldP spid="247832" grpId="0"/>
      <p:bldP spid="247832" grpId="1"/>
      <p:bldP spid="247833" grpId="0" animBg="1"/>
      <p:bldP spid="247834" grpId="0"/>
      <p:bldP spid="247834" grpId="1"/>
      <p:bldP spid="247835" grpId="0"/>
      <p:bldP spid="247835" grpId="1"/>
      <p:bldP spid="247835" grpId="2"/>
      <p:bldP spid="247836" grpId="0"/>
      <p:bldP spid="247836" grpId="1"/>
      <p:bldP spid="247837" grpId="0"/>
      <p:bldP spid="247837" grpId="1"/>
      <p:bldP spid="247838" grpId="0"/>
      <p:bldP spid="247838" grpId="1"/>
      <p:bldP spid="247839" grpId="0" animBg="1"/>
      <p:bldP spid="247840" grpId="0"/>
      <p:bldP spid="247840" grpId="1"/>
      <p:bldP spid="247841" grpId="0"/>
      <p:bldP spid="247841" grpId="1"/>
      <p:bldP spid="247842" grpId="0"/>
      <p:bldP spid="247842" grpId="1"/>
      <p:bldP spid="247844" grpId="0"/>
      <p:bldP spid="2478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heldon 02 cropped.jpg"/>
          <p:cNvPicPr>
            <a:picLocks noChangeAspect="1"/>
          </p:cNvPicPr>
          <p:nvPr/>
        </p:nvPicPr>
        <p:blipFill>
          <a:blip r:embed="rId3" cstate="screen"/>
          <a:stretch>
            <a:fillRect/>
          </a:stretch>
        </p:blipFill>
        <p:spPr>
          <a:xfrm>
            <a:off x="8077200" y="514350"/>
            <a:ext cx="1066801" cy="921544"/>
          </a:xfrm>
          <a:prstGeom prst="rect">
            <a:avLst/>
          </a:prstGeom>
        </p:spPr>
      </p:pic>
      <p:sp>
        <p:nvSpPr>
          <p:cNvPr id="2" name="Title 1"/>
          <p:cNvSpPr>
            <a:spLocks noGrp="1"/>
          </p:cNvSpPr>
          <p:nvPr>
            <p:ph type="title"/>
          </p:nvPr>
        </p:nvSpPr>
        <p:spPr>
          <a:xfrm>
            <a:off x="95876" y="257175"/>
            <a:ext cx="2808041" cy="562779"/>
          </a:xfrm>
        </p:spPr>
        <p:txBody>
          <a:bodyPr/>
          <a:lstStyle/>
          <a:p>
            <a:r>
              <a:rPr lang="en-US" sz="2400" dirty="0" smtClean="0"/>
              <a:t>But Wait! There’s More!</a:t>
            </a:r>
            <a:endParaRPr lang="en-US" sz="2400" dirty="0"/>
          </a:p>
        </p:txBody>
      </p:sp>
      <p:sp>
        <p:nvSpPr>
          <p:cNvPr id="5" name="Rounded Rectangle 4"/>
          <p:cNvSpPr/>
          <p:nvPr/>
        </p:nvSpPr>
        <p:spPr bwMode="auto">
          <a:xfrm>
            <a:off x="1676400" y="971550"/>
            <a:ext cx="35814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27000" h="101600" prst="artDeco"/>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Cmd</a:t>
            </a:r>
            <a:r>
              <a:rPr kumimoji="0" lang="en-US" sz="1800" b="0" i="0" u="none" strike="noStrike" cap="none" normalizeH="0" baseline="0" dirty="0" smtClean="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05000" y="3371850"/>
            <a:ext cx="1371601" cy="115187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smtClean="0"/>
              <a:t>Transaction Manager: Log &amp; Lock </a:t>
            </a:r>
            <a:r>
              <a:rPr lang="en-US" sz="1800" dirty="0" err="1" smtClean="0"/>
              <a:t>Mgr</a:t>
            </a:r>
            <a:endParaRPr kumimoji="0" lang="en-US" sz="1800" b="0" i="0" u="none" strike="noStrike" cap="none" normalizeH="0" baseline="0" dirty="0" smtClean="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Buffer </a:t>
            </a:r>
            <a:r>
              <a:rPr kumimoji="0" lang="en-US" sz="1800" i="0" u="none" strike="noStrike" cap="none" normalizeH="0" baseline="0" dirty="0" smtClean="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Protocol</a:t>
              </a:r>
              <a:r>
                <a:rPr kumimoji="0" lang="en-US" sz="2000" b="1" i="0" u="none" strike="noStrike" cap="none" normalizeH="0" dirty="0" smtClean="0">
                  <a:ln>
                    <a:noFill/>
                  </a:ln>
                  <a:solidFill>
                    <a:schemeClr val="bg1"/>
                  </a:solidFill>
                  <a:effectLst/>
                  <a:latin typeface="Arial" charset="0"/>
                  <a:ea typeface="ＭＳ Ｐゴシック" charset="-128"/>
                </a:rPr>
                <a:t> Layer</a:t>
              </a:r>
              <a:endParaRPr kumimoji="0" lang="en-US" sz="2000" b="1" i="0" u="none" strike="noStrike" cap="none" normalizeH="0" baseline="0" dirty="0" smtClean="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Data File</a:t>
            </a:r>
          </a:p>
        </p:txBody>
      </p:sp>
      <p:sp>
        <p:nvSpPr>
          <p:cNvPr id="20" name="Flowchart: Direct Access Storage 19"/>
          <p:cNvSpPr/>
          <p:nvPr/>
        </p:nvSpPr>
        <p:spPr bwMode="auto">
          <a:xfrm>
            <a:off x="152400" y="2514600"/>
            <a:ext cx="1295400" cy="5715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T-Log</a:t>
            </a:r>
          </a:p>
        </p:txBody>
      </p:sp>
      <p:sp>
        <p:nvSpPr>
          <p:cNvPr id="24" name="Rounded Rectangle 23"/>
          <p:cNvSpPr/>
          <p:nvPr/>
        </p:nvSpPr>
        <p:spPr bwMode="auto">
          <a:xfrm>
            <a:off x="6781800" y="2971800"/>
            <a:ext cx="2209800" cy="2038350"/>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4" cstate="screen"/>
          <a:srcRect/>
          <a:stretch>
            <a:fillRect/>
          </a:stretch>
        </p:blipFill>
        <p:spPr bwMode="auto">
          <a:xfrm>
            <a:off x="7315200" y="1257300"/>
            <a:ext cx="1600200" cy="840791"/>
          </a:xfrm>
          <a:prstGeom prst="rect">
            <a:avLst/>
          </a:prstGeom>
          <a:no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smtClean="0"/>
              <a:t>SQL Server Network Interface</a:t>
            </a:r>
            <a:endParaRPr lang="en-US" sz="1600" dirty="0"/>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smtClean="0"/>
              <a:t>TDS</a:t>
            </a:r>
            <a:endParaRPr lang="en-US" sz="1400" b="1" i="1" dirty="0"/>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0" name="TextBox 39"/>
          <p:cNvSpPr txBox="1"/>
          <p:nvPr/>
        </p:nvSpPr>
        <p:spPr>
          <a:xfrm>
            <a:off x="5029201" y="619779"/>
            <a:ext cx="1027845" cy="523220"/>
          </a:xfrm>
          <a:prstGeom prst="rect">
            <a:avLst/>
          </a:prstGeom>
          <a:noFill/>
        </p:spPr>
        <p:txBody>
          <a:bodyPr wrap="none" rtlCol="0">
            <a:spAutoFit/>
          </a:bodyPr>
          <a:lstStyle/>
          <a:p>
            <a:pPr algn="ctr"/>
            <a:r>
              <a:rPr lang="en-US" sz="1400" b="1" i="1" dirty="0" smtClean="0"/>
              <a:t>Language</a:t>
            </a:r>
          </a:p>
          <a:p>
            <a:pPr algn="ctr"/>
            <a:r>
              <a:rPr lang="en-US" sz="1400" b="1" i="1" dirty="0" smtClean="0"/>
              <a:t>Event</a:t>
            </a:r>
            <a:endParaRPr lang="en-US" sz="1400" b="1" i="1" dirty="0"/>
          </a:p>
        </p:txBody>
      </p:sp>
      <p:sp>
        <p:nvSpPr>
          <p:cNvPr id="41" name="TextBox 40"/>
          <p:cNvSpPr txBox="1"/>
          <p:nvPr/>
        </p:nvSpPr>
        <p:spPr>
          <a:xfrm>
            <a:off x="7086600" y="342901"/>
            <a:ext cx="990600" cy="954107"/>
          </a:xfrm>
          <a:prstGeom prst="rect">
            <a:avLst/>
          </a:prstGeom>
          <a:noFill/>
        </p:spPr>
        <p:txBody>
          <a:bodyPr wrap="square" rtlCol="0">
            <a:spAutoFit/>
          </a:bodyPr>
          <a:lstStyle/>
          <a:p>
            <a:r>
              <a:rPr lang="en-US" sz="1400" b="1" i="1" dirty="0" smtClean="0"/>
              <a:t>INSERT, UPDATE, or</a:t>
            </a:r>
          </a:p>
          <a:p>
            <a:r>
              <a:rPr lang="en-US" sz="1400" b="1" i="1" dirty="0" smtClean="0"/>
              <a:t>DELETE</a:t>
            </a:r>
            <a:endParaRPr lang="en-US" sz="1400" b="1" i="1" dirty="0"/>
          </a:p>
        </p:txBody>
      </p:sp>
      <p:sp>
        <p:nvSpPr>
          <p:cNvPr id="42" name="Flowchart: Decision 41"/>
          <p:cNvSpPr/>
          <p:nvPr/>
        </p:nvSpPr>
        <p:spPr bwMode="auto">
          <a:xfrm>
            <a:off x="4191000" y="234315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44" name="Elbow Connector 43"/>
          <p:cNvCxnSpPr>
            <a:stCxn id="42" idx="3"/>
            <a:endCxn id="24" idx="0"/>
          </p:cNvCxnSpPr>
          <p:nvPr/>
        </p:nvCxnSpPr>
        <p:spPr bwMode="auto">
          <a:xfrm>
            <a:off x="5638800" y="2714625"/>
            <a:ext cx="2247900" cy="25717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60" name="TextBox 59"/>
          <p:cNvSpPr txBox="1"/>
          <p:nvPr/>
        </p:nvSpPr>
        <p:spPr>
          <a:xfrm>
            <a:off x="3124201" y="209883"/>
            <a:ext cx="777777" cy="584775"/>
          </a:xfrm>
          <a:prstGeom prst="rect">
            <a:avLst/>
          </a:prstGeom>
          <a:noFill/>
        </p:spPr>
        <p:txBody>
          <a:bodyPr wrap="none" rtlCol="0">
            <a:spAutoFit/>
          </a:bodyPr>
          <a:lstStyle/>
          <a:p>
            <a:pPr algn="ctr"/>
            <a:r>
              <a:rPr lang="en-US" sz="1600" b="1" i="1" dirty="0" smtClean="0"/>
              <a:t>Query</a:t>
            </a:r>
          </a:p>
          <a:p>
            <a:pPr algn="ctr"/>
            <a:r>
              <a:rPr lang="en-US" sz="1600" b="1" i="1" dirty="0" smtClean="0"/>
              <a:t>Tree</a:t>
            </a:r>
            <a:endParaRPr lang="en-US" sz="1600" b="1" i="1" dirty="0"/>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noFill/>
        </p:spPr>
        <p:txBody>
          <a:bodyPr wrap="none" rtlCol="0">
            <a:spAutoFit/>
          </a:bodyPr>
          <a:lstStyle/>
          <a:p>
            <a:pPr algn="ctr"/>
            <a:r>
              <a:rPr lang="en-US" sz="1400" b="1" i="1" dirty="0" smtClean="0"/>
              <a:t>Query</a:t>
            </a:r>
          </a:p>
          <a:p>
            <a:pPr algn="ctr"/>
            <a:r>
              <a:rPr lang="en-US" sz="1400" b="1" i="1" dirty="0" smtClean="0"/>
              <a:t>Plan</a:t>
            </a:r>
            <a:endParaRPr lang="en-US" sz="1400" b="1" i="1" dirty="0"/>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5" name="TextBox 64"/>
          <p:cNvSpPr txBox="1"/>
          <p:nvPr/>
        </p:nvSpPr>
        <p:spPr>
          <a:xfrm>
            <a:off x="3579741" y="2571750"/>
            <a:ext cx="553357" cy="523220"/>
          </a:xfrm>
          <a:prstGeom prst="rect">
            <a:avLst/>
          </a:prstGeom>
          <a:noFill/>
        </p:spPr>
        <p:txBody>
          <a:bodyPr wrap="none" rtlCol="0">
            <a:spAutoFit/>
          </a:bodyPr>
          <a:lstStyle/>
          <a:p>
            <a:pPr algn="ctr"/>
            <a:r>
              <a:rPr lang="en-US" sz="1400" b="1" i="1" dirty="0" smtClean="0"/>
              <a:t>OLE</a:t>
            </a:r>
          </a:p>
          <a:p>
            <a:pPr algn="ctr"/>
            <a:r>
              <a:rPr lang="en-US" sz="1400" b="1" i="1" dirty="0" smtClean="0"/>
              <a:t>DB</a:t>
            </a:r>
            <a:endParaRPr lang="en-US" sz="1400" b="1" i="1" dirty="0"/>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8" name="TextBox 47"/>
          <p:cNvSpPr txBox="1"/>
          <p:nvPr/>
        </p:nvSpPr>
        <p:spPr>
          <a:xfrm>
            <a:off x="3160300" y="4000500"/>
            <a:ext cx="630237" cy="523220"/>
          </a:xfrm>
          <a:prstGeom prst="rect">
            <a:avLst/>
          </a:prstGeom>
          <a:noFill/>
        </p:spPr>
        <p:txBody>
          <a:bodyPr wrap="none" rtlCol="0">
            <a:spAutoFit/>
          </a:bodyPr>
          <a:lstStyle/>
          <a:p>
            <a:pPr algn="ctr"/>
            <a:r>
              <a:rPr lang="en-US" sz="1400" b="1" i="1" dirty="0" smtClean="0"/>
              <a:t>Data</a:t>
            </a:r>
          </a:p>
          <a:p>
            <a:pPr algn="ctr"/>
            <a:r>
              <a:rPr lang="en-US" sz="1400" b="1" i="1" dirty="0" smtClean="0"/>
              <a:t>Write</a:t>
            </a:r>
            <a:endParaRPr lang="en-US" sz="1400" b="1" i="1" dirty="0"/>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smtClean="0"/>
          </a:p>
        </p:txBody>
      </p:sp>
      <p:sp>
        <p:nvSpPr>
          <p:cNvPr id="56" name="Snip Single Corner Rectangle 55"/>
          <p:cNvSpPr/>
          <p:nvPr/>
        </p:nvSpPr>
        <p:spPr bwMode="auto">
          <a:xfrm>
            <a:off x="7734300" y="4022624"/>
            <a:ext cx="304800" cy="28575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3" name="Flowchart: Decision 52"/>
          <p:cNvSpPr/>
          <p:nvPr/>
        </p:nvSpPr>
        <p:spPr bwMode="auto">
          <a:xfrm>
            <a:off x="4343400" y="388620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54" name="Elbow Connector 53"/>
          <p:cNvCxnSpPr>
            <a:stCxn id="53" idx="3"/>
            <a:endCxn id="56" idx="2"/>
          </p:cNvCxnSpPr>
          <p:nvPr/>
        </p:nvCxnSpPr>
        <p:spPr bwMode="auto">
          <a:xfrm flipV="1">
            <a:off x="5791200" y="4165499"/>
            <a:ext cx="1943100" cy="92176"/>
          </a:xfrm>
          <a:prstGeom prst="bentConnector3">
            <a:avLst>
              <a:gd name="adj1" fmla="val 44335"/>
            </a:avLst>
          </a:prstGeom>
          <a:solidFill>
            <a:schemeClr val="accent1"/>
          </a:solidFill>
          <a:ln w="9525"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914400" y="4257675"/>
            <a:ext cx="3429000" cy="371475"/>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165499"/>
            <a:ext cx="6819900" cy="549377"/>
          </a:xfrm>
          <a:prstGeom prst="bentConnector3">
            <a:avLst>
              <a:gd name="adj1" fmla="val 84140"/>
            </a:avLst>
          </a:prstGeom>
          <a:solidFill>
            <a:schemeClr val="accent1"/>
          </a:solidFill>
          <a:ln w="9525" cap="flat" cmpd="sng" algn="ctr">
            <a:solidFill>
              <a:schemeClr val="tx1"/>
            </a:solidFill>
            <a:prstDash val="solid"/>
            <a:round/>
            <a:headEnd type="none" w="med" len="med"/>
            <a:tailEnd type="arrow"/>
          </a:ln>
          <a:effectLst/>
        </p:spPr>
      </p:cxnSp>
      <p:sp>
        <p:nvSpPr>
          <p:cNvPr id="59" name="TextBox 58"/>
          <p:cNvSpPr txBox="1"/>
          <p:nvPr/>
        </p:nvSpPr>
        <p:spPr>
          <a:xfrm>
            <a:off x="8011887" y="3903889"/>
            <a:ext cx="1143000" cy="523220"/>
          </a:xfrm>
          <a:prstGeom prst="rect">
            <a:avLst/>
          </a:prstGeom>
          <a:noFill/>
        </p:spPr>
        <p:txBody>
          <a:bodyPr wrap="square" rtlCol="0">
            <a:spAutoFit/>
          </a:bodyPr>
          <a:lstStyle/>
          <a:p>
            <a:r>
              <a:rPr lang="en-US" sz="1400" b="1" i="1" dirty="0" err="1" smtClean="0"/>
              <a:t>Oooh</a:t>
            </a:r>
            <a:r>
              <a:rPr lang="en-US" sz="1400" b="1" i="1" dirty="0" smtClean="0"/>
              <a:t>! So dirty!</a:t>
            </a:r>
            <a:endParaRPr lang="en-US" sz="1400" b="1" i="1" dirty="0"/>
          </a:p>
        </p:txBody>
      </p:sp>
      <p:sp>
        <p:nvSpPr>
          <p:cNvPr id="93" name="Curved Left Arrow 92"/>
          <p:cNvSpPr/>
          <p:nvPr/>
        </p:nvSpPr>
        <p:spPr bwMode="auto">
          <a:xfrm rot="10800000">
            <a:off x="4495800" y="1314450"/>
            <a:ext cx="3352800" cy="2628900"/>
          </a:xfrm>
          <a:prstGeom prst="curvedLeftArrow">
            <a:avLst>
              <a:gd name="adj1" fmla="val 13333"/>
              <a:gd name="adj2" fmla="val 28432"/>
              <a:gd name="adj3" fmla="val 14971"/>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4" name="TextBox 3"/>
          <p:cNvSpPr txBox="1"/>
          <p:nvPr/>
        </p:nvSpPr>
        <p:spPr>
          <a:xfrm>
            <a:off x="12700" y="3162867"/>
            <a:ext cx="1193800" cy="307777"/>
          </a:xfrm>
          <a:prstGeom prst="rect">
            <a:avLst/>
          </a:prstGeom>
          <a:noFill/>
        </p:spPr>
        <p:txBody>
          <a:bodyPr wrap="square" rtlCol="0">
            <a:spAutoFit/>
          </a:bodyPr>
          <a:lstStyle/>
          <a:p>
            <a:r>
              <a:rPr lang="en-US" sz="1400" i="1" dirty="0" err="1" smtClean="0"/>
              <a:t>CheckPoint</a:t>
            </a:r>
            <a:endParaRPr lang="en-US" sz="1400" i="1" dirty="0"/>
          </a:p>
        </p:txBody>
      </p:sp>
      <p:sp>
        <p:nvSpPr>
          <p:cNvPr id="9" name="TextBox 8"/>
          <p:cNvSpPr txBox="1"/>
          <p:nvPr/>
        </p:nvSpPr>
        <p:spPr>
          <a:xfrm>
            <a:off x="3649082" y="4719251"/>
            <a:ext cx="1000595" cy="307777"/>
          </a:xfrm>
          <a:prstGeom prst="rect">
            <a:avLst/>
          </a:prstGeom>
          <a:noFill/>
        </p:spPr>
        <p:txBody>
          <a:bodyPr wrap="none" rtlCol="0">
            <a:spAutoFit/>
          </a:bodyPr>
          <a:lstStyle/>
          <a:p>
            <a:r>
              <a:rPr lang="en-US" sz="1400" i="1" dirty="0" smtClean="0"/>
              <a:t>Lazywriter</a:t>
            </a:r>
            <a:endParaRPr lang="en-US" sz="1400" i="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4000" fill="hold" grpId="0" nodeType="click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grpId="1" nodeType="clickEffect">
                                  <p:stCondLst>
                                    <p:cond delay="0"/>
                                  </p:stCondLst>
                                  <p:childTnLst>
                                    <p:anim calcmode="lin" valueType="num">
                                      <p:cBhvr additive="base">
                                        <p:cTn id="56" dur="500"/>
                                        <p:tgtEl>
                                          <p:spTgt spid="42"/>
                                        </p:tgtEl>
                                        <p:attrNameLst>
                                          <p:attrName>ppt_x</p:attrName>
                                        </p:attrNameLst>
                                      </p:cBhvr>
                                      <p:tavLst>
                                        <p:tav tm="0">
                                          <p:val>
                                            <p:strVal val="ppt_x"/>
                                          </p:val>
                                        </p:tav>
                                        <p:tav tm="100000">
                                          <p:val>
                                            <p:strVal val="ppt_x"/>
                                          </p:val>
                                        </p:tav>
                                      </p:tavLst>
                                    </p:anim>
                                    <p:anim calcmode="lin" valueType="num">
                                      <p:cBhvr additive="base">
                                        <p:cTn id="57" dur="500"/>
                                        <p:tgtEl>
                                          <p:spTgt spid="42"/>
                                        </p:tgtEl>
                                        <p:attrNameLst>
                                          <p:attrName>ppt_y</p:attrName>
                                        </p:attrNameLst>
                                      </p:cBhvr>
                                      <p:tavLst>
                                        <p:tav tm="0">
                                          <p:val>
                                            <p:strVal val="ppt_y"/>
                                          </p:val>
                                        </p:tav>
                                        <p:tav tm="100000">
                                          <p:val>
                                            <p:strVal val="0-ppt_h/2"/>
                                          </p:val>
                                        </p:tav>
                                      </p:tavLst>
                                    </p:anim>
                                    <p:set>
                                      <p:cBhvr>
                                        <p:cTn id="58" dur="1" fill="hold">
                                          <p:stCondLst>
                                            <p:cond delay="499"/>
                                          </p:stCondLst>
                                        </p:cTn>
                                        <p:tgtEl>
                                          <p:spTgt spid="4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4"/>
                                        </p:tgtEl>
                                      </p:cBhvr>
                                    </p:animEffect>
                                    <p:set>
                                      <p:cBhvr>
                                        <p:cTn id="61" dur="1" fill="hold">
                                          <p:stCondLst>
                                            <p:cond delay="499"/>
                                          </p:stCondLst>
                                        </p:cTn>
                                        <p:tgtEl>
                                          <p:spTgt spid="4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additive="base">
                                        <p:cTn id="66" dur="500" fill="hold"/>
                                        <p:tgtEl>
                                          <p:spTgt spid="55"/>
                                        </p:tgtEl>
                                        <p:attrNameLst>
                                          <p:attrName>ppt_x</p:attrName>
                                        </p:attrNameLst>
                                      </p:cBhvr>
                                      <p:tavLst>
                                        <p:tav tm="0">
                                          <p:val>
                                            <p:strVal val="#ppt_x"/>
                                          </p:val>
                                        </p:tav>
                                        <p:tav tm="100000">
                                          <p:val>
                                            <p:strVal val="#ppt_x"/>
                                          </p:val>
                                        </p:tav>
                                      </p:tavLst>
                                    </p:anim>
                                    <p:anim calcmode="lin" valueType="num">
                                      <p:cBhvr additive="base">
                                        <p:cTn id="67" dur="500" fill="hold"/>
                                        <p:tgtEl>
                                          <p:spTgt spid="5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additive="base">
                                        <p:cTn id="70" dur="500" fill="hold"/>
                                        <p:tgtEl>
                                          <p:spTgt spid="60"/>
                                        </p:tgtEl>
                                        <p:attrNameLst>
                                          <p:attrName>ppt_x</p:attrName>
                                        </p:attrNameLst>
                                      </p:cBhvr>
                                      <p:tavLst>
                                        <p:tav tm="0">
                                          <p:val>
                                            <p:strVal val="#ppt_x"/>
                                          </p:val>
                                        </p:tav>
                                        <p:tav tm="100000">
                                          <p:val>
                                            <p:strVal val="#ppt_x"/>
                                          </p:val>
                                        </p:tav>
                                      </p:tavLst>
                                    </p:anim>
                                    <p:anim calcmode="lin" valueType="num">
                                      <p:cBhvr additive="base">
                                        <p:cTn id="7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additive="base">
                                        <p:cTn id="76" dur="500" fill="hold"/>
                                        <p:tgtEl>
                                          <p:spTgt spid="62"/>
                                        </p:tgtEl>
                                        <p:attrNameLst>
                                          <p:attrName>ppt_x</p:attrName>
                                        </p:attrNameLst>
                                      </p:cBhvr>
                                      <p:tavLst>
                                        <p:tav tm="0">
                                          <p:val>
                                            <p:strVal val="#ppt_x"/>
                                          </p:val>
                                        </p:tav>
                                        <p:tav tm="100000">
                                          <p:val>
                                            <p:strVal val="#ppt_x"/>
                                          </p:val>
                                        </p:tav>
                                      </p:tavLst>
                                    </p:anim>
                                    <p:anim calcmode="lin" valueType="num">
                                      <p:cBhvr additive="base">
                                        <p:cTn id="77" dur="500" fill="hold"/>
                                        <p:tgtEl>
                                          <p:spTgt spid="62"/>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 calcmode="lin" valueType="num">
                                      <p:cBhvr additive="base">
                                        <p:cTn id="80" dur="500" fill="hold"/>
                                        <p:tgtEl>
                                          <p:spTgt spid="63"/>
                                        </p:tgtEl>
                                        <p:attrNameLst>
                                          <p:attrName>ppt_x</p:attrName>
                                        </p:attrNameLst>
                                      </p:cBhvr>
                                      <p:tavLst>
                                        <p:tav tm="0">
                                          <p:val>
                                            <p:strVal val="#ppt_x"/>
                                          </p:val>
                                        </p:tav>
                                        <p:tav tm="100000">
                                          <p:val>
                                            <p:strVal val="#ppt_x"/>
                                          </p:val>
                                        </p:tav>
                                      </p:tavLst>
                                    </p:anim>
                                    <p:anim calcmode="lin" valueType="num">
                                      <p:cBhvr additive="base">
                                        <p:cTn id="8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 calcmode="lin" valueType="num">
                                      <p:cBhvr additive="base">
                                        <p:cTn id="90" dur="500" fill="hold"/>
                                        <p:tgtEl>
                                          <p:spTgt spid="65"/>
                                        </p:tgtEl>
                                        <p:attrNameLst>
                                          <p:attrName>ppt_x</p:attrName>
                                        </p:attrNameLst>
                                      </p:cBhvr>
                                      <p:tavLst>
                                        <p:tav tm="0">
                                          <p:val>
                                            <p:strVal val="#ppt_x"/>
                                          </p:val>
                                        </p:tav>
                                        <p:tav tm="100000">
                                          <p:val>
                                            <p:strVal val="#ppt_x"/>
                                          </p:val>
                                        </p:tav>
                                      </p:tavLst>
                                    </p:anim>
                                    <p:anim calcmode="lin" valueType="num">
                                      <p:cBhvr additive="base">
                                        <p:cTn id="9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6" presetClass="emph" presetSubtype="0" repeatCount="4000" fill="hold" grpId="0" nodeType="clickEffect">
                                  <p:stCondLst>
                                    <p:cond delay="0"/>
                                  </p:stCondLst>
                                  <p:childTnLst>
                                    <p:animEffect transition="out" filter="fade">
                                      <p:cBhvr>
                                        <p:cTn id="95" dur="500" tmFilter="0, 0; .2, .5; .8, .5; 1, 0"/>
                                        <p:tgtEl>
                                          <p:spTgt spid="15"/>
                                        </p:tgtEl>
                                      </p:cBhvr>
                                    </p:animEffect>
                                    <p:animScale>
                                      <p:cBhvr>
                                        <p:cTn id="96" dur="250" autoRev="1" fill="hold"/>
                                        <p:tgtEl>
                                          <p:spTgt spid="15"/>
                                        </p:tgtEl>
                                      </p:cBhvr>
                                      <p:by x="105000" y="105000"/>
                                    </p:animScale>
                                  </p:childTnLst>
                                </p:cTn>
                              </p:par>
                            </p:childTnLst>
                          </p:cTn>
                        </p:par>
                      </p:childTnLst>
                    </p:cTn>
                  </p:par>
                  <p:par>
                    <p:cTn id="97" fill="hold">
                      <p:stCondLst>
                        <p:cond delay="indefinite"/>
                      </p:stCondLst>
                      <p:childTnLst>
                        <p:par>
                          <p:cTn id="98" fill="hold">
                            <p:stCondLst>
                              <p:cond delay="0"/>
                            </p:stCondLst>
                            <p:childTnLst>
                              <p:par>
                                <p:cTn id="99" presetID="34" presetClass="entr"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from="(-#ppt_w/2)" to="(#ppt_x)" calcmode="lin" valueType="num">
                                      <p:cBhvr>
                                        <p:cTn id="101" dur="600" fill="hold">
                                          <p:stCondLst>
                                            <p:cond delay="0"/>
                                          </p:stCondLst>
                                        </p:cTn>
                                        <p:tgtEl>
                                          <p:spTgt spid="13"/>
                                        </p:tgtEl>
                                        <p:attrNameLst>
                                          <p:attrName>ppt_x</p:attrName>
                                        </p:attrNameLst>
                                      </p:cBhvr>
                                    </p:anim>
                                    <p:anim from="0" to="-1.0" calcmode="lin" valueType="num">
                                      <p:cBhvr>
                                        <p:cTn id="102" dur="200" decel="50000" autoRev="1" fill="hold">
                                          <p:stCondLst>
                                            <p:cond delay="600"/>
                                          </p:stCondLst>
                                        </p:cTn>
                                        <p:tgtEl>
                                          <p:spTgt spid="13"/>
                                        </p:tgtEl>
                                        <p:attrNameLst>
                                          <p:attrName>xshear</p:attrName>
                                        </p:attrNameLst>
                                      </p:cBhvr>
                                    </p:anim>
                                    <p:animScale>
                                      <p:cBhvr>
                                        <p:cTn id="103" dur="200" decel="100000" autoRev="1" fill="hold">
                                          <p:stCondLst>
                                            <p:cond delay="600"/>
                                          </p:stCondLst>
                                        </p:cTn>
                                        <p:tgtEl>
                                          <p:spTgt spid="13"/>
                                        </p:tgtEl>
                                      </p:cBhvr>
                                      <p:from x="100000" y="100000"/>
                                      <p:to x="80000" y="100000"/>
                                    </p:animScale>
                                    <p:anim by="(#ppt_h/3+#ppt_w*0.1)" calcmode="lin" valueType="num">
                                      <p:cBhvr additive="sum">
                                        <p:cTn id="104" dur="200" decel="100000" autoRev="1" fill="hold">
                                          <p:stCondLst>
                                            <p:cond delay="600"/>
                                          </p:stCondLst>
                                        </p:cTn>
                                        <p:tgtEl>
                                          <p:spTgt spid="13"/>
                                        </p:tgtEl>
                                        <p:attrNameLst>
                                          <p:attrName>ppt_x</p:attrName>
                                        </p:attrNameLst>
                                      </p:cBhvr>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additive="base">
                                        <p:cTn id="113" dur="500" fill="hold"/>
                                        <p:tgtEl>
                                          <p:spTgt spid="48"/>
                                        </p:tgtEl>
                                        <p:attrNameLst>
                                          <p:attrName>ppt_x</p:attrName>
                                        </p:attrNameLst>
                                      </p:cBhvr>
                                      <p:tavLst>
                                        <p:tav tm="0">
                                          <p:val>
                                            <p:strVal val="#ppt_x"/>
                                          </p:val>
                                        </p:tav>
                                        <p:tav tm="100000">
                                          <p:val>
                                            <p:strVal val="#ppt_x"/>
                                          </p:val>
                                        </p:tav>
                                      </p:tavLst>
                                    </p:anim>
                                    <p:anim calcmode="lin" valueType="num">
                                      <p:cBhvr additive="base">
                                        <p:cTn id="11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2"/>
                                        </p:tgtEl>
                                        <p:attrNameLst>
                                          <p:attrName>style.visibility</p:attrName>
                                        </p:attrNameLst>
                                      </p:cBhvr>
                                      <p:to>
                                        <p:strVal val="visible"/>
                                      </p:to>
                                    </p:set>
                                    <p:anim calcmode="lin" valueType="num">
                                      <p:cBhvr additive="base">
                                        <p:cTn id="125" dur="500" fill="hold"/>
                                        <p:tgtEl>
                                          <p:spTgt spid="52"/>
                                        </p:tgtEl>
                                        <p:attrNameLst>
                                          <p:attrName>ppt_x</p:attrName>
                                        </p:attrNameLst>
                                      </p:cBhvr>
                                      <p:tavLst>
                                        <p:tav tm="0">
                                          <p:val>
                                            <p:strVal val="#ppt_x"/>
                                          </p:val>
                                        </p:tav>
                                        <p:tav tm="100000">
                                          <p:val>
                                            <p:strVal val="#ppt_x"/>
                                          </p:val>
                                        </p:tav>
                                      </p:tavLst>
                                    </p:anim>
                                    <p:anim calcmode="lin" valueType="num">
                                      <p:cBhvr additive="base">
                                        <p:cTn id="1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additive="base">
                                        <p:cTn id="131" dur="500" fill="hold"/>
                                        <p:tgtEl>
                                          <p:spTgt spid="53"/>
                                        </p:tgtEl>
                                        <p:attrNameLst>
                                          <p:attrName>ppt_x</p:attrName>
                                        </p:attrNameLst>
                                      </p:cBhvr>
                                      <p:tavLst>
                                        <p:tav tm="0">
                                          <p:val>
                                            <p:strVal val="#ppt_x"/>
                                          </p:val>
                                        </p:tav>
                                        <p:tav tm="100000">
                                          <p:val>
                                            <p:strVal val="#ppt_x"/>
                                          </p:val>
                                        </p:tav>
                                      </p:tavLst>
                                    </p:anim>
                                    <p:anim calcmode="lin" valueType="num">
                                      <p:cBhvr additive="base">
                                        <p:cTn id="1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ppt_x"/>
                                          </p:val>
                                        </p:tav>
                                        <p:tav tm="100000">
                                          <p:val>
                                            <p:strVal val="#ppt_x"/>
                                          </p:val>
                                        </p:tav>
                                      </p:tavLst>
                                    </p:anim>
                                    <p:anim calcmode="lin" valueType="num">
                                      <p:cBhvr additive="base">
                                        <p:cTn id="138" dur="500" fill="hold"/>
                                        <p:tgtEl>
                                          <p:spTgt spid="5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 calcmode="lin" valueType="num">
                                      <p:cBhvr additive="base">
                                        <p:cTn id="141" dur="500" fill="hold"/>
                                        <p:tgtEl>
                                          <p:spTgt spid="56"/>
                                        </p:tgtEl>
                                        <p:attrNameLst>
                                          <p:attrName>ppt_x</p:attrName>
                                        </p:attrNameLst>
                                      </p:cBhvr>
                                      <p:tavLst>
                                        <p:tav tm="0">
                                          <p:val>
                                            <p:strVal val="#ppt_x"/>
                                          </p:val>
                                        </p:tav>
                                        <p:tav tm="100000">
                                          <p:val>
                                            <p:strVal val="#ppt_x"/>
                                          </p:val>
                                        </p:tav>
                                      </p:tavLst>
                                    </p:anim>
                                    <p:anim calcmode="lin" valueType="num">
                                      <p:cBhvr additive="base">
                                        <p:cTn id="14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ppt_x"/>
                                          </p:val>
                                        </p:tav>
                                        <p:tav tm="100000">
                                          <p:val>
                                            <p:strVal val="#ppt_x"/>
                                          </p:val>
                                        </p:tav>
                                      </p:tavLst>
                                    </p:anim>
                                    <p:anim calcmode="lin" valueType="num">
                                      <p:cBhvr additive="base">
                                        <p:cTn id="15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fade">
                                      <p:cBhvr>
                                        <p:cTn id="157" dur="2000"/>
                                        <p:tgtEl>
                                          <p:spTgt spid="5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
                                        </p:tgtEl>
                                        <p:attrNameLst>
                                          <p:attrName>style.visibility</p:attrName>
                                        </p:attrNameLst>
                                      </p:cBhvr>
                                      <p:to>
                                        <p:strVal val="visible"/>
                                      </p:to>
                                    </p:set>
                                    <p:animEffect transition="in" filter="fade">
                                      <p:cBhvr>
                                        <p:cTn id="160" dur="500"/>
                                        <p:tgtEl>
                                          <p:spTgt spid="4"/>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xit" presetSubtype="4" fill="hold" grpId="1" nodeType="clickEffect">
                                  <p:stCondLst>
                                    <p:cond delay="0"/>
                                  </p:stCondLst>
                                  <p:childTnLst>
                                    <p:anim calcmode="lin" valueType="num">
                                      <p:cBhvr additive="base">
                                        <p:cTn id="164" dur="500"/>
                                        <p:tgtEl>
                                          <p:spTgt spid="53"/>
                                        </p:tgtEl>
                                        <p:attrNameLst>
                                          <p:attrName>ppt_x</p:attrName>
                                        </p:attrNameLst>
                                      </p:cBhvr>
                                      <p:tavLst>
                                        <p:tav tm="0">
                                          <p:val>
                                            <p:strVal val="ppt_x"/>
                                          </p:val>
                                        </p:tav>
                                        <p:tav tm="100000">
                                          <p:val>
                                            <p:strVal val="ppt_x"/>
                                          </p:val>
                                        </p:tav>
                                      </p:tavLst>
                                    </p:anim>
                                    <p:anim calcmode="lin" valueType="num">
                                      <p:cBhvr additive="base">
                                        <p:cTn id="165" dur="500"/>
                                        <p:tgtEl>
                                          <p:spTgt spid="53"/>
                                        </p:tgtEl>
                                        <p:attrNameLst>
                                          <p:attrName>ppt_y</p:attrName>
                                        </p:attrNameLst>
                                      </p:cBhvr>
                                      <p:tavLst>
                                        <p:tav tm="0">
                                          <p:val>
                                            <p:strVal val="ppt_y"/>
                                          </p:val>
                                        </p:tav>
                                        <p:tav tm="100000">
                                          <p:val>
                                            <p:strVal val="1+ppt_h/2"/>
                                          </p:val>
                                        </p:tav>
                                      </p:tavLst>
                                    </p:anim>
                                    <p:set>
                                      <p:cBhvr>
                                        <p:cTn id="166" dur="1" fill="hold">
                                          <p:stCondLst>
                                            <p:cond delay="499"/>
                                          </p:stCondLst>
                                        </p:cTn>
                                        <p:tgtEl>
                                          <p:spTgt spid="5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54"/>
                                        </p:tgtEl>
                                        <p:attrNameLst>
                                          <p:attrName>ppt_x</p:attrName>
                                        </p:attrNameLst>
                                      </p:cBhvr>
                                      <p:tavLst>
                                        <p:tav tm="0">
                                          <p:val>
                                            <p:strVal val="ppt_x"/>
                                          </p:val>
                                        </p:tav>
                                        <p:tav tm="100000">
                                          <p:val>
                                            <p:strVal val="ppt_x"/>
                                          </p:val>
                                        </p:tav>
                                      </p:tavLst>
                                    </p:anim>
                                    <p:anim calcmode="lin" valueType="num">
                                      <p:cBhvr additive="base">
                                        <p:cTn id="169" dur="500"/>
                                        <p:tgtEl>
                                          <p:spTgt spid="54"/>
                                        </p:tgtEl>
                                        <p:attrNameLst>
                                          <p:attrName>ppt_y</p:attrName>
                                        </p:attrNameLst>
                                      </p:cBhvr>
                                      <p:tavLst>
                                        <p:tav tm="0">
                                          <p:val>
                                            <p:strVal val="ppt_y"/>
                                          </p:val>
                                        </p:tav>
                                        <p:tav tm="100000">
                                          <p:val>
                                            <p:strVal val="1+ppt_h/2"/>
                                          </p:val>
                                        </p:tav>
                                      </p:tavLst>
                                    </p:anim>
                                    <p:set>
                                      <p:cBhvr>
                                        <p:cTn id="170" dur="1" fill="hold">
                                          <p:stCondLst>
                                            <p:cond delay="499"/>
                                          </p:stCondLst>
                                        </p:cTn>
                                        <p:tgtEl>
                                          <p:spTgt spid="54"/>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57"/>
                                        </p:tgtEl>
                                        <p:attrNameLst>
                                          <p:attrName>ppt_x</p:attrName>
                                        </p:attrNameLst>
                                      </p:cBhvr>
                                      <p:tavLst>
                                        <p:tav tm="0">
                                          <p:val>
                                            <p:strVal val="ppt_x"/>
                                          </p:val>
                                        </p:tav>
                                        <p:tav tm="100000">
                                          <p:val>
                                            <p:strVal val="ppt_x"/>
                                          </p:val>
                                        </p:tav>
                                      </p:tavLst>
                                    </p:anim>
                                    <p:anim calcmode="lin" valueType="num">
                                      <p:cBhvr additive="base">
                                        <p:cTn id="173" dur="500"/>
                                        <p:tgtEl>
                                          <p:spTgt spid="57"/>
                                        </p:tgtEl>
                                        <p:attrNameLst>
                                          <p:attrName>ppt_y</p:attrName>
                                        </p:attrNameLst>
                                      </p:cBhvr>
                                      <p:tavLst>
                                        <p:tav tm="0">
                                          <p:val>
                                            <p:strVal val="ppt_y"/>
                                          </p:val>
                                        </p:tav>
                                        <p:tav tm="100000">
                                          <p:val>
                                            <p:strVal val="1+ppt_h/2"/>
                                          </p:val>
                                        </p:tav>
                                      </p:tavLst>
                                    </p:anim>
                                    <p:set>
                                      <p:cBhvr>
                                        <p:cTn id="174" dur="1" fill="hold">
                                          <p:stCondLst>
                                            <p:cond delay="499"/>
                                          </p:stCondLst>
                                        </p:cTn>
                                        <p:tgtEl>
                                          <p:spTgt spid="57"/>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58"/>
                                        </p:tgtEl>
                                        <p:attrNameLst>
                                          <p:attrName>ppt_x</p:attrName>
                                        </p:attrNameLst>
                                      </p:cBhvr>
                                      <p:tavLst>
                                        <p:tav tm="0">
                                          <p:val>
                                            <p:strVal val="ppt_x"/>
                                          </p:val>
                                        </p:tav>
                                        <p:tav tm="100000">
                                          <p:val>
                                            <p:strVal val="ppt_x"/>
                                          </p:val>
                                        </p:tav>
                                      </p:tavLst>
                                    </p:anim>
                                    <p:anim calcmode="lin" valueType="num">
                                      <p:cBhvr additive="base">
                                        <p:cTn id="177" dur="500"/>
                                        <p:tgtEl>
                                          <p:spTgt spid="58"/>
                                        </p:tgtEl>
                                        <p:attrNameLst>
                                          <p:attrName>ppt_y</p:attrName>
                                        </p:attrNameLst>
                                      </p:cBhvr>
                                      <p:tavLst>
                                        <p:tav tm="0">
                                          <p:val>
                                            <p:strVal val="ppt_y"/>
                                          </p:val>
                                        </p:tav>
                                        <p:tav tm="100000">
                                          <p:val>
                                            <p:strVal val="1+ppt_h/2"/>
                                          </p:val>
                                        </p:tav>
                                      </p:tavLst>
                                    </p:anim>
                                    <p:set>
                                      <p:cBhvr>
                                        <p:cTn id="178" dur="1" fill="hold">
                                          <p:stCondLst>
                                            <p:cond delay="499"/>
                                          </p:stCondLst>
                                        </p:cTn>
                                        <p:tgtEl>
                                          <p:spTgt spid="5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2" presetClass="entr" presetSubtype="0" fill="hold" grpId="0" nodeType="clickEffect">
                                  <p:stCondLst>
                                    <p:cond delay="0"/>
                                  </p:stCondLst>
                                  <p:childTnLst>
                                    <p:set>
                                      <p:cBhvr>
                                        <p:cTn id="182" dur="1" fill="hold">
                                          <p:stCondLst>
                                            <p:cond delay="0"/>
                                          </p:stCondLst>
                                        </p:cTn>
                                        <p:tgtEl>
                                          <p:spTgt spid="93"/>
                                        </p:tgtEl>
                                        <p:attrNameLst>
                                          <p:attrName>style.visibility</p:attrName>
                                        </p:attrNameLst>
                                      </p:cBhvr>
                                      <p:to>
                                        <p:strVal val="visible"/>
                                      </p:to>
                                    </p:set>
                                    <p:animScale>
                                      <p:cBhvr>
                                        <p:cTn id="183"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4" dur="1000" decel="50000" fill="hold">
                                          <p:stCondLst>
                                            <p:cond delay="0"/>
                                          </p:stCondLst>
                                        </p:cTn>
                                        <p:tgtEl>
                                          <p:spTgt spid="93"/>
                                        </p:tgtEl>
                                        <p:attrNameLst>
                                          <p:attrName>ppt_x</p:attrName>
                                          <p:attrName>ppt_y</p:attrName>
                                        </p:attrNameLst>
                                      </p:cBhvr>
                                    </p:animMotion>
                                    <p:animEffect transition="in" filter="fade">
                                      <p:cBhvr>
                                        <p:cTn id="185"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47" grpId="0" animBg="1"/>
      <p:bldP spid="48" grpId="0"/>
      <p:bldP spid="51" grpId="0" animBg="1"/>
      <p:bldP spid="56" grpId="0" animBg="1"/>
      <p:bldP spid="52" grpId="0" animBg="1"/>
      <p:bldP spid="53" grpId="0" animBg="1"/>
      <p:bldP spid="53" grpId="1" animBg="1"/>
      <p:bldP spid="59" grpId="0"/>
      <p:bldP spid="93" grpId="0" animBg="1"/>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676400" y="971550"/>
            <a:ext cx="3581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Cmd</a:t>
            </a:r>
            <a:r>
              <a:rPr kumimoji="0" lang="en-US" sz="1800" b="0" i="0" u="none" strike="noStrike" cap="none" normalizeH="0" baseline="0" dirty="0" smtClean="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77958" y="3371850"/>
            <a:ext cx="1298643"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Trans-action Manager: </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Log &amp; Lock </a:t>
            </a:r>
            <a:r>
              <a:rPr lang="en-US" sz="1400" dirty="0" err="1" smtClean="0"/>
              <a:t>Mgr</a:t>
            </a:r>
            <a:endParaRPr kumimoji="0" lang="en-US" sz="1400" b="0" i="0" u="none" strike="noStrike" cap="none" normalizeH="0" baseline="0" dirty="0" smtClean="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Buffer </a:t>
            </a:r>
            <a:r>
              <a:rPr kumimoji="0" lang="en-US" sz="1800" i="0" u="none" strike="noStrike" cap="none" normalizeH="0" baseline="0" dirty="0" smtClean="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a:solidFill>
            <a:schemeClr val="tx1">
              <a:lumMod val="20000"/>
              <a:lumOff val="80000"/>
            </a:schemeClr>
          </a:solidFill>
        </p:grpSpPr>
        <p:sp>
          <p:nvSpPr>
            <p:cNvPr id="16" name="Rounded Rectangle 15"/>
            <p:cNvSpPr/>
            <p:nvPr/>
          </p:nvSpPr>
          <p:spPr bwMode="auto">
            <a:xfrm>
              <a:off x="5410200" y="1371600"/>
              <a:ext cx="1371600" cy="2133600"/>
            </a:xfrm>
            <a:prstGeom prst="round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Protocol</a:t>
              </a:r>
              <a:r>
                <a:rPr kumimoji="0" lang="en-US" sz="2000" b="1" i="0" u="none" strike="noStrike" cap="none" normalizeH="0" dirty="0" smtClean="0">
                  <a:ln>
                    <a:noFill/>
                  </a:ln>
                  <a:solidFill>
                    <a:schemeClr val="bg1"/>
                  </a:solidFill>
                  <a:effectLst/>
                  <a:latin typeface="Arial" charset="0"/>
                  <a:ea typeface="ＭＳ Ｐゴシック" charset="-128"/>
                </a:rPr>
                <a:t> Layer</a:t>
              </a:r>
              <a:endParaRPr kumimoji="0" lang="en-US" sz="2000" b="1" i="0" u="none" strike="noStrike" cap="none" normalizeH="0" baseline="0" dirty="0" smtClean="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Data File(s)</a:t>
            </a:r>
          </a:p>
        </p:txBody>
      </p:sp>
      <p:sp>
        <p:nvSpPr>
          <p:cNvPr id="20" name="Flowchart: Direct Access Storage 19"/>
          <p:cNvSpPr/>
          <p:nvPr/>
        </p:nvSpPr>
        <p:spPr bwMode="auto">
          <a:xfrm>
            <a:off x="152400" y="2514600"/>
            <a:ext cx="1295400" cy="571500"/>
          </a:xfrm>
          <a:prstGeom prst="flowChartMagneticDrum">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T-Log</a:t>
            </a:r>
            <a:endParaRPr kumimoji="0" lang="en-US" sz="2000" b="0" i="0" u="none" strike="noStrike" cap="none" normalizeH="0" baseline="0" dirty="0" smtClean="0">
              <a:ln>
                <a:noFill/>
              </a:ln>
              <a:solidFill>
                <a:schemeClr val="tx1"/>
              </a:solidFill>
              <a:effectLst/>
              <a:latin typeface="Arial" charset="0"/>
              <a:ea typeface="ＭＳ Ｐゴシック" charset="-128"/>
            </a:endParaRPr>
          </a:p>
        </p:txBody>
      </p:sp>
      <p:sp>
        <p:nvSpPr>
          <p:cNvPr id="24" name="Rounded Rectangle 23"/>
          <p:cNvSpPr/>
          <p:nvPr/>
        </p:nvSpPr>
        <p:spPr bwMode="auto">
          <a:xfrm>
            <a:off x="6781800" y="2971799"/>
            <a:ext cx="2209800" cy="2116783"/>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3" cstate="screen"/>
          <a:srcRect/>
          <a:stretch>
            <a:fillRect/>
          </a:stretch>
        </p:blipFill>
        <p:spPr bwMode="auto">
          <a:xfrm>
            <a:off x="7315200" y="1257300"/>
            <a:ext cx="1600200" cy="840791"/>
          </a:xfrm>
          <a:prstGeom prst="rect">
            <a:avLst/>
          </a:prstGeom>
          <a:solidFill>
            <a:schemeClr val="bg1"/>
          </a:solid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smtClean="0"/>
              <a:t>SQL Server Network Interface</a:t>
            </a:r>
            <a:endParaRPr lang="en-US" sz="1600" dirty="0"/>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smtClean="0"/>
              <a:t>TDS</a:t>
            </a:r>
            <a:endParaRPr lang="en-US" sz="1400" b="1" i="1" dirty="0"/>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0" name="TextBox 39"/>
          <p:cNvSpPr txBox="1"/>
          <p:nvPr/>
        </p:nvSpPr>
        <p:spPr>
          <a:xfrm>
            <a:off x="5029201" y="558344"/>
            <a:ext cx="1027845" cy="1169551"/>
          </a:xfrm>
          <a:prstGeom prst="rect">
            <a:avLst/>
          </a:prstGeom>
          <a:noFill/>
        </p:spPr>
        <p:txBody>
          <a:bodyPr wrap="none" rtlCol="0">
            <a:spAutoFit/>
          </a:bodyPr>
          <a:lstStyle/>
          <a:p>
            <a:pPr algn="ctr"/>
            <a:r>
              <a:rPr lang="en-US" sz="1400" b="1" i="1" dirty="0" smtClean="0"/>
              <a:t>Language</a:t>
            </a:r>
          </a:p>
          <a:p>
            <a:pPr algn="ctr"/>
            <a:r>
              <a:rPr lang="en-US" sz="1400" b="1" i="1" dirty="0" smtClean="0"/>
              <a:t>Event</a:t>
            </a:r>
          </a:p>
          <a:p>
            <a:pPr algn="ctr"/>
            <a:endParaRPr lang="en-US" sz="1400" b="1" i="1" dirty="0"/>
          </a:p>
          <a:p>
            <a:pPr algn="ctr"/>
            <a:r>
              <a:rPr lang="en-US" sz="1400" b="1" i="1" dirty="0" smtClean="0"/>
              <a:t>SQL</a:t>
            </a:r>
          </a:p>
          <a:p>
            <a:pPr algn="ctr"/>
            <a:r>
              <a:rPr lang="en-US" sz="1400" b="1" i="1" smtClean="0"/>
              <a:t>OS</a:t>
            </a:r>
            <a:endParaRPr lang="en-US" sz="1400" b="1" i="1" dirty="0"/>
          </a:p>
        </p:txBody>
      </p:sp>
      <p:sp>
        <p:nvSpPr>
          <p:cNvPr id="42" name="Flowchart: Decision 41"/>
          <p:cNvSpPr/>
          <p:nvPr/>
        </p:nvSpPr>
        <p:spPr bwMode="auto">
          <a:xfrm>
            <a:off x="4191000" y="234315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44" name="Elbow Connector 43"/>
          <p:cNvCxnSpPr>
            <a:stCxn id="42" idx="3"/>
          </p:cNvCxnSpPr>
          <p:nvPr/>
        </p:nvCxnSpPr>
        <p:spPr bwMode="auto">
          <a:xfrm>
            <a:off x="5638800" y="2714625"/>
            <a:ext cx="2209800" cy="2143125"/>
          </a:xfrm>
          <a:prstGeom prst="bentConnector3">
            <a:avLst>
              <a:gd name="adj1" fmla="val 46059"/>
            </a:avLst>
          </a:prstGeom>
          <a:solidFill>
            <a:schemeClr val="accent1"/>
          </a:solidFill>
          <a:ln w="25400" cap="flat" cmpd="sng" algn="ctr">
            <a:solidFill>
              <a:schemeClr val="tx1"/>
            </a:solidFill>
            <a:prstDash val="solid"/>
            <a:round/>
            <a:headEnd type="none" w="med" len="med"/>
            <a:tailEnd type="arrow"/>
          </a:ln>
          <a:effectLst/>
        </p:spPr>
      </p:cxnSp>
      <p:sp>
        <p:nvSpPr>
          <p:cNvPr id="55" name="U-Turn Arrow 54"/>
          <p:cNvSpPr/>
          <p:nvPr/>
        </p:nvSpPr>
        <p:spPr bwMode="auto">
          <a:xfrm>
            <a:off x="2727423" y="596959"/>
            <a:ext cx="1600200" cy="857250"/>
          </a:xfrm>
          <a:prstGeom prst="uturnArrow">
            <a:avLst>
              <a:gd name="adj1" fmla="val 15555"/>
              <a:gd name="adj2" fmla="val 25000"/>
              <a:gd name="adj3" fmla="val 25000"/>
              <a:gd name="adj4" fmla="val 43750"/>
              <a:gd name="adj5" fmla="val 75000"/>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60" name="TextBox 59"/>
          <p:cNvSpPr txBox="1"/>
          <p:nvPr/>
        </p:nvSpPr>
        <p:spPr>
          <a:xfrm>
            <a:off x="3124201" y="400051"/>
            <a:ext cx="777777" cy="584775"/>
          </a:xfrm>
          <a:prstGeom prst="rect">
            <a:avLst/>
          </a:prstGeom>
          <a:noFill/>
        </p:spPr>
        <p:txBody>
          <a:bodyPr wrap="none" rtlCol="0">
            <a:spAutoFit/>
          </a:bodyPr>
          <a:lstStyle/>
          <a:p>
            <a:pPr algn="ctr"/>
            <a:r>
              <a:rPr lang="en-US" sz="1600" b="1" dirty="0" smtClean="0"/>
              <a:t>Query</a:t>
            </a:r>
          </a:p>
          <a:p>
            <a:pPr algn="ctr"/>
            <a:r>
              <a:rPr lang="en-US" sz="1600" b="1" dirty="0" smtClean="0"/>
              <a:t>Tree</a:t>
            </a:r>
            <a:endParaRPr lang="en-US" sz="1600" b="1" dirty="0"/>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solidFill>
            <a:schemeClr val="tx1">
              <a:lumMod val="20000"/>
              <a:lumOff val="80000"/>
            </a:schemeClr>
          </a:solidFill>
        </p:spPr>
        <p:txBody>
          <a:bodyPr wrap="none" rtlCol="0">
            <a:spAutoFit/>
          </a:bodyPr>
          <a:lstStyle/>
          <a:p>
            <a:pPr algn="ctr"/>
            <a:r>
              <a:rPr lang="en-US" sz="1400" b="1" i="1" dirty="0" smtClean="0"/>
              <a:t>Query</a:t>
            </a:r>
          </a:p>
          <a:p>
            <a:pPr algn="ctr"/>
            <a:r>
              <a:rPr lang="en-US" sz="1400" b="1" i="1" dirty="0" smtClean="0"/>
              <a:t>Plan</a:t>
            </a:r>
            <a:endParaRPr lang="en-US" sz="1400" b="1" i="1" dirty="0"/>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5" name="TextBox 64"/>
          <p:cNvSpPr txBox="1"/>
          <p:nvPr/>
        </p:nvSpPr>
        <p:spPr>
          <a:xfrm>
            <a:off x="3605389" y="2571750"/>
            <a:ext cx="502061" cy="461665"/>
          </a:xfrm>
          <a:prstGeom prst="rect">
            <a:avLst/>
          </a:prstGeom>
          <a:noFill/>
        </p:spPr>
        <p:txBody>
          <a:bodyPr wrap="none" rtlCol="0">
            <a:spAutoFit/>
          </a:bodyPr>
          <a:lstStyle/>
          <a:p>
            <a:pPr algn="ctr"/>
            <a:r>
              <a:rPr lang="en-US" sz="1200" b="1" i="1" dirty="0" smtClean="0"/>
              <a:t>OLE</a:t>
            </a:r>
          </a:p>
          <a:p>
            <a:pPr algn="ctr"/>
            <a:r>
              <a:rPr lang="en-US" sz="1200" b="1" i="1" dirty="0" smtClean="0"/>
              <a:t>DB</a:t>
            </a:r>
            <a:endParaRPr lang="en-US" sz="1200" b="1" i="1" dirty="0"/>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8" name="TextBox 47"/>
          <p:cNvSpPr txBox="1"/>
          <p:nvPr/>
        </p:nvSpPr>
        <p:spPr>
          <a:xfrm>
            <a:off x="3333963" y="3996065"/>
            <a:ext cx="630237" cy="523220"/>
          </a:xfrm>
          <a:prstGeom prst="rect">
            <a:avLst/>
          </a:prstGeom>
          <a:noFill/>
        </p:spPr>
        <p:txBody>
          <a:bodyPr wrap="none" rtlCol="0">
            <a:spAutoFit/>
          </a:bodyPr>
          <a:lstStyle/>
          <a:p>
            <a:pPr algn="ctr"/>
            <a:r>
              <a:rPr lang="en-US" sz="1400" b="1" i="1" dirty="0" smtClean="0"/>
              <a:t>Data</a:t>
            </a:r>
          </a:p>
          <a:p>
            <a:pPr algn="ctr"/>
            <a:r>
              <a:rPr lang="en-US" sz="1400" b="1" i="1" dirty="0" smtClean="0"/>
              <a:t>Write</a:t>
            </a:r>
            <a:endParaRPr lang="en-US" sz="1400" b="1" i="1" dirty="0"/>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smtClean="0"/>
          </a:p>
        </p:txBody>
      </p:sp>
      <p:sp>
        <p:nvSpPr>
          <p:cNvPr id="56" name="Snip Single Corner Rectangle 55"/>
          <p:cNvSpPr/>
          <p:nvPr/>
        </p:nvSpPr>
        <p:spPr bwMode="auto">
          <a:xfrm>
            <a:off x="7339391" y="4057650"/>
            <a:ext cx="304800" cy="285750"/>
          </a:xfrm>
          <a:prstGeom prst="snip1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3" name="Flowchart: Decision 52"/>
          <p:cNvSpPr/>
          <p:nvPr/>
        </p:nvSpPr>
        <p:spPr bwMode="auto">
          <a:xfrm>
            <a:off x="4305300" y="3835598"/>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54" name="Elbow Connector 53"/>
          <p:cNvCxnSpPr>
            <a:stCxn id="53" idx="3"/>
            <a:endCxn id="56" idx="2"/>
          </p:cNvCxnSpPr>
          <p:nvPr/>
        </p:nvCxnSpPr>
        <p:spPr bwMode="auto">
          <a:xfrm flipV="1">
            <a:off x="5753100" y="4200525"/>
            <a:ext cx="1586291" cy="654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876300" y="4207073"/>
            <a:ext cx="3429000" cy="371475"/>
          </a:xfrm>
          <a:prstGeom prst="bentConnector3">
            <a:avLst>
              <a:gd name="adj1" fmla="val 47229"/>
            </a:avLst>
          </a:prstGeom>
          <a:solidFill>
            <a:schemeClr val="accent1"/>
          </a:solidFill>
          <a:ln w="25400"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200525"/>
            <a:ext cx="6424991" cy="514351"/>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 name="TextBox 3"/>
          <p:cNvSpPr txBox="1"/>
          <p:nvPr/>
        </p:nvSpPr>
        <p:spPr>
          <a:xfrm>
            <a:off x="361323" y="3096819"/>
            <a:ext cx="877554" cy="523220"/>
          </a:xfrm>
          <a:prstGeom prst="rect">
            <a:avLst/>
          </a:prstGeom>
          <a:noFill/>
        </p:spPr>
        <p:txBody>
          <a:bodyPr wrap="square" rtlCol="0">
            <a:spAutoFit/>
          </a:bodyPr>
          <a:lstStyle/>
          <a:p>
            <a:r>
              <a:rPr lang="en-US" sz="1400" b="1" i="1" dirty="0" smtClean="0"/>
              <a:t>Check Point</a:t>
            </a:r>
            <a:endParaRPr lang="en-US" sz="1400" b="1" i="1" dirty="0"/>
          </a:p>
        </p:txBody>
      </p:sp>
      <p:sp>
        <p:nvSpPr>
          <p:cNvPr id="9" name="TextBox 8"/>
          <p:cNvSpPr txBox="1"/>
          <p:nvPr/>
        </p:nvSpPr>
        <p:spPr>
          <a:xfrm>
            <a:off x="3649082" y="4719251"/>
            <a:ext cx="1236236" cy="369332"/>
          </a:xfrm>
          <a:prstGeom prst="rect">
            <a:avLst/>
          </a:prstGeom>
          <a:noFill/>
        </p:spPr>
        <p:txBody>
          <a:bodyPr wrap="none" rtlCol="0">
            <a:spAutoFit/>
          </a:bodyPr>
          <a:lstStyle/>
          <a:p>
            <a:r>
              <a:rPr lang="en-US" sz="1800" i="1" dirty="0" smtClean="0"/>
              <a:t>Lazywriter</a:t>
            </a:r>
            <a:endParaRPr lang="en-US" sz="1800" i="1" dirty="0"/>
          </a:p>
        </p:txBody>
      </p:sp>
      <p:sp>
        <p:nvSpPr>
          <p:cNvPr id="10" name="TextBox 9"/>
          <p:cNvSpPr txBox="1"/>
          <p:nvPr/>
        </p:nvSpPr>
        <p:spPr>
          <a:xfrm>
            <a:off x="5821878" y="2703611"/>
            <a:ext cx="859531" cy="307777"/>
          </a:xfrm>
          <a:prstGeom prst="rect">
            <a:avLst/>
          </a:prstGeom>
          <a:noFill/>
        </p:spPr>
        <p:txBody>
          <a:bodyPr wrap="none" rtlCol="0">
            <a:spAutoFit/>
          </a:bodyPr>
          <a:lstStyle/>
          <a:p>
            <a:r>
              <a:rPr lang="en-US" sz="1400" b="1" i="1" dirty="0" smtClean="0"/>
              <a:t>Latches</a:t>
            </a:r>
            <a:endParaRPr lang="en-US" sz="1400" b="1" i="1" dirty="0"/>
          </a:p>
        </p:txBody>
      </p:sp>
      <p:sp>
        <p:nvSpPr>
          <p:cNvPr id="49" name="TextBox 48"/>
          <p:cNvSpPr txBox="1"/>
          <p:nvPr/>
        </p:nvSpPr>
        <p:spPr>
          <a:xfrm>
            <a:off x="1018034" y="4290613"/>
            <a:ext cx="700833" cy="307777"/>
          </a:xfrm>
          <a:prstGeom prst="rect">
            <a:avLst/>
          </a:prstGeom>
          <a:noFill/>
        </p:spPr>
        <p:txBody>
          <a:bodyPr wrap="none" rtlCol="0">
            <a:spAutoFit/>
          </a:bodyPr>
          <a:lstStyle/>
          <a:p>
            <a:r>
              <a:rPr lang="en-US" sz="1400" b="1" i="1" dirty="0" smtClean="0"/>
              <a:t>Locks</a:t>
            </a:r>
            <a:endParaRPr lang="en-US" sz="1400" b="1" i="1" dirty="0"/>
          </a:p>
        </p:txBody>
      </p:sp>
      <p:sp>
        <p:nvSpPr>
          <p:cNvPr id="50" name="Title 1"/>
          <p:cNvSpPr>
            <a:spLocks noGrp="1"/>
          </p:cNvSpPr>
          <p:nvPr>
            <p:ph type="title"/>
          </p:nvPr>
        </p:nvSpPr>
        <p:spPr>
          <a:xfrm>
            <a:off x="0" y="0"/>
            <a:ext cx="2286000" cy="984826"/>
          </a:xfrm>
        </p:spPr>
        <p:txBody>
          <a:bodyPr>
            <a:noAutofit/>
          </a:bodyPr>
          <a:lstStyle/>
          <a:p>
            <a:pPr>
              <a:lnSpc>
                <a:spcPct val="100000"/>
              </a:lnSpc>
            </a:pPr>
            <a:r>
              <a:rPr lang="en-US" sz="1800" dirty="0" smtClean="0"/>
              <a:t>Hekaton, a.k.a. in-memory OLTP</a:t>
            </a:r>
            <a:endParaRPr lang="en-US" sz="1800" dirty="0"/>
          </a:p>
        </p:txBody>
      </p:sp>
      <p:sp>
        <p:nvSpPr>
          <p:cNvPr id="23" name="Multiply 22"/>
          <p:cNvSpPr/>
          <p:nvPr/>
        </p:nvSpPr>
        <p:spPr>
          <a:xfrm>
            <a:off x="3695700" y="1007775"/>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Multiply 66"/>
          <p:cNvSpPr/>
          <p:nvPr/>
        </p:nvSpPr>
        <p:spPr>
          <a:xfrm>
            <a:off x="5619750" y="2229484"/>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Multiply 68"/>
          <p:cNvSpPr/>
          <p:nvPr/>
        </p:nvSpPr>
        <p:spPr>
          <a:xfrm>
            <a:off x="1988155" y="3343275"/>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Multiply 69"/>
          <p:cNvSpPr/>
          <p:nvPr/>
        </p:nvSpPr>
        <p:spPr>
          <a:xfrm>
            <a:off x="138793" y="2271712"/>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1" name="Multiply 70"/>
          <p:cNvSpPr/>
          <p:nvPr/>
        </p:nvSpPr>
        <p:spPr>
          <a:xfrm>
            <a:off x="812196" y="3929062"/>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7835745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7" grpId="0" animBg="1"/>
      <p:bldP spid="69" grpId="0" animBg="1"/>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ctangle 33794"/>
          <p:cNvPicPr>
            <a:picLocks noChangeAspect="1" noChangeArrowheads="1"/>
          </p:cNvPicPr>
          <p:nvPr/>
        </p:nvPicPr>
        <p:blipFill>
          <a:blip r:embed="rId3" cstate="screen"/>
          <a:srcRect/>
          <a:stretch>
            <a:fillRect/>
          </a:stretch>
        </p:blipFill>
        <p:spPr bwMode="auto">
          <a:xfrm rot="527784">
            <a:off x="1606227" y="21769"/>
            <a:ext cx="6878935" cy="6859244"/>
          </a:xfrm>
          <a:prstGeom prst="rect">
            <a:avLst/>
          </a:prstGeom>
          <a:noFill/>
          <a:ln w="9525">
            <a:noFill/>
            <a:miter lim="800000"/>
            <a:headEnd/>
            <a:tailEnd/>
          </a:ln>
        </p:spPr>
      </p:pic>
      <p:sp>
        <p:nvSpPr>
          <p:cNvPr id="2" name="Title 1"/>
          <p:cNvSpPr>
            <a:spLocks noGrp="1"/>
          </p:cNvSpPr>
          <p:nvPr>
            <p:ph type="title"/>
          </p:nvPr>
        </p:nvSpPr>
        <p:spPr>
          <a:xfrm>
            <a:off x="304800" y="228600"/>
            <a:ext cx="3124200" cy="857250"/>
          </a:xfrm>
        </p:spPr>
        <p:txBody>
          <a:bodyPr>
            <a:normAutofit/>
          </a:bodyPr>
          <a:lstStyle/>
          <a:p>
            <a:pPr algn="l"/>
            <a:r>
              <a:rPr lang="en-GB" dirty="0" smtClean="0"/>
              <a:t>SUMMARY</a:t>
            </a:r>
            <a:endParaRPr lang="en-US" dirty="0"/>
          </a:p>
        </p:txBody>
      </p:sp>
      <p:sp>
        <p:nvSpPr>
          <p:cNvPr id="7" name="TextBox 6"/>
          <p:cNvSpPr txBox="1">
            <a:spLocks noChangeArrowheads="1"/>
          </p:cNvSpPr>
          <p:nvPr/>
        </p:nvSpPr>
        <p:spPr bwMode="auto">
          <a:xfrm rot="579494">
            <a:off x="2195680" y="1505451"/>
            <a:ext cx="4698619" cy="3736407"/>
          </a:xfrm>
          <a:prstGeom prst="rect">
            <a:avLst/>
          </a:prstGeom>
          <a:noFill/>
          <a:ln w="9525">
            <a:noFill/>
            <a:miter lim="800000"/>
            <a:headEnd/>
            <a:tailEnd/>
          </a:ln>
        </p:spPr>
        <p:txBody>
          <a:bodyPr wrap="square">
            <a:spAutoFit/>
          </a:bodyPr>
          <a:lstStyle/>
          <a:p>
            <a:pPr marL="350838" indent="-350838" algn="l">
              <a:spcBef>
                <a:spcPct val="30000"/>
              </a:spcBef>
              <a:spcAft>
                <a:spcPct val="30000"/>
              </a:spcAft>
              <a:buSzPct val="200000"/>
              <a:buFontTx/>
              <a:buBlip>
                <a:blip r:embed="rId4"/>
              </a:buBlip>
            </a:pPr>
            <a:r>
              <a:rPr lang="en-GB" sz="1600" b="1" dirty="0" smtClean="0">
                <a:latin typeface="Bradley Hand ITC" pitchFamily="66" charset="0"/>
              </a:rPr>
              <a:t>Understanding the internals is as important as any other bit of info you might have</a:t>
            </a:r>
          </a:p>
          <a:p>
            <a:pPr marL="350838" indent="-350838">
              <a:spcBef>
                <a:spcPct val="30000"/>
              </a:spcBef>
              <a:spcAft>
                <a:spcPct val="30000"/>
              </a:spcAft>
              <a:buSzPct val="200000"/>
              <a:buBlip>
                <a:blip r:embed="rId4"/>
              </a:buBlip>
            </a:pPr>
            <a:r>
              <a:rPr lang="en-US" sz="1600" b="1" dirty="0" smtClean="0">
                <a:latin typeface="Bradley Hand ITC" pitchFamily="66" charset="0"/>
              </a:rPr>
              <a:t>Remember:</a:t>
            </a:r>
          </a:p>
          <a:p>
            <a:pPr marL="808038" lvl="1" indent="-350838">
              <a:spcBef>
                <a:spcPct val="30000"/>
              </a:spcBef>
              <a:spcAft>
                <a:spcPct val="30000"/>
              </a:spcAft>
              <a:buSzPct val="200000"/>
              <a:buBlip>
                <a:blip r:embed="rId4"/>
              </a:buBlip>
            </a:pPr>
            <a:r>
              <a:rPr lang="en-US" sz="1600" b="1" dirty="0" smtClean="0">
                <a:latin typeface="Bradley Hand ITC" pitchFamily="66" charset="0"/>
              </a:rPr>
              <a:t>ACID!!!</a:t>
            </a:r>
          </a:p>
          <a:p>
            <a:pPr marL="808038" lvl="1" indent="-350838">
              <a:spcBef>
                <a:spcPct val="30000"/>
              </a:spcBef>
              <a:spcAft>
                <a:spcPct val="30000"/>
              </a:spcAft>
              <a:buSzPct val="200000"/>
              <a:buBlip>
                <a:blip r:embed="rId4"/>
              </a:buBlip>
            </a:pPr>
            <a:r>
              <a:rPr lang="en-US" sz="1600" b="1" dirty="0" smtClean="0">
                <a:latin typeface="Bradley Hand ITC" pitchFamily="66" charset="0"/>
              </a:rPr>
              <a:t>key components of the relational engine?</a:t>
            </a:r>
          </a:p>
          <a:p>
            <a:pPr marL="808038" lvl="1" indent="-350838">
              <a:spcBef>
                <a:spcPct val="30000"/>
              </a:spcBef>
              <a:spcAft>
                <a:spcPct val="30000"/>
              </a:spcAft>
              <a:buSzPct val="200000"/>
              <a:buBlip>
                <a:blip r:embed="rId4"/>
              </a:buBlip>
            </a:pPr>
            <a:r>
              <a:rPr lang="en-US" sz="1600" b="1" dirty="0" smtClean="0">
                <a:latin typeface="Bradley Hand ITC" pitchFamily="66" charset="0"/>
              </a:rPr>
              <a:t>key components of the storage engine?</a:t>
            </a:r>
          </a:p>
          <a:p>
            <a:pPr marL="808038" lvl="1" indent="-350838">
              <a:spcBef>
                <a:spcPct val="30000"/>
              </a:spcBef>
              <a:spcAft>
                <a:spcPct val="30000"/>
              </a:spcAft>
              <a:buSzPct val="200000"/>
              <a:buBlip>
                <a:blip r:embed="rId4"/>
              </a:buBlip>
            </a:pPr>
            <a:r>
              <a:rPr lang="en-US" sz="1600" b="1" dirty="0" smtClean="0">
                <a:latin typeface="Bradley Hand ITC" pitchFamily="66" charset="0"/>
              </a:rPr>
              <a:t>Key areas of cache?</a:t>
            </a:r>
          </a:p>
          <a:p>
            <a:pPr marL="808038" lvl="1" indent="-350838">
              <a:spcBef>
                <a:spcPct val="30000"/>
              </a:spcBef>
              <a:spcAft>
                <a:spcPct val="30000"/>
              </a:spcAft>
              <a:buSzPct val="200000"/>
              <a:buBlip>
                <a:blip r:embed="rId4"/>
              </a:buBlip>
            </a:pPr>
            <a:r>
              <a:rPr lang="en-US" sz="1600" b="1" dirty="0" smtClean="0">
                <a:latin typeface="Bradley Hand ITC" pitchFamily="66" charset="0"/>
              </a:rPr>
              <a:t>Key areas of the transaction manager?</a:t>
            </a:r>
          </a:p>
          <a:p>
            <a:pPr marL="808038" lvl="1" indent="-350838">
              <a:spcBef>
                <a:spcPct val="30000"/>
              </a:spcBef>
              <a:spcAft>
                <a:spcPct val="30000"/>
              </a:spcAft>
              <a:buSzPct val="200000"/>
              <a:buBlip>
                <a:blip r:embed="rId4"/>
              </a:buBlip>
            </a:pPr>
            <a:r>
              <a:rPr lang="en-US" sz="1600" b="1" dirty="0" smtClean="0">
                <a:latin typeface="Bradley Hand ITC" pitchFamily="66" charset="0"/>
              </a:rPr>
              <a:t>What two processes conduct writes?</a:t>
            </a:r>
          </a:p>
          <a:p>
            <a:pPr marL="350838" indent="-350838">
              <a:spcBef>
                <a:spcPct val="30000"/>
              </a:spcBef>
              <a:spcAft>
                <a:spcPct val="30000"/>
              </a:spcAft>
              <a:buSzPct val="200000"/>
              <a:buBlip>
                <a:blip r:embed="rId4"/>
              </a:buBlip>
            </a:pPr>
            <a:r>
              <a:rPr lang="en-US" sz="1600" b="1" dirty="0" smtClean="0">
                <a:latin typeface="Bradley Hand ITC" pitchFamily="66" charset="0"/>
              </a:rPr>
              <a:t>More info?</a:t>
            </a:r>
            <a:endParaRPr lang="en-GB" sz="1600" b="1" dirty="0" smtClean="0">
              <a:latin typeface="Bradley Hand ITC"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9"/>
            <a:ext cx="8229600" cy="766762"/>
          </a:xfrm>
        </p:spPr>
        <p:txBody>
          <a:bodyPr/>
          <a:lstStyle/>
          <a:p>
            <a:r>
              <a:rPr lang="en-US" sz="3200" dirty="0" smtClean="0"/>
              <a:t>For Friends of </a:t>
            </a:r>
            <a:r>
              <a:rPr lang="en-US" sz="3200" dirty="0" err="1" smtClean="0"/>
              <a:t>sql</a:t>
            </a:r>
            <a:r>
              <a:rPr lang="en-US" sz="3200" dirty="0" smtClean="0"/>
              <a:t> sentry</a:t>
            </a:r>
            <a:endParaRPr lang="en-US" sz="3200" dirty="0"/>
          </a:p>
        </p:txBody>
      </p:sp>
      <p:sp>
        <p:nvSpPr>
          <p:cNvPr id="3" name="Content Placeholder 2"/>
          <p:cNvSpPr>
            <a:spLocks noGrp="1"/>
          </p:cNvSpPr>
          <p:nvPr>
            <p:ph idx="1"/>
          </p:nvPr>
        </p:nvSpPr>
        <p:spPr>
          <a:xfrm>
            <a:off x="381000" y="996568"/>
            <a:ext cx="5410200" cy="3546877"/>
          </a:xfrm>
        </p:spPr>
        <p:txBody>
          <a:bodyPr>
            <a:noAutofit/>
          </a:bodyPr>
          <a:lstStyle/>
          <a:p>
            <a:pPr>
              <a:spcBef>
                <a:spcPts val="600"/>
              </a:spcBef>
            </a:pPr>
            <a:r>
              <a:rPr lang="en-US" sz="1800" i="1" dirty="0" smtClean="0"/>
              <a:t>Free</a:t>
            </a:r>
            <a:r>
              <a:rPr lang="en-US" sz="1800" dirty="0" smtClean="0"/>
              <a:t> </a:t>
            </a:r>
            <a:r>
              <a:rPr lang="en-US" sz="1800" dirty="0"/>
              <a:t>Plan Explorer download: </a:t>
            </a:r>
            <a:r>
              <a:rPr lang="en-US" sz="1800" dirty="0">
                <a:hlinkClick r:id="rId2"/>
              </a:rPr>
              <a:t>http://www.sqlsentry.net/plan-explorer/</a:t>
            </a:r>
            <a:r>
              <a:rPr lang="en-US" sz="1800" dirty="0"/>
              <a:t> </a:t>
            </a:r>
          </a:p>
          <a:p>
            <a:pPr>
              <a:spcBef>
                <a:spcPts val="600"/>
              </a:spcBef>
            </a:pPr>
            <a:r>
              <a:rPr lang="en-US" sz="1800" i="1" dirty="0" smtClean="0"/>
              <a:t>Free</a:t>
            </a:r>
            <a:r>
              <a:rPr lang="en-US" sz="1800" dirty="0" smtClean="0"/>
              <a:t> query tuning consultations: </a:t>
            </a:r>
            <a:r>
              <a:rPr lang="en-US" sz="1800" dirty="0" smtClean="0">
                <a:hlinkClick r:id="rId3"/>
              </a:rPr>
              <a:t>http://answers.sqlperformance.com</a:t>
            </a:r>
            <a:r>
              <a:rPr lang="en-US" sz="1800" dirty="0" smtClean="0"/>
              <a:t>. </a:t>
            </a:r>
          </a:p>
          <a:p>
            <a:pPr>
              <a:spcBef>
                <a:spcPts val="600"/>
              </a:spcBef>
            </a:pPr>
            <a:r>
              <a:rPr lang="en-US" sz="1800" i="1" dirty="0" smtClean="0"/>
              <a:t>Free</a:t>
            </a:r>
            <a:r>
              <a:rPr lang="en-US" sz="1800" dirty="0" smtClean="0"/>
              <a:t> new </a:t>
            </a:r>
            <a:r>
              <a:rPr lang="en-US" sz="1800" dirty="0" err="1" smtClean="0"/>
              <a:t>ebook</a:t>
            </a:r>
            <a:r>
              <a:rPr lang="en-US" sz="1800" dirty="0" smtClean="0"/>
              <a:t> (regularly $10) to attendees. Send request to </a:t>
            </a:r>
            <a:r>
              <a:rPr lang="en-US" sz="1800" dirty="0" smtClean="0">
                <a:hlinkClick r:id="rId4"/>
              </a:rPr>
              <a:t>sales@sqlsentry.net</a:t>
            </a:r>
            <a:r>
              <a:rPr lang="en-US" sz="1800" dirty="0" smtClean="0"/>
              <a:t>. </a:t>
            </a:r>
            <a:endParaRPr lang="en-US" sz="1800" i="1" u="sng" dirty="0" smtClean="0"/>
          </a:p>
          <a:p>
            <a:pPr>
              <a:spcBef>
                <a:spcPts val="600"/>
              </a:spcBef>
            </a:pPr>
            <a:r>
              <a:rPr lang="en-US" sz="1800" dirty="0" smtClean="0"/>
              <a:t>SQL Server </a:t>
            </a:r>
            <a:r>
              <a:rPr lang="en-US" sz="1800" dirty="0"/>
              <a:t>e</a:t>
            </a:r>
            <a:r>
              <a:rPr lang="en-US" sz="1800" dirty="0" smtClean="0"/>
              <a:t>ducational videos, scripts, and slides: </a:t>
            </a:r>
            <a:r>
              <a:rPr lang="en-US" sz="1800" dirty="0" smtClean="0">
                <a:hlinkClick r:id="rId5"/>
              </a:rPr>
              <a:t>http://SQLSentry.TV </a:t>
            </a:r>
            <a:endParaRPr lang="en-US" sz="1800" dirty="0" smtClean="0"/>
          </a:p>
          <a:p>
            <a:pPr>
              <a:spcBef>
                <a:spcPts val="600"/>
              </a:spcBef>
            </a:pPr>
            <a:r>
              <a:rPr lang="en-US" sz="1800" dirty="0"/>
              <a:t>Tuning blog: </a:t>
            </a:r>
            <a:r>
              <a:rPr lang="en-US" sz="1800" dirty="0">
                <a:hlinkClick r:id="rId6"/>
              </a:rPr>
              <a:t>http://www.sqlperformance.com/</a:t>
            </a:r>
            <a:r>
              <a:rPr lang="en-US" sz="1800" dirty="0"/>
              <a:t> </a:t>
            </a:r>
          </a:p>
          <a:p>
            <a:pPr>
              <a:spcBef>
                <a:spcPts val="600"/>
              </a:spcBef>
            </a:pPr>
            <a:r>
              <a:rPr lang="en-US" sz="1800" dirty="0" smtClean="0"/>
              <a:t>Monthly eNews tips and tricks: </a:t>
            </a:r>
            <a:r>
              <a:rPr lang="en-US" sz="1800" dirty="0">
                <a:hlinkClick r:id="rId7"/>
              </a:rPr>
              <a:t>http://</a:t>
            </a:r>
            <a:r>
              <a:rPr lang="en-US" sz="1800" dirty="0" smtClean="0">
                <a:hlinkClick r:id="rId7"/>
              </a:rPr>
              <a:t>www.sqlsentry.net/newsletter-archive.asp</a:t>
            </a:r>
            <a:endParaRPr lang="en-US" sz="1800" dirty="0"/>
          </a:p>
        </p:txBody>
      </p:sp>
      <p:pic>
        <p:nvPicPr>
          <p:cNvPr id="4" name="Picture 3"/>
          <p:cNvPicPr>
            <a:picLocks noChangeAspect="1"/>
          </p:cNvPicPr>
          <p:nvPr/>
        </p:nvPicPr>
        <p:blipFill>
          <a:blip r:embed="rId8" cstate="screen"/>
          <a:stretch>
            <a:fillRect/>
          </a:stretch>
        </p:blipFill>
        <p:spPr>
          <a:xfrm>
            <a:off x="6033872" y="971550"/>
            <a:ext cx="2945439" cy="3810000"/>
          </a:xfrm>
          <a:prstGeom prst="rect">
            <a:avLst/>
          </a:prstGeom>
        </p:spPr>
      </p:pic>
    </p:spTree>
    <p:extLst>
      <p:ext uri="{BB962C8B-B14F-4D97-AF65-F5344CB8AC3E}">
        <p14:creationId xmlns:p14="http://schemas.microsoft.com/office/powerpoint/2010/main" xmlns="" val="127768856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33350"/>
            <a:ext cx="8229600" cy="914400"/>
          </a:xfrm>
        </p:spPr>
        <p:txBody>
          <a:bodyPr>
            <a:noAutofit/>
          </a:bodyPr>
          <a:lstStyle/>
          <a:p>
            <a:pPr>
              <a:lnSpc>
                <a:spcPct val="100000"/>
              </a:lnSpc>
            </a:pPr>
            <a:r>
              <a:rPr lang="en-US" sz="2800" dirty="0" smtClean="0"/>
              <a:t>Dropping acid - Why Does SQL Server Do what it Does?</a:t>
            </a:r>
          </a:p>
        </p:txBody>
      </p:sp>
      <p:sp>
        <p:nvSpPr>
          <p:cNvPr id="8196" name="Rectangle 3"/>
          <p:cNvSpPr>
            <a:spLocks noGrp="1" noChangeArrowheads="1"/>
          </p:cNvSpPr>
          <p:nvPr>
            <p:ph idx="1"/>
          </p:nvPr>
        </p:nvSpPr>
        <p:spPr>
          <a:xfrm>
            <a:off x="381000" y="1285251"/>
            <a:ext cx="8229600" cy="3464323"/>
          </a:xfrm>
        </p:spPr>
        <p:txBody>
          <a:bodyPr>
            <a:normAutofit/>
          </a:bodyPr>
          <a:lstStyle/>
          <a:p>
            <a:r>
              <a:rPr lang="en-US" sz="2400" dirty="0" smtClean="0"/>
              <a:t>ACID properties of Transactions</a:t>
            </a:r>
          </a:p>
          <a:p>
            <a:pPr lvl="1"/>
            <a:r>
              <a:rPr lang="en-US" sz="2000" dirty="0" smtClean="0"/>
              <a:t>Atomic</a:t>
            </a:r>
          </a:p>
          <a:p>
            <a:pPr lvl="1"/>
            <a:r>
              <a:rPr lang="en-US" sz="2000" dirty="0" err="1" smtClean="0"/>
              <a:t>Consism</a:t>
            </a:r>
            <a:r>
              <a:rPr lang="en-US" sz="2000" dirty="0" smtClean="0"/>
              <a:t>  tent</a:t>
            </a:r>
          </a:p>
          <a:p>
            <a:pPr lvl="1"/>
            <a:r>
              <a:rPr lang="en-US" sz="2000" dirty="0" smtClean="0"/>
              <a:t>Isolated</a:t>
            </a:r>
          </a:p>
          <a:p>
            <a:pPr lvl="1"/>
            <a:r>
              <a:rPr lang="en-US" sz="2000" dirty="0" smtClean="0"/>
              <a:t>Durable</a:t>
            </a:r>
          </a:p>
          <a:p>
            <a:r>
              <a:rPr lang="en-US" sz="2400" dirty="0" smtClean="0"/>
              <a:t>Speed, scalability, and </a:t>
            </a:r>
          </a:p>
          <a:p>
            <a:pPr marL="0" indent="342900">
              <a:buNone/>
            </a:pPr>
            <a:r>
              <a:rPr lang="en-US" sz="2400" dirty="0" smtClean="0"/>
              <a:t>performance; Maximize hardware</a:t>
            </a:r>
          </a:p>
          <a:p>
            <a:r>
              <a:rPr lang="en-US" sz="2400" dirty="0" smtClean="0"/>
              <a:t>Competitive features</a:t>
            </a:r>
          </a:p>
        </p:txBody>
      </p:sp>
      <p:pic>
        <p:nvPicPr>
          <p:cNvPr id="48129" name="Picture 1"/>
          <p:cNvPicPr>
            <a:picLocks noChangeAspect="1" noChangeArrowheads="1"/>
          </p:cNvPicPr>
          <p:nvPr/>
        </p:nvPicPr>
        <p:blipFill>
          <a:blip r:embed="rId3" cstate="screen"/>
          <a:srcRect/>
          <a:stretch>
            <a:fillRect/>
          </a:stretch>
        </p:blipFill>
        <p:spPr bwMode="auto">
          <a:xfrm>
            <a:off x="5410200" y="1581150"/>
            <a:ext cx="4157133" cy="2338388"/>
          </a:xfrm>
          <a:prstGeom prst="rect">
            <a:avLst/>
          </a:prstGeom>
          <a:noFill/>
          <a:ln w="9525">
            <a:noFill/>
            <a:miter lim="800000"/>
            <a:headEnd/>
            <a:tailEnd/>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01435"/>
            <a:ext cx="8534399" cy="674370"/>
          </a:xfrm>
        </p:spPr>
        <p:txBody>
          <a:bodyPr/>
          <a:lstStyle/>
          <a:p>
            <a:r>
              <a:rPr lang="en-US" sz="3200" dirty="0" smtClean="0"/>
              <a:t>OUR TOUR GUIDE</a:t>
            </a:r>
            <a:endParaRPr lang="en-US" sz="3200" dirty="0"/>
          </a:p>
        </p:txBody>
      </p:sp>
      <p:pic>
        <p:nvPicPr>
          <p:cNvPr id="70659" name="Picture 3"/>
          <p:cNvPicPr>
            <a:picLocks noGrp="1" noChangeAspect="1" noChangeArrowheads="1"/>
          </p:cNvPicPr>
          <p:nvPr>
            <p:ph idx="1"/>
          </p:nvPr>
        </p:nvPicPr>
        <p:blipFill>
          <a:blip r:embed="rId3" cstate="screen"/>
          <a:srcRect/>
          <a:stretch>
            <a:fillRect/>
          </a:stretch>
        </p:blipFill>
        <p:spPr bwMode="auto">
          <a:xfrm>
            <a:off x="1828800" y="999776"/>
            <a:ext cx="2971800" cy="3902467"/>
          </a:xfrm>
          <a:prstGeom prst="rect">
            <a:avLst/>
          </a:prstGeom>
          <a:noFill/>
          <a:ln w="9525">
            <a:solidFill>
              <a:schemeClr val="tx1"/>
            </a:solidFill>
            <a:miter lim="800000"/>
            <a:headEnd/>
            <a:tailEnd/>
          </a:ln>
        </p:spPr>
      </p:pic>
      <p:sp>
        <p:nvSpPr>
          <p:cNvPr id="7" name="Oval Callout 6"/>
          <p:cNvSpPr/>
          <p:nvPr/>
        </p:nvSpPr>
        <p:spPr bwMode="auto">
          <a:xfrm>
            <a:off x="4800600" y="819150"/>
            <a:ext cx="3048000" cy="1200150"/>
          </a:xfrm>
          <a:prstGeom prst="wedgeEllipseCallout">
            <a:avLst>
              <a:gd name="adj1" fmla="val -67314"/>
              <a:gd name="adj2" fmla="val 69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Arial" charset="0"/>
                <a:ea typeface="ＭＳ Ｐゴシック" charset="-128"/>
              </a:rPr>
              <a:t>Talk </a:t>
            </a:r>
            <a:r>
              <a:rPr kumimoji="0" lang="en-US" sz="2800" b="0" i="1" u="none" strike="noStrike" cap="none" normalizeH="0" baseline="0" dirty="0" smtClean="0">
                <a:ln>
                  <a:noFill/>
                </a:ln>
                <a:effectLst/>
                <a:latin typeface="Arial" charset="0"/>
                <a:ea typeface="ＭＳ Ｐゴシック" charset="-128"/>
              </a:rPr>
              <a:t>nerdy</a:t>
            </a:r>
            <a:r>
              <a:rPr kumimoji="0" lang="en-US" sz="2800" b="0" i="0" u="none" strike="noStrike" cap="none" normalizeH="0" baseline="0" dirty="0" smtClean="0">
                <a:ln>
                  <a:noFill/>
                </a:ln>
                <a:effectLst/>
                <a:latin typeface="Arial" charset="0"/>
                <a:ea typeface="ＭＳ Ｐゴシック" charset="-128"/>
              </a:rPr>
              <a:t> to me, baby!</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heldon 02 cropped.jpg"/>
          <p:cNvPicPr>
            <a:picLocks noChangeAspect="1"/>
          </p:cNvPicPr>
          <p:nvPr/>
        </p:nvPicPr>
        <p:blipFill>
          <a:blip r:embed="rId3" cstate="screen"/>
          <a:stretch>
            <a:fillRect/>
          </a:stretch>
        </p:blipFill>
        <p:spPr>
          <a:xfrm>
            <a:off x="8115300" y="514350"/>
            <a:ext cx="1028701" cy="921544"/>
          </a:xfrm>
          <a:prstGeom prst="rect">
            <a:avLst/>
          </a:prstGeom>
        </p:spPr>
      </p:pic>
      <p:sp>
        <p:nvSpPr>
          <p:cNvPr id="2" name="Title 1"/>
          <p:cNvSpPr>
            <a:spLocks noGrp="1"/>
          </p:cNvSpPr>
          <p:nvPr>
            <p:ph type="title"/>
          </p:nvPr>
        </p:nvSpPr>
        <p:spPr>
          <a:xfrm>
            <a:off x="-29782" y="336352"/>
            <a:ext cx="2971800" cy="628650"/>
          </a:xfrm>
        </p:spPr>
        <p:txBody>
          <a:bodyPr/>
          <a:lstStyle/>
          <a:p>
            <a:r>
              <a:rPr lang="en-US" sz="2800" dirty="0" smtClean="0"/>
              <a:t>OK, We’re Done</a:t>
            </a:r>
            <a:endParaRPr lang="en-US" sz="2800" dirty="0"/>
          </a:p>
        </p:txBody>
      </p:sp>
      <p:sp>
        <p:nvSpPr>
          <p:cNvPr id="5" name="Rounded Rectangle 4"/>
          <p:cNvSpPr/>
          <p:nvPr/>
        </p:nvSpPr>
        <p:spPr bwMode="auto">
          <a:xfrm>
            <a:off x="1676400" y="971550"/>
            <a:ext cx="35814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27000" h="88900" prst="artDeco"/>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Cmd</a:t>
            </a:r>
            <a:r>
              <a:rPr kumimoji="0" lang="en-US" sz="1800" b="0" i="0" u="none" strike="noStrike" cap="none" normalizeH="0" baseline="0" dirty="0" smtClean="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05000" y="3371849"/>
            <a:ext cx="1371601" cy="107156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5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smtClean="0">
                <a:solidFill>
                  <a:schemeClr val="bg1">
                    <a:lumMod val="75000"/>
                  </a:schemeClr>
                </a:solidFill>
              </a:rPr>
              <a:t>Trans-action Manager</a:t>
            </a:r>
            <a:endParaRPr kumimoji="0" lang="en-US" sz="1800" b="0" i="0" u="none" strike="noStrike" cap="none" normalizeH="0" baseline="0" dirty="0" smtClean="0">
              <a:ln>
                <a:noFill/>
              </a:ln>
              <a:solidFill>
                <a:schemeClr val="bg1">
                  <a:lumMod val="75000"/>
                </a:schemeClr>
              </a:solidFill>
              <a:effectLst/>
            </a:endParaRPr>
          </a:p>
        </p:txBody>
      </p:sp>
      <p:sp>
        <p:nvSpPr>
          <p:cNvPr id="14" name="Rectangle 13"/>
          <p:cNvSpPr/>
          <p:nvPr/>
        </p:nvSpPr>
        <p:spPr bwMode="auto">
          <a:xfrm>
            <a:off x="4800601" y="3371850"/>
            <a:ext cx="1451043"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Buffer </a:t>
            </a:r>
            <a:r>
              <a:rPr kumimoji="0" lang="en-US" sz="1800" i="0" u="none" strike="noStrike" cap="none" normalizeH="0" baseline="0" dirty="0" smtClean="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charset="-128"/>
              </a:rPr>
              <a:t>Access Methods</a:t>
            </a:r>
          </a:p>
        </p:txBody>
      </p:sp>
      <p:grpSp>
        <p:nvGrpSpPr>
          <p:cNvPr id="21" name="Group 20"/>
          <p:cNvGrpSpPr/>
          <p:nvPr/>
        </p:nvGrpSpPr>
        <p:grpSpPr>
          <a:xfrm>
            <a:off x="5791200" y="971550"/>
            <a:ext cx="1371600" cy="16002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Protocol</a:t>
              </a:r>
              <a:r>
                <a:rPr kumimoji="0" lang="en-US" sz="2000" b="1" i="0" u="none" strike="noStrike" cap="none" normalizeH="0" dirty="0" smtClean="0">
                  <a:ln>
                    <a:noFill/>
                  </a:ln>
                  <a:solidFill>
                    <a:schemeClr val="bg1"/>
                  </a:solidFill>
                  <a:effectLst/>
                  <a:latin typeface="Arial" charset="0"/>
                  <a:ea typeface="ＭＳ Ｐゴシック" charset="-128"/>
                </a:rPr>
                <a:t> Layer</a:t>
              </a:r>
              <a:endParaRPr kumimoji="0" lang="en-US" sz="2000" b="1" i="0" u="none" strike="noStrike" cap="none" normalizeH="0" baseline="0" dirty="0" smtClean="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Data File</a:t>
            </a:r>
          </a:p>
        </p:txBody>
      </p:sp>
      <p:sp>
        <p:nvSpPr>
          <p:cNvPr id="20" name="Flowchart: Direct Access Storage 19"/>
          <p:cNvSpPr/>
          <p:nvPr/>
        </p:nvSpPr>
        <p:spPr bwMode="auto">
          <a:xfrm>
            <a:off x="152400" y="2514600"/>
            <a:ext cx="1295400" cy="5715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T-Log</a:t>
            </a:r>
          </a:p>
        </p:txBody>
      </p:sp>
      <p:sp>
        <p:nvSpPr>
          <p:cNvPr id="24" name="Rounded Rectangle 23"/>
          <p:cNvSpPr/>
          <p:nvPr/>
        </p:nvSpPr>
        <p:spPr bwMode="auto">
          <a:xfrm>
            <a:off x="6781800" y="2971800"/>
            <a:ext cx="2209800" cy="2038350"/>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4" cstate="screen"/>
          <a:srcRect/>
          <a:stretch>
            <a:fillRect/>
          </a:stretch>
        </p:blipFill>
        <p:spPr bwMode="auto">
          <a:xfrm>
            <a:off x="7315200" y="1257300"/>
            <a:ext cx="1600200" cy="840791"/>
          </a:xfrm>
          <a:prstGeom prst="rect">
            <a:avLst/>
          </a:prstGeom>
          <a:no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smtClean="0"/>
              <a:t>SQL Server Network Interface</a:t>
            </a:r>
            <a:endParaRPr lang="en-US" sz="1600" dirty="0"/>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smtClean="0"/>
              <a:t>TDS</a:t>
            </a:r>
            <a:endParaRPr lang="en-US" sz="1400" b="1" i="1" dirty="0"/>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0" name="TextBox 39"/>
          <p:cNvSpPr txBox="1"/>
          <p:nvPr/>
        </p:nvSpPr>
        <p:spPr>
          <a:xfrm>
            <a:off x="5029201" y="546655"/>
            <a:ext cx="1027845" cy="523220"/>
          </a:xfrm>
          <a:prstGeom prst="rect">
            <a:avLst/>
          </a:prstGeom>
          <a:noFill/>
        </p:spPr>
        <p:txBody>
          <a:bodyPr wrap="none" rtlCol="0">
            <a:spAutoFit/>
          </a:bodyPr>
          <a:lstStyle/>
          <a:p>
            <a:pPr algn="ctr"/>
            <a:r>
              <a:rPr lang="en-US" sz="1400" b="1" i="1" dirty="0" smtClean="0"/>
              <a:t>Language</a:t>
            </a:r>
          </a:p>
          <a:p>
            <a:pPr algn="ctr"/>
            <a:r>
              <a:rPr lang="en-US" sz="1400" b="1" i="1" dirty="0" smtClean="0"/>
              <a:t>Event</a:t>
            </a:r>
            <a:endParaRPr lang="en-US" sz="1400" b="1" i="1" dirty="0"/>
          </a:p>
        </p:txBody>
      </p:sp>
      <p:sp>
        <p:nvSpPr>
          <p:cNvPr id="41" name="TextBox 40"/>
          <p:cNvSpPr txBox="1"/>
          <p:nvPr/>
        </p:nvSpPr>
        <p:spPr>
          <a:xfrm>
            <a:off x="7456169" y="238878"/>
            <a:ext cx="990600" cy="307777"/>
          </a:xfrm>
          <a:prstGeom prst="rect">
            <a:avLst/>
          </a:prstGeom>
          <a:noFill/>
        </p:spPr>
        <p:txBody>
          <a:bodyPr wrap="square" rtlCol="0">
            <a:spAutoFit/>
          </a:bodyPr>
          <a:lstStyle/>
          <a:p>
            <a:r>
              <a:rPr lang="en-US" sz="1400" b="1" i="1" dirty="0" smtClean="0"/>
              <a:t>SELECT</a:t>
            </a:r>
            <a:endParaRPr lang="en-US" sz="1400" b="1" i="1" dirty="0"/>
          </a:p>
        </p:txBody>
      </p:sp>
      <p:sp>
        <p:nvSpPr>
          <p:cNvPr id="42" name="Flowchart: Decision 41"/>
          <p:cNvSpPr/>
          <p:nvPr/>
        </p:nvSpPr>
        <p:spPr bwMode="auto">
          <a:xfrm>
            <a:off x="4191000" y="234315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t>?</a:t>
            </a:r>
            <a:endParaRPr kumimoji="0" lang="en-US" b="1" i="0" u="none" strike="noStrike" cap="none" normalizeH="0" baseline="0" dirty="0" smtClean="0">
              <a:ln>
                <a:noFill/>
              </a:ln>
              <a:solidFill>
                <a:schemeClr val="tx1"/>
              </a:solidFill>
              <a:effectLst/>
            </a:endParaRPr>
          </a:p>
        </p:txBody>
      </p:sp>
      <p:cxnSp>
        <p:nvCxnSpPr>
          <p:cNvPr id="44" name="Elbow Connector 43"/>
          <p:cNvCxnSpPr>
            <a:stCxn id="42" idx="3"/>
            <a:endCxn id="24" idx="0"/>
          </p:cNvCxnSpPr>
          <p:nvPr/>
        </p:nvCxnSpPr>
        <p:spPr bwMode="auto">
          <a:xfrm>
            <a:off x="5638800" y="2714625"/>
            <a:ext cx="2247900" cy="25717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60" name="TextBox 59"/>
          <p:cNvSpPr txBox="1"/>
          <p:nvPr/>
        </p:nvSpPr>
        <p:spPr>
          <a:xfrm>
            <a:off x="3124201" y="223490"/>
            <a:ext cx="777777" cy="584775"/>
          </a:xfrm>
          <a:prstGeom prst="rect">
            <a:avLst/>
          </a:prstGeom>
          <a:noFill/>
        </p:spPr>
        <p:txBody>
          <a:bodyPr wrap="none" rtlCol="0">
            <a:spAutoFit/>
          </a:bodyPr>
          <a:lstStyle/>
          <a:p>
            <a:pPr algn="ctr"/>
            <a:r>
              <a:rPr lang="en-US" sz="1600" b="1" dirty="0" smtClean="0"/>
              <a:t>Query</a:t>
            </a:r>
          </a:p>
          <a:p>
            <a:pPr algn="ctr"/>
            <a:r>
              <a:rPr lang="en-US" sz="1600" b="1" dirty="0" smtClean="0"/>
              <a:t>Tree</a:t>
            </a:r>
            <a:endParaRPr lang="en-US" sz="1600" b="1" dirty="0"/>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3" name="TextBox 62"/>
          <p:cNvSpPr txBox="1"/>
          <p:nvPr/>
        </p:nvSpPr>
        <p:spPr>
          <a:xfrm>
            <a:off x="2239582" y="1722135"/>
            <a:ext cx="702436" cy="523220"/>
          </a:xfrm>
          <a:prstGeom prst="rect">
            <a:avLst/>
          </a:prstGeom>
          <a:noFill/>
        </p:spPr>
        <p:txBody>
          <a:bodyPr wrap="none" rtlCol="0">
            <a:spAutoFit/>
          </a:bodyPr>
          <a:lstStyle/>
          <a:p>
            <a:pPr algn="ctr"/>
            <a:r>
              <a:rPr lang="en-US" sz="1400" b="1" i="1" dirty="0" smtClean="0"/>
              <a:t>Query</a:t>
            </a:r>
          </a:p>
          <a:p>
            <a:pPr algn="ctr"/>
            <a:r>
              <a:rPr lang="en-US" sz="1400" b="1" i="1" dirty="0" smtClean="0"/>
              <a:t>Plan</a:t>
            </a:r>
            <a:endParaRPr lang="en-US" sz="1400" b="1" i="1" dirty="0"/>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5" name="TextBox 64"/>
          <p:cNvSpPr txBox="1"/>
          <p:nvPr/>
        </p:nvSpPr>
        <p:spPr>
          <a:xfrm>
            <a:off x="3579741" y="2571750"/>
            <a:ext cx="553357" cy="523220"/>
          </a:xfrm>
          <a:prstGeom prst="rect">
            <a:avLst/>
          </a:prstGeom>
          <a:noFill/>
        </p:spPr>
        <p:txBody>
          <a:bodyPr wrap="none" rtlCol="0">
            <a:spAutoFit/>
          </a:bodyPr>
          <a:lstStyle/>
          <a:p>
            <a:pPr algn="ctr"/>
            <a:r>
              <a:rPr lang="en-US" sz="1400" b="1" i="1" dirty="0" smtClean="0"/>
              <a:t>OLE</a:t>
            </a:r>
          </a:p>
          <a:p>
            <a:pPr algn="ctr"/>
            <a:r>
              <a:rPr lang="en-US" sz="1400" b="1" i="1" dirty="0" smtClean="0"/>
              <a:t>DB</a:t>
            </a:r>
            <a:endParaRPr lang="en-US" sz="1400" b="1" i="1" dirty="0"/>
          </a:p>
        </p:txBody>
      </p:sp>
      <p:sp>
        <p:nvSpPr>
          <p:cNvPr id="69" name="Left-Right Arrow 68"/>
          <p:cNvSpPr/>
          <p:nvPr/>
        </p:nvSpPr>
        <p:spPr bwMode="auto">
          <a:xfrm>
            <a:off x="4343400" y="3543300"/>
            <a:ext cx="685800" cy="2286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71" name="Flowchart: Decision 70"/>
          <p:cNvSpPr/>
          <p:nvPr/>
        </p:nvSpPr>
        <p:spPr bwMode="auto">
          <a:xfrm>
            <a:off x="4343400" y="388620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t>?</a:t>
            </a:r>
            <a:endParaRPr kumimoji="0" lang="en-US" b="1" i="0" u="none" strike="noStrike" cap="none" normalizeH="0" baseline="0" dirty="0" smtClean="0">
              <a:ln>
                <a:noFill/>
              </a:ln>
              <a:solidFill>
                <a:schemeClr val="tx1"/>
              </a:solidFill>
              <a:effectLst/>
            </a:endParaRPr>
          </a:p>
        </p:txBody>
      </p:sp>
      <p:cxnSp>
        <p:nvCxnSpPr>
          <p:cNvPr id="72" name="Elbow Connector 71"/>
          <p:cNvCxnSpPr>
            <a:stCxn id="71" idx="3"/>
            <a:endCxn id="74" idx="2"/>
          </p:cNvCxnSpPr>
          <p:nvPr/>
        </p:nvCxnSpPr>
        <p:spPr bwMode="auto">
          <a:xfrm flipV="1">
            <a:off x="5791200" y="4176712"/>
            <a:ext cx="1915886" cy="80963"/>
          </a:xfrm>
          <a:prstGeom prst="bentConnector3">
            <a:avLst>
              <a:gd name="adj1" fmla="val 45581"/>
            </a:avLst>
          </a:prstGeom>
          <a:solidFill>
            <a:schemeClr val="accent1"/>
          </a:solidFill>
          <a:ln w="9525" cap="flat" cmpd="sng" algn="ctr">
            <a:solidFill>
              <a:schemeClr val="tx1"/>
            </a:solidFill>
            <a:prstDash val="solid"/>
            <a:round/>
            <a:headEnd type="none" w="med" len="med"/>
            <a:tailEnd type="arrow"/>
          </a:ln>
          <a:effectLst/>
        </p:spPr>
      </p:cxnSp>
      <p:sp>
        <p:nvSpPr>
          <p:cNvPr id="74" name="Snip Single Corner Rectangle 73"/>
          <p:cNvSpPr/>
          <p:nvPr/>
        </p:nvSpPr>
        <p:spPr bwMode="auto">
          <a:xfrm>
            <a:off x="7707086" y="4033837"/>
            <a:ext cx="304800" cy="28575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cxnSp>
        <p:nvCxnSpPr>
          <p:cNvPr id="76" name="Elbow Connector 75"/>
          <p:cNvCxnSpPr>
            <a:stCxn id="71" idx="1"/>
          </p:cNvCxnSpPr>
          <p:nvPr/>
        </p:nvCxnSpPr>
        <p:spPr bwMode="auto">
          <a:xfrm rot="10800000" flipV="1">
            <a:off x="914400" y="4257675"/>
            <a:ext cx="3429000" cy="371475"/>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82" name="Elbow Connector 81"/>
          <p:cNvCxnSpPr>
            <a:endCxn id="74" idx="2"/>
          </p:cNvCxnSpPr>
          <p:nvPr/>
        </p:nvCxnSpPr>
        <p:spPr bwMode="auto">
          <a:xfrm flipV="1">
            <a:off x="914400" y="4176712"/>
            <a:ext cx="6792686" cy="538164"/>
          </a:xfrm>
          <a:prstGeom prst="bentConnector3">
            <a:avLst>
              <a:gd name="adj1" fmla="val 84651"/>
            </a:avLst>
          </a:prstGeom>
          <a:solidFill>
            <a:schemeClr val="accent1"/>
          </a:solidFill>
          <a:ln w="9525" cap="flat" cmpd="sng" algn="ctr">
            <a:solidFill>
              <a:schemeClr val="tx1"/>
            </a:solidFill>
            <a:prstDash val="solid"/>
            <a:round/>
            <a:headEnd type="none" w="med" len="med"/>
            <a:tailEnd type="arrow"/>
          </a:ln>
          <a:effectLst/>
        </p:spPr>
      </p:cxnSp>
      <p:sp>
        <p:nvSpPr>
          <p:cNvPr id="93" name="Curved Left Arrow 92"/>
          <p:cNvSpPr/>
          <p:nvPr/>
        </p:nvSpPr>
        <p:spPr bwMode="auto">
          <a:xfrm rot="10800000">
            <a:off x="4495800" y="1314450"/>
            <a:ext cx="3352800" cy="2628900"/>
          </a:xfrm>
          <a:prstGeom prst="curvedLeftArrow">
            <a:avLst>
              <a:gd name="adj1" fmla="val 13333"/>
              <a:gd name="adj2" fmla="val 28432"/>
              <a:gd name="adj3" fmla="val 14971"/>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4000" fill="hold" grpId="0" nodeType="click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1" nodeType="clickEffect">
                                  <p:stCondLst>
                                    <p:cond delay="0"/>
                                  </p:stCondLst>
                                  <p:childTnLst>
                                    <p:anim calcmode="lin" valueType="num">
                                      <p:cBhvr additive="base">
                                        <p:cTn id="53" dur="500"/>
                                        <p:tgtEl>
                                          <p:spTgt spid="42"/>
                                        </p:tgtEl>
                                        <p:attrNameLst>
                                          <p:attrName>ppt_x</p:attrName>
                                        </p:attrNameLst>
                                      </p:cBhvr>
                                      <p:tavLst>
                                        <p:tav tm="0">
                                          <p:val>
                                            <p:strVal val="ppt_x"/>
                                          </p:val>
                                        </p:tav>
                                        <p:tav tm="100000">
                                          <p:val>
                                            <p:strVal val="ppt_x"/>
                                          </p:val>
                                        </p:tav>
                                      </p:tavLst>
                                    </p:anim>
                                    <p:anim calcmode="lin" valueType="num">
                                      <p:cBhvr additive="base">
                                        <p:cTn id="54" dur="500"/>
                                        <p:tgtEl>
                                          <p:spTgt spid="42"/>
                                        </p:tgtEl>
                                        <p:attrNameLst>
                                          <p:attrName>ppt_y</p:attrName>
                                        </p:attrNameLst>
                                      </p:cBhvr>
                                      <p:tavLst>
                                        <p:tav tm="0">
                                          <p:val>
                                            <p:strVal val="ppt_y"/>
                                          </p:val>
                                        </p:tav>
                                        <p:tav tm="100000">
                                          <p:val>
                                            <p:strVal val="0-ppt_h/2"/>
                                          </p:val>
                                        </p:tav>
                                      </p:tavLst>
                                    </p:anim>
                                    <p:set>
                                      <p:cBhvr>
                                        <p:cTn id="55" dur="1" fill="hold">
                                          <p:stCondLst>
                                            <p:cond delay="499"/>
                                          </p:stCondLst>
                                        </p:cTn>
                                        <p:tgtEl>
                                          <p:spTgt spid="4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additive="base">
                                        <p:cTn id="67" dur="500" fill="hold"/>
                                        <p:tgtEl>
                                          <p:spTgt spid="60"/>
                                        </p:tgtEl>
                                        <p:attrNameLst>
                                          <p:attrName>ppt_x</p:attrName>
                                        </p:attrNameLst>
                                      </p:cBhvr>
                                      <p:tavLst>
                                        <p:tav tm="0">
                                          <p:val>
                                            <p:strVal val="#ppt_x"/>
                                          </p:val>
                                        </p:tav>
                                        <p:tav tm="100000">
                                          <p:val>
                                            <p:strVal val="#ppt_x"/>
                                          </p:val>
                                        </p:tav>
                                      </p:tavLst>
                                    </p:anim>
                                    <p:anim calcmode="lin" valueType="num">
                                      <p:cBhvr additive="base">
                                        <p:cTn id="6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fill="hold"/>
                                        <p:tgtEl>
                                          <p:spTgt spid="63"/>
                                        </p:tgtEl>
                                        <p:attrNameLst>
                                          <p:attrName>ppt_x</p:attrName>
                                        </p:attrNameLst>
                                      </p:cBhvr>
                                      <p:tavLst>
                                        <p:tav tm="0">
                                          <p:val>
                                            <p:strVal val="#ppt_x"/>
                                          </p:val>
                                        </p:tav>
                                        <p:tav tm="100000">
                                          <p:val>
                                            <p:strVal val="#ppt_x"/>
                                          </p:val>
                                        </p:tav>
                                      </p:tavLst>
                                    </p:anim>
                                    <p:anim calcmode="lin" valueType="num">
                                      <p:cBhvr additive="base">
                                        <p:cTn id="7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additive="base">
                                        <p:cTn id="83" dur="500" fill="hold"/>
                                        <p:tgtEl>
                                          <p:spTgt spid="64"/>
                                        </p:tgtEl>
                                        <p:attrNameLst>
                                          <p:attrName>ppt_x</p:attrName>
                                        </p:attrNameLst>
                                      </p:cBhvr>
                                      <p:tavLst>
                                        <p:tav tm="0">
                                          <p:val>
                                            <p:strVal val="#ppt_x"/>
                                          </p:val>
                                        </p:tav>
                                        <p:tav tm="100000">
                                          <p:val>
                                            <p:strVal val="#ppt_x"/>
                                          </p:val>
                                        </p:tav>
                                      </p:tavLst>
                                    </p:anim>
                                    <p:anim calcmode="lin" valueType="num">
                                      <p:cBhvr additive="base">
                                        <p:cTn id="84" dur="500" fill="hold"/>
                                        <p:tgtEl>
                                          <p:spTgt spid="6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ppt_x"/>
                                          </p:val>
                                        </p:tav>
                                        <p:tav tm="100000">
                                          <p:val>
                                            <p:strVal val="#ppt_x"/>
                                          </p:val>
                                        </p:tav>
                                      </p:tavLst>
                                    </p:anim>
                                    <p:anim calcmode="lin" valueType="num">
                                      <p:cBhvr additive="base">
                                        <p:cTn id="8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mph" presetSubtype="0" repeatCount="4000" fill="hold" grpId="0"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fill="hold"/>
                                        <p:tgtEl>
                                          <p:spTgt spid="69"/>
                                        </p:tgtEl>
                                        <p:attrNameLst>
                                          <p:attrName>ppt_x</p:attrName>
                                        </p:attrNameLst>
                                      </p:cBhvr>
                                      <p:tavLst>
                                        <p:tav tm="0">
                                          <p:val>
                                            <p:strVal val="#ppt_x"/>
                                          </p:val>
                                        </p:tav>
                                        <p:tav tm="100000">
                                          <p:val>
                                            <p:strVal val="#ppt_x"/>
                                          </p:val>
                                        </p:tav>
                                      </p:tavLst>
                                    </p:anim>
                                    <p:anim calcmode="lin" valueType="num">
                                      <p:cBhvr additive="base">
                                        <p:cTn id="9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anim calcmode="lin" valueType="num">
                                      <p:cBhvr additive="base">
                                        <p:cTn id="104" dur="500" fill="hold"/>
                                        <p:tgtEl>
                                          <p:spTgt spid="71"/>
                                        </p:tgtEl>
                                        <p:attrNameLst>
                                          <p:attrName>ppt_x</p:attrName>
                                        </p:attrNameLst>
                                      </p:cBhvr>
                                      <p:tavLst>
                                        <p:tav tm="0">
                                          <p:val>
                                            <p:strVal val="#ppt_x"/>
                                          </p:val>
                                        </p:tav>
                                        <p:tav tm="100000">
                                          <p:val>
                                            <p:strVal val="#ppt_x"/>
                                          </p:val>
                                        </p:tav>
                                      </p:tavLst>
                                    </p:anim>
                                    <p:anim calcmode="lin" valueType="num">
                                      <p:cBhvr additive="base">
                                        <p:cTn id="10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 calcmode="lin" valueType="num">
                                      <p:cBhvr additive="base">
                                        <p:cTn id="110" dur="500" fill="hold"/>
                                        <p:tgtEl>
                                          <p:spTgt spid="72"/>
                                        </p:tgtEl>
                                        <p:attrNameLst>
                                          <p:attrName>ppt_x</p:attrName>
                                        </p:attrNameLst>
                                      </p:cBhvr>
                                      <p:tavLst>
                                        <p:tav tm="0">
                                          <p:val>
                                            <p:strVal val="#ppt_x"/>
                                          </p:val>
                                        </p:tav>
                                        <p:tav tm="100000">
                                          <p:val>
                                            <p:strVal val="#ppt_x"/>
                                          </p:val>
                                        </p:tav>
                                      </p:tavLst>
                                    </p:anim>
                                    <p:anim calcmode="lin" valueType="num">
                                      <p:cBhvr additive="base">
                                        <p:cTn id="111" dur="500" fill="hold"/>
                                        <p:tgtEl>
                                          <p:spTgt spid="7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74"/>
                                        </p:tgtEl>
                                        <p:attrNameLst>
                                          <p:attrName>style.visibility</p:attrName>
                                        </p:attrNameLst>
                                      </p:cBhvr>
                                      <p:to>
                                        <p:strVal val="visible"/>
                                      </p:to>
                                    </p:set>
                                    <p:anim calcmode="lin" valueType="num">
                                      <p:cBhvr additive="base">
                                        <p:cTn id="114" dur="500" fill="hold"/>
                                        <p:tgtEl>
                                          <p:spTgt spid="74"/>
                                        </p:tgtEl>
                                        <p:attrNameLst>
                                          <p:attrName>ppt_x</p:attrName>
                                        </p:attrNameLst>
                                      </p:cBhvr>
                                      <p:tavLst>
                                        <p:tav tm="0">
                                          <p:val>
                                            <p:strVal val="#ppt_x"/>
                                          </p:val>
                                        </p:tav>
                                        <p:tav tm="100000">
                                          <p:val>
                                            <p:strVal val="#ppt_x"/>
                                          </p:val>
                                        </p:tav>
                                      </p:tavLst>
                                    </p:anim>
                                    <p:anim calcmode="lin" valueType="num">
                                      <p:cBhvr additive="base">
                                        <p:cTn id="115"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82"/>
                                        </p:tgtEl>
                                        <p:attrNameLst>
                                          <p:attrName>style.visibility</p:attrName>
                                        </p:attrNameLst>
                                      </p:cBhvr>
                                      <p:to>
                                        <p:strVal val="visible"/>
                                      </p:to>
                                    </p:set>
                                    <p:anim calcmode="lin" valueType="num">
                                      <p:cBhvr additive="base">
                                        <p:cTn id="124" dur="500" fill="hold"/>
                                        <p:tgtEl>
                                          <p:spTgt spid="82"/>
                                        </p:tgtEl>
                                        <p:attrNameLst>
                                          <p:attrName>ppt_x</p:attrName>
                                        </p:attrNameLst>
                                      </p:cBhvr>
                                      <p:tavLst>
                                        <p:tav tm="0">
                                          <p:val>
                                            <p:strVal val="#ppt_x"/>
                                          </p:val>
                                        </p:tav>
                                        <p:tav tm="100000">
                                          <p:val>
                                            <p:strVal val="#ppt_x"/>
                                          </p:val>
                                        </p:tav>
                                      </p:tavLst>
                                    </p:anim>
                                    <p:anim calcmode="lin" valueType="num">
                                      <p:cBhvr additive="base">
                                        <p:cTn id="125"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xit" presetSubtype="4" fill="hold" grpId="1" nodeType="clickEffect">
                                  <p:stCondLst>
                                    <p:cond delay="0"/>
                                  </p:stCondLst>
                                  <p:childTnLst>
                                    <p:anim calcmode="lin" valueType="num">
                                      <p:cBhvr additive="base">
                                        <p:cTn id="129" dur="500"/>
                                        <p:tgtEl>
                                          <p:spTgt spid="71"/>
                                        </p:tgtEl>
                                        <p:attrNameLst>
                                          <p:attrName>ppt_x</p:attrName>
                                        </p:attrNameLst>
                                      </p:cBhvr>
                                      <p:tavLst>
                                        <p:tav tm="0">
                                          <p:val>
                                            <p:strVal val="ppt_x"/>
                                          </p:val>
                                        </p:tav>
                                        <p:tav tm="100000">
                                          <p:val>
                                            <p:strVal val="ppt_x"/>
                                          </p:val>
                                        </p:tav>
                                      </p:tavLst>
                                    </p:anim>
                                    <p:anim calcmode="lin" valueType="num">
                                      <p:cBhvr additive="base">
                                        <p:cTn id="130" dur="500"/>
                                        <p:tgtEl>
                                          <p:spTgt spid="71"/>
                                        </p:tgtEl>
                                        <p:attrNameLst>
                                          <p:attrName>ppt_y</p:attrName>
                                        </p:attrNameLst>
                                      </p:cBhvr>
                                      <p:tavLst>
                                        <p:tav tm="0">
                                          <p:val>
                                            <p:strVal val="ppt_y"/>
                                          </p:val>
                                        </p:tav>
                                        <p:tav tm="100000">
                                          <p:val>
                                            <p:strVal val="1+ppt_h/2"/>
                                          </p:val>
                                        </p:tav>
                                      </p:tavLst>
                                    </p:anim>
                                    <p:set>
                                      <p:cBhvr>
                                        <p:cTn id="131" dur="1" fill="hold">
                                          <p:stCondLst>
                                            <p:cond delay="499"/>
                                          </p:stCondLst>
                                        </p:cTn>
                                        <p:tgtEl>
                                          <p:spTgt spid="71"/>
                                        </p:tgtEl>
                                        <p:attrNameLst>
                                          <p:attrName>style.visibility</p:attrName>
                                        </p:attrNameLst>
                                      </p:cBhvr>
                                      <p:to>
                                        <p:strVal val="hidden"/>
                                      </p:to>
                                    </p:set>
                                  </p:childTnLst>
                                </p:cTn>
                              </p:par>
                              <p:par>
                                <p:cTn id="132" presetID="2" presetClass="exit" presetSubtype="4" fill="hold" nodeType="withEffect">
                                  <p:stCondLst>
                                    <p:cond delay="0"/>
                                  </p:stCondLst>
                                  <p:childTnLst>
                                    <p:anim calcmode="lin" valueType="num">
                                      <p:cBhvr additive="base">
                                        <p:cTn id="133" dur="500"/>
                                        <p:tgtEl>
                                          <p:spTgt spid="72"/>
                                        </p:tgtEl>
                                        <p:attrNameLst>
                                          <p:attrName>ppt_x</p:attrName>
                                        </p:attrNameLst>
                                      </p:cBhvr>
                                      <p:tavLst>
                                        <p:tav tm="0">
                                          <p:val>
                                            <p:strVal val="ppt_x"/>
                                          </p:val>
                                        </p:tav>
                                        <p:tav tm="100000">
                                          <p:val>
                                            <p:strVal val="ppt_x"/>
                                          </p:val>
                                        </p:tav>
                                      </p:tavLst>
                                    </p:anim>
                                    <p:anim calcmode="lin" valueType="num">
                                      <p:cBhvr additive="base">
                                        <p:cTn id="134" dur="500"/>
                                        <p:tgtEl>
                                          <p:spTgt spid="72"/>
                                        </p:tgtEl>
                                        <p:attrNameLst>
                                          <p:attrName>ppt_y</p:attrName>
                                        </p:attrNameLst>
                                      </p:cBhvr>
                                      <p:tavLst>
                                        <p:tav tm="0">
                                          <p:val>
                                            <p:strVal val="ppt_y"/>
                                          </p:val>
                                        </p:tav>
                                        <p:tav tm="100000">
                                          <p:val>
                                            <p:strVal val="1+ppt_h/2"/>
                                          </p:val>
                                        </p:tav>
                                      </p:tavLst>
                                    </p:anim>
                                    <p:set>
                                      <p:cBhvr>
                                        <p:cTn id="135" dur="1" fill="hold">
                                          <p:stCondLst>
                                            <p:cond delay="499"/>
                                          </p:stCondLst>
                                        </p:cTn>
                                        <p:tgtEl>
                                          <p:spTgt spid="72"/>
                                        </p:tgtEl>
                                        <p:attrNameLst>
                                          <p:attrName>style.visibility</p:attrName>
                                        </p:attrNameLst>
                                      </p:cBhvr>
                                      <p:to>
                                        <p:strVal val="hidden"/>
                                      </p:to>
                                    </p:set>
                                  </p:childTnLst>
                                </p:cTn>
                              </p:par>
                              <p:par>
                                <p:cTn id="136" presetID="2" presetClass="exit" presetSubtype="4" fill="hold" nodeType="withEffect">
                                  <p:stCondLst>
                                    <p:cond delay="0"/>
                                  </p:stCondLst>
                                  <p:childTnLst>
                                    <p:anim calcmode="lin" valueType="num">
                                      <p:cBhvr additive="base">
                                        <p:cTn id="137" dur="500"/>
                                        <p:tgtEl>
                                          <p:spTgt spid="76"/>
                                        </p:tgtEl>
                                        <p:attrNameLst>
                                          <p:attrName>ppt_x</p:attrName>
                                        </p:attrNameLst>
                                      </p:cBhvr>
                                      <p:tavLst>
                                        <p:tav tm="0">
                                          <p:val>
                                            <p:strVal val="ppt_x"/>
                                          </p:val>
                                        </p:tav>
                                        <p:tav tm="100000">
                                          <p:val>
                                            <p:strVal val="ppt_x"/>
                                          </p:val>
                                        </p:tav>
                                      </p:tavLst>
                                    </p:anim>
                                    <p:anim calcmode="lin" valueType="num">
                                      <p:cBhvr additive="base">
                                        <p:cTn id="138" dur="500"/>
                                        <p:tgtEl>
                                          <p:spTgt spid="76"/>
                                        </p:tgtEl>
                                        <p:attrNameLst>
                                          <p:attrName>ppt_y</p:attrName>
                                        </p:attrNameLst>
                                      </p:cBhvr>
                                      <p:tavLst>
                                        <p:tav tm="0">
                                          <p:val>
                                            <p:strVal val="ppt_y"/>
                                          </p:val>
                                        </p:tav>
                                        <p:tav tm="100000">
                                          <p:val>
                                            <p:strVal val="1+ppt_h/2"/>
                                          </p:val>
                                        </p:tav>
                                      </p:tavLst>
                                    </p:anim>
                                    <p:set>
                                      <p:cBhvr>
                                        <p:cTn id="139" dur="1" fill="hold">
                                          <p:stCondLst>
                                            <p:cond delay="499"/>
                                          </p:stCondLst>
                                        </p:cTn>
                                        <p:tgtEl>
                                          <p:spTgt spid="76"/>
                                        </p:tgtEl>
                                        <p:attrNameLst>
                                          <p:attrName>style.visibility</p:attrName>
                                        </p:attrNameLst>
                                      </p:cBhvr>
                                      <p:to>
                                        <p:strVal val="hidden"/>
                                      </p:to>
                                    </p:set>
                                  </p:childTnLst>
                                </p:cTn>
                              </p:par>
                              <p:par>
                                <p:cTn id="140" presetID="2" presetClass="exit" presetSubtype="4" fill="hold" nodeType="withEffect">
                                  <p:stCondLst>
                                    <p:cond delay="0"/>
                                  </p:stCondLst>
                                  <p:childTnLst>
                                    <p:anim calcmode="lin" valueType="num">
                                      <p:cBhvr additive="base">
                                        <p:cTn id="141" dur="500"/>
                                        <p:tgtEl>
                                          <p:spTgt spid="82"/>
                                        </p:tgtEl>
                                        <p:attrNameLst>
                                          <p:attrName>ppt_x</p:attrName>
                                        </p:attrNameLst>
                                      </p:cBhvr>
                                      <p:tavLst>
                                        <p:tav tm="0">
                                          <p:val>
                                            <p:strVal val="ppt_x"/>
                                          </p:val>
                                        </p:tav>
                                        <p:tav tm="100000">
                                          <p:val>
                                            <p:strVal val="ppt_x"/>
                                          </p:val>
                                        </p:tav>
                                      </p:tavLst>
                                    </p:anim>
                                    <p:anim calcmode="lin" valueType="num">
                                      <p:cBhvr additive="base">
                                        <p:cTn id="142" dur="500"/>
                                        <p:tgtEl>
                                          <p:spTgt spid="82"/>
                                        </p:tgtEl>
                                        <p:attrNameLst>
                                          <p:attrName>ppt_y</p:attrName>
                                        </p:attrNameLst>
                                      </p:cBhvr>
                                      <p:tavLst>
                                        <p:tav tm="0">
                                          <p:val>
                                            <p:strVal val="ppt_y"/>
                                          </p:val>
                                        </p:tav>
                                        <p:tav tm="100000">
                                          <p:val>
                                            <p:strVal val="1+ppt_h/2"/>
                                          </p:val>
                                        </p:tav>
                                      </p:tavLst>
                                    </p:anim>
                                    <p:set>
                                      <p:cBhvr>
                                        <p:cTn id="143" dur="1" fill="hold">
                                          <p:stCondLst>
                                            <p:cond delay="499"/>
                                          </p:stCondLst>
                                        </p:cTn>
                                        <p:tgtEl>
                                          <p:spTgt spid="8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52" presetClass="entr" presetSubtype="0" fill="hold" grpId="0" nodeType="clickEffect">
                                  <p:stCondLst>
                                    <p:cond delay="0"/>
                                  </p:stCondLst>
                                  <p:childTnLst>
                                    <p:set>
                                      <p:cBhvr>
                                        <p:cTn id="147" dur="1" fill="hold">
                                          <p:stCondLst>
                                            <p:cond delay="0"/>
                                          </p:stCondLst>
                                        </p:cTn>
                                        <p:tgtEl>
                                          <p:spTgt spid="93"/>
                                        </p:tgtEl>
                                        <p:attrNameLst>
                                          <p:attrName>style.visibility</p:attrName>
                                        </p:attrNameLst>
                                      </p:cBhvr>
                                      <p:to>
                                        <p:strVal val="visible"/>
                                      </p:to>
                                    </p:set>
                                    <p:animScale>
                                      <p:cBhvr>
                                        <p:cTn id="148"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9" dur="1000" decel="50000" fill="hold">
                                          <p:stCondLst>
                                            <p:cond delay="0"/>
                                          </p:stCondLst>
                                        </p:cTn>
                                        <p:tgtEl>
                                          <p:spTgt spid="93"/>
                                        </p:tgtEl>
                                        <p:attrNameLst>
                                          <p:attrName>ppt_x</p:attrName>
                                          <p:attrName>ppt_y</p:attrName>
                                        </p:attrNameLst>
                                      </p:cBhvr>
                                    </p:animMotion>
                                    <p:animEffect transition="in" filter="fade">
                                      <p:cBhvr>
                                        <p:cTn id="150"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69" grpId="0" animBg="1"/>
      <p:bldP spid="71" grpId="0" animBg="1"/>
      <p:bldP spid="71" grpId="1" animBg="1"/>
      <p:bldP spid="74" grpId="0" animBg="1"/>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images.businessweek.com/ss/06/08/mcdonalds_japan/image/mcdonald_s-japan-drive-thru.jp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4665889" y="1749986"/>
            <a:ext cx="4267200" cy="2128838"/>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25604" name="Picture 4" descr="http://arntrnassets.mediaspanonline.com/radio/c01/194919/Window_girl.jpg"/>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4843072" y="1885950"/>
            <a:ext cx="3912834" cy="220097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372267" y="0"/>
            <a:ext cx="8560821" cy="785998"/>
          </a:xfrm>
        </p:spPr>
        <p:txBody>
          <a:bodyPr/>
          <a:lstStyle/>
          <a:p>
            <a:r>
              <a:rPr lang="en-US" sz="3600" dirty="0" smtClean="0"/>
              <a:t>SQLOS and Schedulers </a:t>
            </a:r>
            <a:endParaRPr lang="en-US" sz="3600" dirty="0"/>
          </a:p>
        </p:txBody>
      </p:sp>
      <p:sp>
        <p:nvSpPr>
          <p:cNvPr id="3" name="Content Placeholder 2"/>
          <p:cNvSpPr>
            <a:spLocks noGrp="1"/>
          </p:cNvSpPr>
          <p:nvPr>
            <p:ph idx="1"/>
          </p:nvPr>
        </p:nvSpPr>
        <p:spPr>
          <a:xfrm>
            <a:off x="381000" y="894174"/>
            <a:ext cx="6400800" cy="3086100"/>
          </a:xfrm>
        </p:spPr>
        <p:txBody>
          <a:bodyPr/>
          <a:lstStyle/>
          <a:p>
            <a:r>
              <a:rPr lang="en-US" dirty="0" smtClean="0"/>
              <a:t>1 Cash Register = 1 Scheduler</a:t>
            </a:r>
          </a:p>
          <a:p>
            <a:r>
              <a:rPr lang="en-US" dirty="0" smtClean="0"/>
              <a:t>Users are assigned</a:t>
            </a:r>
          </a:p>
          <a:p>
            <a:pPr marL="0" indent="0">
              <a:buNone/>
            </a:pPr>
            <a:r>
              <a:rPr lang="en-US" dirty="0" smtClean="0"/>
              <a:t>    to a thread</a:t>
            </a:r>
            <a:endParaRPr lang="en-US" dirty="0"/>
          </a:p>
        </p:txBody>
      </p:sp>
      <p:pic>
        <p:nvPicPr>
          <p:cNvPr id="24579" name="Picture 3"/>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1" y="2814405"/>
            <a:ext cx="4676775" cy="2293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6" name="Picture 6" descr="http://www.egmcartech.com/wp-content/uploads/2012/02/mcdonaldsdrivethru.jp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a:off x="5077633" y="2549298"/>
            <a:ext cx="4001606" cy="172318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5" name="Picture 2"/>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a:off x="3581400" y="1409870"/>
            <a:ext cx="1847850" cy="2278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Callout 5"/>
          <p:cNvSpPr/>
          <p:nvPr/>
        </p:nvSpPr>
        <p:spPr bwMode="auto">
          <a:xfrm>
            <a:off x="4505325" y="800100"/>
            <a:ext cx="1819275" cy="137160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Uh oh! The out of soda!</a:t>
            </a:r>
          </a:p>
        </p:txBody>
      </p:sp>
      <p:sp>
        <p:nvSpPr>
          <p:cNvPr id="7" name="Rounded Rectangular Callout 6"/>
          <p:cNvSpPr/>
          <p:nvPr/>
        </p:nvSpPr>
        <p:spPr bwMode="auto">
          <a:xfrm>
            <a:off x="6553201" y="742950"/>
            <a:ext cx="2314699" cy="1428750"/>
          </a:xfrm>
          <a:prstGeom prst="wedgeRoundRectCallou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No problem. Step aside… </a:t>
            </a:r>
            <a:r>
              <a:rPr lang="en-US" sz="2000" i="1" dirty="0" smtClean="0"/>
              <a:t>More syrup for the sodas!</a:t>
            </a:r>
            <a:endParaRPr kumimoji="0" lang="en-US" sz="2000" b="0" i="1" u="none" strike="noStrike" cap="none" normalizeH="0" baseline="0" dirty="0" smtClean="0">
              <a:ln>
                <a:noFill/>
              </a:ln>
              <a:solidFill>
                <a:schemeClr val="tx1"/>
              </a:solidFill>
              <a:effectLst/>
            </a:endParaRPr>
          </a:p>
        </p:txBody>
      </p:sp>
      <p:cxnSp>
        <p:nvCxnSpPr>
          <p:cNvPr id="9" name="Straight Arrow Connector 8"/>
          <p:cNvCxnSpPr/>
          <p:nvPr/>
        </p:nvCxnSpPr>
        <p:spPr bwMode="auto">
          <a:xfrm>
            <a:off x="5358460" y="3615096"/>
            <a:ext cx="528638" cy="5850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4786250" y="4272477"/>
            <a:ext cx="2924299" cy="707886"/>
          </a:xfrm>
          <a:prstGeom prst="rect">
            <a:avLst/>
          </a:prstGeom>
          <a:noFill/>
        </p:spPr>
        <p:txBody>
          <a:bodyPr wrap="square" rtlCol="0">
            <a:spAutoFit/>
          </a:bodyPr>
          <a:lstStyle/>
          <a:p>
            <a:r>
              <a:rPr lang="en-US" sz="2000" dirty="0" smtClean="0"/>
              <a:t>Goes to the waiting, i.e.</a:t>
            </a:r>
          </a:p>
          <a:p>
            <a:r>
              <a:rPr lang="en-US" sz="2000" dirty="0" smtClean="0"/>
              <a:t>“suspended queue”</a:t>
            </a:r>
            <a:endParaRPr lang="en-US" sz="2000" dirty="0"/>
          </a:p>
        </p:txBody>
      </p:sp>
      <p:cxnSp>
        <p:nvCxnSpPr>
          <p:cNvPr id="13" name="Curved Connector 12"/>
          <p:cNvCxnSpPr>
            <a:stCxn id="24579" idx="0"/>
          </p:cNvCxnSpPr>
          <p:nvPr/>
        </p:nvCxnSpPr>
        <p:spPr bwMode="auto">
          <a:xfrm rot="5400000" flipH="1" flipV="1">
            <a:off x="2581392" y="1814397"/>
            <a:ext cx="757005" cy="1243012"/>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1524000" y="2063105"/>
            <a:ext cx="1142999" cy="923330"/>
          </a:xfrm>
          <a:prstGeom prst="rect">
            <a:avLst/>
          </a:prstGeom>
          <a:noFill/>
        </p:spPr>
        <p:txBody>
          <a:bodyPr wrap="square" rtlCol="0">
            <a:spAutoFit/>
          </a:bodyPr>
          <a:lstStyle/>
          <a:p>
            <a:r>
              <a:rPr lang="en-US" sz="1800" dirty="0" smtClean="0">
                <a:latin typeface="Comic Sans MS" pitchFamily="66" charset="0"/>
              </a:rPr>
              <a:t>Yeah! I’m next in line!</a:t>
            </a:r>
            <a:endParaRPr lang="en-US" sz="1800" dirty="0">
              <a:latin typeface="Comic Sans MS" pitchFamily="66" charset="0"/>
            </a:endParaRPr>
          </a:p>
        </p:txBody>
      </p:sp>
    </p:spTree>
    <p:extLst>
      <p:ext uri="{BB962C8B-B14F-4D97-AF65-F5344CB8AC3E}">
        <p14:creationId xmlns:p14="http://schemas.microsoft.com/office/powerpoint/2010/main" xmlns="" val="70343567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ppt_x"/>
                                          </p:val>
                                        </p:tav>
                                        <p:tav tm="100000">
                                          <p:val>
                                            <p:strVal val="#ppt_x"/>
                                          </p:val>
                                        </p:tav>
                                      </p:tavLst>
                                    </p:anim>
                                    <p:anim calcmode="lin" valueType="num">
                                      <p:cBhvr additive="base">
                                        <p:cTn id="20"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579"/>
                                        </p:tgtEl>
                                        <p:attrNameLst>
                                          <p:attrName>style.visibility</p:attrName>
                                        </p:attrNameLst>
                                      </p:cBhvr>
                                      <p:to>
                                        <p:strVal val="visible"/>
                                      </p:to>
                                    </p:set>
                                    <p:animEffect transition="in" filter="fade">
                                      <p:cBhvr>
                                        <p:cTn id="45" dur="500"/>
                                        <p:tgtEl>
                                          <p:spTgt spid="2457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6"/>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0"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676400" y="971550"/>
            <a:ext cx="3581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Cmd</a:t>
            </a:r>
            <a:r>
              <a:rPr kumimoji="0" lang="en-US" sz="1800" b="0" i="0" u="none" strike="noStrike" cap="none" normalizeH="0" baseline="0" dirty="0" smtClean="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77958" y="3371850"/>
            <a:ext cx="1298643"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Trans-action Manager: </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Log &amp; Lock </a:t>
            </a:r>
            <a:r>
              <a:rPr lang="en-US" sz="1400" dirty="0" err="1" smtClean="0"/>
              <a:t>Mgr</a:t>
            </a:r>
            <a:endParaRPr kumimoji="0" lang="en-US" sz="1400" b="0" i="0" u="none" strike="noStrike" cap="none" normalizeH="0" baseline="0" dirty="0" smtClean="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Buffer </a:t>
            </a:r>
            <a:r>
              <a:rPr kumimoji="0" lang="en-US" sz="1800" i="0" u="none" strike="noStrike" cap="none" normalizeH="0" baseline="0" dirty="0" smtClean="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a:solidFill>
            <a:schemeClr val="tx1">
              <a:lumMod val="20000"/>
              <a:lumOff val="80000"/>
            </a:schemeClr>
          </a:solidFill>
        </p:grpSpPr>
        <p:sp>
          <p:nvSpPr>
            <p:cNvPr id="16" name="Rounded Rectangle 15"/>
            <p:cNvSpPr/>
            <p:nvPr/>
          </p:nvSpPr>
          <p:spPr bwMode="auto">
            <a:xfrm>
              <a:off x="5410200" y="1371600"/>
              <a:ext cx="1371600" cy="2133600"/>
            </a:xfrm>
            <a:prstGeom prst="round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128"/>
                </a:rPr>
                <a:t>Protocol</a:t>
              </a:r>
              <a:r>
                <a:rPr kumimoji="0" lang="en-US" sz="2000" b="1" i="0" u="none" strike="noStrike" cap="none" normalizeH="0" dirty="0" smtClean="0">
                  <a:ln>
                    <a:noFill/>
                  </a:ln>
                  <a:solidFill>
                    <a:schemeClr val="bg1"/>
                  </a:solidFill>
                  <a:effectLst/>
                  <a:latin typeface="Arial" charset="0"/>
                  <a:ea typeface="ＭＳ Ｐゴシック" charset="-128"/>
                </a:rPr>
                <a:t> Layer</a:t>
              </a:r>
              <a:endParaRPr kumimoji="0" lang="en-US" sz="2000" b="1" i="0" u="none" strike="noStrike" cap="none" normalizeH="0" baseline="0" dirty="0" smtClean="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Data File(s)</a:t>
            </a:r>
          </a:p>
        </p:txBody>
      </p:sp>
      <p:sp>
        <p:nvSpPr>
          <p:cNvPr id="20" name="Flowchart: Direct Access Storage 19"/>
          <p:cNvSpPr/>
          <p:nvPr/>
        </p:nvSpPr>
        <p:spPr bwMode="auto">
          <a:xfrm>
            <a:off x="152400" y="2514600"/>
            <a:ext cx="1295400" cy="571500"/>
          </a:xfrm>
          <a:prstGeom prst="flowChartMagneticDrum">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T-Log</a:t>
            </a:r>
            <a:endParaRPr kumimoji="0" lang="en-US" sz="2000" b="0" i="0" u="none" strike="noStrike" cap="none" normalizeH="0" baseline="0" dirty="0" smtClean="0">
              <a:ln>
                <a:noFill/>
              </a:ln>
              <a:solidFill>
                <a:schemeClr val="tx1"/>
              </a:solidFill>
              <a:effectLst/>
              <a:latin typeface="Arial" charset="0"/>
              <a:ea typeface="ＭＳ Ｐゴシック" charset="-128"/>
            </a:endParaRPr>
          </a:p>
        </p:txBody>
      </p:sp>
      <p:sp>
        <p:nvSpPr>
          <p:cNvPr id="24" name="Rounded Rectangle 23"/>
          <p:cNvSpPr/>
          <p:nvPr/>
        </p:nvSpPr>
        <p:spPr bwMode="auto">
          <a:xfrm>
            <a:off x="6781800" y="2971799"/>
            <a:ext cx="2209800" cy="2116783"/>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3" cstate="screen"/>
          <a:srcRect/>
          <a:stretch>
            <a:fillRect/>
          </a:stretch>
        </p:blipFill>
        <p:spPr bwMode="auto">
          <a:xfrm>
            <a:off x="7315200" y="1257300"/>
            <a:ext cx="1600200" cy="840791"/>
          </a:xfrm>
          <a:prstGeom prst="rect">
            <a:avLst/>
          </a:prstGeom>
          <a:solidFill>
            <a:schemeClr val="bg1"/>
          </a:solid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smtClean="0"/>
              <a:t>SQL Server Network Interface</a:t>
            </a:r>
            <a:endParaRPr lang="en-US" sz="1600" dirty="0"/>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smtClean="0"/>
              <a:t>TDS</a:t>
            </a:r>
            <a:endParaRPr lang="en-US" sz="1400" b="1" i="1" dirty="0"/>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0" name="TextBox 39"/>
          <p:cNvSpPr txBox="1"/>
          <p:nvPr/>
        </p:nvSpPr>
        <p:spPr>
          <a:xfrm>
            <a:off x="5029201" y="558344"/>
            <a:ext cx="1027845" cy="1169551"/>
          </a:xfrm>
          <a:prstGeom prst="rect">
            <a:avLst/>
          </a:prstGeom>
          <a:noFill/>
        </p:spPr>
        <p:txBody>
          <a:bodyPr wrap="none" rtlCol="0">
            <a:spAutoFit/>
          </a:bodyPr>
          <a:lstStyle/>
          <a:p>
            <a:pPr algn="ctr"/>
            <a:r>
              <a:rPr lang="en-US" sz="1400" b="1" i="1" dirty="0" smtClean="0"/>
              <a:t>Language</a:t>
            </a:r>
          </a:p>
          <a:p>
            <a:pPr algn="ctr"/>
            <a:r>
              <a:rPr lang="en-US" sz="1400" b="1" i="1" dirty="0" smtClean="0"/>
              <a:t>Event</a:t>
            </a:r>
          </a:p>
          <a:p>
            <a:pPr algn="ctr"/>
            <a:endParaRPr lang="en-US" sz="1400" b="1" i="1" dirty="0"/>
          </a:p>
          <a:p>
            <a:pPr algn="ctr"/>
            <a:r>
              <a:rPr lang="en-US" sz="1400" b="1" i="1" dirty="0" smtClean="0"/>
              <a:t>SQL</a:t>
            </a:r>
          </a:p>
          <a:p>
            <a:pPr algn="ctr"/>
            <a:r>
              <a:rPr lang="en-US" sz="1400" b="1" i="1" smtClean="0"/>
              <a:t>OS</a:t>
            </a:r>
            <a:endParaRPr lang="en-US" sz="1400" b="1" i="1" dirty="0"/>
          </a:p>
        </p:txBody>
      </p:sp>
      <p:sp>
        <p:nvSpPr>
          <p:cNvPr id="42" name="Flowchart: Decision 41"/>
          <p:cNvSpPr/>
          <p:nvPr/>
        </p:nvSpPr>
        <p:spPr bwMode="auto">
          <a:xfrm>
            <a:off x="4191000" y="234315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44" name="Elbow Connector 43"/>
          <p:cNvCxnSpPr>
            <a:stCxn id="42" idx="3"/>
          </p:cNvCxnSpPr>
          <p:nvPr/>
        </p:nvCxnSpPr>
        <p:spPr bwMode="auto">
          <a:xfrm>
            <a:off x="5638800" y="2714625"/>
            <a:ext cx="2209800" cy="2143125"/>
          </a:xfrm>
          <a:prstGeom prst="bentConnector3">
            <a:avLst>
              <a:gd name="adj1" fmla="val 46059"/>
            </a:avLst>
          </a:prstGeom>
          <a:solidFill>
            <a:schemeClr val="accent1"/>
          </a:solidFill>
          <a:ln w="25400"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60" name="TextBox 59"/>
          <p:cNvSpPr txBox="1"/>
          <p:nvPr/>
        </p:nvSpPr>
        <p:spPr>
          <a:xfrm>
            <a:off x="3124201" y="400051"/>
            <a:ext cx="777777" cy="584775"/>
          </a:xfrm>
          <a:prstGeom prst="rect">
            <a:avLst/>
          </a:prstGeom>
          <a:noFill/>
        </p:spPr>
        <p:txBody>
          <a:bodyPr wrap="none" rtlCol="0">
            <a:spAutoFit/>
          </a:bodyPr>
          <a:lstStyle/>
          <a:p>
            <a:pPr algn="ctr"/>
            <a:r>
              <a:rPr lang="en-US" sz="1600" b="1" dirty="0" smtClean="0"/>
              <a:t>Query</a:t>
            </a:r>
          </a:p>
          <a:p>
            <a:pPr algn="ctr"/>
            <a:r>
              <a:rPr lang="en-US" sz="1600" b="1" dirty="0" smtClean="0"/>
              <a:t>Tree</a:t>
            </a:r>
            <a:endParaRPr lang="en-US" sz="1600" b="1" dirty="0"/>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solidFill>
            <a:schemeClr val="tx1">
              <a:lumMod val="20000"/>
              <a:lumOff val="80000"/>
            </a:schemeClr>
          </a:solidFill>
        </p:spPr>
        <p:txBody>
          <a:bodyPr wrap="none" rtlCol="0">
            <a:spAutoFit/>
          </a:bodyPr>
          <a:lstStyle/>
          <a:p>
            <a:pPr algn="ctr"/>
            <a:r>
              <a:rPr lang="en-US" sz="1400" b="1" i="1" dirty="0" smtClean="0"/>
              <a:t>Query</a:t>
            </a:r>
          </a:p>
          <a:p>
            <a:pPr algn="ctr"/>
            <a:r>
              <a:rPr lang="en-US" sz="1400" b="1" i="1" dirty="0" smtClean="0"/>
              <a:t>Plan</a:t>
            </a:r>
            <a:endParaRPr lang="en-US" sz="1400" b="1" i="1" dirty="0"/>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5" name="TextBox 64"/>
          <p:cNvSpPr txBox="1"/>
          <p:nvPr/>
        </p:nvSpPr>
        <p:spPr>
          <a:xfrm>
            <a:off x="3605389" y="2571750"/>
            <a:ext cx="502061" cy="461665"/>
          </a:xfrm>
          <a:prstGeom prst="rect">
            <a:avLst/>
          </a:prstGeom>
          <a:noFill/>
        </p:spPr>
        <p:txBody>
          <a:bodyPr wrap="none" rtlCol="0">
            <a:spAutoFit/>
          </a:bodyPr>
          <a:lstStyle/>
          <a:p>
            <a:pPr algn="ctr"/>
            <a:r>
              <a:rPr lang="en-US" sz="1200" b="1" i="1" dirty="0" smtClean="0"/>
              <a:t>OLE</a:t>
            </a:r>
          </a:p>
          <a:p>
            <a:pPr algn="ctr"/>
            <a:r>
              <a:rPr lang="en-US" sz="1200" b="1" i="1" dirty="0" smtClean="0"/>
              <a:t>DB</a:t>
            </a:r>
            <a:endParaRPr lang="en-US" sz="1200" b="1" i="1" dirty="0"/>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8" name="TextBox 47"/>
          <p:cNvSpPr txBox="1"/>
          <p:nvPr/>
        </p:nvSpPr>
        <p:spPr>
          <a:xfrm>
            <a:off x="3333963" y="3996065"/>
            <a:ext cx="630237" cy="523220"/>
          </a:xfrm>
          <a:prstGeom prst="rect">
            <a:avLst/>
          </a:prstGeom>
          <a:noFill/>
        </p:spPr>
        <p:txBody>
          <a:bodyPr wrap="none" rtlCol="0">
            <a:spAutoFit/>
          </a:bodyPr>
          <a:lstStyle/>
          <a:p>
            <a:pPr algn="ctr"/>
            <a:r>
              <a:rPr lang="en-US" sz="1400" b="1" i="1" dirty="0" smtClean="0"/>
              <a:t>Data</a:t>
            </a:r>
          </a:p>
          <a:p>
            <a:pPr algn="ctr"/>
            <a:r>
              <a:rPr lang="en-US" sz="1400" b="1" i="1" dirty="0" smtClean="0"/>
              <a:t>Write</a:t>
            </a:r>
            <a:endParaRPr lang="en-US" sz="1400" b="1" i="1" dirty="0"/>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smtClean="0"/>
          </a:p>
        </p:txBody>
      </p:sp>
      <p:sp>
        <p:nvSpPr>
          <p:cNvPr id="56" name="Snip Single Corner Rectangle 55"/>
          <p:cNvSpPr/>
          <p:nvPr/>
        </p:nvSpPr>
        <p:spPr bwMode="auto">
          <a:xfrm>
            <a:off x="7084978" y="4071937"/>
            <a:ext cx="304800" cy="285750"/>
          </a:xfrm>
          <a:prstGeom prst="snip1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3" name="Flowchart: Decision 52"/>
          <p:cNvSpPr/>
          <p:nvPr/>
        </p:nvSpPr>
        <p:spPr bwMode="auto">
          <a:xfrm>
            <a:off x="4343400" y="388620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t>?</a:t>
            </a:r>
            <a:endParaRPr kumimoji="0" lang="en-US" sz="2800" b="1" i="0" u="none" strike="noStrike" cap="none" normalizeH="0" baseline="0" dirty="0" smtClean="0">
              <a:ln>
                <a:noFill/>
              </a:ln>
              <a:solidFill>
                <a:schemeClr val="tx1"/>
              </a:solidFill>
              <a:effectLst/>
            </a:endParaRPr>
          </a:p>
        </p:txBody>
      </p:sp>
      <p:cxnSp>
        <p:nvCxnSpPr>
          <p:cNvPr id="54" name="Elbow Connector 53"/>
          <p:cNvCxnSpPr/>
          <p:nvPr/>
        </p:nvCxnSpPr>
        <p:spPr bwMode="auto">
          <a:xfrm flipV="1">
            <a:off x="5829300" y="4213299"/>
            <a:ext cx="1237729" cy="4110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914400" y="4257675"/>
            <a:ext cx="3429000" cy="371475"/>
          </a:xfrm>
          <a:prstGeom prst="bentConnector3">
            <a:avLst>
              <a:gd name="adj1" fmla="val 47229"/>
            </a:avLst>
          </a:prstGeom>
          <a:solidFill>
            <a:schemeClr val="accent1"/>
          </a:solidFill>
          <a:ln w="25400"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214812"/>
            <a:ext cx="6170578" cy="500064"/>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 name="TextBox 3"/>
          <p:cNvSpPr txBox="1"/>
          <p:nvPr/>
        </p:nvSpPr>
        <p:spPr>
          <a:xfrm>
            <a:off x="361323" y="3096819"/>
            <a:ext cx="877554" cy="523220"/>
          </a:xfrm>
          <a:prstGeom prst="rect">
            <a:avLst/>
          </a:prstGeom>
          <a:noFill/>
        </p:spPr>
        <p:txBody>
          <a:bodyPr wrap="square" rtlCol="0">
            <a:spAutoFit/>
          </a:bodyPr>
          <a:lstStyle/>
          <a:p>
            <a:r>
              <a:rPr lang="en-US" sz="1400" b="1" i="1" dirty="0" smtClean="0"/>
              <a:t>Check Point</a:t>
            </a:r>
            <a:endParaRPr lang="en-US" sz="1400" b="1" i="1" dirty="0"/>
          </a:p>
        </p:txBody>
      </p:sp>
      <p:sp>
        <p:nvSpPr>
          <p:cNvPr id="9" name="TextBox 8"/>
          <p:cNvSpPr txBox="1"/>
          <p:nvPr/>
        </p:nvSpPr>
        <p:spPr>
          <a:xfrm>
            <a:off x="3649082" y="4719251"/>
            <a:ext cx="1236236" cy="369332"/>
          </a:xfrm>
          <a:prstGeom prst="rect">
            <a:avLst/>
          </a:prstGeom>
          <a:noFill/>
        </p:spPr>
        <p:txBody>
          <a:bodyPr wrap="none" rtlCol="0">
            <a:spAutoFit/>
          </a:bodyPr>
          <a:lstStyle/>
          <a:p>
            <a:r>
              <a:rPr lang="en-US" sz="1800" i="1" dirty="0" smtClean="0"/>
              <a:t>Lazywriter</a:t>
            </a:r>
            <a:endParaRPr lang="en-US" sz="1800" i="1" dirty="0"/>
          </a:p>
        </p:txBody>
      </p:sp>
      <p:sp>
        <p:nvSpPr>
          <p:cNvPr id="10" name="TextBox 9"/>
          <p:cNvSpPr txBox="1"/>
          <p:nvPr/>
        </p:nvSpPr>
        <p:spPr>
          <a:xfrm>
            <a:off x="5821878" y="2703611"/>
            <a:ext cx="859531" cy="307777"/>
          </a:xfrm>
          <a:prstGeom prst="rect">
            <a:avLst/>
          </a:prstGeom>
          <a:noFill/>
        </p:spPr>
        <p:txBody>
          <a:bodyPr wrap="none" rtlCol="0">
            <a:spAutoFit/>
          </a:bodyPr>
          <a:lstStyle/>
          <a:p>
            <a:r>
              <a:rPr lang="en-US" sz="1400" b="1" i="1" dirty="0" smtClean="0"/>
              <a:t>Latches</a:t>
            </a:r>
            <a:endParaRPr lang="en-US" sz="1400" b="1" i="1" dirty="0"/>
          </a:p>
        </p:txBody>
      </p:sp>
      <p:sp>
        <p:nvSpPr>
          <p:cNvPr id="49" name="TextBox 48"/>
          <p:cNvSpPr txBox="1"/>
          <p:nvPr/>
        </p:nvSpPr>
        <p:spPr>
          <a:xfrm>
            <a:off x="1018034" y="4290613"/>
            <a:ext cx="700833" cy="307777"/>
          </a:xfrm>
          <a:prstGeom prst="rect">
            <a:avLst/>
          </a:prstGeom>
          <a:noFill/>
        </p:spPr>
        <p:txBody>
          <a:bodyPr wrap="none" rtlCol="0">
            <a:spAutoFit/>
          </a:bodyPr>
          <a:lstStyle/>
          <a:p>
            <a:r>
              <a:rPr lang="en-US" sz="1400" b="1" i="1" dirty="0" smtClean="0"/>
              <a:t>Locks</a:t>
            </a:r>
            <a:endParaRPr lang="en-US" sz="1400" b="1" i="1" dirty="0"/>
          </a:p>
        </p:txBody>
      </p:sp>
      <p:sp>
        <p:nvSpPr>
          <p:cNvPr id="50" name="Title 1"/>
          <p:cNvSpPr>
            <a:spLocks noGrp="1"/>
          </p:cNvSpPr>
          <p:nvPr>
            <p:ph type="title"/>
          </p:nvPr>
        </p:nvSpPr>
        <p:spPr>
          <a:xfrm>
            <a:off x="0" y="0"/>
            <a:ext cx="2286000" cy="984826"/>
          </a:xfrm>
        </p:spPr>
        <p:txBody>
          <a:bodyPr>
            <a:noAutofit/>
          </a:bodyPr>
          <a:lstStyle/>
          <a:p>
            <a:pPr>
              <a:lnSpc>
                <a:spcPct val="100000"/>
              </a:lnSpc>
            </a:pPr>
            <a:r>
              <a:rPr lang="en-US" sz="1800" dirty="0" smtClean="0"/>
              <a:t>Trouble-shooting wait stats?</a:t>
            </a:r>
            <a:endParaRPr lang="en-US" sz="1800" dirty="0"/>
          </a:p>
        </p:txBody>
      </p:sp>
      <p:sp>
        <p:nvSpPr>
          <p:cNvPr id="17" name="Rounded Rectangle 16"/>
          <p:cNvSpPr/>
          <p:nvPr/>
        </p:nvSpPr>
        <p:spPr>
          <a:xfrm>
            <a:off x="6781800" y="361950"/>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Async_Network_IO</a:t>
            </a:r>
            <a:endParaRPr lang="en-US" sz="1200" b="1" dirty="0"/>
          </a:p>
        </p:txBody>
      </p:sp>
      <p:cxnSp>
        <p:nvCxnSpPr>
          <p:cNvPr id="22" name="Elbow Connector 21"/>
          <p:cNvCxnSpPr>
            <a:stCxn id="17" idx="1"/>
            <a:endCxn id="16" idx="0"/>
          </p:cNvCxnSpPr>
          <p:nvPr/>
        </p:nvCxnSpPr>
        <p:spPr>
          <a:xfrm rot="10800000" flipV="1">
            <a:off x="6477000" y="581024"/>
            <a:ext cx="304800" cy="390525"/>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7248525" y="866775"/>
            <a:ext cx="704850" cy="5715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7282190" y="1290310"/>
            <a:ext cx="1437620" cy="4572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406708" y="123825"/>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SOS_Scheduler_Yield</a:t>
            </a:r>
            <a:endParaRPr lang="en-US" sz="1200" b="1" dirty="0"/>
          </a:p>
        </p:txBody>
      </p:sp>
      <p:cxnSp>
        <p:nvCxnSpPr>
          <p:cNvPr id="68" name="Elbow Connector 67"/>
          <p:cNvCxnSpPr/>
          <p:nvPr/>
        </p:nvCxnSpPr>
        <p:spPr>
          <a:xfrm rot="16200000" flipH="1">
            <a:off x="4577891" y="596440"/>
            <a:ext cx="942978" cy="874046"/>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6200000" flipH="1">
            <a:off x="4056923" y="608871"/>
            <a:ext cx="413205" cy="31215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6934200" y="2039838"/>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Pagelatch_x</a:t>
            </a:r>
            <a:r>
              <a:rPr lang="en-US" sz="1200" b="1" dirty="0" smtClean="0"/>
              <a:t>, </a:t>
            </a:r>
            <a:r>
              <a:rPr lang="en-US" sz="1200" b="1" dirty="0" err="1" smtClean="0"/>
              <a:t>Latch_x</a:t>
            </a:r>
            <a:r>
              <a:rPr lang="en-US" sz="1200" b="1" dirty="0" smtClean="0"/>
              <a:t>, </a:t>
            </a:r>
            <a:r>
              <a:rPr lang="en-US" sz="1200" b="1" dirty="0" err="1" smtClean="0"/>
              <a:t>Resource_Semaphore</a:t>
            </a:r>
            <a:endParaRPr lang="en-US" sz="1200" b="1" dirty="0"/>
          </a:p>
        </p:txBody>
      </p:sp>
      <p:cxnSp>
        <p:nvCxnSpPr>
          <p:cNvPr id="83" name="Elbow Connector 82"/>
          <p:cNvCxnSpPr/>
          <p:nvPr/>
        </p:nvCxnSpPr>
        <p:spPr>
          <a:xfrm rot="5400000">
            <a:off x="7511207" y="2996355"/>
            <a:ext cx="1246288" cy="190502"/>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5400000">
            <a:off x="7025802" y="2961572"/>
            <a:ext cx="2260368" cy="1366429"/>
          </a:xfrm>
          <a:prstGeom prst="bentConnector3">
            <a:avLst>
              <a:gd name="adj1" fmla="val 7949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2705100" y="4650433"/>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LCK_x</a:t>
            </a:r>
            <a:r>
              <a:rPr lang="en-US" sz="1200" b="1" dirty="0" smtClean="0"/>
              <a:t>, </a:t>
            </a:r>
            <a:r>
              <a:rPr lang="en-US" sz="1200" b="1" dirty="0" err="1" smtClean="0"/>
              <a:t>LCK_M_x</a:t>
            </a:r>
            <a:endParaRPr lang="en-US" sz="1200" b="1" dirty="0"/>
          </a:p>
        </p:txBody>
      </p:sp>
      <p:cxnSp>
        <p:nvCxnSpPr>
          <p:cNvPr id="100" name="Elbow Connector 99"/>
          <p:cNvCxnSpPr>
            <a:stCxn id="98" idx="1"/>
            <a:endCxn id="49" idx="2"/>
          </p:cNvCxnSpPr>
          <p:nvPr/>
        </p:nvCxnSpPr>
        <p:spPr>
          <a:xfrm rot="10800000">
            <a:off x="1368452" y="4598390"/>
            <a:ext cx="1336649" cy="271118"/>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76200" y="984826"/>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Writelog</a:t>
            </a:r>
            <a:r>
              <a:rPr lang="en-US" sz="1200" b="1" dirty="0" smtClean="0"/>
              <a:t>, </a:t>
            </a:r>
            <a:r>
              <a:rPr lang="en-US" sz="1200" b="1" dirty="0" err="1" smtClean="0"/>
              <a:t>Logbuffer</a:t>
            </a:r>
            <a:endParaRPr lang="en-US" sz="1200" b="1" dirty="0"/>
          </a:p>
        </p:txBody>
      </p:sp>
      <p:cxnSp>
        <p:nvCxnSpPr>
          <p:cNvPr id="104" name="Elbow Connector 103"/>
          <p:cNvCxnSpPr>
            <a:stCxn id="103" idx="2"/>
            <a:endCxn id="20" idx="0"/>
          </p:cNvCxnSpPr>
          <p:nvPr/>
        </p:nvCxnSpPr>
        <p:spPr>
          <a:xfrm rot="5400000">
            <a:off x="444788" y="1778288"/>
            <a:ext cx="1091624" cy="3810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1866900" y="2514602"/>
            <a:ext cx="2209800" cy="571498"/>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smtClean="0"/>
              <a:t>PageIOLatch_x</a:t>
            </a:r>
            <a:r>
              <a:rPr lang="en-US" sz="1200" b="1" dirty="0" smtClean="0"/>
              <a:t>, </a:t>
            </a:r>
            <a:r>
              <a:rPr lang="en-US" sz="1200" b="1" dirty="0" err="1" smtClean="0"/>
              <a:t>Async_IO_Completion</a:t>
            </a:r>
            <a:r>
              <a:rPr lang="en-US" sz="1200" b="1" dirty="0" smtClean="0"/>
              <a:t>, </a:t>
            </a:r>
            <a:r>
              <a:rPr lang="en-US" sz="1200" b="1" dirty="0" err="1" smtClean="0"/>
              <a:t>IO_Completion</a:t>
            </a:r>
            <a:endParaRPr lang="en-US" sz="1200" b="1" dirty="0"/>
          </a:p>
        </p:txBody>
      </p:sp>
      <p:cxnSp>
        <p:nvCxnSpPr>
          <p:cNvPr id="108" name="Elbow Connector 107"/>
          <p:cNvCxnSpPr>
            <a:stCxn id="107" idx="1"/>
            <a:endCxn id="19" idx="4"/>
          </p:cNvCxnSpPr>
          <p:nvPr/>
        </p:nvCxnSpPr>
        <p:spPr>
          <a:xfrm rot="10800000" flipV="1">
            <a:off x="1066800" y="2800351"/>
            <a:ext cx="800100" cy="1400174"/>
          </a:xfrm>
          <a:prstGeom prst="bentConnector3">
            <a:avLst>
              <a:gd name="adj1" fmla="val 40476"/>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61347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ppt_x"/>
                                          </p:val>
                                        </p:tav>
                                        <p:tav tm="100000">
                                          <p:val>
                                            <p:strVal val="#ppt_x"/>
                                          </p:val>
                                        </p:tav>
                                      </p:tavLst>
                                    </p:anim>
                                    <p:anim calcmode="lin" valueType="num">
                                      <p:cBhvr additive="base">
                                        <p:cTn id="13" dur="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ppt_x"/>
                                          </p:val>
                                        </p:tav>
                                        <p:tav tm="100000">
                                          <p:val>
                                            <p:strVal val="#ppt_x"/>
                                          </p:val>
                                        </p:tav>
                                      </p:tavLst>
                                    </p:anim>
                                    <p:anim calcmode="lin" valueType="num">
                                      <p:cBhvr additive="base">
                                        <p:cTn id="39" dur="500" fill="hold"/>
                                        <p:tgtEl>
                                          <p:spTgt spid="4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par>
                          <p:cTn id="52" fill="hold">
                            <p:stCondLst>
                              <p:cond delay="5500"/>
                            </p:stCondLst>
                            <p:childTnLst>
                              <p:par>
                                <p:cTn id="53" presetID="2" presetClass="entr" presetSubtype="4"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6000"/>
                            </p:stCondLst>
                            <p:childTnLst>
                              <p:par>
                                <p:cTn id="58" presetID="2" presetClass="entr" presetSubtype="4"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additive="base">
                                        <p:cTn id="60" dur="500" fill="hold"/>
                                        <p:tgtEl>
                                          <p:spTgt spid="44"/>
                                        </p:tgtEl>
                                        <p:attrNameLst>
                                          <p:attrName>ppt_x</p:attrName>
                                        </p:attrNameLst>
                                      </p:cBhvr>
                                      <p:tavLst>
                                        <p:tav tm="0">
                                          <p:val>
                                            <p:strVal val="#ppt_x"/>
                                          </p:val>
                                        </p:tav>
                                        <p:tav tm="100000">
                                          <p:val>
                                            <p:strVal val="#ppt_x"/>
                                          </p:val>
                                        </p:tav>
                                      </p:tavLst>
                                    </p:anim>
                                    <p:anim calcmode="lin" valueType="num">
                                      <p:cBhvr additive="base">
                                        <p:cTn id="61" dur="500" fill="hold"/>
                                        <p:tgtEl>
                                          <p:spTgt spid="44"/>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fade">
                                      <p:cBhvr>
                                        <p:cTn id="70" dur="500"/>
                                        <p:tgtEl>
                                          <p:spTgt spid="82"/>
                                        </p:tgtEl>
                                      </p:cBhvr>
                                    </p:animEffect>
                                  </p:childTnLst>
                                </p:cTn>
                              </p:par>
                            </p:childTnLst>
                          </p:cTn>
                        </p:par>
                        <p:par>
                          <p:cTn id="71" fill="hold">
                            <p:stCondLst>
                              <p:cond delay="7500"/>
                            </p:stCondLst>
                            <p:childTnLst>
                              <p:par>
                                <p:cTn id="72" presetID="10" presetClass="entr" presetSubtype="0" fill="hold" nodeType="after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500"/>
                                        <p:tgtEl>
                                          <p:spTgt spid="83"/>
                                        </p:tgtEl>
                                      </p:cBhvr>
                                    </p:animEffect>
                                  </p:childTnLst>
                                </p:cTn>
                              </p:par>
                            </p:childTnLst>
                          </p:cTn>
                        </p:par>
                        <p:par>
                          <p:cTn id="75" fill="hold">
                            <p:stCondLst>
                              <p:cond delay="8000"/>
                            </p:stCondLst>
                            <p:childTnLst>
                              <p:par>
                                <p:cTn id="76" presetID="10" presetClass="entr" presetSubtype="0" fill="hold"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fade">
                                      <p:cBhvr>
                                        <p:cTn id="78" dur="500"/>
                                        <p:tgtEl>
                                          <p:spTgt spid="85"/>
                                        </p:tgtEl>
                                      </p:cBhvr>
                                    </p:animEffect>
                                  </p:childTnLst>
                                </p:cTn>
                              </p:par>
                            </p:childTnLst>
                          </p:cTn>
                        </p:par>
                        <p:par>
                          <p:cTn id="79" fill="hold">
                            <p:stCondLst>
                              <p:cond delay="8500"/>
                            </p:stCondLst>
                            <p:childTnLst>
                              <p:par>
                                <p:cTn id="80" presetID="2" presetClass="entr" presetSubtype="4"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1+#ppt_h/2"/>
                                          </p:val>
                                        </p:tav>
                                        <p:tav tm="100000">
                                          <p:val>
                                            <p:strVal val="#ppt_y"/>
                                          </p:val>
                                        </p:tav>
                                      </p:tavLst>
                                    </p:anim>
                                  </p:childTnLst>
                                </p:cTn>
                              </p:par>
                            </p:childTnLst>
                          </p:cTn>
                        </p:par>
                        <p:par>
                          <p:cTn id="84" fill="hold">
                            <p:stCondLst>
                              <p:cond delay="9000"/>
                            </p:stCondLst>
                            <p:childTnLst>
                              <p:par>
                                <p:cTn id="85" presetID="2" presetClass="entr" presetSubtype="4" fill="hold" grpId="0" nodeType="after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additive="base">
                                        <p:cTn id="87" dur="500" fill="hold"/>
                                        <p:tgtEl>
                                          <p:spTgt spid="60"/>
                                        </p:tgtEl>
                                        <p:attrNameLst>
                                          <p:attrName>ppt_x</p:attrName>
                                        </p:attrNameLst>
                                      </p:cBhvr>
                                      <p:tavLst>
                                        <p:tav tm="0">
                                          <p:val>
                                            <p:strVal val="#ppt_x"/>
                                          </p:val>
                                        </p:tav>
                                        <p:tav tm="100000">
                                          <p:val>
                                            <p:strVal val="#ppt_x"/>
                                          </p:val>
                                        </p:tav>
                                      </p:tavLst>
                                    </p:anim>
                                    <p:anim calcmode="lin" valueType="num">
                                      <p:cBhvr additive="base">
                                        <p:cTn id="88" dur="500" fill="hold"/>
                                        <p:tgtEl>
                                          <p:spTgt spid="60"/>
                                        </p:tgtEl>
                                        <p:attrNameLst>
                                          <p:attrName>ppt_y</p:attrName>
                                        </p:attrNameLst>
                                      </p:cBhvr>
                                      <p:tavLst>
                                        <p:tav tm="0">
                                          <p:val>
                                            <p:strVal val="1+#ppt_h/2"/>
                                          </p:val>
                                        </p:tav>
                                        <p:tav tm="100000">
                                          <p:val>
                                            <p:strVal val="#ppt_y"/>
                                          </p:val>
                                        </p:tav>
                                      </p:tavLst>
                                    </p:anim>
                                  </p:childTnLst>
                                </p:cTn>
                              </p:par>
                            </p:childTnLst>
                          </p:cTn>
                        </p:par>
                        <p:par>
                          <p:cTn id="89" fill="hold">
                            <p:stCondLst>
                              <p:cond delay="9500"/>
                            </p:stCondLst>
                            <p:childTnLst>
                              <p:par>
                                <p:cTn id="90" presetID="2" presetClass="entr" presetSubtype="4" fill="hold" grpId="0" nodeType="after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additive="base">
                                        <p:cTn id="92" dur="500" fill="hold"/>
                                        <p:tgtEl>
                                          <p:spTgt spid="62"/>
                                        </p:tgtEl>
                                        <p:attrNameLst>
                                          <p:attrName>ppt_x</p:attrName>
                                        </p:attrNameLst>
                                      </p:cBhvr>
                                      <p:tavLst>
                                        <p:tav tm="0">
                                          <p:val>
                                            <p:strVal val="#ppt_x"/>
                                          </p:val>
                                        </p:tav>
                                        <p:tav tm="100000">
                                          <p:val>
                                            <p:strVal val="#ppt_x"/>
                                          </p:val>
                                        </p:tav>
                                      </p:tavLst>
                                    </p:anim>
                                    <p:anim calcmode="lin" valueType="num">
                                      <p:cBhvr additive="base">
                                        <p:cTn id="93" dur="500" fill="hold"/>
                                        <p:tgtEl>
                                          <p:spTgt spid="62"/>
                                        </p:tgtEl>
                                        <p:attrNameLst>
                                          <p:attrName>ppt_y</p:attrName>
                                        </p:attrNameLst>
                                      </p:cBhvr>
                                      <p:tavLst>
                                        <p:tav tm="0">
                                          <p:val>
                                            <p:strVal val="1+#ppt_h/2"/>
                                          </p:val>
                                        </p:tav>
                                        <p:tav tm="100000">
                                          <p:val>
                                            <p:strVal val="#ppt_y"/>
                                          </p:val>
                                        </p:tav>
                                      </p:tavLst>
                                    </p:anim>
                                  </p:childTnLst>
                                </p:cTn>
                              </p:par>
                            </p:childTnLst>
                          </p:cTn>
                        </p:par>
                        <p:par>
                          <p:cTn id="94" fill="hold">
                            <p:stCondLst>
                              <p:cond delay="10000"/>
                            </p:stCondLst>
                            <p:childTnLst>
                              <p:par>
                                <p:cTn id="95" presetID="2" presetClass="entr" presetSubtype="4"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 calcmode="lin" valueType="num">
                                      <p:cBhvr additive="base">
                                        <p:cTn id="97" dur="500" fill="hold"/>
                                        <p:tgtEl>
                                          <p:spTgt spid="63"/>
                                        </p:tgtEl>
                                        <p:attrNameLst>
                                          <p:attrName>ppt_x</p:attrName>
                                        </p:attrNameLst>
                                      </p:cBhvr>
                                      <p:tavLst>
                                        <p:tav tm="0">
                                          <p:val>
                                            <p:strVal val="#ppt_x"/>
                                          </p:val>
                                        </p:tav>
                                        <p:tav tm="100000">
                                          <p:val>
                                            <p:strVal val="#ppt_x"/>
                                          </p:val>
                                        </p:tav>
                                      </p:tavLst>
                                    </p:anim>
                                    <p:anim calcmode="lin" valueType="num">
                                      <p:cBhvr additive="base">
                                        <p:cTn id="98" dur="500" fill="hold"/>
                                        <p:tgtEl>
                                          <p:spTgt spid="63"/>
                                        </p:tgtEl>
                                        <p:attrNameLst>
                                          <p:attrName>ppt_y</p:attrName>
                                        </p:attrNameLst>
                                      </p:cBhvr>
                                      <p:tavLst>
                                        <p:tav tm="0">
                                          <p:val>
                                            <p:strVal val="1+#ppt_h/2"/>
                                          </p:val>
                                        </p:tav>
                                        <p:tav tm="100000">
                                          <p:val>
                                            <p:strVal val="#ppt_y"/>
                                          </p:val>
                                        </p:tav>
                                      </p:tavLst>
                                    </p:anim>
                                  </p:childTnLst>
                                </p:cTn>
                              </p:par>
                            </p:childTnLst>
                          </p:cTn>
                        </p:par>
                        <p:par>
                          <p:cTn id="99" fill="hold">
                            <p:stCondLst>
                              <p:cond delay="10500"/>
                            </p:stCondLst>
                            <p:childTnLst>
                              <p:par>
                                <p:cTn id="100" presetID="2" presetClass="entr" presetSubtype="4" fill="hold" grpId="0" nodeType="afterEffect">
                                  <p:stCondLst>
                                    <p:cond delay="0"/>
                                  </p:stCondLst>
                                  <p:childTnLst>
                                    <p:set>
                                      <p:cBhvr>
                                        <p:cTn id="101" dur="1" fill="hold">
                                          <p:stCondLst>
                                            <p:cond delay="0"/>
                                          </p:stCondLst>
                                        </p:cTn>
                                        <p:tgtEl>
                                          <p:spTgt spid="64"/>
                                        </p:tgtEl>
                                        <p:attrNameLst>
                                          <p:attrName>style.visibility</p:attrName>
                                        </p:attrNameLst>
                                      </p:cBhvr>
                                      <p:to>
                                        <p:strVal val="visible"/>
                                      </p:to>
                                    </p:set>
                                    <p:anim calcmode="lin" valueType="num">
                                      <p:cBhvr additive="base">
                                        <p:cTn id="102" dur="500" fill="hold"/>
                                        <p:tgtEl>
                                          <p:spTgt spid="64"/>
                                        </p:tgtEl>
                                        <p:attrNameLst>
                                          <p:attrName>ppt_x</p:attrName>
                                        </p:attrNameLst>
                                      </p:cBhvr>
                                      <p:tavLst>
                                        <p:tav tm="0">
                                          <p:val>
                                            <p:strVal val="#ppt_x"/>
                                          </p:val>
                                        </p:tav>
                                        <p:tav tm="100000">
                                          <p:val>
                                            <p:strVal val="#ppt_x"/>
                                          </p:val>
                                        </p:tav>
                                      </p:tavLst>
                                    </p:anim>
                                    <p:anim calcmode="lin" valueType="num">
                                      <p:cBhvr additive="base">
                                        <p:cTn id="103" dur="500" fill="hold"/>
                                        <p:tgtEl>
                                          <p:spTgt spid="64"/>
                                        </p:tgtEl>
                                        <p:attrNameLst>
                                          <p:attrName>ppt_y</p:attrName>
                                        </p:attrNameLst>
                                      </p:cBhvr>
                                      <p:tavLst>
                                        <p:tav tm="0">
                                          <p:val>
                                            <p:strVal val="1+#ppt_h/2"/>
                                          </p:val>
                                        </p:tav>
                                        <p:tav tm="100000">
                                          <p:val>
                                            <p:strVal val="#ppt_y"/>
                                          </p:val>
                                        </p:tav>
                                      </p:tavLst>
                                    </p:anim>
                                  </p:childTnLst>
                                </p:cTn>
                              </p:par>
                            </p:childTnLst>
                          </p:cTn>
                        </p:par>
                        <p:par>
                          <p:cTn id="104" fill="hold">
                            <p:stCondLst>
                              <p:cond delay="11000"/>
                            </p:stCondLst>
                            <p:childTnLst>
                              <p:par>
                                <p:cTn id="105" presetID="2" presetClass="entr" presetSubtype="4" fill="hold" grpId="0" nodeType="after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childTnLst>
                          </p:cTn>
                        </p:par>
                        <p:par>
                          <p:cTn id="109" fill="hold">
                            <p:stCondLst>
                              <p:cond delay="11500"/>
                            </p:stCondLst>
                            <p:childTnLst>
                              <p:par>
                                <p:cTn id="110" presetID="10" presetClass="entr" presetSubtype="0" fill="hold" grpId="0" nodeType="after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childTnLst>
                                </p:cTn>
                              </p:par>
                            </p:childTnLst>
                          </p:cTn>
                        </p:par>
                        <p:par>
                          <p:cTn id="113" fill="hold">
                            <p:stCondLst>
                              <p:cond delay="12000"/>
                            </p:stCondLst>
                            <p:childTnLst>
                              <p:par>
                                <p:cTn id="114" presetID="10" presetClass="entr" presetSubtype="0" fill="hold" nodeType="after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fade">
                                      <p:cBhvr>
                                        <p:cTn id="116" dur="500"/>
                                        <p:tgtEl>
                                          <p:spTgt spid="104"/>
                                        </p:tgtEl>
                                      </p:cBhvr>
                                    </p:animEffect>
                                  </p:childTnLst>
                                </p:cTn>
                              </p:par>
                            </p:childTnLst>
                          </p:cTn>
                        </p:par>
                        <p:par>
                          <p:cTn id="117" fill="hold">
                            <p:stCondLst>
                              <p:cond delay="12500"/>
                            </p:stCondLst>
                            <p:childTnLst>
                              <p:par>
                                <p:cTn id="118" presetID="2" presetClass="entr" presetSubtype="4"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 calcmode="lin" valueType="num">
                                      <p:cBhvr additive="base">
                                        <p:cTn id="120" dur="500" fill="hold"/>
                                        <p:tgtEl>
                                          <p:spTgt spid="47"/>
                                        </p:tgtEl>
                                        <p:attrNameLst>
                                          <p:attrName>ppt_x</p:attrName>
                                        </p:attrNameLst>
                                      </p:cBhvr>
                                      <p:tavLst>
                                        <p:tav tm="0">
                                          <p:val>
                                            <p:strVal val="#ppt_x"/>
                                          </p:val>
                                        </p:tav>
                                        <p:tav tm="100000">
                                          <p:val>
                                            <p:strVal val="#ppt_x"/>
                                          </p:val>
                                        </p:tav>
                                      </p:tavLst>
                                    </p:anim>
                                    <p:anim calcmode="lin" valueType="num">
                                      <p:cBhvr additive="base">
                                        <p:cTn id="121" dur="500" fill="hold"/>
                                        <p:tgtEl>
                                          <p:spTgt spid="47"/>
                                        </p:tgtEl>
                                        <p:attrNameLst>
                                          <p:attrName>ppt_y</p:attrName>
                                        </p:attrNameLst>
                                      </p:cBhvr>
                                      <p:tavLst>
                                        <p:tav tm="0">
                                          <p:val>
                                            <p:strVal val="1+#ppt_h/2"/>
                                          </p:val>
                                        </p:tav>
                                        <p:tav tm="100000">
                                          <p:val>
                                            <p:strVal val="#ppt_y"/>
                                          </p:val>
                                        </p:tav>
                                      </p:tavLst>
                                    </p:anim>
                                  </p:childTnLst>
                                </p:cTn>
                              </p:par>
                            </p:childTnLst>
                          </p:cTn>
                        </p:par>
                        <p:par>
                          <p:cTn id="122" fill="hold">
                            <p:stCondLst>
                              <p:cond delay="13000"/>
                            </p:stCondLst>
                            <p:childTnLst>
                              <p:par>
                                <p:cTn id="123" presetID="2" presetClass="entr" presetSubtype="4" fill="hold" grpId="0" nodeType="afterEffect">
                                  <p:stCondLst>
                                    <p:cond delay="0"/>
                                  </p:stCondLst>
                                  <p:childTnLst>
                                    <p:set>
                                      <p:cBhvr>
                                        <p:cTn id="124" dur="1" fill="hold">
                                          <p:stCondLst>
                                            <p:cond delay="0"/>
                                          </p:stCondLst>
                                        </p:cTn>
                                        <p:tgtEl>
                                          <p:spTgt spid="48"/>
                                        </p:tgtEl>
                                        <p:attrNameLst>
                                          <p:attrName>style.visibility</p:attrName>
                                        </p:attrNameLst>
                                      </p:cBhvr>
                                      <p:to>
                                        <p:strVal val="visible"/>
                                      </p:to>
                                    </p:set>
                                    <p:anim calcmode="lin" valueType="num">
                                      <p:cBhvr additive="base">
                                        <p:cTn id="125" dur="500" fill="hold"/>
                                        <p:tgtEl>
                                          <p:spTgt spid="48"/>
                                        </p:tgtEl>
                                        <p:attrNameLst>
                                          <p:attrName>ppt_x</p:attrName>
                                        </p:attrNameLst>
                                      </p:cBhvr>
                                      <p:tavLst>
                                        <p:tav tm="0">
                                          <p:val>
                                            <p:strVal val="#ppt_x"/>
                                          </p:val>
                                        </p:tav>
                                        <p:tav tm="100000">
                                          <p:val>
                                            <p:strVal val="#ppt_x"/>
                                          </p:val>
                                        </p:tav>
                                      </p:tavLst>
                                    </p:anim>
                                    <p:anim calcmode="lin" valueType="num">
                                      <p:cBhvr additive="base">
                                        <p:cTn id="126" dur="500" fill="hold"/>
                                        <p:tgtEl>
                                          <p:spTgt spid="48"/>
                                        </p:tgtEl>
                                        <p:attrNameLst>
                                          <p:attrName>ppt_y</p:attrName>
                                        </p:attrNameLst>
                                      </p:cBhvr>
                                      <p:tavLst>
                                        <p:tav tm="0">
                                          <p:val>
                                            <p:strVal val="1+#ppt_h/2"/>
                                          </p:val>
                                        </p:tav>
                                        <p:tav tm="100000">
                                          <p:val>
                                            <p:strVal val="#ppt_y"/>
                                          </p:val>
                                        </p:tav>
                                      </p:tavLst>
                                    </p:anim>
                                  </p:childTnLst>
                                </p:cTn>
                              </p:par>
                            </p:childTnLst>
                          </p:cTn>
                        </p:par>
                        <p:par>
                          <p:cTn id="127" fill="hold">
                            <p:stCondLst>
                              <p:cond delay="13500"/>
                            </p:stCondLst>
                            <p:childTnLst>
                              <p:par>
                                <p:cTn id="128" presetID="2" presetClass="entr" presetSubtype="4" fill="hold" grpId="0" nodeType="afterEffect">
                                  <p:stCondLst>
                                    <p:cond delay="0"/>
                                  </p:stCondLst>
                                  <p:childTnLst>
                                    <p:set>
                                      <p:cBhvr>
                                        <p:cTn id="129" dur="1" fill="hold">
                                          <p:stCondLst>
                                            <p:cond delay="0"/>
                                          </p:stCondLst>
                                        </p:cTn>
                                        <p:tgtEl>
                                          <p:spTgt spid="51"/>
                                        </p:tgtEl>
                                        <p:attrNameLst>
                                          <p:attrName>style.visibility</p:attrName>
                                        </p:attrNameLst>
                                      </p:cBhvr>
                                      <p:to>
                                        <p:strVal val="visible"/>
                                      </p:to>
                                    </p:set>
                                    <p:anim calcmode="lin" valueType="num">
                                      <p:cBhvr additive="base">
                                        <p:cTn id="130" dur="500" fill="hold"/>
                                        <p:tgtEl>
                                          <p:spTgt spid="51"/>
                                        </p:tgtEl>
                                        <p:attrNameLst>
                                          <p:attrName>ppt_x</p:attrName>
                                        </p:attrNameLst>
                                      </p:cBhvr>
                                      <p:tavLst>
                                        <p:tav tm="0">
                                          <p:val>
                                            <p:strVal val="#ppt_x"/>
                                          </p:val>
                                        </p:tav>
                                        <p:tav tm="100000">
                                          <p:val>
                                            <p:strVal val="#ppt_x"/>
                                          </p:val>
                                        </p:tav>
                                      </p:tavLst>
                                    </p:anim>
                                    <p:anim calcmode="lin" valueType="num">
                                      <p:cBhvr additive="base">
                                        <p:cTn id="131" dur="500" fill="hold"/>
                                        <p:tgtEl>
                                          <p:spTgt spid="51"/>
                                        </p:tgtEl>
                                        <p:attrNameLst>
                                          <p:attrName>ppt_y</p:attrName>
                                        </p:attrNameLst>
                                      </p:cBhvr>
                                      <p:tavLst>
                                        <p:tav tm="0">
                                          <p:val>
                                            <p:strVal val="1+#ppt_h/2"/>
                                          </p:val>
                                        </p:tav>
                                        <p:tav tm="100000">
                                          <p:val>
                                            <p:strVal val="#ppt_y"/>
                                          </p:val>
                                        </p:tav>
                                      </p:tavLst>
                                    </p:anim>
                                  </p:childTnLst>
                                </p:cTn>
                              </p:par>
                            </p:childTnLst>
                          </p:cTn>
                        </p:par>
                        <p:par>
                          <p:cTn id="132" fill="hold">
                            <p:stCondLst>
                              <p:cond delay="14000"/>
                            </p:stCondLst>
                            <p:childTnLst>
                              <p:par>
                                <p:cTn id="133" presetID="10" presetClass="entr" presetSubtype="0" fill="hold" grpId="0" nodeType="afterEffect">
                                  <p:stCondLst>
                                    <p:cond delay="0"/>
                                  </p:stCondLst>
                                  <p:childTnLst>
                                    <p:set>
                                      <p:cBhvr>
                                        <p:cTn id="134" dur="1" fill="hold">
                                          <p:stCondLst>
                                            <p:cond delay="0"/>
                                          </p:stCondLst>
                                        </p:cTn>
                                        <p:tgtEl>
                                          <p:spTgt spid="4"/>
                                        </p:tgtEl>
                                        <p:attrNameLst>
                                          <p:attrName>style.visibility</p:attrName>
                                        </p:attrNameLst>
                                      </p:cBhvr>
                                      <p:to>
                                        <p:strVal val="visible"/>
                                      </p:to>
                                    </p:set>
                                    <p:animEffect transition="in" filter="fade">
                                      <p:cBhvr>
                                        <p:cTn id="135" dur="500"/>
                                        <p:tgtEl>
                                          <p:spTgt spid="4"/>
                                        </p:tgtEl>
                                      </p:cBhvr>
                                    </p:animEffect>
                                  </p:childTnLst>
                                </p:cTn>
                              </p:par>
                            </p:childTnLst>
                          </p:cTn>
                        </p:par>
                        <p:par>
                          <p:cTn id="136" fill="hold">
                            <p:stCondLst>
                              <p:cond delay="14500"/>
                            </p:stCondLst>
                            <p:childTnLst>
                              <p:par>
                                <p:cTn id="137" presetID="2" presetClass="entr" presetSubtype="4" fill="hold" grpId="0" nodeType="after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additive="base">
                                        <p:cTn id="139" dur="500" fill="hold"/>
                                        <p:tgtEl>
                                          <p:spTgt spid="52"/>
                                        </p:tgtEl>
                                        <p:attrNameLst>
                                          <p:attrName>ppt_x</p:attrName>
                                        </p:attrNameLst>
                                      </p:cBhvr>
                                      <p:tavLst>
                                        <p:tav tm="0">
                                          <p:val>
                                            <p:strVal val="#ppt_x"/>
                                          </p:val>
                                        </p:tav>
                                        <p:tav tm="100000">
                                          <p:val>
                                            <p:strVal val="#ppt_x"/>
                                          </p:val>
                                        </p:tav>
                                      </p:tavLst>
                                    </p:anim>
                                    <p:anim calcmode="lin" valueType="num">
                                      <p:cBhvr additive="base">
                                        <p:cTn id="140" dur="500" fill="hold"/>
                                        <p:tgtEl>
                                          <p:spTgt spid="52"/>
                                        </p:tgtEl>
                                        <p:attrNameLst>
                                          <p:attrName>ppt_y</p:attrName>
                                        </p:attrNameLst>
                                      </p:cBhvr>
                                      <p:tavLst>
                                        <p:tav tm="0">
                                          <p:val>
                                            <p:strVal val="1+#ppt_h/2"/>
                                          </p:val>
                                        </p:tav>
                                        <p:tav tm="100000">
                                          <p:val>
                                            <p:strVal val="#ppt_y"/>
                                          </p:val>
                                        </p:tav>
                                      </p:tavLst>
                                    </p:anim>
                                  </p:childTnLst>
                                </p:cTn>
                              </p:par>
                            </p:childTnLst>
                          </p:cTn>
                        </p:par>
                        <p:par>
                          <p:cTn id="141" fill="hold">
                            <p:stCondLst>
                              <p:cond delay="15000"/>
                            </p:stCondLst>
                            <p:childTnLst>
                              <p:par>
                                <p:cTn id="142" presetID="2" presetClass="entr" presetSubtype="4" fill="hold" grpId="0" nodeType="afterEffect">
                                  <p:stCondLst>
                                    <p:cond delay="0"/>
                                  </p:stCondLst>
                                  <p:childTnLst>
                                    <p:set>
                                      <p:cBhvr>
                                        <p:cTn id="143" dur="1" fill="hold">
                                          <p:stCondLst>
                                            <p:cond delay="0"/>
                                          </p:stCondLst>
                                        </p:cTn>
                                        <p:tgtEl>
                                          <p:spTgt spid="53"/>
                                        </p:tgtEl>
                                        <p:attrNameLst>
                                          <p:attrName>style.visibility</p:attrName>
                                        </p:attrNameLst>
                                      </p:cBhvr>
                                      <p:to>
                                        <p:strVal val="visible"/>
                                      </p:to>
                                    </p:set>
                                    <p:anim calcmode="lin" valueType="num">
                                      <p:cBhvr additive="base">
                                        <p:cTn id="144" dur="500" fill="hold"/>
                                        <p:tgtEl>
                                          <p:spTgt spid="53"/>
                                        </p:tgtEl>
                                        <p:attrNameLst>
                                          <p:attrName>ppt_x</p:attrName>
                                        </p:attrNameLst>
                                      </p:cBhvr>
                                      <p:tavLst>
                                        <p:tav tm="0">
                                          <p:val>
                                            <p:strVal val="#ppt_x"/>
                                          </p:val>
                                        </p:tav>
                                        <p:tav tm="100000">
                                          <p:val>
                                            <p:strVal val="#ppt_x"/>
                                          </p:val>
                                        </p:tav>
                                      </p:tavLst>
                                    </p:anim>
                                    <p:anim calcmode="lin" valueType="num">
                                      <p:cBhvr additive="base">
                                        <p:cTn id="145" dur="500" fill="hold"/>
                                        <p:tgtEl>
                                          <p:spTgt spid="53"/>
                                        </p:tgtEl>
                                        <p:attrNameLst>
                                          <p:attrName>ppt_y</p:attrName>
                                        </p:attrNameLst>
                                      </p:cBhvr>
                                      <p:tavLst>
                                        <p:tav tm="0">
                                          <p:val>
                                            <p:strVal val="1+#ppt_h/2"/>
                                          </p:val>
                                        </p:tav>
                                        <p:tav tm="100000">
                                          <p:val>
                                            <p:strVal val="#ppt_y"/>
                                          </p:val>
                                        </p:tav>
                                      </p:tavLst>
                                    </p:anim>
                                  </p:childTnLst>
                                </p:cTn>
                              </p:par>
                            </p:childTnLst>
                          </p:cTn>
                        </p:par>
                        <p:par>
                          <p:cTn id="146" fill="hold">
                            <p:stCondLst>
                              <p:cond delay="15500"/>
                            </p:stCondLst>
                            <p:childTnLst>
                              <p:par>
                                <p:cTn id="147" presetID="2" presetClass="entr" presetSubtype="4" fill="hold"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additive="base">
                                        <p:cTn id="149" dur="500" fill="hold"/>
                                        <p:tgtEl>
                                          <p:spTgt spid="54"/>
                                        </p:tgtEl>
                                        <p:attrNameLst>
                                          <p:attrName>ppt_x</p:attrName>
                                        </p:attrNameLst>
                                      </p:cBhvr>
                                      <p:tavLst>
                                        <p:tav tm="0">
                                          <p:val>
                                            <p:strVal val="#ppt_x"/>
                                          </p:val>
                                        </p:tav>
                                        <p:tav tm="100000">
                                          <p:val>
                                            <p:strVal val="#ppt_x"/>
                                          </p:val>
                                        </p:tav>
                                      </p:tavLst>
                                    </p:anim>
                                    <p:anim calcmode="lin" valueType="num">
                                      <p:cBhvr additive="base">
                                        <p:cTn id="150" dur="500" fill="hold"/>
                                        <p:tgtEl>
                                          <p:spTgt spid="54"/>
                                        </p:tgtEl>
                                        <p:attrNameLst>
                                          <p:attrName>ppt_y</p:attrName>
                                        </p:attrNameLst>
                                      </p:cBhvr>
                                      <p:tavLst>
                                        <p:tav tm="0">
                                          <p:val>
                                            <p:strVal val="1+#ppt_h/2"/>
                                          </p:val>
                                        </p:tav>
                                        <p:tav tm="100000">
                                          <p:val>
                                            <p:strVal val="#ppt_y"/>
                                          </p:val>
                                        </p:tav>
                                      </p:tavLst>
                                    </p:anim>
                                  </p:childTnLst>
                                </p:cTn>
                              </p:par>
                            </p:childTnLst>
                          </p:cTn>
                        </p:par>
                        <p:par>
                          <p:cTn id="151" fill="hold">
                            <p:stCondLst>
                              <p:cond delay="16000"/>
                            </p:stCondLst>
                            <p:childTnLst>
                              <p:par>
                                <p:cTn id="152" presetID="2" presetClass="entr" presetSubtype="4" fill="hold" grpId="0" nodeType="afterEffect">
                                  <p:stCondLst>
                                    <p:cond delay="0"/>
                                  </p:stCondLst>
                                  <p:childTnLst>
                                    <p:set>
                                      <p:cBhvr>
                                        <p:cTn id="153" dur="1" fill="hold">
                                          <p:stCondLst>
                                            <p:cond delay="0"/>
                                          </p:stCondLst>
                                        </p:cTn>
                                        <p:tgtEl>
                                          <p:spTgt spid="56"/>
                                        </p:tgtEl>
                                        <p:attrNameLst>
                                          <p:attrName>style.visibility</p:attrName>
                                        </p:attrNameLst>
                                      </p:cBhvr>
                                      <p:to>
                                        <p:strVal val="visible"/>
                                      </p:to>
                                    </p:set>
                                    <p:anim calcmode="lin" valueType="num">
                                      <p:cBhvr additive="base">
                                        <p:cTn id="154" dur="500" fill="hold"/>
                                        <p:tgtEl>
                                          <p:spTgt spid="56"/>
                                        </p:tgtEl>
                                        <p:attrNameLst>
                                          <p:attrName>ppt_x</p:attrName>
                                        </p:attrNameLst>
                                      </p:cBhvr>
                                      <p:tavLst>
                                        <p:tav tm="0">
                                          <p:val>
                                            <p:strVal val="#ppt_x"/>
                                          </p:val>
                                        </p:tav>
                                        <p:tav tm="100000">
                                          <p:val>
                                            <p:strVal val="#ppt_x"/>
                                          </p:val>
                                        </p:tav>
                                      </p:tavLst>
                                    </p:anim>
                                    <p:anim calcmode="lin" valueType="num">
                                      <p:cBhvr additive="base">
                                        <p:cTn id="155" dur="500" fill="hold"/>
                                        <p:tgtEl>
                                          <p:spTgt spid="56"/>
                                        </p:tgtEl>
                                        <p:attrNameLst>
                                          <p:attrName>ppt_y</p:attrName>
                                        </p:attrNameLst>
                                      </p:cBhvr>
                                      <p:tavLst>
                                        <p:tav tm="0">
                                          <p:val>
                                            <p:strVal val="1+#ppt_h/2"/>
                                          </p:val>
                                        </p:tav>
                                        <p:tav tm="100000">
                                          <p:val>
                                            <p:strVal val="#ppt_y"/>
                                          </p:val>
                                        </p:tav>
                                      </p:tavLst>
                                    </p:anim>
                                  </p:childTnLst>
                                </p:cTn>
                              </p:par>
                            </p:childTnLst>
                          </p:cTn>
                        </p:par>
                        <p:par>
                          <p:cTn id="156" fill="hold">
                            <p:stCondLst>
                              <p:cond delay="16500"/>
                            </p:stCondLst>
                            <p:childTnLst>
                              <p:par>
                                <p:cTn id="157" presetID="10" presetClass="entr" presetSubtype="0" fill="hold" grpId="0" nodeType="afterEffect">
                                  <p:stCondLst>
                                    <p:cond delay="0"/>
                                  </p:stCondLst>
                                  <p:childTnLst>
                                    <p:set>
                                      <p:cBhvr>
                                        <p:cTn id="158" dur="1" fill="hold">
                                          <p:stCondLst>
                                            <p:cond delay="0"/>
                                          </p:stCondLst>
                                        </p:cTn>
                                        <p:tgtEl>
                                          <p:spTgt spid="107"/>
                                        </p:tgtEl>
                                        <p:attrNameLst>
                                          <p:attrName>style.visibility</p:attrName>
                                        </p:attrNameLst>
                                      </p:cBhvr>
                                      <p:to>
                                        <p:strVal val="visible"/>
                                      </p:to>
                                    </p:set>
                                    <p:animEffect transition="in" filter="fade">
                                      <p:cBhvr>
                                        <p:cTn id="159" dur="500"/>
                                        <p:tgtEl>
                                          <p:spTgt spid="107"/>
                                        </p:tgtEl>
                                      </p:cBhvr>
                                    </p:animEffect>
                                  </p:childTnLst>
                                </p:cTn>
                              </p:par>
                            </p:childTnLst>
                          </p:cTn>
                        </p:par>
                        <p:par>
                          <p:cTn id="160" fill="hold">
                            <p:stCondLst>
                              <p:cond delay="17000"/>
                            </p:stCondLst>
                            <p:childTnLst>
                              <p:par>
                                <p:cTn id="161" presetID="10" presetClass="entr" presetSubtype="0" fill="hold" nodeType="after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childTnLst>
                          </p:cTn>
                        </p:par>
                        <p:par>
                          <p:cTn id="164" fill="hold">
                            <p:stCondLst>
                              <p:cond delay="17500"/>
                            </p:stCondLst>
                            <p:childTnLst>
                              <p:par>
                                <p:cTn id="165" presetID="1" presetClass="entr" presetSubtype="0" fill="hold" nodeType="afterEffect">
                                  <p:stCondLst>
                                    <p:cond delay="0"/>
                                  </p:stCondLst>
                                  <p:childTnLst>
                                    <p:set>
                                      <p:cBhvr>
                                        <p:cTn id="166" dur="1" fill="hold">
                                          <p:stCondLst>
                                            <p:cond delay="0"/>
                                          </p:stCondLst>
                                        </p:cTn>
                                        <p:tgtEl>
                                          <p:spTgt spid="57"/>
                                        </p:tgtEl>
                                        <p:attrNameLst>
                                          <p:attrName>style.visibility</p:attrName>
                                        </p:attrNameLst>
                                      </p:cBhvr>
                                      <p:to>
                                        <p:strVal val="visible"/>
                                      </p:to>
                                    </p:set>
                                  </p:childTnLst>
                                </p:cTn>
                              </p:par>
                            </p:childTnLst>
                          </p:cTn>
                        </p:par>
                        <p:par>
                          <p:cTn id="167" fill="hold">
                            <p:stCondLst>
                              <p:cond delay="17500"/>
                            </p:stCondLst>
                            <p:childTnLst>
                              <p:par>
                                <p:cTn id="168" presetID="1" presetClass="entr" presetSubtype="0" fill="hold" grpId="0" nodeType="afterEffect">
                                  <p:stCondLst>
                                    <p:cond delay="0"/>
                                  </p:stCondLst>
                                  <p:childTnLst>
                                    <p:set>
                                      <p:cBhvr>
                                        <p:cTn id="169" dur="1" fill="hold">
                                          <p:stCondLst>
                                            <p:cond delay="0"/>
                                          </p:stCondLst>
                                        </p:cTn>
                                        <p:tgtEl>
                                          <p:spTgt spid="49"/>
                                        </p:tgtEl>
                                        <p:attrNameLst>
                                          <p:attrName>style.visibility</p:attrName>
                                        </p:attrNameLst>
                                      </p:cBhvr>
                                      <p:to>
                                        <p:strVal val="visible"/>
                                      </p:to>
                                    </p:set>
                                  </p:childTnLst>
                                </p:cTn>
                              </p:par>
                            </p:childTnLst>
                          </p:cTn>
                        </p:par>
                        <p:par>
                          <p:cTn id="170" fill="hold">
                            <p:stCondLst>
                              <p:cond delay="17500"/>
                            </p:stCondLst>
                            <p:childTnLst>
                              <p:par>
                                <p:cTn id="171" presetID="2" presetClass="entr" presetSubtype="4" fill="hold" nodeType="afterEffect">
                                  <p:stCondLst>
                                    <p:cond delay="0"/>
                                  </p:stCondLst>
                                  <p:childTnLst>
                                    <p:set>
                                      <p:cBhvr>
                                        <p:cTn id="172" dur="1" fill="hold">
                                          <p:stCondLst>
                                            <p:cond delay="0"/>
                                          </p:stCondLst>
                                        </p:cTn>
                                        <p:tgtEl>
                                          <p:spTgt spid="58"/>
                                        </p:tgtEl>
                                        <p:attrNameLst>
                                          <p:attrName>style.visibility</p:attrName>
                                        </p:attrNameLst>
                                      </p:cBhvr>
                                      <p:to>
                                        <p:strVal val="visible"/>
                                      </p:to>
                                    </p:set>
                                    <p:anim calcmode="lin" valueType="num">
                                      <p:cBhvr additive="base">
                                        <p:cTn id="173" dur="500" fill="hold"/>
                                        <p:tgtEl>
                                          <p:spTgt spid="58"/>
                                        </p:tgtEl>
                                        <p:attrNameLst>
                                          <p:attrName>ppt_x</p:attrName>
                                        </p:attrNameLst>
                                      </p:cBhvr>
                                      <p:tavLst>
                                        <p:tav tm="0">
                                          <p:val>
                                            <p:strVal val="#ppt_x"/>
                                          </p:val>
                                        </p:tav>
                                        <p:tav tm="100000">
                                          <p:val>
                                            <p:strVal val="#ppt_x"/>
                                          </p:val>
                                        </p:tav>
                                      </p:tavLst>
                                    </p:anim>
                                    <p:anim calcmode="lin" valueType="num">
                                      <p:cBhvr additive="base">
                                        <p:cTn id="174" dur="500" fill="hold"/>
                                        <p:tgtEl>
                                          <p:spTgt spid="58"/>
                                        </p:tgtEl>
                                        <p:attrNameLst>
                                          <p:attrName>ppt_y</p:attrName>
                                        </p:attrNameLst>
                                      </p:cBhvr>
                                      <p:tavLst>
                                        <p:tav tm="0">
                                          <p:val>
                                            <p:strVal val="1+#ppt_h/2"/>
                                          </p:val>
                                        </p:tav>
                                        <p:tav tm="100000">
                                          <p:val>
                                            <p:strVal val="#ppt_y"/>
                                          </p:val>
                                        </p:tav>
                                      </p:tavLst>
                                    </p:anim>
                                  </p:childTnLst>
                                </p:cTn>
                              </p:par>
                            </p:childTnLst>
                          </p:cTn>
                        </p:par>
                        <p:par>
                          <p:cTn id="175" fill="hold">
                            <p:stCondLst>
                              <p:cond delay="18000"/>
                            </p:stCondLst>
                            <p:childTnLst>
                              <p:par>
                                <p:cTn id="176" presetID="10" presetClass="entr" presetSubtype="0" fill="hold" grpId="0" nodeType="afterEffect">
                                  <p:stCondLst>
                                    <p:cond delay="0"/>
                                  </p:stCondLst>
                                  <p:childTnLst>
                                    <p:set>
                                      <p:cBhvr>
                                        <p:cTn id="177" dur="1" fill="hold">
                                          <p:stCondLst>
                                            <p:cond delay="0"/>
                                          </p:stCondLst>
                                        </p:cTn>
                                        <p:tgtEl>
                                          <p:spTgt spid="9"/>
                                        </p:tgtEl>
                                        <p:attrNameLst>
                                          <p:attrName>style.visibility</p:attrName>
                                        </p:attrNameLst>
                                      </p:cBhvr>
                                      <p:to>
                                        <p:strVal val="visible"/>
                                      </p:to>
                                    </p:set>
                                    <p:animEffect transition="in" filter="fade">
                                      <p:cBhvr>
                                        <p:cTn id="178" dur="500"/>
                                        <p:tgtEl>
                                          <p:spTgt spid="9"/>
                                        </p:tgtEl>
                                      </p:cBhvr>
                                    </p:animEffect>
                                  </p:childTnLst>
                                </p:cTn>
                              </p:par>
                            </p:childTnLst>
                          </p:cTn>
                        </p:par>
                        <p:par>
                          <p:cTn id="179" fill="hold">
                            <p:stCondLst>
                              <p:cond delay="18500"/>
                            </p:stCondLst>
                            <p:childTnLst>
                              <p:par>
                                <p:cTn id="180" presetID="10" presetClass="entr" presetSubtype="0" fill="hold" grpId="0" nodeType="after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500"/>
                                        <p:tgtEl>
                                          <p:spTgt spid="98"/>
                                        </p:tgtEl>
                                      </p:cBhvr>
                                    </p:animEffect>
                                  </p:childTnLst>
                                </p:cTn>
                              </p:par>
                            </p:childTnLst>
                          </p:cTn>
                        </p:par>
                        <p:par>
                          <p:cTn id="183" fill="hold">
                            <p:stCondLst>
                              <p:cond delay="19000"/>
                            </p:stCondLst>
                            <p:childTnLst>
                              <p:par>
                                <p:cTn id="184" presetID="10" presetClass="entr" presetSubtype="0" fill="hold" nodeType="afterEffect">
                                  <p:stCondLst>
                                    <p:cond delay="0"/>
                                  </p:stCondLst>
                                  <p:childTnLst>
                                    <p:set>
                                      <p:cBhvr>
                                        <p:cTn id="185" dur="1" fill="hold">
                                          <p:stCondLst>
                                            <p:cond delay="0"/>
                                          </p:stCondLst>
                                        </p:cTn>
                                        <p:tgtEl>
                                          <p:spTgt spid="100"/>
                                        </p:tgtEl>
                                        <p:attrNameLst>
                                          <p:attrName>style.visibility</p:attrName>
                                        </p:attrNameLst>
                                      </p:cBhvr>
                                      <p:to>
                                        <p:strVal val="visible"/>
                                      </p:to>
                                    </p:set>
                                    <p:animEffect transition="in" filter="fade">
                                      <p:cBhvr>
                                        <p:cTn id="18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2" grpId="0" animBg="1"/>
      <p:bldP spid="55" grpId="0" animBg="1"/>
      <p:bldP spid="60" grpId="0"/>
      <p:bldP spid="62" grpId="0" animBg="1"/>
      <p:bldP spid="63" grpId="0" animBg="1"/>
      <p:bldP spid="64" grpId="0" animBg="1"/>
      <p:bldP spid="65" grpId="0"/>
      <p:bldP spid="47" grpId="0" animBg="1"/>
      <p:bldP spid="48" grpId="0"/>
      <p:bldP spid="51" grpId="0" animBg="1"/>
      <p:bldP spid="56" grpId="0" animBg="1"/>
      <p:bldP spid="52" grpId="0" animBg="1"/>
      <p:bldP spid="53" grpId="0" animBg="1"/>
      <p:bldP spid="4" grpId="0"/>
      <p:bldP spid="9" grpId="0"/>
      <p:bldP spid="10" grpId="0"/>
      <p:bldP spid="49" grpId="0"/>
      <p:bldP spid="17" grpId="0" animBg="1"/>
      <p:bldP spid="66" grpId="0" animBg="1"/>
      <p:bldP spid="82" grpId="0" animBg="1"/>
      <p:bldP spid="98" grpId="0" animBg="1"/>
      <p:bldP spid="103" grpId="0" animBg="1"/>
      <p:bldP spid="10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ounded Rectangle 7"/>
          <p:cNvSpPr/>
          <p:nvPr/>
        </p:nvSpPr>
        <p:spPr bwMode="auto">
          <a:xfrm>
            <a:off x="6248400" y="1028700"/>
            <a:ext cx="2590800" cy="3886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ea typeface="ＭＳ Ｐゴシック" charset="-128"/>
              </a:rPr>
              <a:t>Windows Memory,</a:t>
            </a:r>
          </a:p>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solidFill>
                  <a:schemeClr val="bg1"/>
                </a:solidFill>
              </a:rPr>
              <a:t>64-bit</a:t>
            </a:r>
            <a:endParaRPr kumimoji="0" lang="en-US" sz="1800" b="1" i="0" u="none" strike="noStrike" cap="none" normalizeH="0" baseline="0" dirty="0" smtClean="0">
              <a:ln>
                <a:noFill/>
              </a:ln>
              <a:solidFill>
                <a:schemeClr val="bg1"/>
              </a:solidFill>
              <a:effectLst/>
            </a:endParaRPr>
          </a:p>
        </p:txBody>
      </p:sp>
      <p:sp>
        <p:nvSpPr>
          <p:cNvPr id="2" name="Title 1"/>
          <p:cNvSpPr>
            <a:spLocks noGrp="1"/>
          </p:cNvSpPr>
          <p:nvPr>
            <p:ph type="title"/>
          </p:nvPr>
        </p:nvSpPr>
        <p:spPr>
          <a:xfrm>
            <a:off x="2438400" y="285750"/>
            <a:ext cx="4894262" cy="419100"/>
          </a:xfrm>
        </p:spPr>
        <p:txBody>
          <a:bodyPr/>
          <a:lstStyle/>
          <a:p>
            <a:r>
              <a:rPr lang="en-US" sz="4000" b="1" dirty="0" err="1" smtClean="0"/>
              <a:t>Holla</a:t>
            </a:r>
            <a:r>
              <a:rPr lang="en-US" sz="4000" b="1" dirty="0" smtClean="0"/>
              <a:t>! </a:t>
            </a:r>
            <a:r>
              <a:rPr lang="en-US" sz="4000" dirty="0" smtClean="0"/>
              <a:t>Buffer Pool Structures</a:t>
            </a:r>
            <a:endParaRPr lang="en-US" sz="4000" dirty="0"/>
          </a:p>
        </p:txBody>
      </p:sp>
      <p:sp>
        <p:nvSpPr>
          <p:cNvPr id="10" name="Content Placeholder 2"/>
          <p:cNvSpPr>
            <a:spLocks noGrp="1"/>
          </p:cNvSpPr>
          <p:nvPr>
            <p:ph idx="1"/>
          </p:nvPr>
        </p:nvSpPr>
        <p:spPr>
          <a:xfrm>
            <a:off x="3276600" y="1255073"/>
            <a:ext cx="2971800" cy="3659827"/>
          </a:xfrm>
        </p:spPr>
        <p:txBody>
          <a:bodyPr>
            <a:normAutofit fontScale="92500" lnSpcReduction="20000"/>
          </a:bodyPr>
          <a:lstStyle/>
          <a:p>
            <a:r>
              <a:rPr lang="en-US" dirty="0" smtClean="0"/>
              <a:t>Two otherwise identical servers</a:t>
            </a:r>
          </a:p>
          <a:p>
            <a:r>
              <a:rPr lang="en-US" dirty="0" smtClean="0"/>
              <a:t>16gb of RAM</a:t>
            </a:r>
          </a:p>
          <a:p>
            <a:r>
              <a:rPr lang="en-US" dirty="0" smtClean="0"/>
              <a:t>Limitations of 32-bit:</a:t>
            </a:r>
          </a:p>
          <a:p>
            <a:r>
              <a:rPr lang="en-US" dirty="0" smtClean="0"/>
              <a:t>/3gb switch opens more RAM </a:t>
            </a:r>
          </a:p>
          <a:p>
            <a:r>
              <a:rPr lang="en-US" dirty="0" smtClean="0"/>
              <a:t>AWE needed to utilize anything above 4gb on</a:t>
            </a:r>
          </a:p>
          <a:p>
            <a:r>
              <a:rPr lang="en-US" dirty="0" smtClean="0"/>
              <a:t>The “give &amp; take” dichotomy </a:t>
            </a:r>
            <a:endParaRPr lang="en-US" dirty="0"/>
          </a:p>
        </p:txBody>
      </p:sp>
      <p:sp>
        <p:nvSpPr>
          <p:cNvPr id="5" name="Rounded Rectangle 4"/>
          <p:cNvSpPr/>
          <p:nvPr/>
        </p:nvSpPr>
        <p:spPr bwMode="auto">
          <a:xfrm>
            <a:off x="6324600" y="1600200"/>
            <a:ext cx="2438400" cy="3292434"/>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r>
              <a:rPr lang="en-US" sz="2000" i="1" dirty="0" smtClean="0"/>
              <a:t>Plan Cache </a:t>
            </a:r>
            <a:r>
              <a:rPr lang="en-US" sz="1100" dirty="0" smtClean="0"/>
              <a:t>(no restrictions)</a:t>
            </a:r>
            <a:endParaRPr lang="en-US" sz="12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r>
              <a:rPr lang="en-US" sz="2000" dirty="0" smtClean="0"/>
              <a:t>- - - - - - - - - - - -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rPr>
              <a:t>Special</a:t>
            </a:r>
            <a:r>
              <a:rPr kumimoji="0" lang="en-US" sz="1400" b="0" i="0" u="none" strike="noStrike" cap="none" normalizeH="0" dirty="0" smtClean="0">
                <a:ln>
                  <a:noFill/>
                </a:ln>
                <a:solidFill>
                  <a:schemeClr val="tx1"/>
                </a:solidFill>
                <a:effectLst/>
                <a:latin typeface="Arial" charset="0"/>
                <a:ea typeface="ＭＳ Ｐゴシック" charset="-128"/>
              </a:rPr>
              <a:t> caches: </a:t>
            </a:r>
            <a:r>
              <a:rPr kumimoji="0" lang="en-US" sz="1400" b="0" i="1" u="none" strike="noStrike" cap="none" normalizeH="0" dirty="0" smtClean="0">
                <a:ln>
                  <a:noFill/>
                </a:ln>
                <a:solidFill>
                  <a:schemeClr val="tx1"/>
                </a:solidFill>
                <a:effectLst/>
                <a:latin typeface="Arial" charset="0"/>
                <a:ea typeface="ＭＳ Ｐゴシック" charset="-128"/>
              </a:rPr>
              <a:t>Sort Cache</a:t>
            </a:r>
            <a:r>
              <a:rPr kumimoji="0" lang="en-US" sz="1400" b="0" i="0" u="none" strike="noStrike" cap="none" normalizeH="0" dirty="0" smtClean="0">
                <a:ln>
                  <a:noFill/>
                </a:ln>
                <a:solidFill>
                  <a:schemeClr val="tx1"/>
                </a:solidFill>
                <a:effectLst/>
                <a:latin typeface="Arial" charset="0"/>
                <a:ea typeface="ＭＳ Ｐゴシック" charset="-128"/>
              </a:rPr>
              <a:t>, </a:t>
            </a:r>
            <a:r>
              <a:rPr kumimoji="0" lang="en-US" sz="1400" b="0" i="1" u="none" strike="noStrike" cap="none" normalizeH="0" dirty="0" smtClean="0">
                <a:ln>
                  <a:noFill/>
                </a:ln>
                <a:solidFill>
                  <a:schemeClr val="tx1"/>
                </a:solidFill>
                <a:effectLst/>
                <a:latin typeface="Arial" charset="0"/>
                <a:ea typeface="ＭＳ Ｐゴシック" charset="-128"/>
              </a:rPr>
              <a:t>Hashing Cache, etc</a:t>
            </a:r>
            <a:r>
              <a:rPr kumimoji="0" lang="en-US" sz="1400" b="0" i="0" u="none" strike="noStrike" cap="none" normalizeH="0" dirty="0" smtClean="0">
                <a:ln>
                  <a:noFill/>
                </a:ln>
                <a:solidFill>
                  <a:schemeClr val="tx1"/>
                </a:solidFill>
                <a:effectLst/>
                <a:latin typeface="Arial" charset="0"/>
                <a:ea typeface="ＭＳ Ｐゴシック" charset="-128"/>
              </a:rPr>
              <a:t>…xxx</a:t>
            </a:r>
            <a:endParaRPr kumimoji="0" lang="en-US" sz="14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latin typeface="Arial" charset="0"/>
                <a:ea typeface="ＭＳ Ｐゴシック" charset="-128"/>
              </a:rPr>
              <a:t>Data Cache</a:t>
            </a:r>
            <a:r>
              <a:rPr kumimoji="0" lang="en-US" sz="2000" b="0" i="0" u="none" strike="noStrike" cap="none" normalizeH="0" baseline="0" dirty="0" smtClean="0">
                <a:ln>
                  <a:noFill/>
                </a:ln>
                <a:solidFill>
                  <a:schemeClr val="tx1"/>
                </a:solidFill>
                <a:effectLst/>
                <a:latin typeface="Arial" charset="0"/>
                <a:ea typeface="ＭＳ Ｐゴシック" charset="-128"/>
              </a:rPr>
              <a:t> </a:t>
            </a:r>
            <a:r>
              <a:rPr kumimoji="0" lang="en-US" sz="1100" b="0" i="0" u="none" strike="noStrike" cap="none" normalizeH="0" baseline="0" dirty="0" smtClean="0">
                <a:ln>
                  <a:noFill/>
                </a:ln>
                <a:solidFill>
                  <a:schemeClr val="tx1"/>
                </a:solidFill>
                <a:effectLst/>
                <a:latin typeface="Arial" charset="0"/>
                <a:ea typeface="ＭＳ Ｐゴシック" charset="-128"/>
              </a:rPr>
              <a:t>(no restrictions)</a:t>
            </a:r>
            <a:endParaRPr kumimoji="0" lang="en-US" sz="2000" b="0" i="0" u="none" strike="noStrike" cap="none" normalizeH="0" baseline="0" dirty="0" smtClean="0">
              <a:ln>
                <a:noFill/>
              </a:ln>
              <a:solidFill>
                <a:schemeClr val="tx1"/>
              </a:solidFill>
              <a:effectLst/>
              <a:latin typeface="Arial" charset="0"/>
              <a:ea typeface="ＭＳ Ｐゴシック" charset="-128"/>
            </a:endParaRPr>
          </a:p>
        </p:txBody>
      </p:sp>
      <p:sp>
        <p:nvSpPr>
          <p:cNvPr id="7" name="Rounded Rectangle 6"/>
          <p:cNvSpPr/>
          <p:nvPr/>
        </p:nvSpPr>
        <p:spPr bwMode="auto">
          <a:xfrm>
            <a:off x="609600" y="1028700"/>
            <a:ext cx="2590800" cy="3886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ea typeface="ＭＳ Ｐゴシック" charset="-128"/>
              </a:rPr>
              <a:t>Windows Memory,</a:t>
            </a:r>
          </a:p>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solidFill>
                  <a:schemeClr val="bg1"/>
                </a:solidFill>
              </a:rPr>
              <a:t>32-bit</a:t>
            </a:r>
            <a:endParaRPr kumimoji="0" lang="en-US" sz="1800" b="1" i="0" u="none" strike="noStrike" cap="none" normalizeH="0" baseline="0" dirty="0" smtClean="0">
              <a:ln>
                <a:noFill/>
              </a:ln>
              <a:solidFill>
                <a:schemeClr val="bg1"/>
              </a:solidFill>
              <a:effectLst/>
            </a:endParaRPr>
          </a:p>
        </p:txBody>
      </p:sp>
      <p:sp>
        <p:nvSpPr>
          <p:cNvPr id="9" name="Rounded Rectangle 8"/>
          <p:cNvSpPr/>
          <p:nvPr/>
        </p:nvSpPr>
        <p:spPr bwMode="auto">
          <a:xfrm>
            <a:off x="657225" y="1723407"/>
            <a:ext cx="2495550" cy="3169227"/>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r>
              <a:rPr lang="en-US" sz="2000" i="1" dirty="0" smtClean="0"/>
              <a:t>Plan Cache </a:t>
            </a:r>
            <a:r>
              <a:rPr lang="en-US" sz="1100" dirty="0" smtClean="0"/>
              <a:t>(only RAM </a:t>
            </a:r>
            <a:r>
              <a:rPr lang="en-US" sz="1100" i="1" dirty="0" smtClean="0"/>
              <a:t>under </a:t>
            </a:r>
            <a:r>
              <a:rPr lang="en-US" sz="1100" dirty="0" smtClean="0"/>
              <a:t>the 4GB AWE threshold can only be used for Plan Cache)</a:t>
            </a:r>
            <a:endParaRPr lang="en-US" sz="12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r>
              <a:rPr lang="en-US" sz="2000" dirty="0" smtClean="0"/>
              <a:t>- - - - - - - - - - - -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rPr>
              <a:t>Special</a:t>
            </a:r>
            <a:r>
              <a:rPr kumimoji="0" lang="en-US" sz="1400" b="0" i="0" u="none" strike="noStrike" cap="none" normalizeH="0" dirty="0" smtClean="0">
                <a:ln>
                  <a:noFill/>
                </a:ln>
                <a:solidFill>
                  <a:schemeClr val="tx1"/>
                </a:solidFill>
                <a:effectLst/>
                <a:latin typeface="Arial" charset="0"/>
                <a:ea typeface="ＭＳ Ｐゴシック" charset="-128"/>
              </a:rPr>
              <a:t> caches: </a:t>
            </a:r>
            <a:r>
              <a:rPr kumimoji="0" lang="en-US" sz="1400" b="0" i="1" u="none" strike="noStrike" cap="none" normalizeH="0" dirty="0" smtClean="0">
                <a:ln>
                  <a:noFill/>
                </a:ln>
                <a:solidFill>
                  <a:schemeClr val="tx1"/>
                </a:solidFill>
                <a:effectLst/>
                <a:latin typeface="Arial" charset="0"/>
                <a:ea typeface="ＭＳ Ｐゴシック" charset="-128"/>
              </a:rPr>
              <a:t>Sort Cache</a:t>
            </a:r>
            <a:r>
              <a:rPr kumimoji="0" lang="en-US" sz="1400" b="0" i="0" u="none" strike="noStrike" cap="none" normalizeH="0" dirty="0" smtClean="0">
                <a:ln>
                  <a:noFill/>
                </a:ln>
                <a:solidFill>
                  <a:schemeClr val="tx1"/>
                </a:solidFill>
                <a:effectLst/>
                <a:latin typeface="Arial" charset="0"/>
                <a:ea typeface="ＭＳ Ｐゴシック" charset="-128"/>
              </a:rPr>
              <a:t>, </a:t>
            </a:r>
            <a:r>
              <a:rPr kumimoji="0" lang="en-US" sz="1400" b="0" i="1" u="none" strike="noStrike" cap="none" normalizeH="0" dirty="0" smtClean="0">
                <a:ln>
                  <a:noFill/>
                </a:ln>
                <a:solidFill>
                  <a:schemeClr val="tx1"/>
                </a:solidFill>
                <a:effectLst/>
                <a:latin typeface="Arial" charset="0"/>
                <a:ea typeface="ＭＳ Ｐゴシック" charset="-128"/>
              </a:rPr>
              <a:t>Hashing Cache, etc</a:t>
            </a:r>
            <a:r>
              <a:rPr kumimoji="0" lang="en-US" sz="1400" b="0" i="0" u="none" strike="noStrike" cap="none" normalizeH="0" dirty="0" smtClean="0">
                <a:ln>
                  <a:noFill/>
                </a:ln>
                <a:solidFill>
                  <a:schemeClr val="tx1"/>
                </a:solidFill>
                <a:effectLst/>
                <a:latin typeface="Arial" charset="0"/>
                <a:ea typeface="ＭＳ Ｐゴシック" charset="-128"/>
              </a:rPr>
              <a:t>…xxx</a:t>
            </a:r>
            <a:endParaRPr kumimoji="0" lang="en-US" sz="14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r>
              <a:rPr kumimoji="0" lang="en-US" sz="2000" b="0" i="1" u="none" strike="noStrike" cap="none" normalizeH="0" baseline="0" dirty="0" smtClean="0">
                <a:ln>
                  <a:noFill/>
                </a:ln>
                <a:solidFill>
                  <a:schemeClr val="tx1"/>
                </a:solidFill>
                <a:effectLst/>
                <a:latin typeface="Arial" charset="0"/>
                <a:ea typeface="ＭＳ Ｐゴシック" charset="-128"/>
              </a:rPr>
              <a:t>Data Cache</a:t>
            </a:r>
            <a:r>
              <a:rPr kumimoji="0" lang="en-US" sz="2000" b="0" i="0" u="none" strike="noStrike" cap="none" normalizeH="0" baseline="0" dirty="0" smtClean="0">
                <a:ln>
                  <a:noFill/>
                </a:ln>
                <a:solidFill>
                  <a:schemeClr val="tx1"/>
                </a:solidFill>
                <a:effectLst/>
                <a:latin typeface="Arial" charset="0"/>
                <a:ea typeface="ＭＳ Ｐゴシック" charset="-128"/>
              </a:rPr>
              <a:t> </a:t>
            </a:r>
            <a:r>
              <a:rPr kumimoji="0" lang="en-US" sz="1100" b="0" i="0" u="none" strike="noStrike" cap="none" normalizeH="0" baseline="0" dirty="0" smtClean="0">
                <a:ln>
                  <a:noFill/>
                </a:ln>
                <a:solidFill>
                  <a:schemeClr val="tx1"/>
                </a:solidFill>
                <a:effectLst/>
                <a:latin typeface="Arial" charset="0"/>
                <a:ea typeface="ＭＳ Ｐゴシック" charset="-128"/>
              </a:rPr>
              <a:t>(any RAM</a:t>
            </a:r>
            <a:r>
              <a:rPr kumimoji="0" lang="en-US" sz="1100" b="0" i="0" u="none" strike="noStrike" cap="none" normalizeH="0" dirty="0" smtClean="0">
                <a:ln>
                  <a:noFill/>
                </a:ln>
                <a:solidFill>
                  <a:schemeClr val="tx1"/>
                </a:solidFill>
                <a:effectLst/>
                <a:latin typeface="Arial" charset="0"/>
                <a:ea typeface="ＭＳ Ｐゴシック" charset="-128"/>
              </a:rPr>
              <a:t> available to the instance can be used for Data Cache, but RAM </a:t>
            </a:r>
            <a:r>
              <a:rPr kumimoji="0" lang="en-US" sz="1100" b="0" i="1" u="none" strike="noStrike" cap="none" normalizeH="0" baseline="0" dirty="0" smtClean="0">
                <a:ln>
                  <a:noFill/>
                </a:ln>
                <a:solidFill>
                  <a:schemeClr val="tx1"/>
                </a:solidFill>
                <a:effectLst/>
                <a:latin typeface="Arial" charset="0"/>
                <a:ea typeface="ＭＳ Ｐゴシック" charset="-128"/>
              </a:rPr>
              <a:t>over</a:t>
            </a:r>
            <a:r>
              <a:rPr kumimoji="0" lang="en-US" sz="1100" b="0" i="0" u="none" strike="noStrike" cap="none" normalizeH="0" baseline="0" dirty="0" smtClean="0">
                <a:ln>
                  <a:noFill/>
                </a:ln>
                <a:solidFill>
                  <a:schemeClr val="tx1"/>
                </a:solidFill>
                <a:effectLst/>
                <a:latin typeface="Arial" charset="0"/>
                <a:ea typeface="ＭＳ Ｐゴシック" charset="-128"/>
              </a:rPr>
              <a:t> the 4GB AWE threshold can be used </a:t>
            </a:r>
            <a:r>
              <a:rPr lang="en-US" sz="1100" i="1" dirty="0" smtClean="0"/>
              <a:t>only </a:t>
            </a:r>
            <a:r>
              <a:rPr lang="en-US" sz="1100" dirty="0" smtClean="0"/>
              <a:t>for </a:t>
            </a:r>
            <a:r>
              <a:rPr kumimoji="0" lang="en-US" sz="1100" b="0" i="0" u="none" strike="noStrike" cap="none" normalizeH="0" baseline="0" dirty="0" smtClean="0">
                <a:ln>
                  <a:noFill/>
                </a:ln>
                <a:solidFill>
                  <a:schemeClr val="tx1"/>
                </a:solidFill>
                <a:effectLst/>
                <a:latin typeface="Arial" charset="0"/>
                <a:ea typeface="ＭＳ Ｐゴシック" charset="-128"/>
              </a:rPr>
              <a:t>Data Cache)</a:t>
            </a:r>
            <a:endParaRPr kumimoji="0" lang="en-US" sz="20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xmlns="" val="37299210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fade">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fade">
                                      <p:cBhvr>
                                        <p:cTn id="32" dur="5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Effect transition="in" filter="fade">
                                      <p:cBhvr>
                                        <p:cTn id="37" dur="500"/>
                                        <p:tgtEl>
                                          <p:spTgt spid="1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19100"/>
          </a:xfrm>
        </p:spPr>
        <p:txBody>
          <a:bodyPr/>
          <a:lstStyle/>
          <a:p>
            <a:r>
              <a:rPr lang="en-US" sz="3600" dirty="0" smtClean="0"/>
              <a:t>Caches?</a:t>
            </a:r>
            <a:endParaRPr lang="en-US" sz="3600" dirty="0"/>
          </a:p>
        </p:txBody>
      </p:sp>
      <p:sp>
        <p:nvSpPr>
          <p:cNvPr id="3" name="Content Placeholder 2"/>
          <p:cNvSpPr>
            <a:spLocks noGrp="1"/>
          </p:cNvSpPr>
          <p:nvPr>
            <p:ph idx="1"/>
          </p:nvPr>
        </p:nvSpPr>
        <p:spPr>
          <a:xfrm>
            <a:off x="533400" y="1371600"/>
            <a:ext cx="5029200" cy="3257550"/>
          </a:xfrm>
        </p:spPr>
        <p:txBody>
          <a:bodyPr>
            <a:normAutofit/>
          </a:bodyPr>
          <a:lstStyle/>
          <a:p>
            <a:r>
              <a:rPr lang="en-US" dirty="0" smtClean="0"/>
              <a:t>How long does a page of data or a block of code stay in cache?</a:t>
            </a:r>
          </a:p>
          <a:p>
            <a:r>
              <a:rPr lang="en-US" dirty="0" smtClean="0"/>
              <a:t>Uses a LRU algorithm</a:t>
            </a:r>
          </a:p>
          <a:p>
            <a:r>
              <a:rPr lang="en-US" dirty="0" smtClean="0"/>
              <a:t>Usually performed by the lazy-</a:t>
            </a:r>
          </a:p>
          <a:p>
            <a:pPr>
              <a:buNone/>
            </a:pPr>
            <a:r>
              <a:rPr lang="en-US" dirty="0" smtClean="0"/>
              <a:t>	writer, but can also be done by any worker thread after scheduling its own I/O</a:t>
            </a:r>
            <a:endParaRPr lang="en-US" dirty="0"/>
          </a:p>
        </p:txBody>
      </p:sp>
      <p:pic>
        <p:nvPicPr>
          <p:cNvPr id="7" name="Content Placeholder 5" descr="sheldon 03_cropped.jpg"/>
          <p:cNvPicPr>
            <a:picLocks noChangeAspect="1"/>
          </p:cNvPicPr>
          <p:nvPr/>
        </p:nvPicPr>
        <p:blipFill>
          <a:blip r:embed="rId3" cstate="screen"/>
          <a:stretch>
            <a:fillRect/>
          </a:stretch>
        </p:blipFill>
        <p:spPr bwMode="auto">
          <a:xfrm>
            <a:off x="5943600" y="1371600"/>
            <a:ext cx="2651250" cy="1714500"/>
          </a:xfrm>
          <a:prstGeom prst="rect">
            <a:avLst/>
          </a:prstGeom>
          <a:noFill/>
          <a:ln w="9525">
            <a:noFill/>
            <a:miter lim="800000"/>
            <a:headEnd/>
            <a:tailEnd/>
          </a:ln>
          <a:scene3d>
            <a:camera prst="orthographicFront">
              <a:rot lat="0" lon="10800000" rev="0"/>
            </a:camera>
            <a:lightRig rig="threePt" dir="t"/>
          </a:scene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ndard-tv">
  <a:themeElements>
    <a:clrScheme name="Custom 14">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C41230"/>
      </a:hlink>
      <a:folHlink>
        <a:srgbClr val="C4123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Query Tuning Best Practices Part 3</Template>
  <TotalTime>28914</TotalTime>
  <Words>2115</Words>
  <Application>Microsoft Office PowerPoint</Application>
  <PresentationFormat>Apresentação na tela (16:9)</PresentationFormat>
  <Paragraphs>342</Paragraphs>
  <Slides>13</Slides>
  <Notes>12</Notes>
  <HiddenSlides>1</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standard-tv</vt:lpstr>
      <vt:lpstr>SQL Server Internals &amp; Architecture</vt:lpstr>
      <vt:lpstr>For Friends of sql sentry</vt:lpstr>
      <vt:lpstr>Dropping acid - Why Does SQL Server Do what it Does?</vt:lpstr>
      <vt:lpstr>OUR TOUR GUIDE</vt:lpstr>
      <vt:lpstr>OK, We’re Done</vt:lpstr>
      <vt:lpstr>SQLOS and Schedulers </vt:lpstr>
      <vt:lpstr>Trouble-shooting wait stats?</vt:lpstr>
      <vt:lpstr>Holla! Buffer Pool Structures</vt:lpstr>
      <vt:lpstr>Caches?</vt:lpstr>
      <vt:lpstr>Cache Aging &amp; LRU-K behavior</vt:lpstr>
      <vt:lpstr>But Wait! There’s More!</vt:lpstr>
      <vt:lpstr>Hekaton, a.k.a. in-memory OLTP</vt:lpstr>
      <vt:lpstr>SUMMARY</vt:lpstr>
    </vt:vector>
  </TitlesOfParts>
  <Company>SQL Sentry,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Internals &amp; Architecture</dc:title>
  <dc:creator>Kevin Kline</dc:creator>
  <cp:keywords/>
  <dc:description>What's going on under the hood of Microsoft SQL Server?</dc:description>
  <cp:lastModifiedBy>Lenin Cristi</cp:lastModifiedBy>
  <cp:revision>172</cp:revision>
  <dcterms:created xsi:type="dcterms:W3CDTF">2006-09-11T21:10:18Z</dcterms:created>
  <dcterms:modified xsi:type="dcterms:W3CDTF">2016-12-13T15:23:04Z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cessLevel">
    <vt:lpwstr>Qualified</vt:lpwstr>
  </property>
  <property fmtid="{D5CDD505-2E9C-101B-9397-08002B2CF9AE}" pid="3" name="Archived">
    <vt:lpwstr/>
  </property>
  <property fmtid="{D5CDD505-2E9C-101B-9397-08002B2CF9AE}" pid="4" name="HideFromResellers">
    <vt:lpwstr/>
  </property>
  <property fmtid="{D5CDD505-2E9C-101B-9397-08002B2CF9AE}" pid="5" name="RevisionDate">
    <vt:filetime>2006-05-30T12:00:00Z</vt:filetime>
  </property>
</Properties>
</file>