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ova Round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4" name="Lenin Crist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51DEC50-EDAF-4D1C-B604-64D60B3E5474}">
  <a:tblStyle styleId="{451DEC50-EDAF-4D1C-B604-64D60B3E5474}" styleName="Table_0">
    <a:wholeTbl>
      <a:tcTxStyle/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NovaRoun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Acredito que estes slides está sem função é repetido</p:text>
  </p:cm>
  <p:cm authorId="0" idx="2">
    <p:pos x="6000" y="100"/>
    <p:text>Acredito que estes slides está sem função é repetido</p:text>
  </p:cm>
  <p:cm authorId="0" idx="3">
    <p:pos x="6000" y="200"/>
    <p:text>Acredito que estes slides está sem função é repetido</p:text>
  </p:cm>
  <p:cm authorId="0" idx="4">
    <p:pos x="6000" y="300"/>
    <p:text>Acredito que estes slides está sem função é repetido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Notável astrônomo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Nascido no século XVI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Perfeccionista com a calibração de seus equipamentos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Habilidoso em checar e calibrar seus instrumentos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Primeiro a implementar observações diárias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Efetuou correções com base em refração atmosférica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Seus feitos foram base para descobertas de Kepler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Notável astrônomo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Nascido no século XVI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Perfeccionista com a calibração de seus equipamentos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Habilidoso em checar e calibrar seus instrumentos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Primeiro a implementar observações diárias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Efetuou correções com base em refração atmosférica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Seus feitos foram base para descobertas de Kepler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Notável astrônomo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Nascido no século XVI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Perfeccionista com a calibração de seus equipamentos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Habilidoso em checar e calibrar seus instrumentos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Primeiro a implementar observações diárias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Efetuou correções com base em refração atmosférica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Seus feitos foram base para descobertas de Kepler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La verdad matemática prefiere palabras simples, ya que el lenguaje de la verdad es simple en sí mismo.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La verdad matemática prefiere palabras simples, ya que el lenguaje de la verdad es simple en sí mismo.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Notável astrônomo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Nascido no século XVI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Perfeccionista com a calibração de seus equipamentos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Habilidoso em checar e calibrar seus instrumentos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Primeiro a implementar observações diárias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Efetuou correções com base em refração atmosférica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Seus feitos foram base para descobertas de Kepler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Notável astrônomo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Nascido no século XVI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Perfeccionista com a calibração de seus equipamentos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Habilidoso em checar e calibrar seus instrumentos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Primeiro a implementar observações diárias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Efetuou correções com base em refração atmosférica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Seus feitos foram base para descobertas de Kepler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Um dos nomes mais importantes da ciência renascentista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Difusão do conhecimento, bastante restrita, ocorrendo principalmente por livros sob poder de monges e teólogos ligados à igreja católica.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reforma protestante e renascimento defendiam maior liberdade às áreas culturais e menos poder à igreja católica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imprensa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Notável astrônomo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Nascido no século XVI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Perfeccionista com a calibração de seus equipamentos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Habilidoso em checar e calibrar seus instrumentos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Primeiro a implementar observações diárias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Efetuou correções com base em refração atmosférica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Seus feitos foram base para descobertas de Kepler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Notável astrônomo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Nascido no século XVI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Perfeccionista com a calibração de seus equipamentos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Habilidoso em checar e calibrar seus instrumentos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Primeiro a implementar observações diárias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Efetuou correções com base em refração atmosférica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Seus feitos foram base para descobertas de Kepler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Um dos nomes mais importantes da ciência renascentista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Difusão do conhecimento, bastante restrita, ocorrendo principalmente por livros sob poder de monges e teólogos ligados à igreja católica.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reforma protestante e renascimento defendiam maior liberdade às áreas culturais e menos poder à igreja católica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imprensa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Notável astrônomo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Nascido no século XVI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Perfeccionista com a calibração de seus equipamentos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Habilidoso em checar e calibrar seus instrumentos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Primeiro a implementar observações diárias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Efetuou correções com base em refração atmosférica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Seus feitos foram base para descobertas de Kepler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Relationship Id="rId4" Type="http://schemas.openxmlformats.org/officeDocument/2006/relationships/image" Target="../media/image00.jpg"/><Relationship Id="rId5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-2285050" y="0"/>
            <a:ext cx="5051100" cy="5143500"/>
            <a:chOff x="-2285050" y="0"/>
            <a:chExt cx="5051100" cy="5143500"/>
          </a:xfrm>
        </p:grpSpPr>
        <p:sp>
          <p:nvSpPr>
            <p:cNvPr id="55" name="Shape 55"/>
            <p:cNvSpPr/>
            <p:nvPr/>
          </p:nvSpPr>
          <p:spPr>
            <a:xfrm>
              <a:off x="-2285050" y="0"/>
              <a:ext cx="5051100" cy="5143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-955325" y="0"/>
              <a:ext cx="2740924" cy="5143500"/>
            </a:xfrm>
            <a:prstGeom prst="flowChartOnlineStora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Shape 57"/>
          <p:cNvGrpSpPr/>
          <p:nvPr/>
        </p:nvGrpSpPr>
        <p:grpSpPr>
          <a:xfrm>
            <a:off x="217568" y="1627300"/>
            <a:ext cx="8926524" cy="2104600"/>
            <a:chOff x="217568" y="1627300"/>
            <a:chExt cx="8926524" cy="2104600"/>
          </a:xfrm>
        </p:grpSpPr>
        <p:sp>
          <p:nvSpPr>
            <p:cNvPr id="58" name="Shape 58"/>
            <p:cNvSpPr/>
            <p:nvPr/>
          </p:nvSpPr>
          <p:spPr>
            <a:xfrm>
              <a:off x="1893170" y="1627300"/>
              <a:ext cx="5665459" cy="2104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10800000">
              <a:off x="217568" y="1627700"/>
              <a:ext cx="1813066" cy="21042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331025" y="1627300"/>
              <a:ext cx="1813066" cy="21042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Shape 61"/>
          <p:cNvGrpSpPr/>
          <p:nvPr/>
        </p:nvGrpSpPr>
        <p:grpSpPr>
          <a:xfrm>
            <a:off x="184323" y="1519250"/>
            <a:ext cx="8890685" cy="2104600"/>
            <a:chOff x="184325" y="1519250"/>
            <a:chExt cx="8959675" cy="2104600"/>
          </a:xfrm>
        </p:grpSpPr>
        <p:sp>
          <p:nvSpPr>
            <p:cNvPr id="62" name="Shape 62"/>
            <p:cNvSpPr/>
            <p:nvPr/>
          </p:nvSpPr>
          <p:spPr>
            <a:xfrm>
              <a:off x="1866150" y="1519250"/>
              <a:ext cx="5686500" cy="210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10800000">
              <a:off x="184325" y="1519650"/>
              <a:ext cx="1819800" cy="21042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324200" y="1519250"/>
              <a:ext cx="1819800" cy="21042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Shape 65"/>
          <p:cNvSpPr txBox="1"/>
          <p:nvPr/>
        </p:nvSpPr>
        <p:spPr>
          <a:xfrm>
            <a:off x="973112" y="1798150"/>
            <a:ext cx="73131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 sz="6000">
                <a:solidFill>
                  <a:srgbClr val="F5F5F5"/>
                </a:solidFill>
                <a:latin typeface="Nova Round"/>
                <a:ea typeface="Nova Round"/>
                <a:cs typeface="Nova Round"/>
                <a:sym typeface="Nova Round"/>
              </a:rPr>
              <a:t>Análise de Redes Complexas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-125" y="-50"/>
            <a:ext cx="9144000" cy="123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0" name="Shape 230"/>
          <p:cNvGrpSpPr/>
          <p:nvPr/>
        </p:nvGrpSpPr>
        <p:grpSpPr>
          <a:xfrm>
            <a:off x="506542" y="136388"/>
            <a:ext cx="8249192" cy="984548"/>
            <a:chOff x="501948" y="207996"/>
            <a:chExt cx="8222879" cy="984548"/>
          </a:xfrm>
        </p:grpSpPr>
        <p:sp>
          <p:nvSpPr>
            <p:cNvPr id="231" name="Shape 231"/>
            <p:cNvSpPr/>
            <p:nvPr/>
          </p:nvSpPr>
          <p:spPr>
            <a:xfrm>
              <a:off x="1066799" y="208025"/>
              <a:ext cx="7066500" cy="9843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 rot="10800000">
              <a:off x="501948" y="208244"/>
              <a:ext cx="757200" cy="9843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961027" y="207996"/>
              <a:ext cx="763800" cy="9843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Shape 234"/>
          <p:cNvGrpSpPr/>
          <p:nvPr/>
        </p:nvGrpSpPr>
        <p:grpSpPr>
          <a:xfrm>
            <a:off x="505053" y="89371"/>
            <a:ext cx="8229485" cy="984556"/>
            <a:chOff x="495342" y="207996"/>
            <a:chExt cx="8229485" cy="984556"/>
          </a:xfrm>
        </p:grpSpPr>
        <p:sp>
          <p:nvSpPr>
            <p:cNvPr id="235" name="Shape 235"/>
            <p:cNvSpPr/>
            <p:nvPr/>
          </p:nvSpPr>
          <p:spPr>
            <a:xfrm>
              <a:off x="1066799" y="208025"/>
              <a:ext cx="7066500" cy="98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10800000">
              <a:off x="495342" y="208253"/>
              <a:ext cx="763800" cy="9843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7961027" y="207996"/>
              <a:ext cx="763800" cy="9843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Shape 238"/>
          <p:cNvSpPr txBox="1"/>
          <p:nvPr/>
        </p:nvSpPr>
        <p:spPr>
          <a:xfrm>
            <a:off x="934725" y="264150"/>
            <a:ext cx="7396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4500">
                <a:solidFill>
                  <a:srgbClr val="F5F5F5"/>
                </a:solidFill>
                <a:latin typeface="Nova Round"/>
                <a:ea typeface="Nova Round"/>
                <a:cs typeface="Nova Round"/>
                <a:sym typeface="Nova Round"/>
              </a:rPr>
              <a:t>Metodologia </a:t>
            </a:r>
            <a:r>
              <a:rPr b="1" lang="pt-BR" sz="3000">
                <a:solidFill>
                  <a:schemeClr val="accent1"/>
                </a:solidFill>
                <a:latin typeface="Nova Round"/>
                <a:ea typeface="Nova Round"/>
                <a:cs typeface="Nova Round"/>
                <a:sym typeface="Nova Round"/>
              </a:rPr>
              <a:t>Grafo 2</a:t>
            </a:r>
            <a:r>
              <a:rPr b="1" lang="pt-BR" sz="4500">
                <a:solidFill>
                  <a:srgbClr val="F5F5F5"/>
                </a:solidFill>
                <a:latin typeface="Nova Round"/>
                <a:ea typeface="Nova Round"/>
                <a:cs typeface="Nova Round"/>
                <a:sym typeface="Nova Round"/>
              </a:rPr>
              <a:t> </a:t>
            </a:r>
          </a:p>
        </p:txBody>
      </p:sp>
      <p:sp>
        <p:nvSpPr>
          <p:cNvPr id="239" name="Shape 239"/>
          <p:cNvSpPr/>
          <p:nvPr/>
        </p:nvSpPr>
        <p:spPr>
          <a:xfrm>
            <a:off x="264850" y="1416525"/>
            <a:ext cx="4207200" cy="3219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665175" y="1416525"/>
            <a:ext cx="4207200" cy="3219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416800" y="4688100"/>
            <a:ext cx="3903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Grafo do MCU excluindo roles “support”, “undefined” e “villain”.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817125" y="4688100"/>
            <a:ext cx="3903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Grafo do MCU, colorido pelo lucro com tamanho relativo a recepção positiva da crítica especializada. Os rótulos de atores aqui têm seus nomes e não os de personagem.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125" y="1524737"/>
            <a:ext cx="4004648" cy="3003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6450" y="1524724"/>
            <a:ext cx="4004648" cy="3003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-125" y="-50"/>
            <a:ext cx="9144000" cy="123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0" name="Shape 250"/>
          <p:cNvGrpSpPr/>
          <p:nvPr/>
        </p:nvGrpSpPr>
        <p:grpSpPr>
          <a:xfrm>
            <a:off x="506542" y="136388"/>
            <a:ext cx="8249192" cy="984548"/>
            <a:chOff x="501948" y="207996"/>
            <a:chExt cx="8222879" cy="984548"/>
          </a:xfrm>
        </p:grpSpPr>
        <p:sp>
          <p:nvSpPr>
            <p:cNvPr id="251" name="Shape 251"/>
            <p:cNvSpPr/>
            <p:nvPr/>
          </p:nvSpPr>
          <p:spPr>
            <a:xfrm>
              <a:off x="1066799" y="208025"/>
              <a:ext cx="7066500" cy="9843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 rot="10800000">
              <a:off x="501948" y="208244"/>
              <a:ext cx="757200" cy="9843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7961027" y="207996"/>
              <a:ext cx="763800" cy="9843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Shape 254"/>
          <p:cNvGrpSpPr/>
          <p:nvPr/>
        </p:nvGrpSpPr>
        <p:grpSpPr>
          <a:xfrm>
            <a:off x="505053" y="89371"/>
            <a:ext cx="8229485" cy="984556"/>
            <a:chOff x="495342" y="207996"/>
            <a:chExt cx="8229485" cy="984556"/>
          </a:xfrm>
        </p:grpSpPr>
        <p:sp>
          <p:nvSpPr>
            <p:cNvPr id="255" name="Shape 255"/>
            <p:cNvSpPr/>
            <p:nvPr/>
          </p:nvSpPr>
          <p:spPr>
            <a:xfrm>
              <a:off x="1066799" y="208025"/>
              <a:ext cx="7066500" cy="98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 rot="10800000">
              <a:off x="495342" y="208253"/>
              <a:ext cx="763800" cy="9843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7961027" y="207996"/>
              <a:ext cx="763800" cy="9843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Shape 258"/>
          <p:cNvSpPr txBox="1"/>
          <p:nvPr/>
        </p:nvSpPr>
        <p:spPr>
          <a:xfrm>
            <a:off x="934725" y="264150"/>
            <a:ext cx="7396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4500">
                <a:solidFill>
                  <a:srgbClr val="F5F5F5"/>
                </a:solidFill>
                <a:latin typeface="Nova Round"/>
                <a:ea typeface="Nova Round"/>
                <a:cs typeface="Nova Round"/>
                <a:sym typeface="Nova Round"/>
              </a:rPr>
              <a:t>Discussão</a:t>
            </a:r>
          </a:p>
        </p:txBody>
      </p:sp>
      <p:graphicFrame>
        <p:nvGraphicFramePr>
          <p:cNvPr id="259" name="Shape 259"/>
          <p:cNvGraphicFramePr/>
          <p:nvPr/>
        </p:nvGraphicFramePr>
        <p:xfrm>
          <a:off x="132050" y="13654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{451DEC50-EDAF-4D1C-B604-64D60B3E5474}</a:tableStyleId>
              </a:tblPr>
              <a:tblGrid>
                <a:gridCol w="1431525"/>
                <a:gridCol w="1718925"/>
                <a:gridCol w="1181200"/>
              </a:tblGrid>
              <a:tr h="273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IDENTIFICAR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INSTAGRAM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MCU</a:t>
                      </a:r>
                    </a:p>
                  </a:txBody>
                  <a:tcPr marT="0" marB="0" marR="73025" marL="73025"/>
                </a:tc>
              </a:tr>
              <a:tr h="164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Origem dos dados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Ferramenta web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Sites web de conteúdo específico</a:t>
                      </a:r>
                    </a:p>
                  </a:txBody>
                  <a:tcPr marT="0" marB="0" marR="73025" marL="73025"/>
                </a:tc>
              </a:tr>
              <a:tr h="164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Natureza dos vértices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Tags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Filmes, séries e atores</a:t>
                      </a:r>
                    </a:p>
                  </a:txBody>
                  <a:tcPr marT="0" marB="0" marR="73025" marL="73025"/>
                </a:tc>
              </a:tr>
              <a:tr h="328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Arestas (significados)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Uso de tags em uma mesma postagem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Participação do ator no filme ou série</a:t>
                      </a:r>
                    </a:p>
                  </a:txBody>
                  <a:tcPr marT="0" marB="0" marR="73025" marL="73025"/>
                </a:tc>
              </a:tr>
              <a:tr h="164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Nº de vértices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375</a:t>
                      </a:r>
                    </a:p>
                  </a:txBody>
                  <a:tcPr marT="0" marB="0" marR="73025" marL="73025"/>
                </a:tc>
              </a:tr>
              <a:tr h="164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Nº de arestas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3771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489</a:t>
                      </a:r>
                    </a:p>
                  </a:txBody>
                  <a:tcPr marT="0" marB="0" marR="73025" marL="73025"/>
                </a:tc>
              </a:tr>
              <a:tr h="164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Direcionado ou não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Sim, do ator para a produção</a:t>
                      </a:r>
                    </a:p>
                  </a:txBody>
                  <a:tcPr marT="0" marB="0" marR="73025" marL="73025"/>
                </a:tc>
              </a:tr>
            </a:tbl>
          </a:graphicData>
        </a:graphic>
      </p:graphicFrame>
      <p:graphicFrame>
        <p:nvGraphicFramePr>
          <p:cNvPr id="260" name="Shape 260"/>
          <p:cNvGraphicFramePr/>
          <p:nvPr/>
        </p:nvGraphicFramePr>
        <p:xfrm>
          <a:off x="1538150" y="396768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{451DEC50-EDAF-4D1C-B604-64D60B3E5474}</a:tableStyleId>
              </a:tblPr>
              <a:tblGrid>
                <a:gridCol w="2247900"/>
                <a:gridCol w="1714500"/>
                <a:gridCol w="2419350"/>
              </a:tblGrid>
              <a:tr h="258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DISCUTIR SOBRE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INSTAGRAM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MCU</a:t>
                      </a: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Modelo de crescimento da rede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Estático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Dinâmico</a:t>
                      </a: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Robustez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Média</a:t>
                      </a: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Facilidade de difusão da informação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Muito Alta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Muito Baixa</a:t>
                      </a:r>
                    </a:p>
                  </a:txBody>
                  <a:tcPr marT="0" marB="0" marR="73025" marL="73025"/>
                </a:tc>
              </a:tr>
            </a:tbl>
          </a:graphicData>
        </a:graphic>
      </p:graphicFrame>
      <p:graphicFrame>
        <p:nvGraphicFramePr>
          <p:cNvPr id="261" name="Shape 261"/>
          <p:cNvGraphicFramePr/>
          <p:nvPr/>
        </p:nvGraphicFramePr>
        <p:xfrm>
          <a:off x="4635062" y="13654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{451DEC50-EDAF-4D1C-B604-64D60B3E5474}</a:tableStyleId>
              </a:tblPr>
              <a:tblGrid>
                <a:gridCol w="1434700"/>
                <a:gridCol w="1713225"/>
                <a:gridCol w="1194050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CALCULAR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INSTAGRAM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MCU</a:t>
                      </a: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Grau médio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27,845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2,608</a:t>
                      </a: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Grau médio ponderado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68,221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1,304</a:t>
                      </a: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Diâmetro da rede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Densidade do grafo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0,103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0,003</a:t>
                      </a: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Componentes conexos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Coeficiente de agrupamento (clustering)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0,940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de triângulos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33.484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T="0" marB="0" marR="73025" marL="73025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Comprimento médio de caminho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1,797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-125" y="-50"/>
            <a:ext cx="9144000" cy="123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506542" y="136388"/>
            <a:ext cx="8249192" cy="984548"/>
            <a:chOff x="501948" y="207996"/>
            <a:chExt cx="8222879" cy="984548"/>
          </a:xfrm>
        </p:grpSpPr>
        <p:sp>
          <p:nvSpPr>
            <p:cNvPr id="268" name="Shape 268"/>
            <p:cNvSpPr/>
            <p:nvPr/>
          </p:nvSpPr>
          <p:spPr>
            <a:xfrm>
              <a:off x="1066799" y="208025"/>
              <a:ext cx="7066500" cy="9843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 rot="10800000">
              <a:off x="501948" y="208244"/>
              <a:ext cx="757200" cy="9843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7961027" y="207996"/>
              <a:ext cx="763800" cy="9843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505053" y="89371"/>
            <a:ext cx="8229485" cy="984556"/>
            <a:chOff x="495342" y="207996"/>
            <a:chExt cx="8229485" cy="984556"/>
          </a:xfrm>
        </p:grpSpPr>
        <p:sp>
          <p:nvSpPr>
            <p:cNvPr id="272" name="Shape 272"/>
            <p:cNvSpPr/>
            <p:nvPr/>
          </p:nvSpPr>
          <p:spPr>
            <a:xfrm>
              <a:off x="1066799" y="208025"/>
              <a:ext cx="7066500" cy="98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 rot="10800000">
              <a:off x="495342" y="208253"/>
              <a:ext cx="763800" cy="9843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7961027" y="207996"/>
              <a:ext cx="763800" cy="9843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Shape 275"/>
          <p:cNvSpPr txBox="1"/>
          <p:nvPr/>
        </p:nvSpPr>
        <p:spPr>
          <a:xfrm>
            <a:off x="934725" y="264150"/>
            <a:ext cx="7396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4500">
                <a:solidFill>
                  <a:srgbClr val="F5F5F5"/>
                </a:solidFill>
                <a:latin typeface="Nova Round"/>
                <a:ea typeface="Nova Round"/>
                <a:cs typeface="Nova Round"/>
                <a:sym typeface="Nova Round"/>
              </a:rPr>
              <a:t>Discussão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24550" y="1465000"/>
            <a:ext cx="85311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pt-BR" sz="3000">
                <a:solidFill>
                  <a:schemeClr val="dk1"/>
                </a:solidFill>
              </a:rPr>
              <a:t>A partir das análises podemos observar pontos de divergência entre os grafos , como por exemplo,  a robustez, o coeficiente de agrupamento(clustering) e o modelo de crescimento da rede.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Shape 281"/>
          <p:cNvGrpSpPr/>
          <p:nvPr/>
        </p:nvGrpSpPr>
        <p:grpSpPr>
          <a:xfrm>
            <a:off x="-2285050" y="0"/>
            <a:ext cx="5051100" cy="5143500"/>
            <a:chOff x="-2285050" y="0"/>
            <a:chExt cx="5051100" cy="5143500"/>
          </a:xfrm>
        </p:grpSpPr>
        <p:sp>
          <p:nvSpPr>
            <p:cNvPr id="282" name="Shape 282"/>
            <p:cNvSpPr/>
            <p:nvPr/>
          </p:nvSpPr>
          <p:spPr>
            <a:xfrm>
              <a:off x="-2285050" y="0"/>
              <a:ext cx="5051100" cy="5143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-955325" y="0"/>
              <a:ext cx="2740924" cy="5143500"/>
            </a:xfrm>
            <a:prstGeom prst="flowChartOnlineStora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Shape 284"/>
          <p:cNvGrpSpPr/>
          <p:nvPr/>
        </p:nvGrpSpPr>
        <p:grpSpPr>
          <a:xfrm>
            <a:off x="217434" y="1627300"/>
            <a:ext cx="8926790" cy="2104600"/>
            <a:chOff x="217434" y="1627300"/>
            <a:chExt cx="8926790" cy="2104600"/>
          </a:xfrm>
        </p:grpSpPr>
        <p:sp>
          <p:nvSpPr>
            <p:cNvPr id="285" name="Shape 285"/>
            <p:cNvSpPr/>
            <p:nvPr/>
          </p:nvSpPr>
          <p:spPr>
            <a:xfrm>
              <a:off x="1893170" y="1627300"/>
              <a:ext cx="5665500" cy="2104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 rot="10800000">
              <a:off x="217434" y="1627700"/>
              <a:ext cx="1813200" cy="21042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7331025" y="1627300"/>
              <a:ext cx="1813200" cy="21042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184323" y="1519250"/>
            <a:ext cx="8890685" cy="2104600"/>
            <a:chOff x="184325" y="1519250"/>
            <a:chExt cx="8959675" cy="2104600"/>
          </a:xfrm>
        </p:grpSpPr>
        <p:sp>
          <p:nvSpPr>
            <p:cNvPr id="289" name="Shape 289"/>
            <p:cNvSpPr/>
            <p:nvPr/>
          </p:nvSpPr>
          <p:spPr>
            <a:xfrm>
              <a:off x="1866150" y="1519250"/>
              <a:ext cx="5686500" cy="210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 rot="10800000">
              <a:off x="184325" y="1519650"/>
              <a:ext cx="1819800" cy="21042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7324200" y="1519250"/>
              <a:ext cx="1819800" cy="21042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Shape 292"/>
          <p:cNvSpPr txBox="1"/>
          <p:nvPr/>
        </p:nvSpPr>
        <p:spPr>
          <a:xfrm>
            <a:off x="973112" y="1798150"/>
            <a:ext cx="7313100" cy="154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9600">
                <a:solidFill>
                  <a:srgbClr val="F5F5F5"/>
                </a:solidFill>
                <a:latin typeface="Nova Round"/>
                <a:ea typeface="Nova Round"/>
                <a:cs typeface="Nova Round"/>
                <a:sym typeface="Nova Round"/>
              </a:rPr>
              <a:t>Dúvidas?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Shape 297"/>
          <p:cNvGrpSpPr/>
          <p:nvPr/>
        </p:nvGrpSpPr>
        <p:grpSpPr>
          <a:xfrm>
            <a:off x="-2285050" y="0"/>
            <a:ext cx="5051100" cy="5143500"/>
            <a:chOff x="-2285050" y="0"/>
            <a:chExt cx="5051100" cy="5143500"/>
          </a:xfrm>
        </p:grpSpPr>
        <p:sp>
          <p:nvSpPr>
            <p:cNvPr id="298" name="Shape 298"/>
            <p:cNvSpPr/>
            <p:nvPr/>
          </p:nvSpPr>
          <p:spPr>
            <a:xfrm>
              <a:off x="-2285050" y="0"/>
              <a:ext cx="5051100" cy="5143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-955325" y="0"/>
              <a:ext cx="2740924" cy="5143500"/>
            </a:xfrm>
            <a:prstGeom prst="flowChartOnlineStora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Shape 300"/>
          <p:cNvGrpSpPr/>
          <p:nvPr/>
        </p:nvGrpSpPr>
        <p:grpSpPr>
          <a:xfrm>
            <a:off x="217434" y="1627300"/>
            <a:ext cx="8926790" cy="2104600"/>
            <a:chOff x="217434" y="1627300"/>
            <a:chExt cx="8926790" cy="2104600"/>
          </a:xfrm>
        </p:grpSpPr>
        <p:sp>
          <p:nvSpPr>
            <p:cNvPr id="301" name="Shape 301"/>
            <p:cNvSpPr/>
            <p:nvPr/>
          </p:nvSpPr>
          <p:spPr>
            <a:xfrm>
              <a:off x="1893170" y="1627300"/>
              <a:ext cx="5665500" cy="21042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 rot="10800000">
              <a:off x="217434" y="1627700"/>
              <a:ext cx="1813200" cy="21042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7331025" y="1627300"/>
              <a:ext cx="1813200" cy="21042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184323" y="1519250"/>
            <a:ext cx="8890685" cy="2104600"/>
            <a:chOff x="184325" y="1519250"/>
            <a:chExt cx="8959675" cy="2104600"/>
          </a:xfrm>
        </p:grpSpPr>
        <p:sp>
          <p:nvSpPr>
            <p:cNvPr id="305" name="Shape 305"/>
            <p:cNvSpPr/>
            <p:nvPr/>
          </p:nvSpPr>
          <p:spPr>
            <a:xfrm>
              <a:off x="1866150" y="1519250"/>
              <a:ext cx="5686500" cy="210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 rot="10800000">
              <a:off x="184325" y="1519650"/>
              <a:ext cx="1819800" cy="21042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7324200" y="1519250"/>
              <a:ext cx="1819800" cy="21042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Shape 308"/>
          <p:cNvSpPr txBox="1"/>
          <p:nvPr/>
        </p:nvSpPr>
        <p:spPr>
          <a:xfrm>
            <a:off x="973112" y="1798150"/>
            <a:ext cx="7313100" cy="154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9600">
                <a:solidFill>
                  <a:srgbClr val="F5F5F5"/>
                </a:solidFill>
                <a:latin typeface="Nova Round"/>
                <a:ea typeface="Nova Round"/>
                <a:cs typeface="Nova Round"/>
                <a:sym typeface="Nova Round"/>
              </a:rPr>
              <a:t>Obrigado!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-125" y="-50"/>
            <a:ext cx="9144000" cy="123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1" name="Shape 71"/>
          <p:cNvGrpSpPr/>
          <p:nvPr/>
        </p:nvGrpSpPr>
        <p:grpSpPr>
          <a:xfrm>
            <a:off x="506542" y="136388"/>
            <a:ext cx="8249192" cy="984548"/>
            <a:chOff x="501948" y="207996"/>
            <a:chExt cx="8222879" cy="984548"/>
          </a:xfrm>
        </p:grpSpPr>
        <p:sp>
          <p:nvSpPr>
            <p:cNvPr id="72" name="Shape 72"/>
            <p:cNvSpPr/>
            <p:nvPr/>
          </p:nvSpPr>
          <p:spPr>
            <a:xfrm>
              <a:off x="1066799" y="208025"/>
              <a:ext cx="7066500" cy="9843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501948" y="208244"/>
              <a:ext cx="757200" cy="9843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961027" y="207996"/>
              <a:ext cx="763800" cy="9843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505053" y="89371"/>
            <a:ext cx="8229485" cy="984556"/>
            <a:chOff x="495342" y="207996"/>
            <a:chExt cx="8229485" cy="984556"/>
          </a:xfrm>
        </p:grpSpPr>
        <p:sp>
          <p:nvSpPr>
            <p:cNvPr id="76" name="Shape 76"/>
            <p:cNvSpPr/>
            <p:nvPr/>
          </p:nvSpPr>
          <p:spPr>
            <a:xfrm>
              <a:off x="1066799" y="208025"/>
              <a:ext cx="7066500" cy="98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10800000">
              <a:off x="495342" y="208253"/>
              <a:ext cx="763800" cy="9843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961027" y="207996"/>
              <a:ext cx="763800" cy="9843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/>
        </p:nvSpPr>
        <p:spPr>
          <a:xfrm>
            <a:off x="934725" y="264150"/>
            <a:ext cx="7396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4500">
                <a:solidFill>
                  <a:srgbClr val="F5F5F5"/>
                </a:solidFill>
                <a:latin typeface="Nova Round"/>
                <a:ea typeface="Nova Round"/>
                <a:cs typeface="Nova Round"/>
                <a:sym typeface="Nova Round"/>
              </a:rPr>
              <a:t>O Grupo</a:t>
            </a:r>
          </a:p>
        </p:txBody>
      </p:sp>
      <p:grpSp>
        <p:nvGrpSpPr>
          <p:cNvPr id="80" name="Shape 80"/>
          <p:cNvGrpSpPr/>
          <p:nvPr/>
        </p:nvGrpSpPr>
        <p:grpSpPr>
          <a:xfrm>
            <a:off x="1381800" y="1916525"/>
            <a:ext cx="6380400" cy="2690100"/>
            <a:chOff x="1241550" y="1916525"/>
            <a:chExt cx="6380400" cy="2690100"/>
          </a:xfrm>
        </p:grpSpPr>
        <p:sp>
          <p:nvSpPr>
            <p:cNvPr id="81" name="Shape 81"/>
            <p:cNvSpPr txBox="1"/>
            <p:nvPr/>
          </p:nvSpPr>
          <p:spPr>
            <a:xfrm>
              <a:off x="1241550" y="1916525"/>
              <a:ext cx="3190200" cy="26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pt-BR" sz="1500">
                  <a:solidFill>
                    <a:schemeClr val="dk1"/>
                  </a:solidFill>
                  <a:latin typeface="Nova Round"/>
                  <a:ea typeface="Nova Round"/>
                  <a:cs typeface="Nova Round"/>
                  <a:sym typeface="Nova Round"/>
                </a:rPr>
                <a:t>Ana Paula Varella Siqueira</a:t>
              </a: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pt-BR" sz="1500">
                  <a:solidFill>
                    <a:schemeClr val="dk1"/>
                  </a:solidFill>
                  <a:latin typeface="Nova Round"/>
                  <a:ea typeface="Nova Round"/>
                  <a:cs typeface="Nova Round"/>
                  <a:sym typeface="Nova Round"/>
                </a:rPr>
                <a:t>Caroline C. Picolo de Macedo</a:t>
              </a: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pt-BR" sz="1500">
                  <a:solidFill>
                    <a:schemeClr val="dk1"/>
                  </a:solidFill>
                  <a:latin typeface="Nova Round"/>
                  <a:ea typeface="Nova Round"/>
                  <a:cs typeface="Nova Round"/>
                  <a:sym typeface="Nova Round"/>
                </a:rPr>
                <a:t>Gabriela Maia Cabello</a:t>
              </a: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pt-BR" sz="1500">
                  <a:solidFill>
                    <a:schemeClr val="dk1"/>
                  </a:solidFill>
                  <a:latin typeface="Nova Round"/>
                  <a:ea typeface="Nova Round"/>
                  <a:cs typeface="Nova Round"/>
                  <a:sym typeface="Nova Round"/>
                </a:rPr>
                <a:t>Iago Alves de Amorim</a:t>
              </a:r>
              <a:r>
                <a:rPr lang="pt-BR" sz="1500">
                  <a:solidFill>
                    <a:srgbClr val="424242"/>
                  </a:solidFill>
                  <a:latin typeface="Nova Round"/>
                  <a:ea typeface="Nova Round"/>
                  <a:cs typeface="Nova Round"/>
                  <a:sym typeface="Nova Round"/>
                </a:rPr>
                <a:t>	</a:t>
              </a: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pt-BR" sz="1500">
                  <a:solidFill>
                    <a:schemeClr val="dk1"/>
                  </a:solidFill>
                  <a:latin typeface="Nova Round"/>
                  <a:ea typeface="Nova Round"/>
                  <a:cs typeface="Nova Round"/>
                  <a:sym typeface="Nova Round"/>
                </a:rPr>
                <a:t>Igor de Almeida Lemos</a:t>
              </a:r>
              <a:r>
                <a:rPr lang="pt-BR" sz="1500">
                  <a:solidFill>
                    <a:srgbClr val="424242"/>
                  </a:solidFill>
                  <a:latin typeface="Nova Round"/>
                  <a:ea typeface="Nova Round"/>
                  <a:cs typeface="Nova Round"/>
                  <a:sym typeface="Nova Round"/>
                </a:rPr>
                <a:t>	</a:t>
              </a: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pt-BR" sz="1500">
                  <a:solidFill>
                    <a:schemeClr val="dk1"/>
                  </a:solidFill>
                  <a:latin typeface="Nova Round"/>
                  <a:ea typeface="Nova Round"/>
                  <a:cs typeface="Nova Round"/>
                  <a:sym typeface="Nova Round"/>
                </a:rPr>
                <a:t>Lenin Cristi Fernandes</a:t>
              </a: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pt-BR" sz="1500">
                  <a:solidFill>
                    <a:schemeClr val="dk1"/>
                  </a:solidFill>
                  <a:latin typeface="Nova Round"/>
                  <a:ea typeface="Nova Round"/>
                  <a:cs typeface="Nova Round"/>
                  <a:sym typeface="Nova Round"/>
                </a:rPr>
                <a:t>William André Nomura </a:t>
              </a:r>
              <a:r>
                <a:rPr lang="pt-BR" sz="1500">
                  <a:solidFill>
                    <a:schemeClr val="dk1"/>
                  </a:solidFill>
                </a:rPr>
                <a:t> </a:t>
              </a:r>
            </a:p>
            <a:p>
              <a:pPr lv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2400">
                <a:solidFill>
                  <a:srgbClr val="424242"/>
                </a:solidFill>
                <a:latin typeface="Nova Round"/>
                <a:ea typeface="Nova Round"/>
                <a:cs typeface="Nova Round"/>
                <a:sym typeface="Nova Round"/>
              </a:endParaRPr>
            </a:p>
          </p:txBody>
        </p:sp>
        <p:sp>
          <p:nvSpPr>
            <p:cNvPr id="82" name="Shape 82"/>
            <p:cNvSpPr txBox="1"/>
            <p:nvPr/>
          </p:nvSpPr>
          <p:spPr>
            <a:xfrm>
              <a:off x="4431750" y="1916525"/>
              <a:ext cx="3190200" cy="26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pt-BR" sz="1500">
                  <a:solidFill>
                    <a:schemeClr val="dk1"/>
                  </a:solidFill>
                  <a:latin typeface="Nova Round"/>
                  <a:ea typeface="Nova Round"/>
                  <a:cs typeface="Nova Round"/>
                  <a:sym typeface="Nova Round"/>
                </a:rPr>
                <a:t>RA 11117813</a:t>
              </a: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pt-BR" sz="1500">
                  <a:solidFill>
                    <a:schemeClr val="dk1"/>
                  </a:solidFill>
                  <a:latin typeface="Nova Round"/>
                  <a:ea typeface="Nova Round"/>
                  <a:cs typeface="Nova Round"/>
                  <a:sym typeface="Nova Round"/>
                </a:rPr>
                <a:t>RA 21010914</a:t>
              </a: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pt-BR" sz="1500">
                  <a:solidFill>
                    <a:schemeClr val="dk1"/>
                  </a:solidFill>
                  <a:latin typeface="Nova Round"/>
                  <a:ea typeface="Nova Round"/>
                  <a:cs typeface="Nova Round"/>
                  <a:sym typeface="Nova Round"/>
                </a:rPr>
                <a:t>RA 21093315</a:t>
              </a: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pt-BR" sz="1500">
                  <a:solidFill>
                    <a:schemeClr val="dk1"/>
                  </a:solidFill>
                  <a:latin typeface="Nova Round"/>
                  <a:ea typeface="Nova Round"/>
                  <a:cs typeface="Nova Round"/>
                  <a:sym typeface="Nova Round"/>
                </a:rPr>
                <a:t>RA 21029613</a:t>
              </a: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pt-BR" sz="1500">
                  <a:solidFill>
                    <a:schemeClr val="dk1"/>
                  </a:solidFill>
                  <a:latin typeface="Nova Round"/>
                  <a:ea typeface="Nova Round"/>
                  <a:cs typeface="Nova Round"/>
                  <a:sym typeface="Nova Round"/>
                </a:rPr>
                <a:t>RA 11111015</a:t>
              </a: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pt-BR" sz="1500">
                  <a:solidFill>
                    <a:schemeClr val="dk1"/>
                  </a:solidFill>
                  <a:latin typeface="Nova Round"/>
                  <a:ea typeface="Nova Round"/>
                  <a:cs typeface="Nova Round"/>
                  <a:sym typeface="Nova Round"/>
                </a:rPr>
                <a:t>RA 21030114</a:t>
              </a: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pt-BR" sz="1500">
                  <a:solidFill>
                    <a:schemeClr val="dk1"/>
                  </a:solidFill>
                  <a:latin typeface="Nova Round"/>
                  <a:ea typeface="Nova Round"/>
                  <a:cs typeface="Nova Round"/>
                  <a:sym typeface="Nova Round"/>
                </a:rPr>
                <a:t>RA 11034414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-125" y="-50"/>
            <a:ext cx="9144000" cy="123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8" name="Shape 88"/>
          <p:cNvGrpSpPr/>
          <p:nvPr/>
        </p:nvGrpSpPr>
        <p:grpSpPr>
          <a:xfrm>
            <a:off x="506542" y="136388"/>
            <a:ext cx="8249192" cy="984548"/>
            <a:chOff x="501948" y="207996"/>
            <a:chExt cx="8222879" cy="984548"/>
          </a:xfrm>
        </p:grpSpPr>
        <p:sp>
          <p:nvSpPr>
            <p:cNvPr id="89" name="Shape 89"/>
            <p:cNvSpPr/>
            <p:nvPr/>
          </p:nvSpPr>
          <p:spPr>
            <a:xfrm>
              <a:off x="1066799" y="208025"/>
              <a:ext cx="7066500" cy="9843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10800000">
              <a:off x="501948" y="208244"/>
              <a:ext cx="757200" cy="9843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961027" y="207996"/>
              <a:ext cx="763800" cy="9843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>
            <a:off x="505053" y="89371"/>
            <a:ext cx="8229485" cy="984556"/>
            <a:chOff x="495342" y="207996"/>
            <a:chExt cx="8229485" cy="984556"/>
          </a:xfrm>
        </p:grpSpPr>
        <p:sp>
          <p:nvSpPr>
            <p:cNvPr id="93" name="Shape 93"/>
            <p:cNvSpPr/>
            <p:nvPr/>
          </p:nvSpPr>
          <p:spPr>
            <a:xfrm>
              <a:off x="1066799" y="208025"/>
              <a:ext cx="7066500" cy="98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495342" y="208253"/>
              <a:ext cx="763800" cy="9843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7961027" y="207996"/>
              <a:ext cx="763800" cy="9843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Shape 96"/>
          <p:cNvSpPr txBox="1"/>
          <p:nvPr/>
        </p:nvSpPr>
        <p:spPr>
          <a:xfrm>
            <a:off x="934725" y="264150"/>
            <a:ext cx="7396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4500">
                <a:solidFill>
                  <a:srgbClr val="F5F5F5"/>
                </a:solidFill>
                <a:latin typeface="Nova Round"/>
                <a:ea typeface="Nova Round"/>
                <a:cs typeface="Nova Round"/>
                <a:sym typeface="Nova Round"/>
              </a:rPr>
              <a:t>Introdução</a:t>
            </a:r>
          </a:p>
        </p:txBody>
      </p:sp>
      <p:sp>
        <p:nvSpPr>
          <p:cNvPr id="97" name="Shape 97"/>
          <p:cNvSpPr/>
          <p:nvPr/>
        </p:nvSpPr>
        <p:spPr>
          <a:xfrm>
            <a:off x="858850" y="2429512"/>
            <a:ext cx="2986800" cy="2319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971500" y="2429512"/>
            <a:ext cx="2986800" cy="2319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925" y="2496374"/>
            <a:ext cx="2900650" cy="218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x="924450" y="1472849"/>
            <a:ext cx="7295100" cy="4389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EFEFEF"/>
          </a:solidFill>
          <a:ln cap="flat" cmpd="sng" w="9525">
            <a:solidFill>
              <a:srgbClr val="F5F5F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5F5F5"/>
                </a:solidFill>
                <a:latin typeface="Nova Round"/>
                <a:ea typeface="Nova Round"/>
                <a:cs typeface="Nova Round"/>
                <a:sym typeface="Nova Round"/>
              </a:rPr>
              <a:t>Temas Escolhidos</a:t>
            </a:r>
          </a:p>
        </p:txBody>
      </p:sp>
      <p:sp>
        <p:nvSpPr>
          <p:cNvPr id="101" name="Shape 101"/>
          <p:cNvSpPr/>
          <p:nvPr/>
        </p:nvSpPr>
        <p:spPr>
          <a:xfrm>
            <a:off x="924450" y="1532275"/>
            <a:ext cx="7295100" cy="4389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CCCCCC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2400">
                <a:solidFill>
                  <a:srgbClr val="F5F5F5"/>
                </a:solidFill>
                <a:latin typeface="Nova Round"/>
                <a:ea typeface="Nova Round"/>
                <a:cs typeface="Nova Round"/>
                <a:sym typeface="Nova Round"/>
              </a:rPr>
              <a:t>Temas Escolhidos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275" y="2496374"/>
            <a:ext cx="2853650" cy="218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6023" y="2955861"/>
            <a:ext cx="945112" cy="1061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-125" y="-50"/>
            <a:ext cx="9144000" cy="123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9" name="Shape 109"/>
          <p:cNvGrpSpPr/>
          <p:nvPr/>
        </p:nvGrpSpPr>
        <p:grpSpPr>
          <a:xfrm>
            <a:off x="506542" y="136388"/>
            <a:ext cx="8249192" cy="984548"/>
            <a:chOff x="501948" y="207996"/>
            <a:chExt cx="8222879" cy="984548"/>
          </a:xfrm>
        </p:grpSpPr>
        <p:sp>
          <p:nvSpPr>
            <p:cNvPr id="110" name="Shape 110"/>
            <p:cNvSpPr/>
            <p:nvPr/>
          </p:nvSpPr>
          <p:spPr>
            <a:xfrm>
              <a:off x="1066799" y="208025"/>
              <a:ext cx="7066500" cy="9843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501948" y="208244"/>
              <a:ext cx="757200" cy="9843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7961027" y="207996"/>
              <a:ext cx="763800" cy="9843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x="505053" y="89371"/>
            <a:ext cx="8229485" cy="984556"/>
            <a:chOff x="495342" y="207996"/>
            <a:chExt cx="8229485" cy="984556"/>
          </a:xfrm>
        </p:grpSpPr>
        <p:sp>
          <p:nvSpPr>
            <p:cNvPr id="114" name="Shape 114"/>
            <p:cNvSpPr/>
            <p:nvPr/>
          </p:nvSpPr>
          <p:spPr>
            <a:xfrm>
              <a:off x="1066799" y="208025"/>
              <a:ext cx="7066500" cy="98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10800000">
              <a:off x="495342" y="208253"/>
              <a:ext cx="763800" cy="9843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961027" y="207996"/>
              <a:ext cx="763800" cy="9843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Shape 117"/>
          <p:cNvSpPr txBox="1"/>
          <p:nvPr/>
        </p:nvSpPr>
        <p:spPr>
          <a:xfrm>
            <a:off x="934725" y="264150"/>
            <a:ext cx="7396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4500">
                <a:solidFill>
                  <a:srgbClr val="F5F5F5"/>
                </a:solidFill>
                <a:latin typeface="Nova Round"/>
                <a:ea typeface="Nova Round"/>
                <a:cs typeface="Nova Round"/>
                <a:sym typeface="Nova Round"/>
              </a:rPr>
              <a:t>Introdução</a:t>
            </a:r>
          </a:p>
        </p:txBody>
      </p:sp>
      <p:sp>
        <p:nvSpPr>
          <p:cNvPr id="118" name="Shape 118"/>
          <p:cNvSpPr/>
          <p:nvPr/>
        </p:nvSpPr>
        <p:spPr>
          <a:xfrm>
            <a:off x="2835400" y="2145050"/>
            <a:ext cx="3568800" cy="2815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924450" y="1472849"/>
            <a:ext cx="7295100" cy="4389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EFEFEF"/>
          </a:solidFill>
          <a:ln cap="flat" cmpd="sng" w="9525">
            <a:solidFill>
              <a:srgbClr val="F5F5F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2400">
                <a:solidFill>
                  <a:srgbClr val="F5F5F5"/>
                </a:solidFill>
                <a:latin typeface="Nova Round"/>
                <a:ea typeface="Nova Round"/>
                <a:cs typeface="Nova Round"/>
                <a:sym typeface="Nova Round"/>
              </a:rPr>
              <a:t>Temas Escolhidos</a:t>
            </a:r>
          </a:p>
        </p:txBody>
      </p:sp>
      <p:sp>
        <p:nvSpPr>
          <p:cNvPr id="120" name="Shape 120"/>
          <p:cNvSpPr/>
          <p:nvPr/>
        </p:nvSpPr>
        <p:spPr>
          <a:xfrm>
            <a:off x="924450" y="1532275"/>
            <a:ext cx="7295100" cy="438900"/>
          </a:xfrm>
          <a:prstGeom prst="round2DiagRect">
            <a:avLst>
              <a:gd fmla="val 50000" name="adj1"/>
              <a:gd fmla="val 0" name="adj2"/>
            </a:avLst>
          </a:prstGeom>
          <a:solidFill>
            <a:srgbClr val="CCCCCC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2400">
                <a:solidFill>
                  <a:srgbClr val="F5F5F5"/>
                </a:solidFill>
                <a:latin typeface="Nova Round"/>
                <a:ea typeface="Nova Round"/>
                <a:cs typeface="Nova Round"/>
                <a:sym typeface="Nova Round"/>
              </a:rPr>
              <a:t>Temas Escolhidos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387" y="2194825"/>
            <a:ext cx="3448825" cy="27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125" y="-50"/>
            <a:ext cx="9144000" cy="123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7" name="Shape 127"/>
          <p:cNvGrpSpPr/>
          <p:nvPr/>
        </p:nvGrpSpPr>
        <p:grpSpPr>
          <a:xfrm>
            <a:off x="506542" y="136388"/>
            <a:ext cx="8249192" cy="984548"/>
            <a:chOff x="501948" y="207996"/>
            <a:chExt cx="8222879" cy="984548"/>
          </a:xfrm>
        </p:grpSpPr>
        <p:sp>
          <p:nvSpPr>
            <p:cNvPr id="128" name="Shape 128"/>
            <p:cNvSpPr/>
            <p:nvPr/>
          </p:nvSpPr>
          <p:spPr>
            <a:xfrm>
              <a:off x="1066799" y="208025"/>
              <a:ext cx="7066500" cy="9843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10800000">
              <a:off x="501948" y="208244"/>
              <a:ext cx="757200" cy="9843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961027" y="207996"/>
              <a:ext cx="763800" cy="9843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Shape 131"/>
          <p:cNvGrpSpPr/>
          <p:nvPr/>
        </p:nvGrpSpPr>
        <p:grpSpPr>
          <a:xfrm>
            <a:off x="505053" y="89371"/>
            <a:ext cx="8229485" cy="984556"/>
            <a:chOff x="495342" y="207996"/>
            <a:chExt cx="8229485" cy="984556"/>
          </a:xfrm>
        </p:grpSpPr>
        <p:sp>
          <p:nvSpPr>
            <p:cNvPr id="132" name="Shape 132"/>
            <p:cNvSpPr/>
            <p:nvPr/>
          </p:nvSpPr>
          <p:spPr>
            <a:xfrm>
              <a:off x="1066799" y="208025"/>
              <a:ext cx="7066500" cy="98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10800000">
              <a:off x="495342" y="208253"/>
              <a:ext cx="763800" cy="9843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7961027" y="207996"/>
              <a:ext cx="763800" cy="9843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Shape 135"/>
          <p:cNvSpPr txBox="1"/>
          <p:nvPr/>
        </p:nvSpPr>
        <p:spPr>
          <a:xfrm>
            <a:off x="934725" y="264150"/>
            <a:ext cx="7396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4500">
                <a:solidFill>
                  <a:srgbClr val="F5F5F5"/>
                </a:solidFill>
                <a:latin typeface="Nova Round"/>
                <a:ea typeface="Nova Round"/>
                <a:cs typeface="Nova Round"/>
                <a:sym typeface="Nova Round"/>
              </a:rPr>
              <a:t>Metodologia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1198875" y="1625600"/>
            <a:ext cx="5100" cy="2743200"/>
          </a:xfrm>
          <a:prstGeom prst="straightConnector1">
            <a:avLst/>
          </a:prstGeom>
          <a:noFill/>
          <a:ln cap="flat" cmpd="sng" w="76200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7" name="Shape 137"/>
          <p:cNvSpPr/>
          <p:nvPr/>
        </p:nvSpPr>
        <p:spPr>
          <a:xfrm>
            <a:off x="1208994" y="1625562"/>
            <a:ext cx="3424200" cy="487800"/>
          </a:xfrm>
          <a:prstGeom prst="round1Rect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Extração de dados da ferramenta “</a:t>
            </a:r>
            <a:r>
              <a:rPr lang="pt-BR" sz="1350"/>
              <a:t>Instagram Hashtag Explorer</a:t>
            </a:r>
            <a:r>
              <a:rPr lang="pt-BR"/>
              <a:t>”</a:t>
            </a:r>
          </a:p>
        </p:txBody>
      </p:sp>
      <p:sp>
        <p:nvSpPr>
          <p:cNvPr id="138" name="Shape 138"/>
          <p:cNvSpPr/>
          <p:nvPr/>
        </p:nvSpPr>
        <p:spPr>
          <a:xfrm>
            <a:off x="1232640" y="2382462"/>
            <a:ext cx="3424200" cy="487800"/>
          </a:xfrm>
          <a:prstGeom prst="round1Rect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Export dos dados brutos gerados do Gephi em CSV</a:t>
            </a:r>
          </a:p>
        </p:txBody>
      </p:sp>
      <p:sp>
        <p:nvSpPr>
          <p:cNvPr id="139" name="Shape 139"/>
          <p:cNvSpPr/>
          <p:nvPr/>
        </p:nvSpPr>
        <p:spPr>
          <a:xfrm>
            <a:off x="1239417" y="3136812"/>
            <a:ext cx="3424200" cy="487800"/>
          </a:xfrm>
          <a:prstGeom prst="round1Rect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Ajuste de colisões de ID’s nos dois conjuntos de dados via python</a:t>
            </a:r>
          </a:p>
        </p:txBody>
      </p:sp>
      <p:sp>
        <p:nvSpPr>
          <p:cNvPr id="140" name="Shape 140"/>
          <p:cNvSpPr/>
          <p:nvPr/>
        </p:nvSpPr>
        <p:spPr>
          <a:xfrm>
            <a:off x="1232642" y="3880987"/>
            <a:ext cx="3424200" cy="487800"/>
          </a:xfrm>
          <a:prstGeom prst="round1Rect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Reimport dos dados tratados no Gephi</a:t>
            </a:r>
          </a:p>
        </p:txBody>
      </p:sp>
      <p:sp>
        <p:nvSpPr>
          <p:cNvPr id="141" name="Shape 141"/>
          <p:cNvSpPr/>
          <p:nvPr/>
        </p:nvSpPr>
        <p:spPr>
          <a:xfrm>
            <a:off x="5506900" y="1625600"/>
            <a:ext cx="2824200" cy="2815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924" y="1716425"/>
            <a:ext cx="2622150" cy="26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-125" y="-50"/>
            <a:ext cx="9144000" cy="123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8" name="Shape 148"/>
          <p:cNvGrpSpPr/>
          <p:nvPr/>
        </p:nvGrpSpPr>
        <p:grpSpPr>
          <a:xfrm>
            <a:off x="506542" y="136388"/>
            <a:ext cx="8249192" cy="984548"/>
            <a:chOff x="501948" y="207996"/>
            <a:chExt cx="8222879" cy="984548"/>
          </a:xfrm>
        </p:grpSpPr>
        <p:sp>
          <p:nvSpPr>
            <p:cNvPr id="149" name="Shape 149"/>
            <p:cNvSpPr/>
            <p:nvPr/>
          </p:nvSpPr>
          <p:spPr>
            <a:xfrm>
              <a:off x="1066799" y="208025"/>
              <a:ext cx="7066500" cy="9843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10800000">
              <a:off x="501948" y="208244"/>
              <a:ext cx="757200" cy="9843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961027" y="207996"/>
              <a:ext cx="763800" cy="9843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505053" y="89371"/>
            <a:ext cx="8229485" cy="984556"/>
            <a:chOff x="495342" y="207996"/>
            <a:chExt cx="8229485" cy="984556"/>
          </a:xfrm>
        </p:grpSpPr>
        <p:sp>
          <p:nvSpPr>
            <p:cNvPr id="153" name="Shape 153"/>
            <p:cNvSpPr/>
            <p:nvPr/>
          </p:nvSpPr>
          <p:spPr>
            <a:xfrm>
              <a:off x="1066799" y="208025"/>
              <a:ext cx="7066500" cy="98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rot="10800000">
              <a:off x="495342" y="208253"/>
              <a:ext cx="763800" cy="9843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7961027" y="207996"/>
              <a:ext cx="763800" cy="9843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Shape 156"/>
          <p:cNvSpPr txBox="1"/>
          <p:nvPr/>
        </p:nvSpPr>
        <p:spPr>
          <a:xfrm>
            <a:off x="934725" y="264150"/>
            <a:ext cx="7396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4500">
                <a:solidFill>
                  <a:srgbClr val="F5F5F5"/>
                </a:solidFill>
                <a:latin typeface="Nova Round"/>
                <a:ea typeface="Nova Round"/>
                <a:cs typeface="Nova Round"/>
                <a:sym typeface="Nova Round"/>
              </a:rPr>
              <a:t>Metodologia </a:t>
            </a:r>
            <a:r>
              <a:rPr b="1" lang="pt-BR" sz="3000">
                <a:solidFill>
                  <a:schemeClr val="accent1"/>
                </a:solidFill>
                <a:latin typeface="Nova Round"/>
                <a:ea typeface="Nova Round"/>
                <a:cs typeface="Nova Round"/>
                <a:sym typeface="Nova Round"/>
              </a:rPr>
              <a:t>Grafo 1</a:t>
            </a:r>
            <a:r>
              <a:rPr b="1" lang="pt-BR" sz="4500">
                <a:solidFill>
                  <a:srgbClr val="F5F5F5"/>
                </a:solidFill>
                <a:latin typeface="Nova Round"/>
                <a:ea typeface="Nova Round"/>
                <a:cs typeface="Nova Round"/>
                <a:sym typeface="Nova Round"/>
              </a:rPr>
              <a:t> 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16800" y="4688100"/>
            <a:ext cx="3903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Grafo sem arestas com legenda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817125" y="4688100"/>
            <a:ext cx="3903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Grafo sem legendas com arestas</a:t>
            </a:r>
          </a:p>
        </p:txBody>
      </p:sp>
      <p:sp>
        <p:nvSpPr>
          <p:cNvPr id="159" name="Shape 159"/>
          <p:cNvSpPr/>
          <p:nvPr/>
        </p:nvSpPr>
        <p:spPr>
          <a:xfrm>
            <a:off x="264850" y="1416525"/>
            <a:ext cx="4207200" cy="3219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00" y="1505137"/>
            <a:ext cx="4056901" cy="304266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4665175" y="1416512"/>
            <a:ext cx="4207200" cy="3219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358" y="1505137"/>
            <a:ext cx="4056842" cy="30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-125" y="-50"/>
            <a:ext cx="9144000" cy="123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06542" y="136388"/>
            <a:ext cx="8249192" cy="984548"/>
            <a:chOff x="501948" y="207996"/>
            <a:chExt cx="8222879" cy="984548"/>
          </a:xfrm>
        </p:grpSpPr>
        <p:sp>
          <p:nvSpPr>
            <p:cNvPr id="169" name="Shape 169"/>
            <p:cNvSpPr/>
            <p:nvPr/>
          </p:nvSpPr>
          <p:spPr>
            <a:xfrm>
              <a:off x="1066799" y="208025"/>
              <a:ext cx="7066500" cy="9843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 rot="10800000">
              <a:off x="501948" y="208244"/>
              <a:ext cx="757200" cy="9843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7961027" y="207996"/>
              <a:ext cx="763800" cy="9843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505053" y="89371"/>
            <a:ext cx="8229485" cy="984556"/>
            <a:chOff x="495342" y="207996"/>
            <a:chExt cx="8229485" cy="984556"/>
          </a:xfrm>
        </p:grpSpPr>
        <p:sp>
          <p:nvSpPr>
            <p:cNvPr id="173" name="Shape 173"/>
            <p:cNvSpPr/>
            <p:nvPr/>
          </p:nvSpPr>
          <p:spPr>
            <a:xfrm>
              <a:off x="1066799" y="208025"/>
              <a:ext cx="7066500" cy="98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 rot="10800000">
              <a:off x="495342" y="208253"/>
              <a:ext cx="763800" cy="9843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961027" y="207996"/>
              <a:ext cx="763800" cy="9843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Shape 176"/>
          <p:cNvSpPr txBox="1"/>
          <p:nvPr/>
        </p:nvSpPr>
        <p:spPr>
          <a:xfrm>
            <a:off x="934725" y="264150"/>
            <a:ext cx="7396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4500">
                <a:solidFill>
                  <a:srgbClr val="F5F5F5"/>
                </a:solidFill>
                <a:latin typeface="Nova Round"/>
                <a:ea typeface="Nova Round"/>
                <a:cs typeface="Nova Round"/>
                <a:sym typeface="Nova Round"/>
              </a:rPr>
              <a:t>Metodologia </a:t>
            </a:r>
            <a:r>
              <a:rPr b="1" lang="pt-BR" sz="3000">
                <a:solidFill>
                  <a:schemeClr val="accent1"/>
                </a:solidFill>
                <a:latin typeface="Nova Round"/>
                <a:ea typeface="Nova Round"/>
                <a:cs typeface="Nova Round"/>
                <a:sym typeface="Nova Round"/>
              </a:rPr>
              <a:t>Grafo 1</a:t>
            </a:r>
            <a:r>
              <a:rPr b="1" lang="pt-BR" sz="4500">
                <a:solidFill>
                  <a:srgbClr val="F5F5F5"/>
                </a:solidFill>
                <a:latin typeface="Nova Round"/>
                <a:ea typeface="Nova Round"/>
                <a:cs typeface="Nova Round"/>
                <a:sym typeface="Nova Round"/>
              </a:rPr>
              <a:t> 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16800" y="4688100"/>
            <a:ext cx="3903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Grafo filtrado por contagem de tags no intervalo 6:20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817125" y="4688100"/>
            <a:ext cx="3903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Grafo filtrado por grau no intervalo 52:156</a:t>
            </a:r>
          </a:p>
        </p:txBody>
      </p:sp>
      <p:sp>
        <p:nvSpPr>
          <p:cNvPr id="179" name="Shape 179"/>
          <p:cNvSpPr/>
          <p:nvPr/>
        </p:nvSpPr>
        <p:spPr>
          <a:xfrm>
            <a:off x="264850" y="1416525"/>
            <a:ext cx="4207200" cy="3219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00" y="1499074"/>
            <a:ext cx="4073075" cy="30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4665175" y="1416525"/>
            <a:ext cx="4207200" cy="3219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2245" y="1499074"/>
            <a:ext cx="4073067" cy="30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-125" y="-50"/>
            <a:ext cx="9144000" cy="123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8" name="Shape 188"/>
          <p:cNvGrpSpPr/>
          <p:nvPr/>
        </p:nvGrpSpPr>
        <p:grpSpPr>
          <a:xfrm>
            <a:off x="506542" y="136388"/>
            <a:ext cx="8249192" cy="984548"/>
            <a:chOff x="501948" y="207996"/>
            <a:chExt cx="8222879" cy="984548"/>
          </a:xfrm>
        </p:grpSpPr>
        <p:sp>
          <p:nvSpPr>
            <p:cNvPr id="189" name="Shape 189"/>
            <p:cNvSpPr/>
            <p:nvPr/>
          </p:nvSpPr>
          <p:spPr>
            <a:xfrm>
              <a:off x="1066799" y="208025"/>
              <a:ext cx="7066500" cy="9843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 rot="10800000">
              <a:off x="501948" y="208244"/>
              <a:ext cx="757200" cy="9843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61027" y="207996"/>
              <a:ext cx="763800" cy="9843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Shape 192"/>
          <p:cNvGrpSpPr/>
          <p:nvPr/>
        </p:nvGrpSpPr>
        <p:grpSpPr>
          <a:xfrm>
            <a:off x="505053" y="89371"/>
            <a:ext cx="8229485" cy="984556"/>
            <a:chOff x="495342" y="207996"/>
            <a:chExt cx="8229485" cy="984556"/>
          </a:xfrm>
        </p:grpSpPr>
        <p:sp>
          <p:nvSpPr>
            <p:cNvPr id="193" name="Shape 193"/>
            <p:cNvSpPr/>
            <p:nvPr/>
          </p:nvSpPr>
          <p:spPr>
            <a:xfrm>
              <a:off x="1066799" y="208025"/>
              <a:ext cx="7066500" cy="98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 rot="10800000">
              <a:off x="495342" y="208253"/>
              <a:ext cx="763800" cy="9843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7961027" y="207996"/>
              <a:ext cx="763800" cy="9843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Shape 196"/>
          <p:cNvSpPr txBox="1"/>
          <p:nvPr/>
        </p:nvSpPr>
        <p:spPr>
          <a:xfrm>
            <a:off x="934725" y="264150"/>
            <a:ext cx="7396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4500">
                <a:solidFill>
                  <a:srgbClr val="F5F5F5"/>
                </a:solidFill>
                <a:latin typeface="Nova Round"/>
                <a:ea typeface="Nova Round"/>
                <a:cs typeface="Nova Round"/>
                <a:sym typeface="Nova Round"/>
              </a:rPr>
              <a:t>Metodologia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x="1198875" y="1625600"/>
            <a:ext cx="5100" cy="2743200"/>
          </a:xfrm>
          <a:prstGeom prst="straightConnector1">
            <a:avLst/>
          </a:prstGeom>
          <a:noFill/>
          <a:ln cap="flat" cmpd="sng" w="76200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8" name="Shape 198"/>
          <p:cNvSpPr/>
          <p:nvPr/>
        </p:nvSpPr>
        <p:spPr>
          <a:xfrm>
            <a:off x="1208994" y="1625562"/>
            <a:ext cx="3424200" cy="487800"/>
          </a:xfrm>
          <a:prstGeom prst="round1Rect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Extração de dados do IMDB via python, aux. Rotten Tomatoes e BoxOfficeMojo</a:t>
            </a:r>
          </a:p>
        </p:txBody>
      </p:sp>
      <p:sp>
        <p:nvSpPr>
          <p:cNvPr id="199" name="Shape 199"/>
          <p:cNvSpPr/>
          <p:nvPr/>
        </p:nvSpPr>
        <p:spPr>
          <a:xfrm>
            <a:off x="1232640" y="2382462"/>
            <a:ext cx="3424200" cy="487800"/>
          </a:xfrm>
          <a:prstGeom prst="round1Rect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Importação dos CSV’s no SQL Server e normalização dos dados</a:t>
            </a:r>
          </a:p>
        </p:txBody>
      </p:sp>
      <p:sp>
        <p:nvSpPr>
          <p:cNvPr id="200" name="Shape 200"/>
          <p:cNvSpPr/>
          <p:nvPr/>
        </p:nvSpPr>
        <p:spPr>
          <a:xfrm>
            <a:off x="1239417" y="3136812"/>
            <a:ext cx="3424200" cy="487800"/>
          </a:xfrm>
          <a:prstGeom prst="round1Rect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Exportação das tabelas do SQL Server via SSIS direto para layout Gephi CSV</a:t>
            </a:r>
          </a:p>
        </p:txBody>
      </p:sp>
      <p:sp>
        <p:nvSpPr>
          <p:cNvPr id="201" name="Shape 201"/>
          <p:cNvSpPr/>
          <p:nvPr/>
        </p:nvSpPr>
        <p:spPr>
          <a:xfrm>
            <a:off x="1232642" y="3880987"/>
            <a:ext cx="3424200" cy="487800"/>
          </a:xfrm>
          <a:prstGeom prst="round1Rect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Importação dos dados tratados no Gephi</a:t>
            </a:r>
          </a:p>
        </p:txBody>
      </p:sp>
      <p:sp>
        <p:nvSpPr>
          <p:cNvPr id="202" name="Shape 202"/>
          <p:cNvSpPr/>
          <p:nvPr/>
        </p:nvSpPr>
        <p:spPr>
          <a:xfrm>
            <a:off x="5506900" y="1625600"/>
            <a:ext cx="2824200" cy="2815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18073" t="0"/>
          <a:stretch/>
        </p:blipFill>
        <p:spPr>
          <a:xfrm>
            <a:off x="5540775" y="1661750"/>
            <a:ext cx="2753874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-125" y="-50"/>
            <a:ext cx="9144000" cy="123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9" name="Shape 209"/>
          <p:cNvGrpSpPr/>
          <p:nvPr/>
        </p:nvGrpSpPr>
        <p:grpSpPr>
          <a:xfrm>
            <a:off x="506542" y="136388"/>
            <a:ext cx="8249192" cy="984548"/>
            <a:chOff x="501948" y="207996"/>
            <a:chExt cx="8222879" cy="984548"/>
          </a:xfrm>
        </p:grpSpPr>
        <p:sp>
          <p:nvSpPr>
            <p:cNvPr id="210" name="Shape 210"/>
            <p:cNvSpPr/>
            <p:nvPr/>
          </p:nvSpPr>
          <p:spPr>
            <a:xfrm>
              <a:off x="1066799" y="208025"/>
              <a:ext cx="7066500" cy="9843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 rot="10800000">
              <a:off x="501948" y="208244"/>
              <a:ext cx="757200" cy="9843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7961027" y="207996"/>
              <a:ext cx="763800" cy="984300"/>
            </a:xfrm>
            <a:prstGeom prst="flowChartDelay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Shape 213"/>
          <p:cNvGrpSpPr/>
          <p:nvPr/>
        </p:nvGrpSpPr>
        <p:grpSpPr>
          <a:xfrm>
            <a:off x="505053" y="89371"/>
            <a:ext cx="8229485" cy="984556"/>
            <a:chOff x="495342" y="207996"/>
            <a:chExt cx="8229485" cy="984556"/>
          </a:xfrm>
        </p:grpSpPr>
        <p:sp>
          <p:nvSpPr>
            <p:cNvPr id="214" name="Shape 214"/>
            <p:cNvSpPr/>
            <p:nvPr/>
          </p:nvSpPr>
          <p:spPr>
            <a:xfrm>
              <a:off x="1066799" y="208025"/>
              <a:ext cx="7066500" cy="98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rot="10800000">
              <a:off x="495342" y="208253"/>
              <a:ext cx="763800" cy="9843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7961027" y="207996"/>
              <a:ext cx="763800" cy="984300"/>
            </a:xfrm>
            <a:prstGeom prst="flowChartDelay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Shape 217"/>
          <p:cNvSpPr txBox="1"/>
          <p:nvPr/>
        </p:nvSpPr>
        <p:spPr>
          <a:xfrm>
            <a:off x="921550" y="136400"/>
            <a:ext cx="73965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4500">
                <a:solidFill>
                  <a:srgbClr val="F5F5F5"/>
                </a:solidFill>
                <a:latin typeface="Nova Round"/>
                <a:ea typeface="Nova Round"/>
                <a:cs typeface="Nova Round"/>
                <a:sym typeface="Nova Round"/>
              </a:rPr>
              <a:t>Metodologia </a:t>
            </a:r>
            <a:r>
              <a:rPr b="1" lang="pt-BR" sz="3000">
                <a:solidFill>
                  <a:schemeClr val="accent1"/>
                </a:solidFill>
                <a:latin typeface="Nova Round"/>
                <a:ea typeface="Nova Round"/>
                <a:cs typeface="Nova Round"/>
                <a:sym typeface="Nova Round"/>
              </a:rPr>
              <a:t>Grafo 2</a:t>
            </a:r>
            <a:r>
              <a:rPr b="1" lang="pt-BR" sz="4500">
                <a:solidFill>
                  <a:srgbClr val="F5F5F5"/>
                </a:solidFill>
                <a:latin typeface="Nova Round"/>
                <a:ea typeface="Nova Round"/>
                <a:cs typeface="Nova Round"/>
                <a:sym typeface="Nova Round"/>
              </a:rPr>
              <a:t> </a:t>
            </a:r>
          </a:p>
        </p:txBody>
      </p:sp>
      <p:sp>
        <p:nvSpPr>
          <p:cNvPr id="218" name="Shape 218"/>
          <p:cNvSpPr/>
          <p:nvPr/>
        </p:nvSpPr>
        <p:spPr>
          <a:xfrm>
            <a:off x="264850" y="1416525"/>
            <a:ext cx="4207200" cy="3219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4665175" y="1416525"/>
            <a:ext cx="4207200" cy="3219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000" y="1516393"/>
            <a:ext cx="4026900" cy="3020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974" y="3601700"/>
            <a:ext cx="1837200" cy="8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243325" y="4688100"/>
            <a:ext cx="45111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Grafo completo, sem rótulos e com tamanho dos nós estabelecido pelo “rank” e coloração pela “role”, dois campos artificiais inseridos na fase de tratamento de dados. Arranjo Yifan Hu 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5325" y="1516387"/>
            <a:ext cx="4026898" cy="302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4757725" y="4688100"/>
            <a:ext cx="4132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Evolução do MCU nos anos 2008, 2010, 2012 e 2013 no sentido horário excluindo a role “support”. Arranjo Fruchterman Reingold.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