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7" r:id="rId5"/>
    <p:sldId id="261" r:id="rId6"/>
    <p:sldId id="268" r:id="rId7"/>
    <p:sldId id="264" r:id="rId8"/>
    <p:sldId id="272" r:id="rId9"/>
    <p:sldId id="262" r:id="rId10"/>
    <p:sldId id="263" r:id="rId11"/>
    <p:sldId id="266" r:id="rId12"/>
    <p:sldId id="269" r:id="rId13"/>
    <p:sldId id="271" r:id="rId14"/>
    <p:sldId id="265" r:id="rId15"/>
    <p:sldId id="270"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69"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7C66539-8694-46F7-826D-EAAD1AC41CB0}" type="datetimeFigureOut">
              <a:rPr lang="pt-BR" smtClean="0"/>
              <a:pPr/>
              <a:t>30/11/2016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9FB139D-C38E-4614-8211-9E3EB6C14E71}"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66539-8694-46F7-826D-EAAD1AC41CB0}" type="datetimeFigureOut">
              <a:rPr lang="pt-BR" smtClean="0"/>
              <a:pPr/>
              <a:t>30/11/2016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B139D-C38E-4614-8211-9E3EB6C14E7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nncrs/PoGym" TargetMode="External"/><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463031"/>
            <a:ext cx="7772400" cy="1470025"/>
          </a:xfrm>
        </p:spPr>
        <p:txBody>
          <a:bodyPr>
            <a:normAutofit/>
          </a:bodyPr>
          <a:lstStyle/>
          <a:p>
            <a:r>
              <a:rPr lang="pt-BR" sz="8800" dirty="0" err="1" smtClean="0"/>
              <a:t>PoGym</a:t>
            </a:r>
            <a:endParaRPr lang="pt-BR" sz="8800" dirty="0"/>
          </a:p>
        </p:txBody>
      </p:sp>
      <p:sp>
        <p:nvSpPr>
          <p:cNvPr id="3" name="Subtítulo 2"/>
          <p:cNvSpPr>
            <a:spLocks noGrp="1"/>
          </p:cNvSpPr>
          <p:nvPr>
            <p:ph type="subTitle" idx="1"/>
          </p:nvPr>
        </p:nvSpPr>
        <p:spPr/>
        <p:txBody>
          <a:bodyPr/>
          <a:lstStyle/>
          <a:p>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err="1" smtClean="0"/>
              <a:t>Queries</a:t>
            </a:r>
            <a:endParaRPr lang="pt-BR" dirty="0"/>
          </a:p>
        </p:txBody>
      </p:sp>
      <p:sp>
        <p:nvSpPr>
          <p:cNvPr id="7" name="Subtítulo 6"/>
          <p:cNvSpPr>
            <a:spLocks noGrp="1"/>
          </p:cNvSpPr>
          <p:nvPr>
            <p:ph type="subTitle" idx="1"/>
          </p:nvPr>
        </p:nvSpPr>
        <p:spPr/>
        <p:txBody>
          <a:bodyPr/>
          <a:lstStyle/>
          <a:p>
            <a:endParaRPr lang="pt-B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Queries</a:t>
            </a:r>
            <a:endParaRPr lang="pt-BR" dirty="0"/>
          </a:p>
        </p:txBody>
      </p:sp>
      <p:pic>
        <p:nvPicPr>
          <p:cNvPr id="66562" name="Picture 2" descr="https://lh4.googleusercontent.com/tEYCwWmNJzt8XVkqht4bSa-P_RkU4_1CEX_Y8PwPcH-gRf9CY_K5UTwsKL2B-hmel0F0-RGt0Lb8Na3R15mFRrVsZk4l6aHl8QRbtMTIg2YJd-finj0j5Gb-_fM3TVzjSoKe1Yol"/>
          <p:cNvPicPr>
            <a:picLocks noChangeAspect="1" noChangeArrowheads="1"/>
          </p:cNvPicPr>
          <p:nvPr/>
        </p:nvPicPr>
        <p:blipFill>
          <a:blip r:embed="rId2" cstate="print"/>
          <a:srcRect/>
          <a:stretch>
            <a:fillRect/>
          </a:stretch>
        </p:blipFill>
        <p:spPr bwMode="auto">
          <a:xfrm>
            <a:off x="305535" y="1340768"/>
            <a:ext cx="7722849" cy="1584176"/>
          </a:xfrm>
          <a:prstGeom prst="rect">
            <a:avLst/>
          </a:prstGeom>
          <a:ln>
            <a:noFill/>
          </a:ln>
          <a:effectLst>
            <a:outerShdw blurRad="292100" dist="139700" dir="2700000" algn="tl" rotWithShape="0">
              <a:srgbClr val="333333">
                <a:alpha val="65000"/>
              </a:srgbClr>
            </a:outerShdw>
          </a:effectLst>
        </p:spPr>
      </p:pic>
      <p:sp>
        <p:nvSpPr>
          <p:cNvPr id="66564" name="AutoShape 4" descr="https://lh4.googleusercontent.com/6PLAYEQ37Aju_cmApBhEggGSZ2ctn1dJMt_BaT2x-UnBVlec2JHU2qm3b84lzYz5uzmvbhvn2e86Viesa7-y6COX3FDhQl1nxvynlb9_Goq-fJ9oqrDOFJOmtiKY-T2_nneJOAFv"/>
          <p:cNvSpPr>
            <a:spLocks noChangeAspect="1" noChangeArrowheads="1"/>
          </p:cNvSpPr>
          <p:nvPr/>
        </p:nvSpPr>
        <p:spPr bwMode="auto">
          <a:xfrm>
            <a:off x="134938" y="-1074738"/>
            <a:ext cx="1257300" cy="272415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6565" name="Picture 5"/>
          <p:cNvPicPr>
            <a:picLocks noChangeAspect="1" noChangeArrowheads="1"/>
          </p:cNvPicPr>
          <p:nvPr/>
        </p:nvPicPr>
        <p:blipFill>
          <a:blip r:embed="rId3" cstate="print"/>
          <a:srcRect b="9524"/>
          <a:stretch>
            <a:fillRect/>
          </a:stretch>
        </p:blipFill>
        <p:spPr bwMode="auto">
          <a:xfrm>
            <a:off x="5152660" y="2492896"/>
            <a:ext cx="3667812" cy="1368152"/>
          </a:xfrm>
          <a:prstGeom prst="rect">
            <a:avLst/>
          </a:prstGeom>
          <a:ln>
            <a:noFill/>
          </a:ln>
          <a:effectLst>
            <a:outerShdw blurRad="292100" dist="139700" dir="2700000" algn="tl" rotWithShape="0">
              <a:srgbClr val="333333">
                <a:alpha val="65000"/>
              </a:srgbClr>
            </a:outerShdw>
          </a:effectLst>
        </p:spPr>
      </p:pic>
      <p:sp>
        <p:nvSpPr>
          <p:cNvPr id="66567" name="AutoShape 7" descr="https://lh3.googleusercontent.com/bct5XMI0WVfNRUAK8AQkuyZH7pE9LtqV7Qme0lMvzIP951_AYWtpDs2YikasdY3UWi1s6f9Gs8OsRaR1j7CDW1kw0csZNwqauZBCEm8KpdQ3Rth3M2mKr7zZvQoQhGKJYL-Iyq8E"/>
          <p:cNvSpPr>
            <a:spLocks noChangeAspect="1" noChangeArrowheads="1"/>
          </p:cNvSpPr>
          <p:nvPr/>
        </p:nvSpPr>
        <p:spPr bwMode="auto">
          <a:xfrm>
            <a:off x="134938" y="-441325"/>
            <a:ext cx="5400675" cy="1409700"/>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6569" name="AutoShape 9" descr="https://lh3.googleusercontent.com/bct5XMI0WVfNRUAK8AQkuyZH7pE9LtqV7Qme0lMvzIP951_AYWtpDs2YikasdY3UWi1s6f9Gs8OsRaR1j7CDW1kw0csZNwqauZBCEm8KpdQ3Rth3M2mKr7zZvQoQhGKJYL-Iyq8E"/>
          <p:cNvSpPr>
            <a:spLocks noChangeAspect="1" noChangeArrowheads="1"/>
          </p:cNvSpPr>
          <p:nvPr/>
        </p:nvSpPr>
        <p:spPr bwMode="auto">
          <a:xfrm>
            <a:off x="134938" y="-441325"/>
            <a:ext cx="5400675" cy="1409700"/>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6573" name="Picture 13" descr="n 3k "/>
          <p:cNvPicPr>
            <a:picLocks noChangeAspect="1" noChangeArrowheads="1"/>
          </p:cNvPicPr>
          <p:nvPr/>
        </p:nvPicPr>
        <p:blipFill>
          <a:blip r:embed="rId4" cstate="print"/>
          <a:srcRect/>
          <a:stretch>
            <a:fillRect/>
          </a:stretch>
        </p:blipFill>
        <p:spPr bwMode="auto">
          <a:xfrm>
            <a:off x="2915816" y="2533001"/>
            <a:ext cx="1944216" cy="420836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err="1" smtClean="0"/>
              <a:t>Queries</a:t>
            </a:r>
            <a:endParaRPr lang="pt-BR" dirty="0"/>
          </a:p>
        </p:txBody>
      </p:sp>
      <p:sp>
        <p:nvSpPr>
          <p:cNvPr id="66564" name="AutoShape 4" descr="https://lh4.googleusercontent.com/6PLAYEQ37Aju_cmApBhEggGSZ2ctn1dJMt_BaT2x-UnBVlec2JHU2qm3b84lzYz5uzmvbhvn2e86Viesa7-y6COX3FDhQl1nxvynlb9_Goq-fJ9oqrDOFJOmtiKY-T2_nneJOAFv"/>
          <p:cNvSpPr>
            <a:spLocks noChangeAspect="1" noChangeArrowheads="1"/>
          </p:cNvSpPr>
          <p:nvPr/>
        </p:nvSpPr>
        <p:spPr bwMode="auto">
          <a:xfrm>
            <a:off x="134938" y="-1074738"/>
            <a:ext cx="1257300" cy="272415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6567" name="AutoShape 7" descr="https://lh3.googleusercontent.com/bct5XMI0WVfNRUAK8AQkuyZH7pE9LtqV7Qme0lMvzIP951_AYWtpDs2YikasdY3UWi1s6f9Gs8OsRaR1j7CDW1kw0csZNwqauZBCEm8KpdQ3Rth3M2mKr7zZvQoQhGKJYL-Iyq8E"/>
          <p:cNvSpPr>
            <a:spLocks noChangeAspect="1" noChangeArrowheads="1"/>
          </p:cNvSpPr>
          <p:nvPr/>
        </p:nvSpPr>
        <p:spPr bwMode="auto">
          <a:xfrm>
            <a:off x="134938" y="-441325"/>
            <a:ext cx="5400675" cy="1409700"/>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66569" name="AutoShape 9" descr="https://lh3.googleusercontent.com/bct5XMI0WVfNRUAK8AQkuyZH7pE9LtqV7Qme0lMvzIP951_AYWtpDs2YikasdY3UWi1s6f9Gs8OsRaR1j7CDW1kw0csZNwqauZBCEm8KpdQ3Rth3M2mKr7zZvQoQhGKJYL-Iyq8E"/>
          <p:cNvSpPr>
            <a:spLocks noChangeAspect="1" noChangeArrowheads="1"/>
          </p:cNvSpPr>
          <p:nvPr/>
        </p:nvSpPr>
        <p:spPr bwMode="auto">
          <a:xfrm>
            <a:off x="134938" y="-441325"/>
            <a:ext cx="5400675" cy="1409700"/>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8" name="Picture 10"/>
          <p:cNvPicPr>
            <a:picLocks noChangeAspect="1" noChangeArrowheads="1"/>
          </p:cNvPicPr>
          <p:nvPr/>
        </p:nvPicPr>
        <p:blipFill>
          <a:blip r:embed="rId2" cstate="print"/>
          <a:srcRect/>
          <a:stretch>
            <a:fillRect/>
          </a:stretch>
        </p:blipFill>
        <p:spPr bwMode="auto">
          <a:xfrm>
            <a:off x="251520" y="1484784"/>
            <a:ext cx="8208912" cy="2147225"/>
          </a:xfrm>
          <a:prstGeom prst="rect">
            <a:avLst/>
          </a:prstGeom>
          <a:ln>
            <a:noFill/>
          </a:ln>
          <a:effectLst>
            <a:outerShdw blurRad="292100" dist="139700" dir="2700000" algn="tl" rotWithShape="0">
              <a:srgbClr val="333333">
                <a:alpha val="65000"/>
              </a:srgbClr>
            </a:outerShdw>
          </a:effectLst>
        </p:spPr>
      </p:pic>
      <p:pic>
        <p:nvPicPr>
          <p:cNvPr id="10" name="Picture 11"/>
          <p:cNvPicPr>
            <a:picLocks noChangeAspect="1" noChangeArrowheads="1"/>
          </p:cNvPicPr>
          <p:nvPr/>
        </p:nvPicPr>
        <p:blipFill>
          <a:blip r:embed="rId3" cstate="print"/>
          <a:srcRect/>
          <a:stretch>
            <a:fillRect/>
          </a:stretch>
        </p:blipFill>
        <p:spPr bwMode="auto">
          <a:xfrm>
            <a:off x="251520" y="4347689"/>
            <a:ext cx="4104456" cy="2033639"/>
          </a:xfrm>
          <a:prstGeom prst="rect">
            <a:avLst/>
          </a:prstGeom>
          <a:ln>
            <a:noFill/>
          </a:ln>
          <a:effectLst>
            <a:outerShdw blurRad="292100" dist="139700" dir="2700000" algn="tl" rotWithShape="0">
              <a:srgbClr val="333333">
                <a:alpha val="65000"/>
              </a:srgbClr>
            </a:outerShdw>
          </a:effectLst>
        </p:spPr>
      </p:pic>
      <p:pic>
        <p:nvPicPr>
          <p:cNvPr id="73730" name="Picture 2"/>
          <p:cNvPicPr>
            <a:picLocks noChangeAspect="1" noChangeArrowheads="1"/>
          </p:cNvPicPr>
          <p:nvPr/>
        </p:nvPicPr>
        <p:blipFill>
          <a:blip r:embed="rId4" cstate="print"/>
          <a:srcRect b="2243"/>
          <a:stretch>
            <a:fillRect/>
          </a:stretch>
        </p:blipFill>
        <p:spPr bwMode="auto">
          <a:xfrm>
            <a:off x="3779912" y="3140968"/>
            <a:ext cx="5169218" cy="194421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Objetos</a:t>
            </a:r>
            <a:endParaRPr lang="pt-BR" dirty="0"/>
          </a:p>
        </p:txBody>
      </p:sp>
      <p:pic>
        <p:nvPicPr>
          <p:cNvPr id="1027" name="Picture 3"/>
          <p:cNvPicPr>
            <a:picLocks noChangeAspect="1" noChangeArrowheads="1"/>
          </p:cNvPicPr>
          <p:nvPr/>
        </p:nvPicPr>
        <p:blipFill>
          <a:blip r:embed="rId2" cstate="print"/>
          <a:srcRect/>
          <a:stretch>
            <a:fillRect/>
          </a:stretch>
        </p:blipFill>
        <p:spPr bwMode="auto">
          <a:xfrm>
            <a:off x="1115616" y="1340768"/>
            <a:ext cx="7747696" cy="3600400"/>
          </a:xfrm>
          <a:prstGeom prst="rect">
            <a:avLst/>
          </a:prstGeom>
          <a:ln>
            <a:noFill/>
          </a:ln>
          <a:effectLst>
            <a:outerShdw blurRad="292100" dist="139700" dir="2700000" algn="tl" rotWithShape="0">
              <a:srgbClr val="333333">
                <a:alpha val="65000"/>
              </a:srgbClr>
            </a:outerShdw>
          </a:effectLst>
        </p:spPr>
      </p:pic>
      <p:pic>
        <p:nvPicPr>
          <p:cNvPr id="1026" name="Picture 2"/>
          <p:cNvPicPr>
            <a:picLocks noChangeAspect="1" noChangeArrowheads="1"/>
          </p:cNvPicPr>
          <p:nvPr/>
        </p:nvPicPr>
        <p:blipFill>
          <a:blip r:embed="rId3" cstate="print"/>
          <a:srcRect/>
          <a:stretch>
            <a:fillRect/>
          </a:stretch>
        </p:blipFill>
        <p:spPr bwMode="auto">
          <a:xfrm>
            <a:off x="251520" y="2407692"/>
            <a:ext cx="4968552" cy="4156956"/>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4" cstate="print"/>
          <a:srcRect/>
          <a:stretch>
            <a:fillRect/>
          </a:stretch>
        </p:blipFill>
        <p:spPr bwMode="auto">
          <a:xfrm>
            <a:off x="683568" y="2079972"/>
            <a:ext cx="8121650" cy="37973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smtClean="0"/>
              <a:t>Web </a:t>
            </a:r>
            <a:r>
              <a:rPr lang="pt-BR" dirty="0" err="1" smtClean="0"/>
              <a:t>App</a:t>
            </a:r>
            <a:endParaRPr lang="pt-BR" dirty="0"/>
          </a:p>
        </p:txBody>
      </p:sp>
      <p:sp>
        <p:nvSpPr>
          <p:cNvPr id="5" name="Subtítulo 4"/>
          <p:cNvSpPr>
            <a:spLocks noGrp="1"/>
          </p:cNvSpPr>
          <p:nvPr>
            <p:ph type="subTitle" idx="1"/>
          </p:nvPr>
        </p:nvSpPr>
        <p:spPr/>
        <p:txBody>
          <a:bodyPr/>
          <a:lstStyle/>
          <a:p>
            <a:endParaRPr lang="pt-B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PoGym &#10;Favorite Pokemons &#10;Moves &#10;Zen Headbutt &#10;Earthquake &#10;Razor Leaf &#10;Leaf Blade &#10;pound &#10;Moonblast &#10;Frost Breath &#10;Ice Beam &#10;Bite &#10;Fire Blast &#10;Water Gun &#10;Psychic &#10;- Battle calculator for Pokemon GO &#10;Pokemons at Gym &#10;Pokemon &#10;Dragon ite &#10;Dragon ite &#10;Vaporeon &#10;Exeggutor &#10;Best attack order &#10;Pokemon &#10;Snortax &#10;Victreehel &#10;Clefable &#10;Lapras &#10;Arcanine &#10;Starmie &#10;Type &#10;DMG &#10;12,00 &#10;100,00 &#10;18,75 &#10;68,75 &#10;7,00 &#10;106,25 &#10;11 25 &#10;81 &#10;6.00 &#10;125,00 &#10;68,75 &#10;DPS &#10;11 &#10;23,81 &#10;12,93 &#10;24,55 &#10;12,96 &#10;25,91 &#10;1389 &#10;2226 &#10;12.00 &#10;30,49 &#10;15.00 &#10;24,55 &#10;Lapras &#10;Clefable &#10;Victreebel &#10;Arcanine &#10;Match &#10;xl ,5625 &#10;Dragonite &#10;Dragonite &#10;Vaporeon &#10;Exeggutor &#10;All data in this site comes from pokernongogamepress gg and thesilphroad com without their efforts this tool could not be possble &#10;P0Gym2016 "/>
          <p:cNvPicPr>
            <a:picLocks noChangeAspect="1" noChangeArrowheads="1"/>
          </p:cNvPicPr>
          <p:nvPr/>
        </p:nvPicPr>
        <p:blipFill>
          <a:blip r:embed="rId2" cstate="print"/>
          <a:srcRect b="892"/>
          <a:stretch>
            <a:fillRect/>
          </a:stretch>
        </p:blipFill>
        <p:spPr bwMode="auto">
          <a:xfrm>
            <a:off x="131213" y="1772816"/>
            <a:ext cx="8867575" cy="4248472"/>
          </a:xfrm>
          <a:prstGeom prst="rect">
            <a:avLst/>
          </a:prstGeom>
          <a:ln>
            <a:noFill/>
          </a:ln>
          <a:effectLst>
            <a:outerShdw blurRad="292100" dist="139700" dir="2700000" algn="tl" rotWithShape="0">
              <a:srgbClr val="333333">
                <a:alpha val="65000"/>
              </a:srgbClr>
            </a:outerShdw>
          </a:effectLst>
        </p:spPr>
      </p:pic>
      <p:sp>
        <p:nvSpPr>
          <p:cNvPr id="6" name="Título 5"/>
          <p:cNvSpPr>
            <a:spLocks noGrp="1"/>
          </p:cNvSpPr>
          <p:nvPr>
            <p:ph type="title"/>
          </p:nvPr>
        </p:nvSpPr>
        <p:spPr/>
        <p:txBody>
          <a:bodyPr/>
          <a:lstStyle/>
          <a:p>
            <a:r>
              <a:rPr lang="pt-BR" dirty="0" smtClean="0"/>
              <a:t>Web </a:t>
            </a:r>
            <a:r>
              <a:rPr lang="pt-BR" dirty="0" err="1" smtClean="0"/>
              <a:t>App</a:t>
            </a:r>
            <a:endParaRPr lang="pt-BR" dirty="0"/>
          </a:p>
        </p:txBody>
      </p:sp>
      <p:sp>
        <p:nvSpPr>
          <p:cNvPr id="4" name="Retângulo 3"/>
          <p:cNvSpPr/>
          <p:nvPr/>
        </p:nvSpPr>
        <p:spPr>
          <a:xfrm>
            <a:off x="2411760" y="6207695"/>
            <a:ext cx="4425827" cy="461665"/>
          </a:xfrm>
          <a:prstGeom prst="rect">
            <a:avLst/>
          </a:prstGeom>
        </p:spPr>
        <p:txBody>
          <a:bodyPr wrap="none">
            <a:spAutoFit/>
          </a:bodyPr>
          <a:lstStyle/>
          <a:p>
            <a:r>
              <a:rPr lang="pt-BR" sz="2400" u="sng" dirty="0" smtClean="0">
                <a:hlinkClick r:id="rId3"/>
              </a:rPr>
              <a:t>https://github.com/lnncrs/PoGym</a:t>
            </a:r>
            <a:endParaRPr lang="pt-BR" sz="24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p:cNvSpPr>
            <a:spLocks noGrp="1"/>
          </p:cNvSpPr>
          <p:nvPr>
            <p:ph type="title"/>
          </p:nvPr>
        </p:nvSpPr>
        <p:spPr/>
        <p:txBody>
          <a:bodyPr/>
          <a:lstStyle/>
          <a:p>
            <a:r>
              <a:rPr lang="pt-BR" dirty="0" smtClean="0"/>
              <a:t>DER-1</a:t>
            </a:r>
            <a:endParaRPr lang="pt-BR" dirty="0"/>
          </a:p>
        </p:txBody>
      </p:sp>
      <p:pic>
        <p:nvPicPr>
          <p:cNvPr id="10" name="image98.jpg" descr="Diagrama.jpg"/>
          <p:cNvPicPr>
            <a:picLocks noGrp="1"/>
          </p:cNvPicPr>
          <p:nvPr>
            <p:ph idx="1"/>
          </p:nvPr>
        </p:nvPicPr>
        <p:blipFill>
          <a:blip r:embed="rId2" cstate="print"/>
          <a:stretch>
            <a:fillRect/>
          </a:stretch>
        </p:blipFill>
        <p:spPr>
          <a:xfrm>
            <a:off x="489232" y="1600200"/>
            <a:ext cx="8165536" cy="4525963"/>
          </a:xfrm>
          <a:prstGeom prst="rect">
            <a:avLst/>
          </a:prstGeom>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pt-BR" dirty="0" smtClean="0"/>
              <a:t>DER-2</a:t>
            </a:r>
            <a:endParaRPr lang="pt-BR" dirty="0"/>
          </a:p>
        </p:txBody>
      </p:sp>
      <p:pic>
        <p:nvPicPr>
          <p:cNvPr id="9" name="image87.jpg" descr="Diagram-v11.jpg"/>
          <p:cNvPicPr>
            <a:picLocks noGrp="1"/>
          </p:cNvPicPr>
          <p:nvPr>
            <p:ph idx="1"/>
          </p:nvPr>
        </p:nvPicPr>
        <p:blipFill>
          <a:blip r:embed="rId2" cstate="print"/>
          <a:stretch>
            <a:fillRect/>
          </a:stretch>
        </p:blipFill>
        <p:spPr>
          <a:xfrm>
            <a:off x="1163303" y="1600200"/>
            <a:ext cx="6817393" cy="4525963"/>
          </a:xfrm>
          <a:prstGeom prst="rect">
            <a:avLst/>
          </a:prstGeom>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pt-BR" dirty="0" smtClean="0"/>
              <a:t>DER-2</a:t>
            </a:r>
            <a:endParaRPr lang="pt-BR" dirty="0"/>
          </a:p>
        </p:txBody>
      </p:sp>
      <p:sp>
        <p:nvSpPr>
          <p:cNvPr id="4" name="Espaço Reservado para Conteúdo 3"/>
          <p:cNvSpPr>
            <a:spLocks noGrp="1"/>
          </p:cNvSpPr>
          <p:nvPr>
            <p:ph idx="1"/>
          </p:nvPr>
        </p:nvSpPr>
        <p:spPr/>
        <p:txBody>
          <a:bodyPr>
            <a:normAutofit fontScale="47500" lnSpcReduction="20000"/>
          </a:bodyPr>
          <a:lstStyle/>
          <a:p>
            <a:pPr lvl="0"/>
            <a:r>
              <a:rPr lang="pt-BR" dirty="0"/>
              <a:t>Os nomes de atributos foram utilizados no seu original em inglês para facilitar o trabalho de mapeamento dos atributos da tabela com o script que lê os dados diretamente da página da </a:t>
            </a:r>
            <a:r>
              <a:rPr lang="pt-BR" dirty="0" err="1"/>
              <a:t>gamepress</a:t>
            </a:r>
            <a:r>
              <a:rPr lang="pt-BR" dirty="0"/>
              <a:t>, esta alteração facilitou também o trabalho de checagem dos dados no pós importação;</a:t>
            </a:r>
            <a:endParaRPr lang="pt-BR" u="none" strike="noStrike" dirty="0" smtClean="0"/>
          </a:p>
          <a:p>
            <a:pPr lvl="0"/>
            <a:r>
              <a:rPr lang="pt-BR" dirty="0"/>
              <a:t>Os nomes de tabelas servem como prefixos das relacionadas, para facilitar a compreensão. Por exemplo “</a:t>
            </a:r>
            <a:r>
              <a:rPr lang="pt-BR" dirty="0" err="1"/>
              <a:t>Pokemons</a:t>
            </a:r>
            <a:r>
              <a:rPr lang="pt-BR" dirty="0"/>
              <a:t> (</a:t>
            </a:r>
            <a:r>
              <a:rPr lang="pt-BR" dirty="0" err="1"/>
              <a:t>pokemons</a:t>
            </a:r>
            <a:r>
              <a:rPr lang="pt-BR" dirty="0"/>
              <a:t>)” e a relacionada “Tipos dos </a:t>
            </a:r>
            <a:r>
              <a:rPr lang="pt-BR" dirty="0" err="1"/>
              <a:t>Pokemons</a:t>
            </a:r>
            <a:r>
              <a:rPr lang="pt-BR" dirty="0"/>
              <a:t> (</a:t>
            </a:r>
            <a:r>
              <a:rPr lang="pt-BR" dirty="0" err="1"/>
              <a:t>pokemons_types</a:t>
            </a:r>
            <a:r>
              <a:rPr lang="pt-BR" dirty="0"/>
              <a:t>)”;</a:t>
            </a:r>
            <a:endParaRPr lang="pt-BR" u="none" strike="noStrike" dirty="0" smtClean="0"/>
          </a:p>
          <a:p>
            <a:pPr lvl="0"/>
            <a:r>
              <a:rPr lang="pt-BR" dirty="0"/>
              <a:t>Foi adotada uma nova formatação de nome de atributo:</a:t>
            </a:r>
            <a:endParaRPr lang="pt-BR" u="none" strike="noStrike" dirty="0" smtClean="0"/>
          </a:p>
          <a:p>
            <a:pPr lvl="1"/>
            <a:r>
              <a:rPr lang="pt-BR" dirty="0"/>
              <a:t>Todo em minúsculas;</a:t>
            </a:r>
            <a:endParaRPr lang="pt-BR" u="none" strike="noStrike" dirty="0" smtClean="0"/>
          </a:p>
          <a:p>
            <a:pPr lvl="1"/>
            <a:r>
              <a:rPr lang="pt-BR" dirty="0"/>
              <a:t>Com nomes sem abreviatura divididos por “_” para fins de tornar mais claro seu uso;</a:t>
            </a:r>
            <a:endParaRPr lang="pt-BR" u="none" strike="noStrike" dirty="0" smtClean="0"/>
          </a:p>
          <a:p>
            <a:pPr lvl="1"/>
            <a:r>
              <a:rPr lang="pt-BR" dirty="0"/>
              <a:t>Chaves estrangeiras mantém o nome de atributo original da chave primária de origem para facilitar a localização;</a:t>
            </a:r>
            <a:endParaRPr lang="pt-BR" u="none" strike="noStrike" dirty="0" smtClean="0"/>
          </a:p>
          <a:p>
            <a:pPr lvl="0"/>
            <a:r>
              <a:rPr lang="pt-BR" dirty="0"/>
              <a:t>Foi feita a especialização da tabela de ataques em uma superclasse “ataque” (</a:t>
            </a:r>
            <a:r>
              <a:rPr lang="pt-BR" dirty="0" err="1"/>
              <a:t>attack</a:t>
            </a:r>
            <a:r>
              <a:rPr lang="pt-BR" dirty="0"/>
              <a:t>) e duas subclasses uma para “ataques rápidos” (</a:t>
            </a:r>
            <a:r>
              <a:rPr lang="pt-BR" dirty="0" err="1"/>
              <a:t>attacks_quick</a:t>
            </a:r>
            <a:r>
              <a:rPr lang="pt-BR" dirty="0"/>
              <a:t>) e outra para “ataques especiais” (</a:t>
            </a:r>
            <a:r>
              <a:rPr lang="pt-BR" dirty="0" err="1"/>
              <a:t>attacks_charge</a:t>
            </a:r>
            <a:r>
              <a:rPr lang="pt-BR" dirty="0" smtClean="0"/>
              <a:t>);</a:t>
            </a:r>
            <a:r>
              <a:rPr lang="pt-BR" dirty="0"/>
              <a:t> </a:t>
            </a:r>
            <a:endParaRPr lang="pt-BR" dirty="0" smtClean="0"/>
          </a:p>
          <a:p>
            <a:pPr lvl="0"/>
            <a:r>
              <a:rPr lang="pt-BR" dirty="0" smtClean="0"/>
              <a:t>Atributos </a:t>
            </a:r>
            <a:r>
              <a:rPr lang="pt-BR" dirty="0"/>
              <a:t>adicionais incluídos no site posteriormente foram adicionados com base em sua utilidade, por exemplo:</a:t>
            </a:r>
            <a:endParaRPr lang="pt-BR" u="none" strike="noStrike" dirty="0" smtClean="0"/>
          </a:p>
          <a:p>
            <a:pPr lvl="1"/>
            <a:r>
              <a:rPr lang="pt-BR" dirty="0"/>
              <a:t>Atributos “charge” e “</a:t>
            </a:r>
            <a:r>
              <a:rPr lang="pt-BR" dirty="0" err="1"/>
              <a:t>energypu</a:t>
            </a:r>
            <a:r>
              <a:rPr lang="pt-BR" dirty="0"/>
              <a:t>” nas </a:t>
            </a:r>
            <a:r>
              <a:rPr lang="pt-BR" dirty="0" err="1"/>
              <a:t>sub-classes</a:t>
            </a:r>
            <a:r>
              <a:rPr lang="pt-BR" dirty="0"/>
              <a:t> de “</a:t>
            </a:r>
            <a:r>
              <a:rPr lang="pt-BR" dirty="0" err="1"/>
              <a:t>attack</a:t>
            </a:r>
            <a:r>
              <a:rPr lang="pt-BR" dirty="0"/>
              <a:t>”;</a:t>
            </a:r>
            <a:endParaRPr lang="pt-BR" u="none" strike="noStrike" dirty="0" smtClean="0"/>
          </a:p>
          <a:p>
            <a:pPr lvl="1"/>
            <a:r>
              <a:rPr lang="pt-BR" dirty="0"/>
              <a:t>Atributos que guardam informação de ícone, imagem e url em entidades como “</a:t>
            </a:r>
            <a:r>
              <a:rPr lang="pt-BR" dirty="0" err="1"/>
              <a:t>pokemons</a:t>
            </a:r>
            <a:r>
              <a:rPr lang="pt-BR" dirty="0"/>
              <a:t>” e “</a:t>
            </a:r>
            <a:r>
              <a:rPr lang="pt-BR" dirty="0" err="1"/>
              <a:t>types</a:t>
            </a:r>
            <a:r>
              <a:rPr lang="pt-BR" dirty="0"/>
              <a:t>”;</a:t>
            </a:r>
            <a:endParaRPr lang="pt-BR" u="none" strike="noStrike" dirty="0" smtClean="0"/>
          </a:p>
          <a:p>
            <a:pPr lvl="0"/>
            <a:endParaRPr lang="pt-BR" dirty="0" smtClean="0"/>
          </a:p>
          <a:p>
            <a:pPr lvl="0"/>
            <a:endParaRPr lang="pt-BR" u="none" strike="noStrike"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MER</a:t>
            </a:r>
            <a:endParaRPr lang="pt-BR" dirty="0"/>
          </a:p>
        </p:txBody>
      </p:sp>
      <p:sp>
        <p:nvSpPr>
          <p:cNvPr id="5" name="Espaço Reservado para Conteúdo 4"/>
          <p:cNvSpPr>
            <a:spLocks noGrp="1"/>
          </p:cNvSpPr>
          <p:nvPr>
            <p:ph idx="1"/>
          </p:nvPr>
        </p:nvSpPr>
        <p:spPr/>
        <p:txBody>
          <a:bodyPr>
            <a:normAutofit fontScale="62500" lnSpcReduction="20000"/>
          </a:bodyPr>
          <a:lstStyle/>
          <a:p>
            <a:r>
              <a:rPr lang="en-US" b="1" dirty="0"/>
              <a:t>attacks</a:t>
            </a:r>
            <a:r>
              <a:rPr lang="en-US" dirty="0"/>
              <a:t>(</a:t>
            </a:r>
            <a:r>
              <a:rPr lang="en-US" u="sng" dirty="0"/>
              <a:t>attack_id</a:t>
            </a:r>
            <a:r>
              <a:rPr lang="en-US" dirty="0"/>
              <a:t>,attacks_types.attack_type_id,name,types.type_id,damage,damage_stab,damageps,damageps_stab,move_cooldown</a:t>
            </a:r>
            <a:r>
              <a:rPr lang="en-US" dirty="0" smtClean="0"/>
              <a:t>);</a:t>
            </a:r>
          </a:p>
          <a:p>
            <a:r>
              <a:rPr lang="en-US" b="1" dirty="0" err="1" smtClean="0"/>
              <a:t>attacks_charge</a:t>
            </a:r>
            <a:r>
              <a:rPr lang="en-US" dirty="0" smtClean="0"/>
              <a:t>(</a:t>
            </a:r>
            <a:r>
              <a:rPr lang="en-US" u="sng" dirty="0" err="1" smtClean="0"/>
              <a:t>attacks.attack_id</a:t>
            </a:r>
            <a:r>
              <a:rPr lang="en-US" dirty="0" err="1" smtClean="0"/>
              <a:t>,charge,critical,dodge</a:t>
            </a:r>
            <a:r>
              <a:rPr lang="en-US" dirty="0"/>
              <a:t>)</a:t>
            </a:r>
            <a:endParaRPr lang="pt-BR" dirty="0"/>
          </a:p>
          <a:p>
            <a:r>
              <a:rPr lang="en-US" b="1" dirty="0" err="1" smtClean="0"/>
              <a:t>attacks_quick</a:t>
            </a:r>
            <a:r>
              <a:rPr lang="en-US" dirty="0" smtClean="0"/>
              <a:t>(</a:t>
            </a:r>
            <a:r>
              <a:rPr lang="en-US" u="sng" dirty="0" err="1" smtClean="0"/>
              <a:t>attacks.attack_id</a:t>
            </a:r>
            <a:r>
              <a:rPr lang="en-US" dirty="0" err="1" smtClean="0"/>
              <a:t>,energyps,energypu,defensive_damageps</a:t>
            </a:r>
            <a:r>
              <a:rPr lang="en-US" dirty="0"/>
              <a:t>)</a:t>
            </a:r>
            <a:endParaRPr lang="pt-BR" dirty="0"/>
          </a:p>
          <a:p>
            <a:r>
              <a:rPr lang="en-US" b="1" dirty="0" err="1" smtClean="0"/>
              <a:t>attacks_types</a:t>
            </a:r>
            <a:r>
              <a:rPr lang="en-US" dirty="0" smtClean="0"/>
              <a:t>(</a:t>
            </a:r>
            <a:r>
              <a:rPr lang="en-US" u="sng" dirty="0" err="1" smtClean="0"/>
              <a:t>attack_type_id</a:t>
            </a:r>
            <a:r>
              <a:rPr lang="en-US" dirty="0" err="1" smtClean="0"/>
              <a:t>,type</a:t>
            </a:r>
            <a:r>
              <a:rPr lang="en-US" dirty="0"/>
              <a:t>)</a:t>
            </a:r>
            <a:endParaRPr lang="pt-BR" dirty="0"/>
          </a:p>
          <a:p>
            <a:r>
              <a:rPr lang="en-US" b="1" dirty="0" err="1" smtClean="0"/>
              <a:t>pokemons</a:t>
            </a:r>
            <a:r>
              <a:rPr lang="en-US" dirty="0" smtClean="0"/>
              <a:t>(</a:t>
            </a:r>
            <a:r>
              <a:rPr lang="en-US" u="sng" dirty="0" smtClean="0"/>
              <a:t>pokemon_id</a:t>
            </a:r>
            <a:r>
              <a:rPr lang="en-US" dirty="0" smtClean="0"/>
              <a:t>,pokemons.evolvefrom_pokemon_id,name,icon,image,url,height_avg,weight_avg,combatpower_max,attack_base,defense_base,stamina_base</a:t>
            </a:r>
            <a:r>
              <a:rPr lang="en-US" dirty="0"/>
              <a:t>)</a:t>
            </a:r>
            <a:endParaRPr lang="pt-BR" dirty="0"/>
          </a:p>
          <a:p>
            <a:r>
              <a:rPr lang="en-US" b="1" dirty="0" err="1"/>
              <a:t>pokemons_attacks</a:t>
            </a:r>
            <a:r>
              <a:rPr lang="en-US" dirty="0"/>
              <a:t>(</a:t>
            </a:r>
            <a:r>
              <a:rPr lang="en-US" u="sng" dirty="0"/>
              <a:t>pokemon_attack_id</a:t>
            </a:r>
            <a:r>
              <a:rPr lang="en-US" dirty="0"/>
              <a:t>,pokemons.pokemon_id,attacks.attack_id,true_damageps)</a:t>
            </a:r>
            <a:endParaRPr lang="pt-BR" dirty="0"/>
          </a:p>
          <a:p>
            <a:r>
              <a:rPr lang="en-US" b="1" dirty="0" err="1" smtClean="0"/>
              <a:t>pokemons_types</a:t>
            </a:r>
            <a:r>
              <a:rPr lang="en-US" dirty="0" smtClean="0"/>
              <a:t>(</a:t>
            </a:r>
            <a:r>
              <a:rPr lang="en-US" u="sng" dirty="0" err="1" smtClean="0"/>
              <a:t>pokemon_type_id</a:t>
            </a:r>
            <a:r>
              <a:rPr lang="en-US" dirty="0" err="1" smtClean="0"/>
              <a:t>,pokemons.pokemon_id,types.type_id</a:t>
            </a:r>
            <a:r>
              <a:rPr lang="en-US" dirty="0"/>
              <a:t>)</a:t>
            </a:r>
            <a:endParaRPr lang="pt-BR" dirty="0"/>
          </a:p>
          <a:p>
            <a:r>
              <a:rPr lang="en-US" b="1" dirty="0" smtClean="0"/>
              <a:t>types</a:t>
            </a:r>
            <a:r>
              <a:rPr lang="en-US" dirty="0" smtClean="0"/>
              <a:t>(</a:t>
            </a:r>
            <a:r>
              <a:rPr lang="en-US" u="sng" dirty="0" err="1" smtClean="0"/>
              <a:t>type_id</a:t>
            </a:r>
            <a:r>
              <a:rPr lang="en-US" dirty="0" err="1" smtClean="0"/>
              <a:t>,type,icon</a:t>
            </a:r>
            <a:r>
              <a:rPr lang="en-US" dirty="0"/>
              <a:t>)</a:t>
            </a:r>
            <a:endParaRPr lang="pt-BR" dirty="0"/>
          </a:p>
          <a:p>
            <a:r>
              <a:rPr lang="en-US" b="1" dirty="0" err="1" smtClean="0"/>
              <a:t>types_types</a:t>
            </a:r>
            <a:r>
              <a:rPr lang="en-US" dirty="0" smtClean="0"/>
              <a:t>(</a:t>
            </a:r>
            <a:r>
              <a:rPr lang="en-US" u="sng" dirty="0" smtClean="0"/>
              <a:t>type_type_id</a:t>
            </a:r>
            <a:r>
              <a:rPr lang="en-US" dirty="0" smtClean="0"/>
              <a:t>,types.attacker_type_id,types.defender_type_id,multiplier</a:t>
            </a:r>
            <a:r>
              <a:rPr lang="en-US" dirty="0"/>
              <a:t>)</a:t>
            </a:r>
            <a:endParaRPr lang="pt-BR" dirty="0"/>
          </a:p>
          <a:p>
            <a:endParaRPr lang="pt-BR"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Normalização</a:t>
            </a:r>
            <a:endParaRPr lang="pt-BR" dirty="0"/>
          </a:p>
        </p:txBody>
      </p:sp>
      <p:sp>
        <p:nvSpPr>
          <p:cNvPr id="5" name="Espaço Reservado para Conteúdo 4"/>
          <p:cNvSpPr>
            <a:spLocks noGrp="1"/>
          </p:cNvSpPr>
          <p:nvPr>
            <p:ph idx="1"/>
          </p:nvPr>
        </p:nvSpPr>
        <p:spPr/>
        <p:txBody>
          <a:bodyPr>
            <a:normAutofit fontScale="62500" lnSpcReduction="20000"/>
          </a:bodyPr>
          <a:lstStyle/>
          <a:p>
            <a:r>
              <a:rPr lang="pt-BR" dirty="0"/>
              <a:t>Ao analisar as entidades com relação a dependência funcional por exemplo, entendemos que os atributos nas tabelas não só eram funcionalmente dependentes da sua chave como no nosso entendimento não estavam presentes atributos funcionalmente dependentes de outros atributos não presentes nas chaves. Mesmo redundâncias e campos multivalorados presentes no primeiro DER foram eliminados no segundo.</a:t>
            </a:r>
          </a:p>
          <a:p>
            <a:pPr lvl="0"/>
            <a:r>
              <a:rPr lang="pt-BR" dirty="0" smtClean="0"/>
              <a:t>A </a:t>
            </a:r>
            <a:r>
              <a:rPr lang="pt-BR" dirty="0"/>
              <a:t>tabela “Ataque (</a:t>
            </a:r>
            <a:r>
              <a:rPr lang="pt-BR" dirty="0" err="1"/>
              <a:t>attack</a:t>
            </a:r>
            <a:r>
              <a:rPr lang="pt-BR" dirty="0"/>
              <a:t>)” possuía um atributo chamado “Tipo de ataque” que poderia assumir dois valores: “Ataque rápido” ou “Ataque carregado” no primeiro diagrama. No segundo, essa redundância foi resolvida com uma nova entidade separada “Tipo de ataque (</a:t>
            </a:r>
            <a:r>
              <a:rPr lang="pt-BR" dirty="0" err="1"/>
              <a:t>attacks_types</a:t>
            </a:r>
            <a:r>
              <a:rPr lang="pt-BR" dirty="0"/>
              <a:t>)” e o atributo se tornou a chave estrangeira “</a:t>
            </a:r>
            <a:r>
              <a:rPr lang="pt-BR" dirty="0" err="1"/>
              <a:t>attack_type_id</a:t>
            </a:r>
            <a:r>
              <a:rPr lang="pt-BR" dirty="0"/>
              <a:t>”;</a:t>
            </a:r>
            <a:endParaRPr lang="pt-BR" u="none" strike="noStrike" dirty="0" smtClean="0"/>
          </a:p>
          <a:p>
            <a:pPr lvl="0"/>
            <a:r>
              <a:rPr lang="pt-BR" dirty="0"/>
              <a:t>A tabela “Ataque (</a:t>
            </a:r>
            <a:r>
              <a:rPr lang="pt-BR" dirty="0" err="1"/>
              <a:t>attack</a:t>
            </a:r>
            <a:r>
              <a:rPr lang="pt-BR" dirty="0"/>
              <a:t>)” possuía atributos utilizados somente em ataques rápidos, atributos utilizados somente em ataques carregados e atributos utilizados nos dois casos, um caso típico na nossa avaliação no qual poderíamos empregar a especialização, geramos assim duas subclasses da entidade “Ataque (</a:t>
            </a:r>
            <a:r>
              <a:rPr lang="pt-BR" dirty="0" err="1"/>
              <a:t>attack</a:t>
            </a:r>
            <a:r>
              <a:rPr lang="pt-BR" dirty="0"/>
              <a:t>)”: “Ataque rápido (</a:t>
            </a:r>
            <a:r>
              <a:rPr lang="pt-BR" dirty="0" err="1"/>
              <a:t>attack_quick</a:t>
            </a:r>
            <a:r>
              <a:rPr lang="pt-BR" dirty="0"/>
              <a:t>)” e “Ataque carregado (</a:t>
            </a:r>
            <a:r>
              <a:rPr lang="pt-BR" dirty="0" err="1"/>
              <a:t>attack_charge</a:t>
            </a:r>
            <a:r>
              <a:rPr lang="pt-BR" dirty="0"/>
              <a:t>)”;</a:t>
            </a:r>
            <a:endParaRPr lang="pt-BR" u="none" strike="noStrike"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Carga</a:t>
            </a:r>
            <a:endParaRPr lang="pt-BR" dirty="0"/>
          </a:p>
        </p:txBody>
      </p:sp>
      <p:pic>
        <p:nvPicPr>
          <p:cNvPr id="13" name="image66.png"/>
          <p:cNvPicPr/>
          <p:nvPr/>
        </p:nvPicPr>
        <p:blipFill>
          <a:blip r:embed="rId2" cstate="print"/>
          <a:srcRect/>
          <a:stretch>
            <a:fillRect/>
          </a:stretch>
        </p:blipFill>
        <p:spPr>
          <a:xfrm>
            <a:off x="323528" y="1628800"/>
            <a:ext cx="8487653" cy="4176464"/>
          </a:xfrm>
          <a:prstGeom prst="rect">
            <a:avLst/>
          </a:prstGeom>
          <a:ln>
            <a:noFill/>
          </a:ln>
          <a:effectLst>
            <a:outerShdw blurRad="292100" dist="139700" dir="2700000" algn="tl" rotWithShape="0">
              <a:srgbClr val="333333">
                <a:alpha val="65000"/>
              </a:srgbClr>
            </a:outerShdw>
          </a:effectLst>
        </p:spPr>
      </p:pic>
      <p:pic>
        <p:nvPicPr>
          <p:cNvPr id="14" name="image74.png"/>
          <p:cNvPicPr/>
          <p:nvPr/>
        </p:nvPicPr>
        <p:blipFill>
          <a:blip r:embed="rId3" cstate="print"/>
          <a:srcRect/>
          <a:stretch>
            <a:fillRect/>
          </a:stretch>
        </p:blipFill>
        <p:spPr>
          <a:xfrm>
            <a:off x="1691680" y="3573016"/>
            <a:ext cx="5624339" cy="1944216"/>
          </a:xfrm>
          <a:prstGeom prst="rect">
            <a:avLst/>
          </a:prstGeom>
          <a:ln>
            <a:noFill/>
          </a:ln>
          <a:effectLst>
            <a:outerShdw blurRad="292100" dist="139700" dir="2700000" algn="tl" rotWithShape="0">
              <a:srgbClr val="333333">
                <a:alpha val="65000"/>
              </a:srgbClr>
            </a:outerShdw>
          </a:effectLst>
        </p:spPr>
      </p:pic>
      <p:pic>
        <p:nvPicPr>
          <p:cNvPr id="15" name="image67.png"/>
          <p:cNvPicPr/>
          <p:nvPr/>
        </p:nvPicPr>
        <p:blipFill>
          <a:blip r:embed="rId4" cstate="print"/>
          <a:srcRect/>
          <a:stretch>
            <a:fillRect/>
          </a:stretch>
        </p:blipFill>
        <p:spPr>
          <a:xfrm>
            <a:off x="2191561" y="4941168"/>
            <a:ext cx="6772927" cy="163649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Carga</a:t>
            </a:r>
            <a:endParaRPr lang="pt-BR" dirty="0"/>
          </a:p>
        </p:txBody>
      </p:sp>
      <p:pic>
        <p:nvPicPr>
          <p:cNvPr id="63490" name="Picture 2"/>
          <p:cNvPicPr>
            <a:picLocks noChangeAspect="1" noChangeArrowheads="1"/>
          </p:cNvPicPr>
          <p:nvPr/>
        </p:nvPicPr>
        <p:blipFill>
          <a:blip r:embed="rId2" cstate="print"/>
          <a:srcRect/>
          <a:stretch>
            <a:fillRect/>
          </a:stretch>
        </p:blipFill>
        <p:spPr bwMode="auto">
          <a:xfrm>
            <a:off x="395536" y="1556792"/>
            <a:ext cx="7619081" cy="2880320"/>
          </a:xfrm>
          <a:prstGeom prst="rect">
            <a:avLst/>
          </a:prstGeom>
          <a:ln>
            <a:noFill/>
          </a:ln>
          <a:effectLst>
            <a:outerShdw blurRad="292100" dist="139700" dir="2700000" algn="tl" rotWithShape="0">
              <a:srgbClr val="333333">
                <a:alpha val="65000"/>
              </a:srgbClr>
            </a:outerShdw>
          </a:effectLst>
        </p:spPr>
      </p:pic>
      <p:pic>
        <p:nvPicPr>
          <p:cNvPr id="17" name="image84.png"/>
          <p:cNvPicPr/>
          <p:nvPr/>
        </p:nvPicPr>
        <p:blipFill>
          <a:blip r:embed="rId3" cstate="print"/>
          <a:srcRect/>
          <a:stretch>
            <a:fillRect/>
          </a:stretch>
        </p:blipFill>
        <p:spPr>
          <a:xfrm>
            <a:off x="5436096" y="2420888"/>
            <a:ext cx="3241171" cy="2736304"/>
          </a:xfrm>
          <a:prstGeom prst="rect">
            <a:avLst/>
          </a:prstGeom>
          <a:ln>
            <a:noFill/>
          </a:ln>
          <a:effectLst>
            <a:outerShdw blurRad="292100" dist="139700" dir="2700000" algn="tl" rotWithShape="0">
              <a:srgbClr val="333333">
                <a:alpha val="65000"/>
              </a:srgbClr>
            </a:outerShdw>
          </a:effectLst>
        </p:spPr>
      </p:pic>
      <p:pic>
        <p:nvPicPr>
          <p:cNvPr id="2050" name="Picture 2"/>
          <p:cNvPicPr>
            <a:picLocks noChangeAspect="1" noChangeArrowheads="1"/>
          </p:cNvPicPr>
          <p:nvPr/>
        </p:nvPicPr>
        <p:blipFill>
          <a:blip r:embed="rId4" cstate="print"/>
          <a:srcRect/>
          <a:stretch>
            <a:fillRect/>
          </a:stretch>
        </p:blipFill>
        <p:spPr bwMode="auto">
          <a:xfrm>
            <a:off x="395536" y="4859618"/>
            <a:ext cx="7992888" cy="168797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t>Modelo Físico - SQL Server</a:t>
            </a:r>
            <a:endParaRPr lang="pt-BR" dirty="0"/>
          </a:p>
        </p:txBody>
      </p:sp>
      <p:pic>
        <p:nvPicPr>
          <p:cNvPr id="6" name="image65.png" descr="mer.png"/>
          <p:cNvPicPr>
            <a:picLocks noGrp="1"/>
          </p:cNvPicPr>
          <p:nvPr>
            <p:ph idx="1"/>
          </p:nvPr>
        </p:nvPicPr>
        <p:blipFill>
          <a:blip r:embed="rId2" cstate="print"/>
          <a:srcRect/>
          <a:stretch>
            <a:fillRect/>
          </a:stretch>
        </p:blipFill>
        <p:spPr>
          <a:xfrm>
            <a:off x="1043608" y="1140909"/>
            <a:ext cx="7128792" cy="5528451"/>
          </a:xfrm>
          <a:prstGeom prst="rect">
            <a:avLst/>
          </a:prstGeom>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TotalTime>
  <Words>448</Words>
  <Application>Microsoft Office PowerPoint</Application>
  <PresentationFormat>Apresentação na tela (4:3)</PresentationFormat>
  <Paragraphs>38</Paragraphs>
  <Slides>15</Slides>
  <Notes>0</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Tema do Office</vt:lpstr>
      <vt:lpstr>PoGym</vt:lpstr>
      <vt:lpstr>DER-1</vt:lpstr>
      <vt:lpstr>DER-2</vt:lpstr>
      <vt:lpstr>DER-2</vt:lpstr>
      <vt:lpstr>MER</vt:lpstr>
      <vt:lpstr>Normalização</vt:lpstr>
      <vt:lpstr>Carga</vt:lpstr>
      <vt:lpstr>Carga</vt:lpstr>
      <vt:lpstr>Modelo Físico - SQL Server</vt:lpstr>
      <vt:lpstr>Queries</vt:lpstr>
      <vt:lpstr>Queries</vt:lpstr>
      <vt:lpstr>Queries</vt:lpstr>
      <vt:lpstr>Objetos</vt:lpstr>
      <vt:lpstr>Web App</vt:lpstr>
      <vt:lpstr>Web App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PoGym</dc:title>
  <dc:creator>Lenin Cristi</dc:creator>
  <cp:lastModifiedBy>Lenin Cristi</cp:lastModifiedBy>
  <cp:revision>10</cp:revision>
  <dcterms:created xsi:type="dcterms:W3CDTF">2016-11-30T21:00:27Z</dcterms:created>
  <dcterms:modified xsi:type="dcterms:W3CDTF">2016-11-30T22:38:05Z</dcterms:modified>
</cp:coreProperties>
</file>