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</p:sldMasterIdLst>
  <p:notesMasterIdLst>
    <p:notesMasterId r:id="rId24"/>
  </p:notesMasterIdLst>
  <p:handoutMasterIdLst>
    <p:handoutMasterId r:id="rId25"/>
  </p:handoutMasterIdLst>
  <p:sldIdLst>
    <p:sldId id="262" r:id="rId5"/>
    <p:sldId id="264" r:id="rId6"/>
    <p:sldId id="265" r:id="rId7"/>
    <p:sldId id="267" r:id="rId8"/>
    <p:sldId id="266" r:id="rId9"/>
    <p:sldId id="269" r:id="rId10"/>
    <p:sldId id="278" r:id="rId11"/>
    <p:sldId id="279" r:id="rId12"/>
    <p:sldId id="284" r:id="rId13"/>
    <p:sldId id="281" r:id="rId14"/>
    <p:sldId id="282" r:id="rId15"/>
    <p:sldId id="283" r:id="rId16"/>
    <p:sldId id="285" r:id="rId17"/>
    <p:sldId id="263" r:id="rId18"/>
    <p:sldId id="273" r:id="rId19"/>
    <p:sldId id="286" r:id="rId20"/>
    <p:sldId id="280" r:id="rId21"/>
    <p:sldId id="288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964"/>
    <a:srgbClr val="35B779"/>
    <a:srgbClr val="31688E"/>
    <a:srgbClr val="440154"/>
    <a:srgbClr val="FD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20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05325" y="8685213"/>
            <a:ext cx="560671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232357" y="8685213"/>
            <a:ext cx="62405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8608606"/>
            <a:ext cx="74301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12.01.2023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799" y="8685213"/>
            <a:ext cx="5486399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92515" y="8685213"/>
            <a:ext cx="56389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253" y="8608606"/>
            <a:ext cx="743019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und Datum / Name </a:t>
            </a:r>
            <a:r>
              <a:rPr lang="en-GB" dirty="0" err="1"/>
              <a:t>eingeben</a:t>
            </a:r>
            <a:endParaRPr lang="en-GB" dirty="0"/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pic>
        <p:nvPicPr>
          <p:cNvPr id="8" name="Grafik Claim englisch">
            <a:extLst>
              <a:ext uri="{FF2B5EF4-FFF2-40B4-BE49-F238E27FC236}">
                <a16:creationId xmlns:a16="http://schemas.microsoft.com/office/drawing/2014/main" id="{873115C5-998B-498B-B808-0F165A55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6424464"/>
            <a:ext cx="2861249" cy="210403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Präsentationstitel</a:t>
            </a:r>
            <a:r>
              <a:rPr lang="en-GB" dirty="0"/>
              <a:t> </a:t>
            </a:r>
            <a:r>
              <a:rPr lang="en-GB" dirty="0" err="1"/>
              <a:t>eintragen</a:t>
            </a:r>
            <a:endParaRPr lang="en-GB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30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44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39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532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75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Quellenangabe</a:t>
            </a:r>
            <a:endParaRPr lang="en-GB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759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140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6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9890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Webseite</a:t>
            </a:r>
            <a:endParaRPr lang="en-GB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Telefon</a:t>
            </a:r>
            <a:endParaRPr lang="en-GB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 err="1"/>
              <a:t>Titel</a:t>
            </a:r>
            <a:endParaRPr lang="en-GB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Vorname</a:t>
            </a:r>
            <a:r>
              <a:rPr lang="en-GB" dirty="0"/>
              <a:t>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2767C8EC-3C33-4080-8107-00F402212840}"/>
              </a:ext>
            </a:extLst>
          </p:cNvPr>
          <p:cNvSpPr/>
          <p:nvPr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77864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567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en-GB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Nr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en-GB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noProof="0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1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en-GB" noProof="0" dirty="0" err="1"/>
              <a:t>Textmasterformat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2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4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2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47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err="1"/>
              <a:t>Quellenangabe</a:t>
            </a:r>
            <a:endParaRPr lang="en-GB" noProof="0" dirty="0"/>
          </a:p>
          <a:p>
            <a:pPr lvl="0"/>
            <a:r>
              <a:rPr lang="en-GB" dirty="0"/>
              <a:t>maximal </a:t>
            </a:r>
            <a:r>
              <a:rPr lang="en-GB" dirty="0" err="1"/>
              <a:t>zweizeilig</a:t>
            </a:r>
            <a:endParaRPr lang="en-GB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GB" dirty="0" err="1"/>
              <a:t>Untertitel</a:t>
            </a:r>
            <a:r>
              <a:rPr lang="en-GB" dirty="0"/>
              <a:t> (optional)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hinzufügen</a:t>
            </a:r>
            <a:endParaRPr lang="en-GB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hinzufügen</a:t>
            </a:r>
            <a:r>
              <a:rPr lang="en-GB" dirty="0"/>
              <a:t> | </a:t>
            </a:r>
            <a:r>
              <a:rPr lang="en-GB" dirty="0" err="1"/>
              <a:t>einzeilig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3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Assessing the Limits of SC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Mastertextformat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  <a:endParaRPr lang="en-GB" noProof="0" dirty="0"/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21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867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26C51-9C05-4F25-B57F-B1505B180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2F76E-BD38-4E3E-AA0A-2A5362956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Time Series Approach to Observational Studies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D7D540B-67F7-47D2-B8C7-81D500ECE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Controls</a:t>
            </a:r>
          </a:p>
        </p:txBody>
      </p:sp>
    </p:spTree>
    <p:extLst>
      <p:ext uri="{BB962C8B-B14F-4D97-AF65-F5344CB8AC3E}">
        <p14:creationId xmlns:p14="http://schemas.microsoft.com/office/powerpoint/2010/main" val="200942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B4A9013-46B9-F700-A032-D7A4E8DA15E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94D061-E8CE-4916-B727-EF93A4918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 = 5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7CCF4AC-A184-A24A-58B1-D27819A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7" name="Inhaltsplatzhalter 14">
            <a:extLst>
              <a:ext uri="{FF2B5EF4-FFF2-40B4-BE49-F238E27FC236}">
                <a16:creationId xmlns:a16="http://schemas.microsoft.com/office/drawing/2014/main" id="{DC0A343E-E63D-F7FC-AB52-DD97F8125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06" y="2638920"/>
            <a:ext cx="6866305" cy="3591966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C985919-640F-6FF4-50FB-6BF10CD23F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0"/>
          <a:stretch/>
        </p:blipFill>
        <p:spPr>
          <a:xfrm>
            <a:off x="6877321" y="1215985"/>
            <a:ext cx="4972999" cy="12071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BBD0EB6-413C-D684-C51D-B2C6970B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12"/>
          <a:stretch/>
        </p:blipFill>
        <p:spPr>
          <a:xfrm>
            <a:off x="438421" y="1215985"/>
            <a:ext cx="6267179" cy="120711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E859F088-B22C-6053-604F-7CF584B32645}"/>
              </a:ext>
            </a:extLst>
          </p:cNvPr>
          <p:cNvSpPr txBox="1"/>
          <p:nvPr/>
        </p:nvSpPr>
        <p:spPr>
          <a:xfrm>
            <a:off x="7667625" y="2966122"/>
            <a:ext cx="4057650" cy="137651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noProof="1">
                <a:solidFill>
                  <a:schemeClr val="accent2"/>
                </a:solidFill>
              </a:rPr>
              <a:t>Obivous finding:</a:t>
            </a:r>
            <a:br>
              <a:rPr lang="de-DE" sz="2000" noProof="1">
                <a:solidFill>
                  <a:schemeClr val="accent2"/>
                </a:solidFill>
              </a:rPr>
            </a:br>
            <a:r>
              <a:rPr lang="de-DE" sz="2000" noProof="1">
                <a:solidFill>
                  <a:schemeClr val="accent2"/>
                </a:solidFill>
              </a:rPr>
              <a:t>VAR(1)-model seems to be superior when it comes to predicting a VAR(1)-Process</a:t>
            </a:r>
          </a:p>
        </p:txBody>
      </p:sp>
    </p:spTree>
    <p:extLst>
      <p:ext uri="{BB962C8B-B14F-4D97-AF65-F5344CB8AC3E}">
        <p14:creationId xmlns:p14="http://schemas.microsoft.com/office/powerpoint/2010/main" val="17353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B4F0103-E1F4-3DF7-E332-CC79A595F3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FA476-F676-58F0-E2EA-BE2A0CA7A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5DE9495-387C-5E53-7F62-6D46024DC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537" y="1386681"/>
            <a:ext cx="8429625" cy="4448175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7C8791-D28D-F805-60D0-D87484EEA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2F1DA6-EE26-8095-3038-0D1E5300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B4F0103-E1F4-3DF7-E332-CC79A595F3B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0FA476-F676-58F0-E2EA-BE2A0CA7A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2F1DA6-EE26-8095-3038-0D1E5300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3675D0-B73A-F790-4603-B8EE2C352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595" y="1234104"/>
            <a:ext cx="2219325" cy="1028700"/>
          </a:xfr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FA3EC4D-7FAA-0119-73A2-75273B1A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25" y="2541421"/>
            <a:ext cx="3781425" cy="22669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6EB23E-092D-EBB9-7898-C9BC44E06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17" y="675086"/>
            <a:ext cx="7208808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C5A578E-8F48-0E6F-3CB8-F31D78ED44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AC990-F67D-6E61-F8ED-01F622F4A7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5D3AB0-35AC-F139-08B4-0A20233863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 = 5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E821200-C109-EF4F-A0C9-38AE8100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SC-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1E869B-57B4-E452-C52D-7F236A1C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3098786"/>
            <a:ext cx="5415915" cy="251564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5443CD9-95C7-48DC-2727-7A099854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1" r="45735"/>
          <a:stretch/>
        </p:blipFill>
        <p:spPr>
          <a:xfrm>
            <a:off x="520065" y="1421139"/>
            <a:ext cx="5575935" cy="12154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2E56BA-1298-6795-7347-00F728318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5"/>
          <a:stretch/>
        </p:blipFill>
        <p:spPr>
          <a:xfrm>
            <a:off x="6244589" y="1421139"/>
            <a:ext cx="5575936" cy="121546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12FA4EB5-C58A-63FE-29D2-2DB3DB95672B}"/>
              </a:ext>
            </a:extLst>
          </p:cNvPr>
          <p:cNvSpPr/>
          <p:nvPr/>
        </p:nvSpPr>
        <p:spPr>
          <a:xfrm>
            <a:off x="520064" y="2082829"/>
            <a:ext cx="5575935" cy="18031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EEBCA8C-BD03-4560-BC17-18D527845BF9}"/>
              </a:ext>
            </a:extLst>
          </p:cNvPr>
          <p:cNvSpPr/>
          <p:nvPr/>
        </p:nvSpPr>
        <p:spPr>
          <a:xfrm>
            <a:off x="6244588" y="2082828"/>
            <a:ext cx="5575935" cy="18031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9A8F09C-A80D-BC84-1763-D8F6ADFCDCC6}"/>
              </a:ext>
            </a:extLst>
          </p:cNvPr>
          <p:cNvSpPr txBox="1"/>
          <p:nvPr/>
        </p:nvSpPr>
        <p:spPr>
          <a:xfrm>
            <a:off x="7445700" y="2978467"/>
            <a:ext cx="4057650" cy="1068736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noProof="1">
                <a:solidFill>
                  <a:schemeClr val="accent2"/>
                </a:solidFill>
              </a:rPr>
              <a:t>Obivous finding:</a:t>
            </a:r>
            <a:br>
              <a:rPr lang="de-DE" sz="2000" noProof="1">
                <a:solidFill>
                  <a:schemeClr val="accent2"/>
                </a:solidFill>
              </a:rPr>
            </a:br>
            <a:r>
              <a:rPr lang="de-DE" sz="2000" noProof="1">
                <a:solidFill>
                  <a:schemeClr val="accent2"/>
                </a:solidFill>
              </a:rPr>
              <a:t>SC-model seems to be superior when it comes to predicting a SC-Process</a:t>
            </a:r>
          </a:p>
        </p:txBody>
      </p:sp>
    </p:spTree>
    <p:extLst>
      <p:ext uri="{BB962C8B-B14F-4D97-AF65-F5344CB8AC3E}">
        <p14:creationId xmlns:p14="http://schemas.microsoft.com/office/powerpoint/2010/main" val="411270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FE0BF89-92F5-B178-88F1-5EC140F76BE4}"/>
              </a:ext>
            </a:extLst>
          </p:cNvPr>
          <p:cNvSpPr txBox="1"/>
          <p:nvPr/>
        </p:nvSpPr>
        <p:spPr>
          <a:xfrm>
            <a:off x="702406" y="884409"/>
            <a:ext cx="4011543" cy="471467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Pure </a:t>
            </a:r>
            <a:r>
              <a:rPr lang="en-US" sz="2000" dirty="0">
                <a:solidFill>
                  <a:schemeClr val="accent2"/>
                </a:solidFill>
              </a:rPr>
              <a:t>VAR-process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A3544F-335A-E184-E10D-DA3F02734E25}"/>
              </a:ext>
            </a:extLst>
          </p:cNvPr>
          <p:cNvSpPr txBox="1"/>
          <p:nvPr/>
        </p:nvSpPr>
        <p:spPr>
          <a:xfrm>
            <a:off x="9147990" y="884408"/>
            <a:ext cx="1813042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Pure </a:t>
            </a:r>
            <a:r>
              <a:rPr lang="en-US" sz="2000" dirty="0">
                <a:solidFill>
                  <a:schemeClr val="accent2"/>
                </a:solidFill>
              </a:rPr>
              <a:t>SC-process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C199BB8-8191-5541-6C53-437A7F78B1CB}"/>
              </a:ext>
            </a:extLst>
          </p:cNvPr>
          <p:cNvCxnSpPr/>
          <p:nvPr/>
        </p:nvCxnSpPr>
        <p:spPr>
          <a:xfrm>
            <a:off x="1244878" y="1531620"/>
            <a:ext cx="92450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>
            <a:extLst>
              <a:ext uri="{FF2B5EF4-FFF2-40B4-BE49-F238E27FC236}">
                <a16:creationId xmlns:a16="http://schemas.microsoft.com/office/drawing/2014/main" id="{593AB2E9-1832-8518-2265-19402C0C5C49}"/>
              </a:ext>
            </a:extLst>
          </p:cNvPr>
          <p:cNvSpPr txBox="1">
            <a:spLocks/>
          </p:cNvSpPr>
          <p:nvPr/>
        </p:nvSpPr>
        <p:spPr>
          <a:xfrm>
            <a:off x="702406" y="186670"/>
            <a:ext cx="10794269" cy="576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noProof="1"/>
              <a:t>Grid Search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CDA759E2-FF84-48C7-8EC9-1D5F0818F722}"/>
              </a:ext>
            </a:extLst>
          </p:cNvPr>
          <p:cNvSpPr txBox="1">
            <a:spLocks/>
          </p:cNvSpPr>
          <p:nvPr/>
        </p:nvSpPr>
        <p:spPr>
          <a:xfrm>
            <a:off x="702406" y="767273"/>
            <a:ext cx="10794269" cy="36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929E6160-1A27-D4B3-66E0-04DFA0A09329}"/>
              </a:ext>
            </a:extLst>
          </p:cNvPr>
          <p:cNvSpPr txBox="1">
            <a:spLocks/>
          </p:cNvSpPr>
          <p:nvPr/>
        </p:nvSpPr>
        <p:spPr>
          <a:xfrm>
            <a:off x="702406" y="2617474"/>
            <a:ext cx="10800944" cy="3211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Grid Search: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VAR-model best when data is generated by VAR-process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SC-model best when data is generated by SC-process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Can we identify sweet spot for VAR-SC-model?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Goal: Develop statistic that gives educated advice on which method to go for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ym typeface="Wingdings" panose="05000000000000000000" pitchFamily="2" charset="2"/>
              </a:rPr>
              <a:t>Hurdles/ Extensions: 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Extend methodology to case that allows for covariates: VAR-X/ ADL-model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See result for existing applications</a:t>
            </a:r>
          </a:p>
          <a:p>
            <a:pPr marL="846900" lvl="3" indent="-342900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Come up with nice own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>
              <a:sym typeface="Wingdings" panose="05000000000000000000" pitchFamily="2" charset="2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72CD9D-1621-A7B3-2FC9-F60894E10194}"/>
              </a:ext>
            </a:extLst>
          </p:cNvPr>
          <p:cNvSpPr txBox="1">
            <a:spLocks/>
          </p:cNvSpPr>
          <p:nvPr/>
        </p:nvSpPr>
        <p:spPr>
          <a:xfrm>
            <a:off x="1244878" y="1799406"/>
            <a:ext cx="1393500" cy="4534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ym typeface="Wingdings" panose="05000000000000000000" pitchFamily="2" charset="2"/>
              </a:rPr>
              <a:t>VAR-model</a:t>
            </a:r>
            <a:endParaRPr lang="en-US" sz="2200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2D577CDA-52DA-DC74-8EEE-B4DDB047A642}"/>
              </a:ext>
            </a:extLst>
          </p:cNvPr>
          <p:cNvSpPr/>
          <p:nvPr/>
        </p:nvSpPr>
        <p:spPr>
          <a:xfrm>
            <a:off x="888812" y="1793890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VAR-model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2CFA3B07-906E-97D3-74EB-27126A1A2CE3}"/>
              </a:ext>
            </a:extLst>
          </p:cNvPr>
          <p:cNvSpPr/>
          <p:nvPr/>
        </p:nvSpPr>
        <p:spPr>
          <a:xfrm>
            <a:off x="8939342" y="1794115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SC-model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56F2565C-4FA3-70F9-5D4D-404E38098455}"/>
              </a:ext>
            </a:extLst>
          </p:cNvPr>
          <p:cNvSpPr/>
          <p:nvPr/>
        </p:nvSpPr>
        <p:spPr>
          <a:xfrm>
            <a:off x="4914077" y="1793891"/>
            <a:ext cx="1843051" cy="567791"/>
          </a:xfrm>
          <a:custGeom>
            <a:avLst/>
            <a:gdLst>
              <a:gd name="connsiteX0" fmla="*/ 677098 w 1843051"/>
              <a:gd name="connsiteY0" fmla="*/ 16933 h 567791"/>
              <a:gd name="connsiteX1" fmla="*/ 517078 w 1843051"/>
              <a:gd name="connsiteY1" fmla="*/ 16933 h 567791"/>
              <a:gd name="connsiteX2" fmla="*/ 14158 w 1843051"/>
              <a:gd name="connsiteY2" fmla="*/ 154093 h 567791"/>
              <a:gd name="connsiteX3" fmla="*/ 265618 w 1843051"/>
              <a:gd name="connsiteY3" fmla="*/ 519853 h 567791"/>
              <a:gd name="connsiteX4" fmla="*/ 1522918 w 1843051"/>
              <a:gd name="connsiteY4" fmla="*/ 531283 h 567791"/>
              <a:gd name="connsiteX5" fmla="*/ 1842958 w 1843051"/>
              <a:gd name="connsiteY5" fmla="*/ 222673 h 567791"/>
              <a:gd name="connsiteX6" fmla="*/ 1545778 w 1843051"/>
              <a:gd name="connsiteY6" fmla="*/ 16933 h 567791"/>
              <a:gd name="connsiteX7" fmla="*/ 677098 w 1843051"/>
              <a:gd name="connsiteY7" fmla="*/ 16933 h 56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3051" h="567791">
                <a:moveTo>
                  <a:pt x="677098" y="16933"/>
                </a:moveTo>
                <a:cubicBezTo>
                  <a:pt x="505648" y="16933"/>
                  <a:pt x="627568" y="-5927"/>
                  <a:pt x="517078" y="16933"/>
                </a:cubicBezTo>
                <a:cubicBezTo>
                  <a:pt x="406588" y="39793"/>
                  <a:pt x="56068" y="70273"/>
                  <a:pt x="14158" y="154093"/>
                </a:cubicBezTo>
                <a:cubicBezTo>
                  <a:pt x="-27752" y="237913"/>
                  <a:pt x="14158" y="456988"/>
                  <a:pt x="265618" y="519853"/>
                </a:cubicBezTo>
                <a:cubicBezTo>
                  <a:pt x="517078" y="582718"/>
                  <a:pt x="1260028" y="580813"/>
                  <a:pt x="1522918" y="531283"/>
                </a:cubicBezTo>
                <a:cubicBezTo>
                  <a:pt x="1785808" y="481753"/>
                  <a:pt x="1839148" y="308398"/>
                  <a:pt x="1842958" y="222673"/>
                </a:cubicBezTo>
                <a:cubicBezTo>
                  <a:pt x="1846768" y="136948"/>
                  <a:pt x="1734373" y="55033"/>
                  <a:pt x="1545778" y="16933"/>
                </a:cubicBezTo>
                <a:cubicBezTo>
                  <a:pt x="1357183" y="-21167"/>
                  <a:pt x="848548" y="16933"/>
                  <a:pt x="677098" y="16933"/>
                </a:cubicBezTo>
                <a:close/>
              </a:path>
            </a:pathLst>
          </a:custGeom>
          <a:solidFill>
            <a:srgbClr val="2E496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VAR-SC-model</a:t>
            </a:r>
          </a:p>
        </p:txBody>
      </p:sp>
    </p:spTree>
    <p:extLst>
      <p:ext uri="{BB962C8B-B14F-4D97-AF65-F5344CB8AC3E}">
        <p14:creationId xmlns:p14="http://schemas.microsoft.com/office/powerpoint/2010/main" val="228063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3FCCE3FD-D6E5-3DE1-283D-DA2BC3C05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2"/>
          <a:stretch/>
        </p:blipFill>
        <p:spPr>
          <a:xfrm>
            <a:off x="786766" y="1376363"/>
            <a:ext cx="8162287" cy="4468812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86D952-4944-A74D-C751-9D80D11D26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D16-F121-AC13-C63B-8D2816DB8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3437A-F618-0AFC-E1B0-5674A029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= 5; Iterations = 1,000; Length = 1,000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52F2F3-1A0F-A093-DDE0-395873D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VAR_SC looks good with few donors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E339DE6-860A-48FF-E8E7-30212D3B0C1E}"/>
              </a:ext>
            </a:extLst>
          </p:cNvPr>
          <p:cNvSpPr/>
          <p:nvPr/>
        </p:nvSpPr>
        <p:spPr>
          <a:xfrm>
            <a:off x="8218170" y="1997370"/>
            <a:ext cx="41719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17C71D1-2E6D-9518-BA57-4E8D74903C54}"/>
              </a:ext>
            </a:extLst>
          </p:cNvPr>
          <p:cNvSpPr/>
          <p:nvPr/>
        </p:nvSpPr>
        <p:spPr>
          <a:xfrm>
            <a:off x="194310" y="4274209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95A5566-7FC4-647A-08D2-875F61590BAA}"/>
              </a:ext>
            </a:extLst>
          </p:cNvPr>
          <p:cNvSpPr/>
          <p:nvPr/>
        </p:nvSpPr>
        <p:spPr>
          <a:xfrm>
            <a:off x="8218170" y="445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9432BF2-E716-A3C6-E8AC-AFA66D86A0B4}"/>
              </a:ext>
            </a:extLst>
          </p:cNvPr>
          <p:cNvSpPr/>
          <p:nvPr/>
        </p:nvSpPr>
        <p:spPr>
          <a:xfrm>
            <a:off x="194310" y="1997370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BB017D4-C572-CB22-5459-C2D85BD81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5" y="530225"/>
            <a:ext cx="25527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1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1">
            <a:extLst>
              <a:ext uri="{FF2B5EF4-FFF2-40B4-BE49-F238E27FC236}">
                <a16:creationId xmlns:a16="http://schemas.microsoft.com/office/drawing/2014/main" id="{E9001D7C-E51B-6B0A-792E-FBA38BB1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43" y="1212874"/>
            <a:ext cx="8230721" cy="4468812"/>
          </a:xfr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F86D952-4944-A74D-C751-9D80D11D26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D16-F121-AC13-C63B-8D2816DB8C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C3437A-F618-0AFC-E1B0-5674A029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= 50; Iterations = 50; Length = 1,000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052F2F3-1A0F-A093-DDE0-395873DC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regularization with plenty of donors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6E339DE6-860A-48FF-E8E7-30212D3B0C1E}"/>
              </a:ext>
            </a:extLst>
          </p:cNvPr>
          <p:cNvSpPr/>
          <p:nvPr/>
        </p:nvSpPr>
        <p:spPr>
          <a:xfrm>
            <a:off x="8218170" y="1997370"/>
            <a:ext cx="41719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17C71D1-2E6D-9518-BA57-4E8D74903C54}"/>
              </a:ext>
            </a:extLst>
          </p:cNvPr>
          <p:cNvSpPr/>
          <p:nvPr/>
        </p:nvSpPr>
        <p:spPr>
          <a:xfrm>
            <a:off x="134619" y="427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11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95A5566-7FC4-647A-08D2-875F61590BAA}"/>
              </a:ext>
            </a:extLst>
          </p:cNvPr>
          <p:cNvSpPr/>
          <p:nvPr/>
        </p:nvSpPr>
        <p:spPr>
          <a:xfrm>
            <a:off x="8218170" y="4454209"/>
            <a:ext cx="485775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9432BF2-E716-A3C6-E8AC-AFA66D86A0B4}"/>
              </a:ext>
            </a:extLst>
          </p:cNvPr>
          <p:cNvSpPr/>
          <p:nvPr/>
        </p:nvSpPr>
        <p:spPr>
          <a:xfrm>
            <a:off x="194310" y="1997370"/>
            <a:ext cx="426084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9BAB39-C4EC-686D-56A1-24E945C2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697" y="435849"/>
            <a:ext cx="31051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5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56FD236-C517-A413-A5DB-B0A1AC7CEDA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3C636-D6FB-D598-9170-52CDE308C2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E991093-78DD-F16D-994A-36C9A405D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472" y="1286052"/>
            <a:ext cx="7253056" cy="4285896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9AECB0-EBB6-B18F-ACDD-EB6CC18041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912B301-71DD-AFCC-7EC2-2F3A902F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0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14ABA1D-B0CA-7207-4DC5-FFD07B1A39A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AD4ED3-E11F-8235-D4DF-809B5C9B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Regularization</a:t>
            </a:r>
            <a:br>
              <a:rPr lang="en-US" sz="1400" dirty="0"/>
            </a:br>
            <a:r>
              <a:rPr lang="en-US" sz="1400" dirty="0"/>
              <a:t>- Could penalize distance to SC-estimate (calibration), Time-Series cross validation to obtain optimal parameter value</a:t>
            </a:r>
            <a:br>
              <a:rPr lang="en-US" sz="1400" dirty="0"/>
            </a:br>
            <a:r>
              <a:rPr lang="en-US" sz="1400" dirty="0"/>
              <a:t>- Could also directly penalize for deviations from specific model (VAR, Factor, …)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Data structure:</a:t>
            </a:r>
            <a:br>
              <a:rPr lang="en-US" sz="1400" b="1" dirty="0"/>
            </a:br>
            <a:r>
              <a:rPr lang="en-US" sz="1400" dirty="0"/>
              <a:t>- Case with covariates needed? Harvey and Thiele (2019) omit covariates.</a:t>
            </a:r>
            <a:br>
              <a:rPr lang="en-US" sz="1400" dirty="0"/>
            </a:br>
            <a:r>
              <a:rPr lang="en-US" sz="1400" dirty="0"/>
              <a:t>- Relationship between N and T</a:t>
            </a:r>
            <a:br>
              <a:rPr lang="en-US" sz="1400" dirty="0"/>
            </a:br>
            <a:r>
              <a:rPr lang="en-US" sz="1400" dirty="0"/>
              <a:t>- Small sample properties in context of SC important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Harvey and Thiele (2019)</a:t>
            </a:r>
            <a:br>
              <a:rPr lang="en-US" sz="1400" dirty="0"/>
            </a:br>
            <a:r>
              <a:rPr lang="en-US" sz="1400" dirty="0"/>
              <a:t>- Highlight contextual requirements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Inference: </a:t>
            </a:r>
            <a:br>
              <a:rPr lang="en-US" sz="1400" dirty="0"/>
            </a:br>
            <a:r>
              <a:rPr lang="en-US" sz="1400" dirty="0"/>
              <a:t>- </a:t>
            </a:r>
            <a:r>
              <a:rPr lang="en-US" sz="1400" dirty="0" err="1"/>
              <a:t>Chernozhukov</a:t>
            </a:r>
            <a:r>
              <a:rPr lang="en-US" sz="1400" dirty="0"/>
              <a:t>, Hanh and Chi (2017)</a:t>
            </a:r>
            <a:br>
              <a:rPr lang="en-US" sz="1400" dirty="0"/>
            </a:br>
            <a:r>
              <a:rPr lang="en-US" sz="1400" dirty="0"/>
              <a:t>- Structural breaks, Andrews’ end of sample test (2003)</a:t>
            </a:r>
            <a:br>
              <a:rPr lang="en-US" sz="1400" dirty="0"/>
            </a:br>
            <a:r>
              <a:rPr lang="en-US" sz="1400" dirty="0"/>
              <a:t>- parameter significance</a:t>
            </a:r>
            <a:br>
              <a:rPr lang="en-US" sz="1400" dirty="0"/>
            </a:br>
            <a:r>
              <a:rPr lang="en-US" sz="1400" dirty="0"/>
              <a:t>- permutation</a:t>
            </a:r>
            <a:br>
              <a:rPr lang="en-US" sz="1400" dirty="0"/>
            </a:br>
            <a:r>
              <a:rPr lang="en-US" sz="1400" dirty="0"/>
              <a:t>- placebo</a:t>
            </a:r>
            <a:br>
              <a:rPr lang="en-US" sz="1400" dirty="0"/>
            </a:br>
            <a:r>
              <a:rPr lang="en-US" sz="1400" dirty="0"/>
              <a:t>- should be able to show unbiasedness/consistency of own estimator </a:t>
            </a:r>
            <a:r>
              <a:rPr lang="en-US" sz="1400" dirty="0">
                <a:sym typeface="Wingdings" panose="05000000000000000000" pitchFamily="2" charset="2"/>
              </a:rPr>
              <a:t> proof</a:t>
            </a: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Simulate SC the right way</a:t>
            </a:r>
            <a:br>
              <a:rPr lang="en-US" sz="1400" dirty="0"/>
            </a:br>
            <a:r>
              <a:rPr lang="en-US" sz="1400" dirty="0"/>
              <a:t>- Factor model: </a:t>
            </a:r>
            <a:r>
              <a:rPr lang="en-US" sz="1400" dirty="0" err="1"/>
              <a:t>Ferman</a:t>
            </a:r>
            <a:r>
              <a:rPr lang="en-US" sz="1400" dirty="0"/>
              <a:t> (2021), also addressed in Abadie er al. (2010)</a:t>
            </a:r>
            <a:br>
              <a:rPr lang="en-US" sz="1400" dirty="0"/>
            </a:br>
            <a:r>
              <a:rPr lang="en-US" sz="1400" dirty="0"/>
              <a:t>- AR: Abadie et al. (2010), Ben-Michael (2021a)</a:t>
            </a:r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b="1" dirty="0"/>
              <a:t>Develop/ find statistic that approximates </a:t>
            </a:r>
            <a:r>
              <a:rPr lang="en-US" sz="1400" b="1" dirty="0" err="1"/>
              <a:t>VAR_share</a:t>
            </a:r>
            <a:endParaRPr lang="en-US" sz="1400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40DDF-A006-0896-DC04-46272B09D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7180CC3-7108-9A77-775E-7FB18119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38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672F121-E704-A679-0804-08DCC72190E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DB45F-AC77-980E-426F-1552A331C5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1A2DB-B0FB-968E-BDB3-DC66F1BE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Methodological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Synthetic</a:t>
            </a:r>
            <a:r>
              <a:rPr lang="de-DE" dirty="0"/>
              <a:t> Controls</a:t>
            </a:r>
          </a:p>
          <a:p>
            <a:r>
              <a:rPr lang="de-DE" dirty="0" err="1"/>
              <a:t>Introducing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VAR_SC-</a:t>
            </a:r>
            <a:r>
              <a:rPr lang="de-DE" dirty="0" err="1"/>
              <a:t>Estimator</a:t>
            </a:r>
            <a:endParaRPr lang="de-DE" dirty="0"/>
          </a:p>
          <a:p>
            <a:r>
              <a:rPr lang="de-DE" dirty="0"/>
              <a:t>Simulation Study</a:t>
            </a:r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de-DE" dirty="0"/>
          </a:p>
          <a:p>
            <a:r>
              <a:rPr lang="de-DE" dirty="0"/>
              <a:t>Own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D318A4-BB1F-F69A-63E8-DC6AC0EE0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4F41F66-465F-BDD0-9B11-E27179AF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Potential </a:t>
            </a:r>
            <a:r>
              <a:rPr lang="de-DE" dirty="0" err="1"/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29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C7B29D-EEA6-389D-E417-1079C24A693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0E1E4E-2243-D98A-3B33-B0A8A12FED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FD80FA-6807-4FDA-176B-ABC31276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Want to estimate treatment effects in observational studies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Typically, settings where only few observations for treatment and control group at hand (Countries, Counties, ...)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Parallel trends assumption also unlikely to hold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Idea: Instead of having many individually poor control groups, synthetize one control group that is best with respect to some criteria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Abadie and </a:t>
            </a:r>
            <a:r>
              <a:rPr lang="en-US" sz="2000" dirty="0" err="1"/>
              <a:t>Garadeazabal</a:t>
            </a:r>
            <a:r>
              <a:rPr lang="en-US" sz="2000" dirty="0"/>
              <a:t> (2003): Compute convex combination of donors that fits quantity of interest and potential covariates in the pre-treatment period best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Use this convex combination to estimate counterfactual in the post-treatment period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Convex combination: Restrict weights to lie in [0,1] and to sum up to 1 to avoid extrapolation/ overfitting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56C459-8C67-7C2F-AAF8-9BA47302AC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898A228-D9FD-5FEE-0B1E-1BED7C57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6C54EF-C9C3-33D6-267F-7AF334BE93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41FB0A33-C027-9D20-A02D-F7209560E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300" y="1822450"/>
            <a:ext cx="4629150" cy="357187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370E903-DDD3-7B67-8DAA-9DC4F79D6B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5512" y="1812925"/>
            <a:ext cx="4733925" cy="359092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B9128A-7885-A0FA-FE54-FAB043214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485957D-4140-44F5-5284-A5380C95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Costs of Economic Nationalism</a:t>
            </a:r>
          </a:p>
        </p:txBody>
      </p:sp>
    </p:spTree>
    <p:extLst>
      <p:ext uri="{BB962C8B-B14F-4D97-AF65-F5344CB8AC3E}">
        <p14:creationId xmlns:p14="http://schemas.microsoft.com/office/powerpoint/2010/main" val="305470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EA41A9-CCF9-B2CC-F42C-0F1C3E3C5BB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EC306-2A89-E0CC-F1D7-0FA498B0E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18818C8D-5964-D7CA-3E8A-3B23C88CD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338" y="3839369"/>
            <a:ext cx="9810750" cy="1952625"/>
          </a:xfrm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DF9AAD02-0437-390B-54CE-63A6E77A9B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6338" y="1409569"/>
            <a:ext cx="9188768" cy="2202786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85E2281E-943A-0102-2D86-388D8BD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to interpret results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3A3F039-5919-26FE-E5A6-B4B7B0C94D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7AF6DD-3817-0824-DEEE-6484D653662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9A560-2C24-48AA-8BD3-5427684AF8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5E2AC506-4A6B-20A4-01EA-317F0B79D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2237" y="1674812"/>
            <a:ext cx="4867275" cy="386715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CC52D33-0B85-BE25-877A-5B4B2AE9A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0262" y="1722437"/>
            <a:ext cx="4924425" cy="3771900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DC384C1-BDF8-F113-815A-CC22907D8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54D9900-A595-905B-0C52-3C191AFF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</a:t>
            </a:r>
          </a:p>
        </p:txBody>
      </p:sp>
    </p:spTree>
    <p:extLst>
      <p:ext uri="{BB962C8B-B14F-4D97-AF65-F5344CB8AC3E}">
        <p14:creationId xmlns:p14="http://schemas.microsoft.com/office/powerpoint/2010/main" val="5757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D9323A-7A3D-47AE-9D66-0AB27A9E0F6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FB9AB-B4DE-2FB6-A45D-AE4FF8172B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AA81B568-7263-348D-5B80-B4ADC5B1F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8686" y="1378895"/>
            <a:ext cx="5707728" cy="2782219"/>
          </a:xfr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726B1AA-EC50-E5D7-7AF9-57DA8B374C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Selection bias: Method mostly applied to settings where quantity is easy to forecast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Does simplicity of the method justify potentially poor forecasts also in more complex data sets?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Easy to achieve to good fit in pre-treatment period (training), must ensure that model generalizes well in post-treatment period (test)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Method requires time series/ panel structure, does not fully utilize the available data structure though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B9DC6D-8623-692A-4C5F-325FB2BD5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B430D7A-2E72-2D70-56AD-4397313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28901D-663B-326F-9ACA-41E43DE58EA2}"/>
              </a:ext>
            </a:extLst>
          </p:cNvPr>
          <p:cNvSpPr/>
          <p:nvPr/>
        </p:nvSpPr>
        <p:spPr>
          <a:xfrm>
            <a:off x="7563775" y="3241077"/>
            <a:ext cx="4125871" cy="238524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303A107-5981-88D2-B33D-B68CA75BF5EA}"/>
              </a:ext>
            </a:extLst>
          </p:cNvPr>
          <p:cNvSpPr/>
          <p:nvPr/>
        </p:nvSpPr>
        <p:spPr>
          <a:xfrm>
            <a:off x="8543452" y="3530540"/>
            <a:ext cx="3131573" cy="245073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B0B30D8F-F0CE-4444-E6BA-9418313C687A}"/>
              </a:ext>
            </a:extLst>
          </p:cNvPr>
          <p:cNvSpPr txBox="1">
            <a:spLocks/>
          </p:cNvSpPr>
          <p:nvPr/>
        </p:nvSpPr>
        <p:spPr>
          <a:xfrm>
            <a:off x="6321750" y="4487509"/>
            <a:ext cx="5181600" cy="8274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Calibri" panose="020F0502020204030204" pitchFamily="34" charset="0"/>
              <a:buChar char="​"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04000" indent="-25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›"/>
              <a:defRPr sz="2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Calibri" panose="020F0502020204030204" pitchFamily="34" charset="0"/>
              <a:buChar char="​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ym typeface="Wingdings" panose="05000000000000000000" pitchFamily="2" charset="2"/>
              </a:rPr>
              <a:t> Use combined time series and SC-approach: VAR-SC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99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E98CD7-9A01-7A65-1624-9C5E4FF0EE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959873-3BC2-1649-9FE7-B7F891A8F6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70678F9-94E1-4FAD-9E4C-539D3517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26939"/>
              </p:ext>
            </p:extLst>
          </p:nvPr>
        </p:nvGraphicFramePr>
        <p:xfrm>
          <a:off x="772696" y="2166476"/>
          <a:ext cx="1080135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109166383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50437122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7110940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76750070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717092402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44178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Model/</a:t>
                      </a:r>
                    </a:p>
                    <a:p>
                      <a:r>
                        <a:rPr lang="de-DE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Pre-Period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Period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Own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Donor</a:t>
                      </a:r>
                      <a:r>
                        <a:rPr lang="de-DE" dirty="0"/>
                        <a:t>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 </a:t>
                      </a:r>
                      <a:r>
                        <a:rPr lang="de-DE" dirty="0" err="1"/>
                        <a:t>Restrictions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4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5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5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VAR-SC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23067"/>
                  </a:ext>
                </a:extLst>
              </a:tr>
            </a:tbl>
          </a:graphicData>
        </a:graphic>
      </p:graphicFrame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F5AE64-AD42-38C0-EB5A-DA5AE531C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93F6090-8BBF-1786-61B4-5F6E2EAF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Methods</a:t>
            </a:r>
          </a:p>
        </p:txBody>
      </p:sp>
      <p:pic>
        <p:nvPicPr>
          <p:cNvPr id="12" name="Grafik 11" descr="Kontrollkästchen aktiviert mit einfarbiger Füllung">
            <a:extLst>
              <a:ext uri="{FF2B5EF4-FFF2-40B4-BE49-F238E27FC236}">
                <a16:creationId xmlns:a16="http://schemas.microsoft.com/office/drawing/2014/main" id="{1251EAEF-E468-8838-907D-5A60B71D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2796196"/>
            <a:ext cx="432000" cy="432000"/>
          </a:xfrm>
          <a:prstGeom prst="rect">
            <a:avLst/>
          </a:prstGeom>
        </p:spPr>
      </p:pic>
      <p:pic>
        <p:nvPicPr>
          <p:cNvPr id="14" name="Grafik 13" descr="Kontrollkästchen aktiviert mit einfarbiger Füllung">
            <a:extLst>
              <a:ext uri="{FF2B5EF4-FFF2-40B4-BE49-F238E27FC236}">
                <a16:creationId xmlns:a16="http://schemas.microsoft.com/office/drawing/2014/main" id="{D96FC574-A136-DD3E-EDF8-424A177E1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799" y="2785435"/>
            <a:ext cx="432000" cy="432000"/>
          </a:xfrm>
          <a:prstGeom prst="rect">
            <a:avLst/>
          </a:prstGeom>
        </p:spPr>
      </p:pic>
      <p:pic>
        <p:nvPicPr>
          <p:cNvPr id="15" name="Grafik 14" descr="Kontrollkästchen aktiviert mit einfarbiger Füllung">
            <a:extLst>
              <a:ext uri="{FF2B5EF4-FFF2-40B4-BE49-F238E27FC236}">
                <a16:creationId xmlns:a16="http://schemas.microsoft.com/office/drawing/2014/main" id="{6473FE24-4A78-ED2A-57D6-45DFA381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689" y="3143826"/>
            <a:ext cx="432000" cy="432000"/>
          </a:xfrm>
          <a:prstGeom prst="rect">
            <a:avLst/>
          </a:prstGeom>
        </p:spPr>
      </p:pic>
      <p:pic>
        <p:nvPicPr>
          <p:cNvPr id="16" name="Grafik 15" descr="Kontrollkästchen aktiviert mit einfarbiger Füllung">
            <a:extLst>
              <a:ext uri="{FF2B5EF4-FFF2-40B4-BE49-F238E27FC236}">
                <a16:creationId xmlns:a16="http://schemas.microsoft.com/office/drawing/2014/main" id="{96F70D9A-D202-EECF-3CBC-B51C21DF4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143826"/>
            <a:ext cx="432000" cy="432000"/>
          </a:xfrm>
          <a:prstGeom prst="rect">
            <a:avLst/>
          </a:prstGeom>
        </p:spPr>
      </p:pic>
      <p:pic>
        <p:nvPicPr>
          <p:cNvPr id="17" name="Grafik 16" descr="Kontrollkästchen aktiviert mit einfarbiger Füllung">
            <a:extLst>
              <a:ext uri="{FF2B5EF4-FFF2-40B4-BE49-F238E27FC236}">
                <a16:creationId xmlns:a16="http://schemas.microsoft.com/office/drawing/2014/main" id="{39104A12-CFC1-C9A0-D52F-136529120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6799" y="3143826"/>
            <a:ext cx="432000" cy="432000"/>
          </a:xfrm>
          <a:prstGeom prst="rect">
            <a:avLst/>
          </a:prstGeom>
        </p:spPr>
      </p:pic>
      <p:pic>
        <p:nvPicPr>
          <p:cNvPr id="18" name="Grafik 17" descr="Kontrollkästchen aktiviert mit einfarbiger Füllung">
            <a:extLst>
              <a:ext uri="{FF2B5EF4-FFF2-40B4-BE49-F238E27FC236}">
                <a16:creationId xmlns:a16="http://schemas.microsoft.com/office/drawing/2014/main" id="{F9AF7DAF-5535-7935-EB1D-C0571CE3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008" y="3527387"/>
            <a:ext cx="432000" cy="432000"/>
          </a:xfrm>
          <a:prstGeom prst="rect">
            <a:avLst/>
          </a:prstGeom>
        </p:spPr>
      </p:pic>
      <p:pic>
        <p:nvPicPr>
          <p:cNvPr id="19" name="Grafik 18" descr="Kontrollkästchen aktiviert mit einfarbiger Füllung">
            <a:extLst>
              <a:ext uri="{FF2B5EF4-FFF2-40B4-BE49-F238E27FC236}">
                <a16:creationId xmlns:a16="http://schemas.microsoft.com/office/drawing/2014/main" id="{03DF9A6D-7320-6333-A400-DED477145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5245" y="3527333"/>
            <a:ext cx="432000" cy="432000"/>
          </a:xfrm>
          <a:prstGeom prst="rect">
            <a:avLst/>
          </a:prstGeom>
        </p:spPr>
      </p:pic>
      <p:pic>
        <p:nvPicPr>
          <p:cNvPr id="20" name="Grafik 19" descr="Kontrollkästchen aktiviert mit einfarbiger Füllung">
            <a:extLst>
              <a:ext uri="{FF2B5EF4-FFF2-40B4-BE49-F238E27FC236}">
                <a16:creationId xmlns:a16="http://schemas.microsoft.com/office/drawing/2014/main" id="{688C4252-3420-026C-482C-B3BA3B71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527333"/>
            <a:ext cx="432000" cy="432000"/>
          </a:xfrm>
          <a:prstGeom prst="rect">
            <a:avLst/>
          </a:prstGeom>
        </p:spPr>
      </p:pic>
      <p:pic>
        <p:nvPicPr>
          <p:cNvPr id="21" name="Grafik 20" descr="Kontrollkästchen aktiviert mit einfarbiger Füllung">
            <a:extLst>
              <a:ext uri="{FF2B5EF4-FFF2-40B4-BE49-F238E27FC236}">
                <a16:creationId xmlns:a16="http://schemas.microsoft.com/office/drawing/2014/main" id="{1CD1F9F5-2BAB-4EA3-9E4E-8118544E3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008" y="3881911"/>
            <a:ext cx="432000" cy="432000"/>
          </a:xfrm>
          <a:prstGeom prst="rect">
            <a:avLst/>
          </a:prstGeom>
        </p:spPr>
      </p:pic>
      <p:pic>
        <p:nvPicPr>
          <p:cNvPr id="23" name="Grafik 22" descr="Kontrollkästchen aktiviert mit einfarbiger Füllung">
            <a:extLst>
              <a:ext uri="{FF2B5EF4-FFF2-40B4-BE49-F238E27FC236}">
                <a16:creationId xmlns:a16="http://schemas.microsoft.com/office/drawing/2014/main" id="{6121D353-1869-B944-2D83-E9531414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1898" y="3881911"/>
            <a:ext cx="432000" cy="432000"/>
          </a:xfrm>
          <a:prstGeom prst="rect">
            <a:avLst/>
          </a:prstGeom>
        </p:spPr>
      </p:pic>
      <p:pic>
        <p:nvPicPr>
          <p:cNvPr id="24" name="Grafik 23" descr="Kontrollkästchen aktiviert mit einfarbiger Füllung">
            <a:extLst>
              <a:ext uri="{FF2B5EF4-FFF2-40B4-BE49-F238E27FC236}">
                <a16:creationId xmlns:a16="http://schemas.microsoft.com/office/drawing/2014/main" id="{87D219E8-2CD6-18BB-4B01-3B7AD0A11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204" y="3889494"/>
            <a:ext cx="432000" cy="432000"/>
          </a:xfrm>
          <a:prstGeom prst="rect">
            <a:avLst/>
          </a:prstGeom>
        </p:spPr>
      </p:pic>
      <p:pic>
        <p:nvPicPr>
          <p:cNvPr id="25" name="Grafik 24" descr="Kontrollkästchen aktiviert mit einfarbiger Füllung">
            <a:extLst>
              <a:ext uri="{FF2B5EF4-FFF2-40B4-BE49-F238E27FC236}">
                <a16:creationId xmlns:a16="http://schemas.microsoft.com/office/drawing/2014/main" id="{192506D6-CC38-AFA9-D9C0-89813DE09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840" y="3884585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9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3B4A681-B0FD-7076-BAD9-B435CBE00B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2CD9366-7D77-49F0-1017-1DCF2CE4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B253586-F596-980F-E165-FD8F85C2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EF6D7D9-A6B7-0EA9-564F-1F1B4367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48" y="1259242"/>
            <a:ext cx="7219950" cy="204787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214CEE4-88E1-8B1A-A4D2-CA9DA806F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020" y="3744743"/>
            <a:ext cx="3619500" cy="1781175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761D09B-CE27-A897-F86C-65F80DF5C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33" y="3360141"/>
            <a:ext cx="3829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8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736B95C-8978-8A73-1243-580DA31E8A7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Assessing the Limits of SC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9E59ED-C8BC-01A8-25D3-CA18FC196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6274164-EA5E-4AD7-AC2C-42DD8766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VAR(1)-</a:t>
            </a:r>
            <a:r>
              <a:rPr lang="de-DE" dirty="0" err="1"/>
              <a:t>Process</a:t>
            </a:r>
            <a:r>
              <a:rPr lang="de-DE" dirty="0"/>
              <a:t> 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EF7AF423-D3F1-F659-54E7-3CA1BE9DC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232322"/>
            <a:ext cx="6438899" cy="4972671"/>
          </a:xfrm>
        </p:spPr>
      </p:pic>
    </p:spTree>
    <p:extLst>
      <p:ext uri="{BB962C8B-B14F-4D97-AF65-F5344CB8AC3E}">
        <p14:creationId xmlns:p14="http://schemas.microsoft.com/office/powerpoint/2010/main" val="685999698"/>
      </p:ext>
    </p:extLst>
  </p:cSld>
  <p:clrMapOvr>
    <a:masterClrMapping/>
  </p:clrMapOvr>
</p:sld>
</file>

<file path=ppt/theme/theme1.xml><?xml version="1.0" encoding="utf-8"?>
<a:theme xmlns:a="http://schemas.openxmlformats.org/drawingml/2006/main" name="IW 16 zu 9 englisch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 - englisch.potx" id="{37110DB5-A390-40E9-987E-129E6A5616A0}" vid="{9B8BBA15-D56B-416C-B43E-E6C2A248328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F7506D977129418A772DE869B28F2E" ma:contentTypeVersion="11" ma:contentTypeDescription="Ein neues Dokument erstellen." ma:contentTypeScope="" ma:versionID="5f6de3ba704a20f95f90a897c1cd7b2e">
  <xsd:schema xmlns:xsd="http://www.w3.org/2001/XMLSchema" xmlns:xs="http://www.w3.org/2001/XMLSchema" xmlns:p="http://schemas.microsoft.com/office/2006/metadata/properties" xmlns:ns2="6c576d71-64c4-4bed-841f-698835626de1" xmlns:ns3="0341f4de-d7da-49aa-9e39-6e943a5fa446" targetNamespace="http://schemas.microsoft.com/office/2006/metadata/properties" ma:root="true" ma:fieldsID="5a4ae21eb4db48f885647756da8bdc98" ns2:_="" ns3:_="">
    <xsd:import namespace="6c576d71-64c4-4bed-841f-698835626de1"/>
    <xsd:import namespace="0341f4de-d7da-49aa-9e39-6e943a5fa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76d71-64c4-4bed-841f-698835626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41f4de-d7da-49aa-9e39-6e943a5fa4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AF45CA-A69C-42EF-A6CC-1DA68205A3E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581ff10-09c9-452d-a06c-fb9223bface5"/>
    <ds:schemaRef ds:uri="91014c5c-ad7f-4132-8dcb-ea8ae18d45a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406275-C4C1-4C1C-BF52-B3A568E1E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576d71-64c4-4bed-841f-698835626de1"/>
    <ds:schemaRef ds:uri="0341f4de-d7da-49aa-9e39-6e943a5fa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5A2C07-82C6-4BA4-8E4F-7A2B28903B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IW Consult 16 zu 9</Template>
  <TotalTime>0</TotalTime>
  <Words>738</Words>
  <Application>Microsoft Office PowerPoint</Application>
  <PresentationFormat>Breitbild</PresentationFormat>
  <Paragraphs>106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IW 16 zu 9 englisch</vt:lpstr>
      <vt:lpstr>Assessing the Limits of Synthetic Controls</vt:lpstr>
      <vt:lpstr>Key Idea</vt:lpstr>
      <vt:lpstr>Example: The Costs of Economic Nationalism</vt:lpstr>
      <vt:lpstr>Straightforward to interpret results</vt:lpstr>
      <vt:lpstr>Placebo tests</vt:lpstr>
      <vt:lpstr>Shortcomings</vt:lpstr>
      <vt:lpstr>Overview of Methods</vt:lpstr>
      <vt:lpstr>Simulation of stationary VAR(1)-Process </vt:lpstr>
      <vt:lpstr>Simulation of stationary VAR(1)-Process </vt:lpstr>
      <vt:lpstr>Estimation of stationary VAR(1)-Process </vt:lpstr>
      <vt:lpstr>Simulation of SC-Process</vt:lpstr>
      <vt:lpstr>Simulation of SC-Process</vt:lpstr>
      <vt:lpstr>Estimation of SC-Process</vt:lpstr>
      <vt:lpstr>PowerPoint-Präsentation</vt:lpstr>
      <vt:lpstr>VAR_SC looks good with few donors</vt:lpstr>
      <vt:lpstr>Need regularization with plenty of donors</vt:lpstr>
      <vt:lpstr>Potential framework</vt:lpstr>
      <vt:lpstr>Aspects to consider</vt:lpstr>
      <vt:lpstr>Potential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Bolwin, Lennart</dc:creator>
  <dc:description>CD-IW-Relaunch | Folienformat 16:9_x000d_
PP Vorlage für IW Consult_x000d_
Version 1.0 | Stand 21.12.2017</dc:description>
  <cp:lastModifiedBy>Bolwin, Lennart</cp:lastModifiedBy>
  <cp:revision>12</cp:revision>
  <dcterms:created xsi:type="dcterms:W3CDTF">2022-11-29T17:03:20Z</dcterms:created>
  <dcterms:modified xsi:type="dcterms:W3CDTF">2023-01-12T15:25:26Z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0x0101002FF7506D977129418A772DE869B28F2E</vt:lpwstr>
  </property>
  <property fmtid="{D5CDD505-2E9C-101B-9397-08002B2CF9AE}" pid="3" name="Order">
    <vt:r8>527600</vt:r8>
  </property>
</Properties>
</file>