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</p:sldMasterIdLst>
  <p:notesMasterIdLst>
    <p:notesMasterId r:id="rId25"/>
  </p:notesMasterIdLst>
  <p:handoutMasterIdLst>
    <p:handoutMasterId r:id="rId26"/>
  </p:handoutMasterIdLst>
  <p:sldIdLst>
    <p:sldId id="262" r:id="rId5"/>
    <p:sldId id="264" r:id="rId6"/>
    <p:sldId id="265" r:id="rId7"/>
    <p:sldId id="267" r:id="rId8"/>
    <p:sldId id="266" r:id="rId9"/>
    <p:sldId id="269" r:id="rId10"/>
    <p:sldId id="278" r:id="rId11"/>
    <p:sldId id="279" r:id="rId12"/>
    <p:sldId id="284" r:id="rId13"/>
    <p:sldId id="281" r:id="rId14"/>
    <p:sldId id="282" r:id="rId15"/>
    <p:sldId id="283" r:id="rId16"/>
    <p:sldId id="285" r:id="rId17"/>
    <p:sldId id="263" r:id="rId18"/>
    <p:sldId id="273" r:id="rId19"/>
    <p:sldId id="286" r:id="rId20"/>
    <p:sldId id="280" r:id="rId21"/>
    <p:sldId id="288" r:id="rId22"/>
    <p:sldId id="287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964"/>
    <a:srgbClr val="35B779"/>
    <a:srgbClr val="31688E"/>
    <a:srgbClr val="440154"/>
    <a:srgbClr val="FDE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201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outlineViewPr>
    <p:cViewPr>
      <p:scale>
        <a:sx n="33" d="100"/>
        <a:sy n="33" d="100"/>
      </p:scale>
      <p:origin x="0" y="-354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587B2E-48EC-4A6A-A9B2-66748B021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13C1F-7B83-4917-94DC-BEED0CCED1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C2D3-C2A7-47C3-90FD-EBB22447478D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3F52D8-8B2E-498B-87E0-3C99CEAAD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505325" y="8685213"/>
            <a:ext cx="560671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FD14B-8BB3-4C61-9916-8FFB8A0096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232357" y="8685213"/>
            <a:ext cx="62405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5A554-517F-43BD-B74F-C5D7996E870C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unten">
            <a:extLst>
              <a:ext uri="{FF2B5EF4-FFF2-40B4-BE49-F238E27FC236}">
                <a16:creationId xmlns:a16="http://schemas.microsoft.com/office/drawing/2014/main" id="{24AAFCCA-8E6B-4154-BC5B-D479C0BD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53" y="8608606"/>
            <a:ext cx="743019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1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C46B0-EFD9-4439-A7DD-5A6E3D3A8873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799" y="8685213"/>
            <a:ext cx="548639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92515" y="8685213"/>
            <a:ext cx="56389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2068-FDE0-4024-958E-5EF8670A3D1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Logo unten">
            <a:extLst>
              <a:ext uri="{FF2B5EF4-FFF2-40B4-BE49-F238E27FC236}">
                <a16:creationId xmlns:a16="http://schemas.microsoft.com/office/drawing/2014/main" id="{E16884B9-7E11-4373-B1FC-23FE4E17E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53" y="8608606"/>
            <a:ext cx="743019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71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für Datum / Referent">
            <a:extLst>
              <a:ext uri="{FF2B5EF4-FFF2-40B4-BE49-F238E27FC236}">
                <a16:creationId xmlns:a16="http://schemas.microsoft.com/office/drawing/2014/main" id="{D6D522DC-D349-4748-B823-284440686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6000" y="6339600"/>
            <a:ext cx="6207627" cy="360000"/>
          </a:xfr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und Datum / Name </a:t>
            </a:r>
            <a:r>
              <a:rPr lang="en-GB" dirty="0" err="1"/>
              <a:t>eingeben</a:t>
            </a:r>
            <a:endParaRPr lang="en-GB" dirty="0"/>
          </a:p>
        </p:txBody>
      </p:sp>
      <p:sp>
        <p:nvSpPr>
          <p:cNvPr id="16" name="Rechteck mit Titelbild">
            <a:extLst>
              <a:ext uri="{FF2B5EF4-FFF2-40B4-BE49-F238E27FC236}">
                <a16:creationId xmlns:a16="http://schemas.microsoft.com/office/drawing/2014/main" id="{0E964847-1C7B-467E-919B-56E298B8C7F9}"/>
              </a:ext>
            </a:extLst>
          </p:cNvPr>
          <p:cNvSpPr/>
          <p:nvPr/>
        </p:nvSpPr>
        <p:spPr>
          <a:xfrm>
            <a:off x="-1" y="2227152"/>
            <a:ext cx="12192001" cy="3902186"/>
          </a:xfrm>
          <a:prstGeom prst="rect">
            <a:avLst/>
          </a:prstGeom>
          <a:blipFill>
            <a:blip r:embed="rId2"/>
            <a:srcRect/>
            <a:stretch>
              <a:fillRect t="-46722" b="-319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8" name="Grafik Claim englisch">
            <a:extLst>
              <a:ext uri="{FF2B5EF4-FFF2-40B4-BE49-F238E27FC236}">
                <a16:creationId xmlns:a16="http://schemas.microsoft.com/office/drawing/2014/main" id="{873115C5-998B-498B-B808-0F165A55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" y="6424464"/>
            <a:ext cx="2861249" cy="210403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1953600" y="1476000"/>
            <a:ext cx="9916605" cy="74563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1953601" y="298800"/>
            <a:ext cx="9916604" cy="1006560"/>
          </a:xfrm>
        </p:spPr>
        <p:txBody>
          <a:bodyPr anchor="t">
            <a:noAutofit/>
          </a:bodyPr>
          <a:lstStyle>
            <a:lvl1pPr algn="r">
              <a:lnSpc>
                <a:spcPct val="80000"/>
              </a:lnSpc>
              <a:defRPr sz="4600">
                <a:solidFill>
                  <a:schemeClr val="accent2"/>
                </a:solidFill>
              </a:defRPr>
            </a:lvl1pPr>
          </a:lstStyle>
          <a:p>
            <a:r>
              <a:rPr lang="en-GB" dirty="0" err="1"/>
              <a:t>Präsentationstitel</a:t>
            </a:r>
            <a:r>
              <a:rPr lang="en-GB" dirty="0"/>
              <a:t> </a:t>
            </a:r>
            <a:r>
              <a:rPr lang="en-GB" dirty="0" err="1"/>
              <a:t>eintragen</a:t>
            </a:r>
            <a:endParaRPr lang="en-GB" dirty="0"/>
          </a:p>
        </p:txBody>
      </p:sp>
      <p:pic>
        <p:nvPicPr>
          <p:cNvPr id="5" name="Logo oben">
            <a:extLst>
              <a:ext uri="{FF2B5EF4-FFF2-40B4-BE49-F238E27FC236}">
                <a16:creationId xmlns:a16="http://schemas.microsoft.com/office/drawing/2014/main" id="{E768A6F6-958B-4776-8CC2-1E72155CA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97" y="-38100"/>
            <a:ext cx="144233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30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, Text und Bild Folienhö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919" y="3088257"/>
            <a:ext cx="4136224" cy="27537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227792" y="0"/>
            <a:ext cx="6964208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375201"/>
            <a:ext cx="4112941" cy="1518633"/>
          </a:xfr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44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, Text und Bild Folien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0" y="2826000"/>
            <a:ext cx="12192000" cy="403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405" y="1376363"/>
            <a:ext cx="10562167" cy="131027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6818B-1F7F-49EE-89CE-71AC22C0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39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 auf Transpa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6560" y="1"/>
            <a:ext cx="5425440" cy="6857999"/>
          </a:xfrm>
          <a:solidFill>
            <a:schemeClr val="bg2">
              <a:alpha val="90000"/>
            </a:schemeClr>
          </a:solidFill>
        </p:spPr>
        <p:txBody>
          <a:bodyPr lIns="360000" tIns="2160000" rIns="360000" bIns="1440000" anchor="t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9" name="Textplatzhalter">
            <a:extLst>
              <a:ext uri="{FF2B5EF4-FFF2-40B4-BE49-F238E27FC236}">
                <a16:creationId xmlns:a16="http://schemas.microsoft.com/office/drawing/2014/main" id="{125139DC-5AC0-4AF5-A81C-9A88BCEA62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66562" y="4419603"/>
            <a:ext cx="4730113" cy="1709736"/>
          </a:xfrm>
        </p:spPr>
        <p:txBody>
          <a:bodyPr lIns="36000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532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0" y="1376364"/>
            <a:ext cx="3921551" cy="4500561"/>
          </a:xfrm>
          <a:solidFill>
            <a:schemeClr val="bg1">
              <a:alpha val="90000"/>
            </a:schemeClr>
          </a:solidFill>
        </p:spPr>
        <p:txBody>
          <a:bodyPr lIns="360000" tIns="144000" rIns="144000" bIns="144000" anchor="ctr" anchorCtr="0"/>
          <a:lstStyle>
            <a:lvl1pPr algn="l">
              <a:defRPr sz="2200" b="0" cap="none" baseline="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54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extkasten, 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9B37414-6DE7-4D70-AFB3-990E58089B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7653" y="6498323"/>
            <a:ext cx="8327276" cy="278338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Quellenangabe</a:t>
            </a:r>
            <a:endParaRPr lang="en-GB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5" name="Textplatzhalter links">
            <a:extLst>
              <a:ext uri="{FF2B5EF4-FFF2-40B4-BE49-F238E27FC236}">
                <a16:creationId xmlns:a16="http://schemas.microsoft.com/office/drawing/2014/main" id="{1C4016EA-D6A3-4ACD-A35A-FBC99B262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2978871" cy="6858000"/>
          </a:xfrm>
          <a:solidFill>
            <a:schemeClr val="accent2"/>
          </a:solidFill>
        </p:spPr>
        <p:txBody>
          <a:bodyPr lIns="360000" tIns="972000" rIns="144000" bIns="144000" anchor="t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2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Inhaltsplatzhalter">
            <a:extLst>
              <a:ext uri="{FF2B5EF4-FFF2-40B4-BE49-F238E27FC236}">
                <a16:creationId xmlns:a16="http://schemas.microsoft.com/office/drawing/2014/main" id="{9D719D29-014D-4A4A-878B-838726DDE9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293533" y="1016000"/>
            <a:ext cx="8521395" cy="5481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BA2DA5CC-8C03-4F3D-882E-9B630703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3" y="186670"/>
            <a:ext cx="8083551" cy="57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759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62510-CBA3-4100-ADD9-6B59E5BBA2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F9EE-AA9B-4B72-8A8A-8C4F7ACFD4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 dirty="0"/>
          </a:p>
        </p:txBody>
      </p:sp>
      <p:sp>
        <p:nvSpPr>
          <p:cNvPr id="10" name="Untertitel">
            <a:extLst>
              <a:ext uri="{FF2B5EF4-FFF2-40B4-BE49-F238E27FC236}">
                <a16:creationId xmlns:a16="http://schemas.microsoft.com/office/drawing/2014/main" id="{77F05883-668D-4875-8B6C-EF8F846BF0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B87F6CD-F562-4AFD-BC19-FE98EF2F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14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W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EFCBFA-B6E6-480F-BB21-88DCA69D9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4EEB1-5A5F-4870-8D96-DA28BEC85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65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W_Leerfolie ohn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989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Abschluss-/ 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44006" y="5596708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Webseite</a:t>
            </a:r>
            <a:endParaRPr lang="en-GB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44006" y="5321536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E-Mail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44005" y="5057514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Telefon</a:t>
            </a:r>
            <a:endParaRPr lang="en-GB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844006" y="4204952"/>
            <a:ext cx="4805945" cy="63505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Titel</a:t>
            </a:r>
            <a:endParaRPr lang="en-GB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44005" y="3680367"/>
            <a:ext cx="4805559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 err="1"/>
              <a:t>Vorname</a:t>
            </a:r>
            <a:r>
              <a:rPr lang="en-GB" dirty="0"/>
              <a:t> Name</a:t>
            </a:r>
          </a:p>
        </p:txBody>
      </p:sp>
      <p:sp>
        <p:nvSpPr>
          <p:cNvPr id="8" name="Rechteck mit Bildfüllung">
            <a:extLst>
              <a:ext uri="{FF2B5EF4-FFF2-40B4-BE49-F238E27FC236}">
                <a16:creationId xmlns:a16="http://schemas.microsoft.com/office/drawing/2014/main" id="{2767C8EC-3C33-4080-8107-00F402212840}"/>
              </a:ext>
            </a:extLst>
          </p:cNvPr>
          <p:cNvSpPr/>
          <p:nvPr/>
        </p:nvSpPr>
        <p:spPr>
          <a:xfrm>
            <a:off x="6258909" y="0"/>
            <a:ext cx="5933091" cy="6858000"/>
          </a:xfrm>
          <a:prstGeom prst="rect">
            <a:avLst/>
          </a:prstGeom>
          <a:blipFill>
            <a:blip r:embed="rId2"/>
            <a:srcRect/>
            <a:stretch>
              <a:fillRect t="-333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778642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3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FCAC5BC-03A5-485B-A936-454C9CD7DE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160000" y="6356352"/>
            <a:ext cx="344785" cy="365125"/>
          </a:xfrm>
        </p:spPr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21C61D2-E0C9-4492-807F-D444638FD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10" name="Platzhalter für Quellenangaben">
            <a:extLst>
              <a:ext uri="{FF2B5EF4-FFF2-40B4-BE49-F238E27FC236}">
                <a16:creationId xmlns:a16="http://schemas.microsoft.com/office/drawing/2014/main" id="{995301DA-B311-4F06-9531-9C725EF9A3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3" name="Inhaltsplatzhalter"/>
          <p:cNvSpPr>
            <a:spLocks noGrp="1"/>
          </p:cNvSpPr>
          <p:nvPr>
            <p:ph idx="1" hasCustomPrompt="1"/>
          </p:nvPr>
        </p:nvSpPr>
        <p:spPr>
          <a:xfrm>
            <a:off x="702000" y="1376363"/>
            <a:ext cx="10801350" cy="4468256"/>
          </a:xfrm>
        </p:spPr>
        <p:txBody>
          <a:bodyPr/>
          <a:lstStyle/>
          <a:p>
            <a:pPr lvl="0"/>
            <a:r>
              <a:rPr lang="en-GB" noProof="0" dirty="0" err="1"/>
              <a:t>Textmasterformat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9" name="Untertitel">
            <a:extLst>
              <a:ext uri="{FF2B5EF4-FFF2-40B4-BE49-F238E27FC236}">
                <a16:creationId xmlns:a16="http://schemas.microsoft.com/office/drawing/2014/main" id="{64CEF57D-4DE1-4D6C-8449-073D6EB1A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FAA8D-8D10-490F-BDE6-AD9849B5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6" y="186670"/>
            <a:ext cx="10794269" cy="57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567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W_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F3AAE-1B08-4F67-8A8E-5D61CE78B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322952-9B46-4901-98AA-6CF21E79731C}"/>
              </a:ext>
            </a:extLst>
          </p:cNvPr>
          <p:cNvSpPr/>
          <p:nvPr/>
        </p:nvSpPr>
        <p:spPr>
          <a:xfrm>
            <a:off x="695325" y="1412459"/>
            <a:ext cx="4680000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/>
          <a:lstStyle/>
          <a:p>
            <a:pPr algn="ctr"/>
            <a:endParaRPr lang="en-GB" sz="1800" dirty="0"/>
          </a:p>
        </p:txBody>
      </p:sp>
      <p:sp>
        <p:nvSpPr>
          <p:cNvPr id="3" name="Textplatzhalter"/>
          <p:cNvSpPr>
            <a:spLocks noGrp="1"/>
          </p:cNvSpPr>
          <p:nvPr>
            <p:ph type="body" idx="1"/>
          </p:nvPr>
        </p:nvSpPr>
        <p:spPr>
          <a:xfrm>
            <a:off x="5891195" y="3103635"/>
            <a:ext cx="5605480" cy="1996696"/>
          </a:xfr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white">
          <a:xfrm>
            <a:off x="1249659" y="2338123"/>
            <a:ext cx="3571333" cy="2852737"/>
          </a:xfrm>
        </p:spPr>
        <p:txBody>
          <a:bodyPr anchor="ctr"/>
          <a:lstStyle>
            <a:lvl1pPr algn="ctr">
              <a:defRPr sz="199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Nr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8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6324B-1195-4933-ABD2-B70CA9304D5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209AA-4F73-44B6-9D7F-C03850B0748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B40AEFC3-3BAE-43C4-83F4-22A55C2F50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315075" y="1375200"/>
            <a:ext cx="5181600" cy="4466800"/>
          </a:xfrm>
        </p:spPr>
        <p:txBody>
          <a:bodyPr/>
          <a:lstStyle/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702406" y="1375200"/>
            <a:ext cx="5181600" cy="4466800"/>
          </a:xfrm>
        </p:spPr>
        <p:txBody>
          <a:bodyPr/>
          <a:lstStyle/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noProof="0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2" name="Untertitel">
            <a:extLst>
              <a:ext uri="{FF2B5EF4-FFF2-40B4-BE49-F238E27FC236}">
                <a16:creationId xmlns:a16="http://schemas.microsoft.com/office/drawing/2014/main" id="{B94522C0-4125-4DDD-8E61-D710A2A19E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10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A95A5D-0A11-4FEE-BFB5-56F80F3F61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A65B7D-102B-45AC-96C3-005D0923A6E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quarter" idx="4" hasCustomPrompt="1"/>
          </p:nvPr>
        </p:nvSpPr>
        <p:spPr>
          <a:xfrm>
            <a:off x="6313487" y="1828801"/>
            <a:ext cx="5183188" cy="4015175"/>
          </a:xfrm>
        </p:spPr>
        <p:txBody>
          <a:bodyPr/>
          <a:lstStyle/>
          <a:p>
            <a:pPr lvl="0"/>
            <a:r>
              <a:rPr lang="en-GB" noProof="0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2"/>
          </p:nvPr>
        </p:nvSpPr>
        <p:spPr>
          <a:xfrm>
            <a:off x="702406" y="1828801"/>
            <a:ext cx="5157787" cy="4015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3"/>
          </p:nvPr>
        </p:nvSpPr>
        <p:spPr>
          <a:xfrm>
            <a:off x="6313487" y="1375200"/>
            <a:ext cx="5183188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1"/>
          <p:cNvSpPr>
            <a:spLocks noGrp="1"/>
          </p:cNvSpPr>
          <p:nvPr>
            <p:ph type="body" idx="1"/>
          </p:nvPr>
        </p:nvSpPr>
        <p:spPr>
          <a:xfrm>
            <a:off x="702406" y="1375200"/>
            <a:ext cx="5157787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0081352D-051F-4081-9927-48083E09DE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10" name="Titel">
            <a:extLst>
              <a:ext uri="{FF2B5EF4-FFF2-40B4-BE49-F238E27FC236}">
                <a16:creationId xmlns:a16="http://schemas.microsoft.com/office/drawing/2014/main" id="{B5FE77C9-DFBE-425D-B709-E86478147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CAFA0277-8BD5-40FF-8D0B-AAAD391D3F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22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185CA2-32ED-42A0-80E7-13956CEC3A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3FF4ED-78D1-4541-987F-C2595B016E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8C38380-34F6-4DB9-B557-555FC09C75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36675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4415999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6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449FB58-5632-4D04-8F49-3BFAFF88F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24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E6BDE8-D088-48DC-9CA8-4709A333BB4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9F3D50-EDAD-47D9-8802-8295DBF732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162DC8D2-340E-4025-A8FB-9EDDA8FB1A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E1F14B4-C011-42AB-A515-081084536B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2484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C68990E5-DA76-44BE-88BF-27B6D54EA6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6322485" y="1375200"/>
            <a:ext cx="5158315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11197" y="1375200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A3D848F-E027-464A-9B69-CFA0B939C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72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Drei Inhalte - vari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A54574-E53F-47D5-810F-6EB92D0F27B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F32AC-9922-44D1-AA11-586909458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AC94E5FC-5C9E-4BD9-82DC-8649942C56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1027" y="1375200"/>
            <a:ext cx="2625648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3553467" y="1376363"/>
            <a:ext cx="5098293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5" y="1375200"/>
            <a:ext cx="2631795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27054A36-E002-45BE-957D-0155D528A1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47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A5BAF-A883-4F03-B66A-D8A379DF91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B4BEA-7428-482E-A2D6-7BA444F937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D74DE7F8-5C18-4427-BBA0-BC47269FE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342092" y="1375200"/>
            <a:ext cx="6148683" cy="44676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C66489F-1CF0-4EA1-869E-E6B10B5A42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1375200"/>
            <a:ext cx="43434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DC79C5A9-80E0-4FDD-BF3C-D9903210B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3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Marker Satzspiegel">
            <a:extLst>
              <a:ext uri="{FF2B5EF4-FFF2-40B4-BE49-F238E27FC236}">
                <a16:creationId xmlns:a16="http://schemas.microsoft.com/office/drawing/2014/main" id="{505CA7A2-FBD2-4A1C-8563-604DB2351783}"/>
              </a:ext>
            </a:extLst>
          </p:cNvPr>
          <p:cNvCxnSpPr/>
          <p:nvPr/>
        </p:nvCxnSpPr>
        <p:spPr>
          <a:xfrm rot="5400000">
            <a:off x="489764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rker Satzspiegel">
            <a:extLst>
              <a:ext uri="{FF2B5EF4-FFF2-40B4-BE49-F238E27FC236}">
                <a16:creationId xmlns:a16="http://schemas.microsoft.com/office/drawing/2014/main" id="{85251E33-C596-48DD-A99F-A94159D17709}"/>
              </a:ext>
            </a:extLst>
          </p:cNvPr>
          <p:cNvCxnSpPr/>
          <p:nvPr/>
        </p:nvCxnSpPr>
        <p:spPr>
          <a:xfrm rot="5400000">
            <a:off x="11289665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rker Satzspiegel">
            <a:extLst>
              <a:ext uri="{FF2B5EF4-FFF2-40B4-BE49-F238E27FC236}">
                <a16:creationId xmlns:a16="http://schemas.microsoft.com/office/drawing/2014/main" id="{6241660C-3A82-4EFB-B451-76A2988EE618}"/>
              </a:ext>
            </a:extLst>
          </p:cNvPr>
          <p:cNvCxnSpPr/>
          <p:nvPr/>
        </p:nvCxnSpPr>
        <p:spPr>
          <a:xfrm>
            <a:off x="-756752" y="1379088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rker Satzspiegel">
            <a:extLst>
              <a:ext uri="{FF2B5EF4-FFF2-40B4-BE49-F238E27FC236}">
                <a16:creationId xmlns:a16="http://schemas.microsoft.com/office/drawing/2014/main" id="{D9CCB98F-E72F-4E25-900B-DBD35E88B61B}"/>
              </a:ext>
            </a:extLst>
          </p:cNvPr>
          <p:cNvCxnSpPr/>
          <p:nvPr/>
        </p:nvCxnSpPr>
        <p:spPr>
          <a:xfrm>
            <a:off x="-756752" y="6140869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>
          <a:xfrm>
            <a:off x="11159845" y="6356352"/>
            <a:ext cx="3447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-Platzhalter"/>
          <p:cNvSpPr>
            <a:spLocks noGrp="1"/>
          </p:cNvSpPr>
          <p:nvPr>
            <p:ph type="ftr" sz="quarter" idx="3"/>
          </p:nvPr>
        </p:nvSpPr>
        <p:spPr>
          <a:xfrm>
            <a:off x="5522537" y="6356352"/>
            <a:ext cx="563730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Assessing the Limits of SC</a:t>
            </a:r>
            <a:endParaRPr lang="de-DE"/>
          </a:p>
        </p:txBody>
      </p:sp>
      <p:pic>
        <p:nvPicPr>
          <p:cNvPr id="7" name="Logo unten">
            <a:extLst>
              <a:ext uri="{FF2B5EF4-FFF2-40B4-BE49-F238E27FC236}">
                <a16:creationId xmlns:a16="http://schemas.microsoft.com/office/drawing/2014/main" id="{47690EA4-C561-4F00-96E1-2056A1D451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" y="6178914"/>
            <a:ext cx="874141" cy="720000"/>
          </a:xfrm>
          <a:prstGeom prst="rect">
            <a:avLst/>
          </a:prstGeom>
        </p:spPr>
      </p:pic>
      <p:cxnSp>
        <p:nvCxnSpPr>
          <p:cNvPr id="8" name="Linie unten">
            <a:extLst>
              <a:ext uri="{FF2B5EF4-FFF2-40B4-BE49-F238E27FC236}">
                <a16:creationId xmlns:a16="http://schemas.microsoft.com/office/drawing/2014/main" id="{666C5A06-6BF5-44F8-AE4D-4690F9A1F650}"/>
              </a:ext>
            </a:extLst>
          </p:cNvPr>
          <p:cNvCxnSpPr>
            <a:cxnSpLocks/>
          </p:cNvCxnSpPr>
          <p:nvPr/>
        </p:nvCxnSpPr>
        <p:spPr>
          <a:xfrm>
            <a:off x="695281" y="6238947"/>
            <a:ext cx="1080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-Platzhalter"/>
          <p:cNvSpPr>
            <a:spLocks noGrp="1"/>
          </p:cNvSpPr>
          <p:nvPr>
            <p:ph type="body" idx="1"/>
          </p:nvPr>
        </p:nvSpPr>
        <p:spPr>
          <a:xfrm>
            <a:off x="702405" y="1376363"/>
            <a:ext cx="10800000" cy="4468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Mastertextformat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  <a:endParaRPr lang="en-GB" noProof="0" dirty="0"/>
          </a:p>
        </p:txBody>
      </p:sp>
      <p:sp>
        <p:nvSpPr>
          <p:cNvPr id="2" name="Titel-Platzhalter"/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Mastertitelformat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211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buFont typeface="Calibri" panose="020F0502020204030204" pitchFamily="34" charset="0"/>
        <a:buChar char="​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867">
          <p15:clr>
            <a:srgbClr val="F26B43"/>
          </p15:clr>
        </p15:guide>
        <p15:guide id="10" orient="horz" pos="640">
          <p15:clr>
            <a:srgbClr val="5ACBF0"/>
          </p15:clr>
        </p15:guide>
        <p15:guide id="11" orient="horz" pos="3702">
          <p15:clr>
            <a:srgbClr val="5ACBF0"/>
          </p15:clr>
        </p15:guide>
        <p15:guide id="12" orient="horz" pos="386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526C51-9C05-4F25-B57F-B1505B180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2F76E-BD38-4E3E-AA0A-2A5362956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Time Series Approach to Observational Studies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D7D540B-67F7-47D2-B8C7-81D500ECE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Limits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Synthetic</a:t>
            </a:r>
            <a:r>
              <a:rPr lang="de-DE" dirty="0"/>
              <a:t> Controls</a:t>
            </a:r>
          </a:p>
        </p:txBody>
      </p:sp>
    </p:spTree>
    <p:extLst>
      <p:ext uri="{BB962C8B-B14F-4D97-AF65-F5344CB8AC3E}">
        <p14:creationId xmlns:p14="http://schemas.microsoft.com/office/powerpoint/2010/main" val="200942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B4A9013-46B9-F700-A032-D7A4E8DA15E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94D061-E8CE-4916-B727-EF93A49185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 = 5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CCF4AC-A184-A24A-58B1-D27819AE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stationary</a:t>
            </a:r>
            <a:r>
              <a:rPr lang="de-DE" dirty="0"/>
              <a:t> VAR(1)-</a:t>
            </a:r>
            <a:r>
              <a:rPr lang="de-DE" dirty="0" err="1"/>
              <a:t>Process</a:t>
            </a:r>
            <a:r>
              <a:rPr lang="de-DE" dirty="0"/>
              <a:t> </a:t>
            </a:r>
          </a:p>
        </p:txBody>
      </p:sp>
      <p:pic>
        <p:nvPicPr>
          <p:cNvPr id="7" name="Inhaltsplatzhalter 14">
            <a:extLst>
              <a:ext uri="{FF2B5EF4-FFF2-40B4-BE49-F238E27FC236}">
                <a16:creationId xmlns:a16="http://schemas.microsoft.com/office/drawing/2014/main" id="{DC0A343E-E63D-F7FC-AB52-DD97F8125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406" y="2638920"/>
            <a:ext cx="6866305" cy="3591966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C985919-640F-6FF4-50FB-6BF10CD23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0"/>
          <a:stretch/>
        </p:blipFill>
        <p:spPr>
          <a:xfrm>
            <a:off x="6877321" y="1215985"/>
            <a:ext cx="4972999" cy="12071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BBD0EB6-413C-D684-C51D-B2C6970B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12"/>
          <a:stretch/>
        </p:blipFill>
        <p:spPr>
          <a:xfrm>
            <a:off x="438421" y="1215985"/>
            <a:ext cx="6267179" cy="120711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859F088-B22C-6053-604F-7CF584B32645}"/>
              </a:ext>
            </a:extLst>
          </p:cNvPr>
          <p:cNvSpPr txBox="1"/>
          <p:nvPr/>
        </p:nvSpPr>
        <p:spPr>
          <a:xfrm>
            <a:off x="7667625" y="2966122"/>
            <a:ext cx="4057650" cy="137651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noProof="1">
                <a:solidFill>
                  <a:schemeClr val="accent2"/>
                </a:solidFill>
              </a:rPr>
              <a:t>Obivous finding:</a:t>
            </a:r>
            <a:br>
              <a:rPr lang="de-DE" sz="2000" noProof="1">
                <a:solidFill>
                  <a:schemeClr val="accent2"/>
                </a:solidFill>
              </a:rPr>
            </a:br>
            <a:r>
              <a:rPr lang="de-DE" sz="2000" noProof="1">
                <a:solidFill>
                  <a:schemeClr val="accent2"/>
                </a:solidFill>
              </a:rPr>
              <a:t>VAR(1)-model seems to be superior when it comes to predicting a VAR(1)-Process</a:t>
            </a:r>
          </a:p>
        </p:txBody>
      </p:sp>
    </p:spTree>
    <p:extLst>
      <p:ext uri="{BB962C8B-B14F-4D97-AF65-F5344CB8AC3E}">
        <p14:creationId xmlns:p14="http://schemas.microsoft.com/office/powerpoint/2010/main" val="173536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B4F0103-E1F4-3DF7-E332-CC79A595F3B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0FA476-F676-58F0-E2EA-BE2A0CA7A7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5DE9495-387C-5E53-7F62-6D46024DC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537" y="1386681"/>
            <a:ext cx="8429625" cy="4448175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7C8791-D28D-F805-60D0-D87484EEAE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2F1DA6-EE26-8095-3038-0D1E5300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SC-</a:t>
            </a:r>
            <a:r>
              <a:rPr lang="de-DE" dirty="0" err="1"/>
              <a:t>Process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B4F0103-E1F4-3DF7-E332-CC79A595F3B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0FA476-F676-58F0-E2EA-BE2A0CA7A7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2F1DA6-EE26-8095-3038-0D1E5300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SC-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F3675D0-B73A-F790-4603-B8EE2C352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9595" y="1234104"/>
            <a:ext cx="2219325" cy="1028700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FA3EC4D-7FAA-0119-73A2-75273B1A2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25" y="2541421"/>
            <a:ext cx="3781425" cy="22669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C6EB23E-092D-EBB9-7898-C9BC44E06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17" y="675086"/>
            <a:ext cx="7208808" cy="51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6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C5A578E-8F48-0E6F-3CB8-F31D78ED44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BAC990-F67D-6E61-F8ED-01F622F4A7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5D3AB0-35AC-F139-08B4-0A20233863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 = 5</a:t>
            </a:r>
          </a:p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E821200-C109-EF4F-A0C9-38AE8100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SC-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71E869B-57B4-E452-C52D-7F236A1C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5" y="3098786"/>
            <a:ext cx="5415915" cy="251564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5443CD9-95C7-48DC-2727-7A099854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1" r="45735"/>
          <a:stretch/>
        </p:blipFill>
        <p:spPr>
          <a:xfrm>
            <a:off x="520065" y="1421139"/>
            <a:ext cx="5575935" cy="12154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2E56BA-1298-6795-7347-00F728318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65"/>
          <a:stretch/>
        </p:blipFill>
        <p:spPr>
          <a:xfrm>
            <a:off x="6244589" y="1421139"/>
            <a:ext cx="5575936" cy="121546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2FA4EB5-C58A-63FE-29D2-2DB3DB95672B}"/>
              </a:ext>
            </a:extLst>
          </p:cNvPr>
          <p:cNvSpPr/>
          <p:nvPr/>
        </p:nvSpPr>
        <p:spPr>
          <a:xfrm>
            <a:off x="520064" y="2082829"/>
            <a:ext cx="5575935" cy="18031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EEBCA8C-BD03-4560-BC17-18D527845BF9}"/>
              </a:ext>
            </a:extLst>
          </p:cNvPr>
          <p:cNvSpPr/>
          <p:nvPr/>
        </p:nvSpPr>
        <p:spPr>
          <a:xfrm>
            <a:off x="6244588" y="2082828"/>
            <a:ext cx="5575935" cy="18031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9A8F09C-A80D-BC84-1763-D8F6ADFCDCC6}"/>
              </a:ext>
            </a:extLst>
          </p:cNvPr>
          <p:cNvSpPr txBox="1"/>
          <p:nvPr/>
        </p:nvSpPr>
        <p:spPr>
          <a:xfrm>
            <a:off x="7445700" y="2978467"/>
            <a:ext cx="4057650" cy="106873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noProof="1">
                <a:solidFill>
                  <a:schemeClr val="accent2"/>
                </a:solidFill>
              </a:rPr>
              <a:t>Obivous finding:</a:t>
            </a:r>
            <a:br>
              <a:rPr lang="de-DE" sz="2000" noProof="1">
                <a:solidFill>
                  <a:schemeClr val="accent2"/>
                </a:solidFill>
              </a:rPr>
            </a:br>
            <a:r>
              <a:rPr lang="de-DE" sz="2000" noProof="1">
                <a:solidFill>
                  <a:schemeClr val="accent2"/>
                </a:solidFill>
              </a:rPr>
              <a:t>SC-model seems to be superior when it comes to predicting a SC-Process</a:t>
            </a:r>
          </a:p>
        </p:txBody>
      </p:sp>
    </p:spTree>
    <p:extLst>
      <p:ext uri="{BB962C8B-B14F-4D97-AF65-F5344CB8AC3E}">
        <p14:creationId xmlns:p14="http://schemas.microsoft.com/office/powerpoint/2010/main" val="411270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FE0BF89-92F5-B178-88F1-5EC140F76BE4}"/>
              </a:ext>
            </a:extLst>
          </p:cNvPr>
          <p:cNvSpPr txBox="1"/>
          <p:nvPr/>
        </p:nvSpPr>
        <p:spPr>
          <a:xfrm>
            <a:off x="702406" y="884409"/>
            <a:ext cx="4011543" cy="471467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Pure </a:t>
            </a:r>
            <a:r>
              <a:rPr lang="en-US" sz="2000" dirty="0">
                <a:solidFill>
                  <a:schemeClr val="accent2"/>
                </a:solidFill>
              </a:rPr>
              <a:t>VAR-process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A3544F-335A-E184-E10D-DA3F02734E25}"/>
              </a:ext>
            </a:extLst>
          </p:cNvPr>
          <p:cNvSpPr txBox="1"/>
          <p:nvPr/>
        </p:nvSpPr>
        <p:spPr>
          <a:xfrm>
            <a:off x="9147990" y="884408"/>
            <a:ext cx="1813042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Pure </a:t>
            </a:r>
            <a:r>
              <a:rPr lang="en-US" sz="2000" dirty="0">
                <a:solidFill>
                  <a:schemeClr val="accent2"/>
                </a:solidFill>
              </a:rPr>
              <a:t>SC-process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C199BB8-8191-5541-6C53-437A7F78B1CB}"/>
              </a:ext>
            </a:extLst>
          </p:cNvPr>
          <p:cNvCxnSpPr/>
          <p:nvPr/>
        </p:nvCxnSpPr>
        <p:spPr>
          <a:xfrm>
            <a:off x="1244878" y="1531620"/>
            <a:ext cx="924504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593AB2E9-1832-8518-2265-19402C0C5C49}"/>
              </a:ext>
            </a:extLst>
          </p:cNvPr>
          <p:cNvSpPr txBox="1">
            <a:spLocks/>
          </p:cNvSpPr>
          <p:nvPr/>
        </p:nvSpPr>
        <p:spPr>
          <a:xfrm>
            <a:off x="702406" y="186670"/>
            <a:ext cx="10794269" cy="57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noProof="1"/>
              <a:t>Grid Search</a:t>
            </a:r>
          </a:p>
        </p:txBody>
      </p:sp>
      <p:sp>
        <p:nvSpPr>
          <p:cNvPr id="8" name="Textplatzhalter 15">
            <a:extLst>
              <a:ext uri="{FF2B5EF4-FFF2-40B4-BE49-F238E27FC236}">
                <a16:creationId xmlns:a16="http://schemas.microsoft.com/office/drawing/2014/main" id="{CDA759E2-FF84-48C7-8EC9-1D5F0818F722}"/>
              </a:ext>
            </a:extLst>
          </p:cNvPr>
          <p:cNvSpPr txBox="1">
            <a:spLocks/>
          </p:cNvSpPr>
          <p:nvPr/>
        </p:nvSpPr>
        <p:spPr>
          <a:xfrm>
            <a:off x="702406" y="767273"/>
            <a:ext cx="10794269" cy="360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Calibri" panose="020F0502020204030204" pitchFamily="34" charset="0"/>
              <a:buChar char="​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929E6160-1A27-D4B3-66E0-04DFA0A09329}"/>
              </a:ext>
            </a:extLst>
          </p:cNvPr>
          <p:cNvSpPr txBox="1">
            <a:spLocks/>
          </p:cNvSpPr>
          <p:nvPr/>
        </p:nvSpPr>
        <p:spPr>
          <a:xfrm>
            <a:off x="702406" y="2617474"/>
            <a:ext cx="10800944" cy="3211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Calibri" panose="020F0502020204030204" pitchFamily="34" charset="0"/>
              <a:buChar char="​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ym typeface="Wingdings" panose="05000000000000000000" pitchFamily="2" charset="2"/>
              </a:rPr>
              <a:t>Grid Search: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VAR-model best when data is generated by VAR-process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SC-model best when data is generated by SC-process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Can we identify sweet spot for VAR-SC-model?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ym typeface="Wingdings" panose="05000000000000000000" pitchFamily="2" charset="2"/>
              </a:rPr>
              <a:t>Goal: Develop statistic that gives educated advice on which method to go for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ym typeface="Wingdings" panose="05000000000000000000" pitchFamily="2" charset="2"/>
              </a:rPr>
              <a:t>Hurdles/ Extensions: 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Extend methodology to case that allows for covariates: VAR-X/ ADL-model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See result for existing applications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Come up with nice own application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sym typeface="Wingdings" panose="05000000000000000000" pitchFamily="2" charset="2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72CD9D-1621-A7B3-2FC9-F60894E10194}"/>
              </a:ext>
            </a:extLst>
          </p:cNvPr>
          <p:cNvSpPr txBox="1">
            <a:spLocks/>
          </p:cNvSpPr>
          <p:nvPr/>
        </p:nvSpPr>
        <p:spPr>
          <a:xfrm>
            <a:off x="1244878" y="1799406"/>
            <a:ext cx="1393500" cy="4534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Calibri" panose="020F0502020204030204" pitchFamily="34" charset="0"/>
              <a:buChar char="​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>
                <a:sym typeface="Wingdings" panose="05000000000000000000" pitchFamily="2" charset="2"/>
              </a:rPr>
              <a:t>VAR-model</a:t>
            </a:r>
            <a:endParaRPr lang="en-US" sz="2200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2D577CDA-52DA-DC74-8EEE-B4DDB047A642}"/>
              </a:ext>
            </a:extLst>
          </p:cNvPr>
          <p:cNvSpPr/>
          <p:nvPr/>
        </p:nvSpPr>
        <p:spPr>
          <a:xfrm>
            <a:off x="888812" y="1793890"/>
            <a:ext cx="1843051" cy="567791"/>
          </a:xfrm>
          <a:custGeom>
            <a:avLst/>
            <a:gdLst>
              <a:gd name="connsiteX0" fmla="*/ 677098 w 1843051"/>
              <a:gd name="connsiteY0" fmla="*/ 16933 h 567791"/>
              <a:gd name="connsiteX1" fmla="*/ 517078 w 1843051"/>
              <a:gd name="connsiteY1" fmla="*/ 16933 h 567791"/>
              <a:gd name="connsiteX2" fmla="*/ 14158 w 1843051"/>
              <a:gd name="connsiteY2" fmla="*/ 154093 h 567791"/>
              <a:gd name="connsiteX3" fmla="*/ 265618 w 1843051"/>
              <a:gd name="connsiteY3" fmla="*/ 519853 h 567791"/>
              <a:gd name="connsiteX4" fmla="*/ 1522918 w 1843051"/>
              <a:gd name="connsiteY4" fmla="*/ 531283 h 567791"/>
              <a:gd name="connsiteX5" fmla="*/ 1842958 w 1843051"/>
              <a:gd name="connsiteY5" fmla="*/ 222673 h 567791"/>
              <a:gd name="connsiteX6" fmla="*/ 1545778 w 1843051"/>
              <a:gd name="connsiteY6" fmla="*/ 16933 h 567791"/>
              <a:gd name="connsiteX7" fmla="*/ 677098 w 1843051"/>
              <a:gd name="connsiteY7" fmla="*/ 16933 h 56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3051" h="567791">
                <a:moveTo>
                  <a:pt x="677098" y="16933"/>
                </a:moveTo>
                <a:cubicBezTo>
                  <a:pt x="505648" y="16933"/>
                  <a:pt x="627568" y="-5927"/>
                  <a:pt x="517078" y="16933"/>
                </a:cubicBezTo>
                <a:cubicBezTo>
                  <a:pt x="406588" y="39793"/>
                  <a:pt x="56068" y="70273"/>
                  <a:pt x="14158" y="154093"/>
                </a:cubicBezTo>
                <a:cubicBezTo>
                  <a:pt x="-27752" y="237913"/>
                  <a:pt x="14158" y="456988"/>
                  <a:pt x="265618" y="519853"/>
                </a:cubicBezTo>
                <a:cubicBezTo>
                  <a:pt x="517078" y="582718"/>
                  <a:pt x="1260028" y="580813"/>
                  <a:pt x="1522918" y="531283"/>
                </a:cubicBezTo>
                <a:cubicBezTo>
                  <a:pt x="1785808" y="481753"/>
                  <a:pt x="1839148" y="308398"/>
                  <a:pt x="1842958" y="222673"/>
                </a:cubicBezTo>
                <a:cubicBezTo>
                  <a:pt x="1846768" y="136948"/>
                  <a:pt x="1734373" y="55033"/>
                  <a:pt x="1545778" y="16933"/>
                </a:cubicBezTo>
                <a:cubicBezTo>
                  <a:pt x="1357183" y="-21167"/>
                  <a:pt x="848548" y="16933"/>
                  <a:pt x="677098" y="169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VAR-model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2CFA3B07-906E-97D3-74EB-27126A1A2CE3}"/>
              </a:ext>
            </a:extLst>
          </p:cNvPr>
          <p:cNvSpPr/>
          <p:nvPr/>
        </p:nvSpPr>
        <p:spPr>
          <a:xfrm>
            <a:off x="8939342" y="1794115"/>
            <a:ext cx="1843051" cy="567791"/>
          </a:xfrm>
          <a:custGeom>
            <a:avLst/>
            <a:gdLst>
              <a:gd name="connsiteX0" fmla="*/ 677098 w 1843051"/>
              <a:gd name="connsiteY0" fmla="*/ 16933 h 567791"/>
              <a:gd name="connsiteX1" fmla="*/ 517078 w 1843051"/>
              <a:gd name="connsiteY1" fmla="*/ 16933 h 567791"/>
              <a:gd name="connsiteX2" fmla="*/ 14158 w 1843051"/>
              <a:gd name="connsiteY2" fmla="*/ 154093 h 567791"/>
              <a:gd name="connsiteX3" fmla="*/ 265618 w 1843051"/>
              <a:gd name="connsiteY3" fmla="*/ 519853 h 567791"/>
              <a:gd name="connsiteX4" fmla="*/ 1522918 w 1843051"/>
              <a:gd name="connsiteY4" fmla="*/ 531283 h 567791"/>
              <a:gd name="connsiteX5" fmla="*/ 1842958 w 1843051"/>
              <a:gd name="connsiteY5" fmla="*/ 222673 h 567791"/>
              <a:gd name="connsiteX6" fmla="*/ 1545778 w 1843051"/>
              <a:gd name="connsiteY6" fmla="*/ 16933 h 567791"/>
              <a:gd name="connsiteX7" fmla="*/ 677098 w 1843051"/>
              <a:gd name="connsiteY7" fmla="*/ 16933 h 56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3051" h="567791">
                <a:moveTo>
                  <a:pt x="677098" y="16933"/>
                </a:moveTo>
                <a:cubicBezTo>
                  <a:pt x="505648" y="16933"/>
                  <a:pt x="627568" y="-5927"/>
                  <a:pt x="517078" y="16933"/>
                </a:cubicBezTo>
                <a:cubicBezTo>
                  <a:pt x="406588" y="39793"/>
                  <a:pt x="56068" y="70273"/>
                  <a:pt x="14158" y="154093"/>
                </a:cubicBezTo>
                <a:cubicBezTo>
                  <a:pt x="-27752" y="237913"/>
                  <a:pt x="14158" y="456988"/>
                  <a:pt x="265618" y="519853"/>
                </a:cubicBezTo>
                <a:cubicBezTo>
                  <a:pt x="517078" y="582718"/>
                  <a:pt x="1260028" y="580813"/>
                  <a:pt x="1522918" y="531283"/>
                </a:cubicBezTo>
                <a:cubicBezTo>
                  <a:pt x="1785808" y="481753"/>
                  <a:pt x="1839148" y="308398"/>
                  <a:pt x="1842958" y="222673"/>
                </a:cubicBezTo>
                <a:cubicBezTo>
                  <a:pt x="1846768" y="136948"/>
                  <a:pt x="1734373" y="55033"/>
                  <a:pt x="1545778" y="16933"/>
                </a:cubicBezTo>
                <a:cubicBezTo>
                  <a:pt x="1357183" y="-21167"/>
                  <a:pt x="848548" y="16933"/>
                  <a:pt x="677098" y="169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SC-model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56F2565C-4FA3-70F9-5D4D-404E38098455}"/>
              </a:ext>
            </a:extLst>
          </p:cNvPr>
          <p:cNvSpPr/>
          <p:nvPr/>
        </p:nvSpPr>
        <p:spPr>
          <a:xfrm>
            <a:off x="4914077" y="1793891"/>
            <a:ext cx="1843051" cy="567791"/>
          </a:xfrm>
          <a:custGeom>
            <a:avLst/>
            <a:gdLst>
              <a:gd name="connsiteX0" fmla="*/ 677098 w 1843051"/>
              <a:gd name="connsiteY0" fmla="*/ 16933 h 567791"/>
              <a:gd name="connsiteX1" fmla="*/ 517078 w 1843051"/>
              <a:gd name="connsiteY1" fmla="*/ 16933 h 567791"/>
              <a:gd name="connsiteX2" fmla="*/ 14158 w 1843051"/>
              <a:gd name="connsiteY2" fmla="*/ 154093 h 567791"/>
              <a:gd name="connsiteX3" fmla="*/ 265618 w 1843051"/>
              <a:gd name="connsiteY3" fmla="*/ 519853 h 567791"/>
              <a:gd name="connsiteX4" fmla="*/ 1522918 w 1843051"/>
              <a:gd name="connsiteY4" fmla="*/ 531283 h 567791"/>
              <a:gd name="connsiteX5" fmla="*/ 1842958 w 1843051"/>
              <a:gd name="connsiteY5" fmla="*/ 222673 h 567791"/>
              <a:gd name="connsiteX6" fmla="*/ 1545778 w 1843051"/>
              <a:gd name="connsiteY6" fmla="*/ 16933 h 567791"/>
              <a:gd name="connsiteX7" fmla="*/ 677098 w 1843051"/>
              <a:gd name="connsiteY7" fmla="*/ 16933 h 56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3051" h="567791">
                <a:moveTo>
                  <a:pt x="677098" y="16933"/>
                </a:moveTo>
                <a:cubicBezTo>
                  <a:pt x="505648" y="16933"/>
                  <a:pt x="627568" y="-5927"/>
                  <a:pt x="517078" y="16933"/>
                </a:cubicBezTo>
                <a:cubicBezTo>
                  <a:pt x="406588" y="39793"/>
                  <a:pt x="56068" y="70273"/>
                  <a:pt x="14158" y="154093"/>
                </a:cubicBezTo>
                <a:cubicBezTo>
                  <a:pt x="-27752" y="237913"/>
                  <a:pt x="14158" y="456988"/>
                  <a:pt x="265618" y="519853"/>
                </a:cubicBezTo>
                <a:cubicBezTo>
                  <a:pt x="517078" y="582718"/>
                  <a:pt x="1260028" y="580813"/>
                  <a:pt x="1522918" y="531283"/>
                </a:cubicBezTo>
                <a:cubicBezTo>
                  <a:pt x="1785808" y="481753"/>
                  <a:pt x="1839148" y="308398"/>
                  <a:pt x="1842958" y="222673"/>
                </a:cubicBezTo>
                <a:cubicBezTo>
                  <a:pt x="1846768" y="136948"/>
                  <a:pt x="1734373" y="55033"/>
                  <a:pt x="1545778" y="16933"/>
                </a:cubicBezTo>
                <a:cubicBezTo>
                  <a:pt x="1357183" y="-21167"/>
                  <a:pt x="848548" y="16933"/>
                  <a:pt x="677098" y="16933"/>
                </a:cubicBezTo>
                <a:close/>
              </a:path>
            </a:pathLst>
          </a:custGeom>
          <a:solidFill>
            <a:srgbClr val="2E49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VAR-SC-model</a:t>
            </a:r>
          </a:p>
        </p:txBody>
      </p:sp>
    </p:spTree>
    <p:extLst>
      <p:ext uri="{BB962C8B-B14F-4D97-AF65-F5344CB8AC3E}">
        <p14:creationId xmlns:p14="http://schemas.microsoft.com/office/powerpoint/2010/main" val="228063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nhaltsplatzhalter 6">
            <a:extLst>
              <a:ext uri="{FF2B5EF4-FFF2-40B4-BE49-F238E27FC236}">
                <a16:creationId xmlns:a16="http://schemas.microsoft.com/office/drawing/2014/main" id="{3FCCE3FD-D6E5-3DE1-283D-DA2BC3C05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62"/>
          <a:stretch/>
        </p:blipFill>
        <p:spPr>
          <a:xfrm>
            <a:off x="786766" y="1376363"/>
            <a:ext cx="8162287" cy="4468812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86D952-4944-A74D-C751-9D80D11D26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B52D16-F121-AC13-C63B-8D2816DB8C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C3437A-F618-0AFC-E1B0-5674A0299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 = 5; Iterations = 1,000; Length = 1,000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052F2F3-1A0F-A093-DDE0-395873DC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VAR_SC looks good with few donors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E339DE6-860A-48FF-E8E7-30212D3B0C1E}"/>
              </a:ext>
            </a:extLst>
          </p:cNvPr>
          <p:cNvSpPr/>
          <p:nvPr/>
        </p:nvSpPr>
        <p:spPr>
          <a:xfrm>
            <a:off x="8218170" y="1997370"/>
            <a:ext cx="41719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17C71D1-2E6D-9518-BA57-4E8D74903C54}"/>
              </a:ext>
            </a:extLst>
          </p:cNvPr>
          <p:cNvSpPr/>
          <p:nvPr/>
        </p:nvSpPr>
        <p:spPr>
          <a:xfrm>
            <a:off x="194310" y="4274209"/>
            <a:ext cx="42608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95A5566-7FC4-647A-08D2-875F61590BAA}"/>
              </a:ext>
            </a:extLst>
          </p:cNvPr>
          <p:cNvSpPr/>
          <p:nvPr/>
        </p:nvSpPr>
        <p:spPr>
          <a:xfrm>
            <a:off x="8218170" y="4454209"/>
            <a:ext cx="485775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15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9432BF2-E716-A3C6-E8AC-AFA66D86A0B4}"/>
              </a:ext>
            </a:extLst>
          </p:cNvPr>
          <p:cNvSpPr/>
          <p:nvPr/>
        </p:nvSpPr>
        <p:spPr>
          <a:xfrm>
            <a:off x="194310" y="1997370"/>
            <a:ext cx="42608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BB017D4-C572-CB22-5459-C2D85BD81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25" y="530225"/>
            <a:ext cx="25527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1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1">
            <a:extLst>
              <a:ext uri="{FF2B5EF4-FFF2-40B4-BE49-F238E27FC236}">
                <a16:creationId xmlns:a16="http://schemas.microsoft.com/office/drawing/2014/main" id="{E9001D7C-E51B-6B0A-792E-FBA38BB19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43" y="1212874"/>
            <a:ext cx="8230721" cy="4468812"/>
          </a:xfr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86D952-4944-A74D-C751-9D80D11D26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B52D16-F121-AC13-C63B-8D2816DB8C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C3437A-F618-0AFC-E1B0-5674A0299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 = 50; Iterations = 50; Length = 1,000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052F2F3-1A0F-A093-DDE0-395873DC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regularization with plenty of donors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E339DE6-860A-48FF-E8E7-30212D3B0C1E}"/>
              </a:ext>
            </a:extLst>
          </p:cNvPr>
          <p:cNvSpPr/>
          <p:nvPr/>
        </p:nvSpPr>
        <p:spPr>
          <a:xfrm>
            <a:off x="8218170" y="1997370"/>
            <a:ext cx="41719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17C71D1-2E6D-9518-BA57-4E8D74903C54}"/>
              </a:ext>
            </a:extLst>
          </p:cNvPr>
          <p:cNvSpPr/>
          <p:nvPr/>
        </p:nvSpPr>
        <p:spPr>
          <a:xfrm>
            <a:off x="134619" y="4274209"/>
            <a:ext cx="485775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11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95A5566-7FC4-647A-08D2-875F61590BAA}"/>
              </a:ext>
            </a:extLst>
          </p:cNvPr>
          <p:cNvSpPr/>
          <p:nvPr/>
        </p:nvSpPr>
        <p:spPr>
          <a:xfrm>
            <a:off x="8218170" y="4454209"/>
            <a:ext cx="485775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9432BF2-E716-A3C6-E8AC-AFA66D86A0B4}"/>
              </a:ext>
            </a:extLst>
          </p:cNvPr>
          <p:cNvSpPr/>
          <p:nvPr/>
        </p:nvSpPr>
        <p:spPr>
          <a:xfrm>
            <a:off x="194310" y="1997370"/>
            <a:ext cx="42608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59BAB39-C4EC-686D-56A1-24E945C2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697" y="435849"/>
            <a:ext cx="31051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56FD236-C517-A413-A5DB-B0A1AC7CED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Assessing the Limits of SC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83C636-D6FB-D598-9170-52CDE308C2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E991093-78DD-F16D-994A-36C9A405D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472" y="1286052"/>
            <a:ext cx="7253056" cy="4285896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9AECB0-EBB6-B18F-ACDD-EB6CC18041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912B301-71DD-AFCC-7EC2-2F3A902F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Potential </a:t>
            </a:r>
            <a:r>
              <a:rPr lang="de-DE" dirty="0" err="1"/>
              <a:t>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80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4ABA1D-B0CA-7207-4DC5-FFD07B1A39A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AD4ED3-E11F-8235-D4DF-809B5C9B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b="1" dirty="0"/>
              <a:t>Regularization</a:t>
            </a:r>
            <a:br>
              <a:rPr lang="en-US" sz="1400" dirty="0"/>
            </a:br>
            <a:r>
              <a:rPr lang="en-US" sz="1400" dirty="0"/>
              <a:t>- Could penalize distance to SC-estimate (calibration), Time-Series cross validation to obtain optimal parameter value</a:t>
            </a:r>
            <a:br>
              <a:rPr lang="en-US" sz="1400" dirty="0"/>
            </a:br>
            <a:r>
              <a:rPr lang="en-US" sz="1400" dirty="0"/>
              <a:t>- Could also directly penalize for deviations from specific model (VAR, Factor, …)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b="1" dirty="0"/>
              <a:t>Data structure:</a:t>
            </a:r>
            <a:br>
              <a:rPr lang="en-US" sz="1400" b="1" dirty="0"/>
            </a:br>
            <a:r>
              <a:rPr lang="en-US" sz="1400" dirty="0"/>
              <a:t>- Case with covariates needed? Harvey and Thiele (2019) omit covariates.</a:t>
            </a:r>
            <a:br>
              <a:rPr lang="en-US" sz="1400" dirty="0"/>
            </a:br>
            <a:r>
              <a:rPr lang="en-US" sz="1400" dirty="0"/>
              <a:t>- Relationship between N and T</a:t>
            </a:r>
            <a:br>
              <a:rPr lang="en-US" sz="1400" dirty="0"/>
            </a:br>
            <a:r>
              <a:rPr lang="en-US" sz="1400" dirty="0"/>
              <a:t>- Small sample properties in context of SC important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Harvey and Thiele (2019)</a:t>
            </a:r>
            <a:br>
              <a:rPr lang="en-US" sz="1400" dirty="0"/>
            </a:br>
            <a:r>
              <a:rPr lang="en-US" sz="1400" dirty="0"/>
              <a:t>- Highlight contextual requirements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b="1" dirty="0"/>
              <a:t>Inference: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Chernozhukov</a:t>
            </a:r>
            <a:r>
              <a:rPr lang="en-US" sz="1400" dirty="0"/>
              <a:t>, Hahn and Chi (2017)</a:t>
            </a:r>
            <a:br>
              <a:rPr lang="en-US" sz="1400" dirty="0"/>
            </a:br>
            <a:r>
              <a:rPr lang="en-US" sz="1400" dirty="0"/>
              <a:t>- Structural breaks, Andrews’ end of sample test (2003)</a:t>
            </a:r>
            <a:br>
              <a:rPr lang="en-US" sz="1400" dirty="0"/>
            </a:br>
            <a:r>
              <a:rPr lang="en-US" sz="1400" dirty="0"/>
              <a:t>- parameter significance</a:t>
            </a:r>
            <a:br>
              <a:rPr lang="en-US" sz="1400" dirty="0"/>
            </a:br>
            <a:r>
              <a:rPr lang="en-US" sz="1400" dirty="0"/>
              <a:t>- permutation</a:t>
            </a:r>
            <a:br>
              <a:rPr lang="en-US" sz="1400" dirty="0"/>
            </a:br>
            <a:r>
              <a:rPr lang="en-US" sz="1400" dirty="0"/>
              <a:t>- placebo</a:t>
            </a:r>
            <a:br>
              <a:rPr lang="en-US" sz="1400" dirty="0"/>
            </a:br>
            <a:r>
              <a:rPr lang="en-US" sz="1400" dirty="0"/>
              <a:t>- should be able to show unbiasedness/consistency of own estimator </a:t>
            </a:r>
            <a:r>
              <a:rPr lang="en-US" sz="1400" dirty="0">
                <a:sym typeface="Wingdings" panose="05000000000000000000" pitchFamily="2" charset="2"/>
              </a:rPr>
              <a:t> proof</a:t>
            </a: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b="1" dirty="0"/>
              <a:t>Simulate SC the right way</a:t>
            </a:r>
            <a:br>
              <a:rPr lang="en-US" sz="1400" dirty="0"/>
            </a:br>
            <a:r>
              <a:rPr lang="en-US" sz="1400" dirty="0"/>
              <a:t>- Factor model: </a:t>
            </a:r>
            <a:r>
              <a:rPr lang="en-US" sz="1400" dirty="0" err="1"/>
              <a:t>Ferman</a:t>
            </a:r>
            <a:r>
              <a:rPr lang="en-US" sz="1400" dirty="0"/>
              <a:t> (2021), also addressed in Abadie er al. (2010)</a:t>
            </a:r>
            <a:br>
              <a:rPr lang="en-US" sz="1400" dirty="0"/>
            </a:br>
            <a:r>
              <a:rPr lang="en-US" sz="1400" dirty="0"/>
              <a:t>- AR: Abadie et al. (2010), Ben-Michael (2021a)</a:t>
            </a: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b="1" dirty="0"/>
              <a:t>Develop/ find statistic that approximates </a:t>
            </a:r>
            <a:r>
              <a:rPr lang="en-US" sz="1400" b="1" dirty="0" err="1"/>
              <a:t>VAR_share</a:t>
            </a:r>
            <a:endParaRPr lang="en-US" sz="1400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540DDF-A006-0896-DC04-46272B09D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7180CC3-7108-9A77-775E-7FB18119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387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672F121-E704-A679-0804-08DCC72190E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0DB45F-AC77-980E-426F-1552A331C5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41A2DB-B0FB-968E-BDB3-DC66F1BE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 err="1"/>
              <a:t>Methodological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Synthetic</a:t>
            </a:r>
            <a:r>
              <a:rPr lang="de-DE" dirty="0"/>
              <a:t> Controls</a:t>
            </a:r>
          </a:p>
          <a:p>
            <a:r>
              <a:rPr lang="de-DE" dirty="0" err="1"/>
              <a:t>Introducing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VAR_SC-</a:t>
            </a:r>
            <a:r>
              <a:rPr lang="de-DE" dirty="0" err="1"/>
              <a:t>Estimator</a:t>
            </a:r>
            <a:endParaRPr lang="de-DE" dirty="0"/>
          </a:p>
          <a:p>
            <a:r>
              <a:rPr lang="de-DE" dirty="0"/>
              <a:t>Simulation Study</a:t>
            </a:r>
          </a:p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  <a:p>
            <a:r>
              <a:rPr lang="de-DE" dirty="0"/>
              <a:t>Own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D318A4-BB1F-F69A-63E8-DC6AC0EE03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4F41F66-465F-BDD0-9B11-E27179AF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Potential </a:t>
            </a:r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229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C7B29D-EEA6-389D-E417-1079C24A693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0E1E4E-2243-D98A-3B33-B0A8A12FED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FD80FA-6807-4FDA-176B-ABC31276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Want to estimate treatment effects in observational studies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Typically, settings where only few observations for treatment and control group at hand (Countries, Counties, ...)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Parallel trends assumption also unlikely to hold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Idea: Instead of having many individually poor control groups, synthetize one control group that is best with respect to some criteria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Abadie and </a:t>
            </a:r>
            <a:r>
              <a:rPr lang="en-US" sz="2000" dirty="0" err="1"/>
              <a:t>Garadeazabal</a:t>
            </a:r>
            <a:r>
              <a:rPr lang="en-US" sz="2000" dirty="0"/>
              <a:t> (2003): Compute convex combination of donors that fits quantity of interest and potential covariates in the pre-treatment period best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Use this convex combination to estimate counterfactual in the post-treatment period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Convex combination: Restrict weights to lie in [0,1] and to sum up to 1 to avoid extrapolation/ overfitting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156C459-8C67-7C2F-AAF8-9BA47302AC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898A228-D9FD-5FEE-0B1E-1BED7C57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986C051-5F69-36ED-C8D4-75C9264BEC6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ABF54A-54C3-B40B-BE61-275B6DEF4A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BC5C88-BD00-02BC-0574-34B90AF2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00" y="1396050"/>
            <a:ext cx="10801350" cy="446825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Simulation konzeptionell in Ordnung?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Weitere zu betrachtende Aspekte?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Struktur grundsätzlich ok?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Organisation: Zeitschiene, Veröffentlichung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D2222E-A31D-DF1D-F9E2-3D33D7B048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728AF9F-B597-7E13-5741-2C39A017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Punkte</a:t>
            </a:r>
          </a:p>
        </p:txBody>
      </p:sp>
    </p:spTree>
    <p:extLst>
      <p:ext uri="{BB962C8B-B14F-4D97-AF65-F5344CB8AC3E}">
        <p14:creationId xmlns:p14="http://schemas.microsoft.com/office/powerpoint/2010/main" val="196108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6C54EF-C9C3-33D6-267F-7AF334BE93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41FB0A33-C027-9D20-A02D-F7209560E4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1300" y="1822450"/>
            <a:ext cx="4629150" cy="3571875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370E903-DDD3-7B67-8DAA-9DC4F79D6B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5512" y="1812925"/>
            <a:ext cx="4733925" cy="3590925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B9128A-7885-A0FA-FE54-FAB043214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85957D-4140-44F5-5284-A5380C95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Costs of Economic Nationalism</a:t>
            </a:r>
          </a:p>
        </p:txBody>
      </p:sp>
    </p:spTree>
    <p:extLst>
      <p:ext uri="{BB962C8B-B14F-4D97-AF65-F5344CB8AC3E}">
        <p14:creationId xmlns:p14="http://schemas.microsoft.com/office/powerpoint/2010/main" val="305470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EA41A9-CCF9-B2CC-F42C-0F1C3E3C5BB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AEC306-2A89-E0CC-F1D7-0FA498B0E2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18818C8D-5964-D7CA-3E8A-3B23C88CD8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6338" y="3839369"/>
            <a:ext cx="9810750" cy="1952625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F9AAD02-0437-390B-54CE-63A6E77A9B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76338" y="1409569"/>
            <a:ext cx="9188768" cy="2202786"/>
          </a:xfr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85E2281E-943A-0102-2D86-388D8BD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 to interpret results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3A3F039-5919-26FE-E5A6-B4B7B0C94D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7AF6DD-3817-0824-DEEE-6484D653662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D9A560-2C24-48AA-8BD3-5427684AF8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5E2AC506-4A6B-20A4-01EA-317F0B79DB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2237" y="1674812"/>
            <a:ext cx="4867275" cy="3867150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CC52D33-0B85-BE25-877A-5B4B2AE9A7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0262" y="1722437"/>
            <a:ext cx="4924425" cy="3771900"/>
          </a:xfr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DC384C1-BDF8-F113-815A-CC22907D8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54D9900-A595-905B-0C52-3C191AFF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tests</a:t>
            </a:r>
          </a:p>
        </p:txBody>
      </p:sp>
    </p:spTree>
    <p:extLst>
      <p:ext uri="{BB962C8B-B14F-4D97-AF65-F5344CB8AC3E}">
        <p14:creationId xmlns:p14="http://schemas.microsoft.com/office/powerpoint/2010/main" val="5757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D9323A-7A3D-47AE-9D66-0AB27A9E0F6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DFB9AB-B4DE-2FB6-A45D-AE4FF8172B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AA81B568-7263-348D-5B80-B4ADC5B1F1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8686" y="1378895"/>
            <a:ext cx="5707728" cy="2782219"/>
          </a:xfr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726B1AA-EC50-E5D7-7AF9-57DA8B374C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Selection bias: Method mostly applied to settings where quantity is easy to forecast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Does simplicity of the method justify potentially poor forecasts also in more complex data sets?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Easy to achieve to good fit in pre-treatment period (training), must ensure that model generalizes well in post-treatment period (test)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Method requires time series/ panel structure, does not fully utilize the available data structure though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6B9DC6D-8623-692A-4C5F-325FB2BD5F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B430D7A-2E72-2D70-56AD-43973130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828901D-663B-326F-9ACA-41E43DE58EA2}"/>
              </a:ext>
            </a:extLst>
          </p:cNvPr>
          <p:cNvSpPr/>
          <p:nvPr/>
        </p:nvSpPr>
        <p:spPr>
          <a:xfrm>
            <a:off x="7563775" y="3241077"/>
            <a:ext cx="4125871" cy="238524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303A107-5981-88D2-B33D-B68CA75BF5EA}"/>
              </a:ext>
            </a:extLst>
          </p:cNvPr>
          <p:cNvSpPr/>
          <p:nvPr/>
        </p:nvSpPr>
        <p:spPr>
          <a:xfrm>
            <a:off x="8543452" y="3530540"/>
            <a:ext cx="3131573" cy="245073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B0B30D8F-F0CE-4444-E6BA-9418313C687A}"/>
              </a:ext>
            </a:extLst>
          </p:cNvPr>
          <p:cNvSpPr txBox="1">
            <a:spLocks/>
          </p:cNvSpPr>
          <p:nvPr/>
        </p:nvSpPr>
        <p:spPr>
          <a:xfrm>
            <a:off x="6321750" y="4487509"/>
            <a:ext cx="5181600" cy="8274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Calibri" panose="020F0502020204030204" pitchFamily="34" charset="0"/>
              <a:buChar char="​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>
                <a:sym typeface="Wingdings" panose="05000000000000000000" pitchFamily="2" charset="2"/>
              </a:rPr>
              <a:t> Use combined time series and SC-approach: VAR-SC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992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E98CD7-9A01-7A65-1624-9C5E4FF0EE7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959873-3BC2-1649-9FE7-B7F891A8F6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670678F9-94E1-4FAD-9E4C-539D35174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726939"/>
              </p:ext>
            </p:extLst>
          </p:nvPr>
        </p:nvGraphicFramePr>
        <p:xfrm>
          <a:off x="772696" y="2166476"/>
          <a:ext cx="1080135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1091663839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50437122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71109408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767500709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7170924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44178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Model/</a:t>
                      </a:r>
                    </a:p>
                    <a:p>
                      <a:r>
                        <a:rPr lang="de-DE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Pre-Period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Current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Period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Own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Donor</a:t>
                      </a:r>
                      <a:r>
                        <a:rPr lang="de-DE" dirty="0"/>
                        <a:t>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Parameter </a:t>
                      </a:r>
                      <a:r>
                        <a:rPr lang="de-DE" dirty="0" err="1"/>
                        <a:t>Restrictions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4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5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5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VAR-SC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23067"/>
                  </a:ext>
                </a:extLst>
              </a:tr>
            </a:tbl>
          </a:graphicData>
        </a:graphic>
      </p:graphicFrame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F5AE64-AD42-38C0-EB5A-DA5AE531CA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93F6090-8BBF-1786-61B4-5F6E2EAF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Methods</a:t>
            </a:r>
          </a:p>
        </p:txBody>
      </p:sp>
      <p:pic>
        <p:nvPicPr>
          <p:cNvPr id="12" name="Grafik 11" descr="Kontrollkästchen aktiviert mit einfarbiger Füllung">
            <a:extLst>
              <a:ext uri="{FF2B5EF4-FFF2-40B4-BE49-F238E27FC236}">
                <a16:creationId xmlns:a16="http://schemas.microsoft.com/office/drawing/2014/main" id="{1251EAEF-E468-8838-907D-5A60B71D4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1898" y="2796196"/>
            <a:ext cx="432000" cy="432000"/>
          </a:xfrm>
          <a:prstGeom prst="rect">
            <a:avLst/>
          </a:prstGeom>
        </p:spPr>
      </p:pic>
      <p:pic>
        <p:nvPicPr>
          <p:cNvPr id="14" name="Grafik 13" descr="Kontrollkästchen aktiviert mit einfarbiger Füllung">
            <a:extLst>
              <a:ext uri="{FF2B5EF4-FFF2-40B4-BE49-F238E27FC236}">
                <a16:creationId xmlns:a16="http://schemas.microsoft.com/office/drawing/2014/main" id="{D96FC574-A136-DD3E-EDF8-424A177E1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799" y="2785435"/>
            <a:ext cx="432000" cy="432000"/>
          </a:xfrm>
          <a:prstGeom prst="rect">
            <a:avLst/>
          </a:prstGeom>
        </p:spPr>
      </p:pic>
      <p:pic>
        <p:nvPicPr>
          <p:cNvPr id="15" name="Grafik 14" descr="Kontrollkästchen aktiviert mit einfarbiger Füllung">
            <a:extLst>
              <a:ext uri="{FF2B5EF4-FFF2-40B4-BE49-F238E27FC236}">
                <a16:creationId xmlns:a16="http://schemas.microsoft.com/office/drawing/2014/main" id="{6473FE24-4A78-ED2A-57D6-45DFA3810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7689" y="3143826"/>
            <a:ext cx="432000" cy="432000"/>
          </a:xfrm>
          <a:prstGeom prst="rect">
            <a:avLst/>
          </a:prstGeom>
        </p:spPr>
      </p:pic>
      <p:pic>
        <p:nvPicPr>
          <p:cNvPr id="16" name="Grafik 15" descr="Kontrollkästchen aktiviert mit einfarbiger Füllung">
            <a:extLst>
              <a:ext uri="{FF2B5EF4-FFF2-40B4-BE49-F238E27FC236}">
                <a16:creationId xmlns:a16="http://schemas.microsoft.com/office/drawing/2014/main" id="{96F70D9A-D202-EECF-3CBC-B51C21DF4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1898" y="3143826"/>
            <a:ext cx="432000" cy="432000"/>
          </a:xfrm>
          <a:prstGeom prst="rect">
            <a:avLst/>
          </a:prstGeom>
        </p:spPr>
      </p:pic>
      <p:pic>
        <p:nvPicPr>
          <p:cNvPr id="17" name="Grafik 16" descr="Kontrollkästchen aktiviert mit einfarbiger Füllung">
            <a:extLst>
              <a:ext uri="{FF2B5EF4-FFF2-40B4-BE49-F238E27FC236}">
                <a16:creationId xmlns:a16="http://schemas.microsoft.com/office/drawing/2014/main" id="{39104A12-CFC1-C9A0-D52F-136529120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799" y="3143826"/>
            <a:ext cx="432000" cy="432000"/>
          </a:xfrm>
          <a:prstGeom prst="rect">
            <a:avLst/>
          </a:prstGeom>
        </p:spPr>
      </p:pic>
      <p:pic>
        <p:nvPicPr>
          <p:cNvPr id="18" name="Grafik 17" descr="Kontrollkästchen aktiviert mit einfarbiger Füllung">
            <a:extLst>
              <a:ext uri="{FF2B5EF4-FFF2-40B4-BE49-F238E27FC236}">
                <a16:creationId xmlns:a16="http://schemas.microsoft.com/office/drawing/2014/main" id="{F9AF7DAF-5535-7935-EB1D-C0571CE39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1008" y="3527387"/>
            <a:ext cx="432000" cy="432000"/>
          </a:xfrm>
          <a:prstGeom prst="rect">
            <a:avLst/>
          </a:prstGeom>
        </p:spPr>
      </p:pic>
      <p:pic>
        <p:nvPicPr>
          <p:cNvPr id="19" name="Grafik 18" descr="Kontrollkästchen aktiviert mit einfarbiger Füllung">
            <a:extLst>
              <a:ext uri="{FF2B5EF4-FFF2-40B4-BE49-F238E27FC236}">
                <a16:creationId xmlns:a16="http://schemas.microsoft.com/office/drawing/2014/main" id="{03DF9A6D-7320-6333-A400-DED47714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5245" y="3527333"/>
            <a:ext cx="432000" cy="432000"/>
          </a:xfrm>
          <a:prstGeom prst="rect">
            <a:avLst/>
          </a:prstGeom>
        </p:spPr>
      </p:pic>
      <p:pic>
        <p:nvPicPr>
          <p:cNvPr id="20" name="Grafik 19" descr="Kontrollkästchen aktiviert mit einfarbiger Füllung">
            <a:extLst>
              <a:ext uri="{FF2B5EF4-FFF2-40B4-BE49-F238E27FC236}">
                <a16:creationId xmlns:a16="http://schemas.microsoft.com/office/drawing/2014/main" id="{688C4252-3420-026C-482C-B3BA3B713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1898" y="3527333"/>
            <a:ext cx="432000" cy="432000"/>
          </a:xfrm>
          <a:prstGeom prst="rect">
            <a:avLst/>
          </a:prstGeom>
        </p:spPr>
      </p:pic>
      <p:pic>
        <p:nvPicPr>
          <p:cNvPr id="21" name="Grafik 20" descr="Kontrollkästchen aktiviert mit einfarbiger Füllung">
            <a:extLst>
              <a:ext uri="{FF2B5EF4-FFF2-40B4-BE49-F238E27FC236}">
                <a16:creationId xmlns:a16="http://schemas.microsoft.com/office/drawing/2014/main" id="{1CD1F9F5-2BAB-4EA3-9E4E-8118544E3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1008" y="3881911"/>
            <a:ext cx="432000" cy="432000"/>
          </a:xfrm>
          <a:prstGeom prst="rect">
            <a:avLst/>
          </a:prstGeom>
        </p:spPr>
      </p:pic>
      <p:pic>
        <p:nvPicPr>
          <p:cNvPr id="23" name="Grafik 22" descr="Kontrollkästchen aktiviert mit einfarbiger Füllung">
            <a:extLst>
              <a:ext uri="{FF2B5EF4-FFF2-40B4-BE49-F238E27FC236}">
                <a16:creationId xmlns:a16="http://schemas.microsoft.com/office/drawing/2014/main" id="{6121D353-1869-B944-2D83-E95314142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1898" y="3881911"/>
            <a:ext cx="432000" cy="432000"/>
          </a:xfrm>
          <a:prstGeom prst="rect">
            <a:avLst/>
          </a:prstGeom>
        </p:spPr>
      </p:pic>
      <p:pic>
        <p:nvPicPr>
          <p:cNvPr id="24" name="Grafik 23" descr="Kontrollkästchen aktiviert mit einfarbiger Füllung">
            <a:extLst>
              <a:ext uri="{FF2B5EF4-FFF2-40B4-BE49-F238E27FC236}">
                <a16:creationId xmlns:a16="http://schemas.microsoft.com/office/drawing/2014/main" id="{87D219E8-2CD6-18BB-4B01-3B7AD0A11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204" y="3889494"/>
            <a:ext cx="432000" cy="432000"/>
          </a:xfrm>
          <a:prstGeom prst="rect">
            <a:avLst/>
          </a:prstGeom>
        </p:spPr>
      </p:pic>
      <p:pic>
        <p:nvPicPr>
          <p:cNvPr id="25" name="Grafik 24" descr="Kontrollkästchen aktiviert mit einfarbiger Füllung">
            <a:extLst>
              <a:ext uri="{FF2B5EF4-FFF2-40B4-BE49-F238E27FC236}">
                <a16:creationId xmlns:a16="http://schemas.microsoft.com/office/drawing/2014/main" id="{192506D6-CC38-AFA9-D9C0-89813DE09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840" y="388458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9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3B4A681-B0FD-7076-BAD9-B435CBE00B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D9366-7D77-49F0-1017-1DCF2CE44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B253586-F596-980F-E165-FD8F85C2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stationary</a:t>
            </a:r>
            <a:r>
              <a:rPr lang="de-DE" dirty="0"/>
              <a:t> VAR(1)-</a:t>
            </a:r>
            <a:r>
              <a:rPr lang="de-DE" dirty="0" err="1"/>
              <a:t>Process</a:t>
            </a:r>
            <a:r>
              <a:rPr lang="de-DE" dirty="0"/>
              <a:t>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EF6D7D9-A6B7-0EA9-564F-1F1B4367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48" y="1259242"/>
            <a:ext cx="7219950" cy="204787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7214CEE4-88E1-8B1A-A4D2-CA9DA806F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020" y="3744743"/>
            <a:ext cx="3619500" cy="178117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761D09B-CE27-A897-F86C-65F80DF5C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933" y="3360141"/>
            <a:ext cx="38290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8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736B95C-8978-8A73-1243-580DA31E8A7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9E59ED-C8BC-01A8-25D3-CA18FC196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6274164-EA5E-4AD7-AC2C-42DD8766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stationary</a:t>
            </a:r>
            <a:r>
              <a:rPr lang="de-DE" dirty="0"/>
              <a:t> VAR(1)-</a:t>
            </a:r>
            <a:r>
              <a:rPr lang="de-DE" dirty="0" err="1"/>
              <a:t>Process</a:t>
            </a:r>
            <a:r>
              <a:rPr lang="de-DE" dirty="0"/>
              <a:t>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F7AF423-D3F1-F659-54E7-3CA1BE9DC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232322"/>
            <a:ext cx="6438899" cy="4972671"/>
          </a:xfrm>
        </p:spPr>
      </p:pic>
    </p:spTree>
    <p:extLst>
      <p:ext uri="{BB962C8B-B14F-4D97-AF65-F5344CB8AC3E}">
        <p14:creationId xmlns:p14="http://schemas.microsoft.com/office/powerpoint/2010/main" val="685999698"/>
      </p:ext>
    </p:extLst>
  </p:cSld>
  <p:clrMapOvr>
    <a:masterClrMapping/>
  </p:clrMapOvr>
</p:sld>
</file>

<file path=ppt/theme/theme1.xml><?xml version="1.0" encoding="utf-8"?>
<a:theme xmlns:a="http://schemas.openxmlformats.org/drawingml/2006/main" name="IW 16 zu 9 englisch">
  <a:themeElements>
    <a:clrScheme name="CD IW Relaunch_mit BF">
      <a:dk1>
        <a:srgbClr val="000000"/>
      </a:dk1>
      <a:lt1>
        <a:srgbClr val="FFFFFF"/>
      </a:lt1>
      <a:dk2>
        <a:srgbClr val="748A9D"/>
      </a:dk2>
      <a:lt2>
        <a:srgbClr val="B5C6D5"/>
      </a:lt2>
      <a:accent1>
        <a:srgbClr val="93A7BB"/>
      </a:accent1>
      <a:accent2>
        <a:srgbClr val="2E4964"/>
      </a:accent2>
      <a:accent3>
        <a:srgbClr val="E0C599"/>
      </a:accent3>
      <a:accent4>
        <a:srgbClr val="32727C"/>
      </a:accent4>
      <a:accent5>
        <a:srgbClr val="CAA54D"/>
      </a:accent5>
      <a:accent6>
        <a:srgbClr val="871811"/>
      </a:accent6>
      <a:hlink>
        <a:srgbClr val="2E4964"/>
      </a:hlink>
      <a:folHlink>
        <a:srgbClr val="0069B4"/>
      </a:folHlink>
    </a:clrScheme>
    <a:fontScheme name="CD_IW-Relaunc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algn="l">
          <a:defRPr sz="2000" dirty="0" err="1" smtClean="0">
            <a:solidFill>
              <a:schemeClr val="accent2"/>
            </a:solidFill>
          </a:defRPr>
        </a:defPPr>
      </a:lstStyle>
    </a:txDef>
  </a:objectDefaults>
  <a:extraClrSchemeLst/>
  <a:custClrLst>
    <a:custClr name="Classic Blau">
      <a:srgbClr val="0069B4"/>
    </a:custClr>
    <a:custClr name="Aubergine">
      <a:srgbClr val="735069"/>
    </a:custClr>
    <a:custClr name="Ampel Rot">
      <a:srgbClr val="9C0F11"/>
    </a:custClr>
    <a:custClr name="Ampel Gelb">
      <a:srgbClr val="D8AE00"/>
    </a:custClr>
    <a:custClr name="Ampel Gruen">
      <a:srgbClr val="158143"/>
    </a:custClr>
  </a:custClrLst>
  <a:extLst>
    <a:ext uri="{05A4C25C-085E-4340-85A3-A5531E510DB2}">
      <thm15:themeFamily xmlns:thm15="http://schemas.microsoft.com/office/thememl/2012/main" name="IW 16 zu 9 - englisch.potx" id="{37110DB5-A390-40E9-987E-129E6A5616A0}" vid="{9B8BBA15-D56B-416C-B43E-E6C2A248328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F7506D977129418A772DE869B28F2E" ma:contentTypeVersion="11" ma:contentTypeDescription="Ein neues Dokument erstellen." ma:contentTypeScope="" ma:versionID="5f6de3ba704a20f95f90a897c1cd7b2e">
  <xsd:schema xmlns:xsd="http://www.w3.org/2001/XMLSchema" xmlns:xs="http://www.w3.org/2001/XMLSchema" xmlns:p="http://schemas.microsoft.com/office/2006/metadata/properties" xmlns:ns2="6c576d71-64c4-4bed-841f-698835626de1" xmlns:ns3="0341f4de-d7da-49aa-9e39-6e943a5fa446" targetNamespace="http://schemas.microsoft.com/office/2006/metadata/properties" ma:root="true" ma:fieldsID="5a4ae21eb4db48f885647756da8bdc98" ns2:_="" ns3:_="">
    <xsd:import namespace="6c576d71-64c4-4bed-841f-698835626de1"/>
    <xsd:import namespace="0341f4de-d7da-49aa-9e39-6e943a5fa4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76d71-64c4-4bed-841f-698835626d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41f4de-d7da-49aa-9e39-6e943a5fa44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AF45CA-A69C-42EF-A6CC-1DA68205A3E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2581ff10-09c9-452d-a06c-fb9223bface5"/>
    <ds:schemaRef ds:uri="91014c5c-ad7f-4132-8dcb-ea8ae18d45a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95A2C07-82C6-4BA4-8E4F-7A2B28903B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406275-C4C1-4C1C-BF52-B3A568E1E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576d71-64c4-4bed-841f-698835626de1"/>
    <ds:schemaRef ds:uri="0341f4de-d7da-49aa-9e39-6e943a5fa4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IW Consult 16 zu 9</Template>
  <TotalTime>0</TotalTime>
  <Words>764</Words>
  <Application>Microsoft Office PowerPoint</Application>
  <PresentationFormat>Breitbild</PresentationFormat>
  <Paragraphs>112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IW 16 zu 9 englisch</vt:lpstr>
      <vt:lpstr>Assessing the Limits of Synthetic Controls</vt:lpstr>
      <vt:lpstr>Key Idea</vt:lpstr>
      <vt:lpstr>Example: The Costs of Economic Nationalism</vt:lpstr>
      <vt:lpstr>Straightforward to interpret results</vt:lpstr>
      <vt:lpstr>Placebo tests</vt:lpstr>
      <vt:lpstr>Shortcomings</vt:lpstr>
      <vt:lpstr>Overview of Methods</vt:lpstr>
      <vt:lpstr>Simulation of stationary VAR(1)-Process </vt:lpstr>
      <vt:lpstr>Simulation of stationary VAR(1)-Process </vt:lpstr>
      <vt:lpstr>Estimation of stationary VAR(1)-Process </vt:lpstr>
      <vt:lpstr>Simulation of SC-Process</vt:lpstr>
      <vt:lpstr>Simulation of SC-Process</vt:lpstr>
      <vt:lpstr>Estimation of SC-Process</vt:lpstr>
      <vt:lpstr>PowerPoint-Präsentation</vt:lpstr>
      <vt:lpstr>VAR_SC looks good with few donors</vt:lpstr>
      <vt:lpstr>Need regularization with plenty of donors</vt:lpstr>
      <vt:lpstr>Potential framework</vt:lpstr>
      <vt:lpstr>Aspects to consider</vt:lpstr>
      <vt:lpstr>Potential Structure</vt:lpstr>
      <vt:lpstr>Offene Punkte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Bolwin, Lennart</dc:creator>
  <dc:description>CD-IW-Relaunch | Folienformat 16:9_x000d_
PP Vorlage für IW Consult_x000d_
Version 1.0 | Stand 21.12.2017</dc:description>
  <cp:lastModifiedBy>Bolwin, Lennart</cp:lastModifiedBy>
  <cp:revision>13</cp:revision>
  <dcterms:created xsi:type="dcterms:W3CDTF">2022-11-29T17:03:20Z</dcterms:created>
  <dcterms:modified xsi:type="dcterms:W3CDTF">2023-01-13T10:14:28Z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0x0101002FF7506D977129418A772DE869B28F2E</vt:lpwstr>
  </property>
  <property fmtid="{D5CDD505-2E9C-101B-9397-08002B2CF9AE}" pid="3" name="Order">
    <vt:r8>527600</vt:r8>
  </property>
</Properties>
</file>