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3"/>
  </p:notesMasterIdLst>
  <p:handoutMasterIdLst>
    <p:handoutMasterId r:id="rId34"/>
  </p:handoutMasterIdLst>
  <p:sldIdLst>
    <p:sldId id="262" r:id="rId5"/>
    <p:sldId id="264" r:id="rId6"/>
    <p:sldId id="269" r:id="rId7"/>
    <p:sldId id="273" r:id="rId8"/>
    <p:sldId id="271" r:id="rId9"/>
    <p:sldId id="272" r:id="rId10"/>
    <p:sldId id="279" r:id="rId11"/>
    <p:sldId id="274" r:id="rId12"/>
    <p:sldId id="280" r:id="rId13"/>
    <p:sldId id="281" r:id="rId14"/>
    <p:sldId id="282" r:id="rId15"/>
    <p:sldId id="283" r:id="rId16"/>
    <p:sldId id="289" r:id="rId17"/>
    <p:sldId id="290" r:id="rId18"/>
    <p:sldId id="291" r:id="rId19"/>
    <p:sldId id="292" r:id="rId20"/>
    <p:sldId id="293" r:id="rId21"/>
    <p:sldId id="294" r:id="rId22"/>
    <p:sldId id="295" r:id="rId23"/>
    <p:sldId id="296" r:id="rId24"/>
    <p:sldId id="298" r:id="rId25"/>
    <p:sldId id="299" r:id="rId26"/>
    <p:sldId id="297" r:id="rId27"/>
    <p:sldId id="284" r:id="rId28"/>
    <p:sldId id="285" r:id="rId29"/>
    <p:sldId id="287" r:id="rId30"/>
    <p:sldId id="278"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D64"/>
    <a:srgbClr val="E1E8EE"/>
    <a:srgbClr val="C1CDD8"/>
    <a:srgbClr val="FFFFFF"/>
    <a:srgbClr val="2E49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50" autoAdjust="0"/>
  </p:normalViewPr>
  <p:slideViewPr>
    <p:cSldViewPr snapToGrid="0">
      <p:cViewPr varScale="1">
        <p:scale>
          <a:sx n="93" d="100"/>
          <a:sy n="93" d="100"/>
        </p:scale>
        <p:origin x="1188" y="96"/>
      </p:cViewPr>
      <p:guideLst/>
    </p:cSldViewPr>
  </p:slideViewPr>
  <p:outlineViewPr>
    <p:cViewPr>
      <p:scale>
        <a:sx n="33" d="100"/>
        <a:sy n="33" d="100"/>
      </p:scale>
      <p:origin x="0" y="-3546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B587B2E-48EC-4A6A-A9B2-66748B0211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F9F13C1F-7B83-4917-94DC-BEED0CCED1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BC2D3-C2A7-47C3-90FD-EBB22447478D}" type="datetimeFigureOut">
              <a:rPr lang="de-DE" smtClean="0"/>
              <a:t>02.02.2023</a:t>
            </a:fld>
            <a:endParaRPr lang="de-DE"/>
          </a:p>
        </p:txBody>
      </p:sp>
      <p:sp>
        <p:nvSpPr>
          <p:cNvPr id="4" name="Fußzeilenplatzhalter 3">
            <a:extLst>
              <a:ext uri="{FF2B5EF4-FFF2-40B4-BE49-F238E27FC236}">
                <a16:creationId xmlns:a16="http://schemas.microsoft.com/office/drawing/2014/main" id="{B13F52D8-8B2E-498B-87E0-3C99CEAAD7D3}"/>
              </a:ext>
            </a:extLst>
          </p:cNvPr>
          <p:cNvSpPr>
            <a:spLocks noGrp="1"/>
          </p:cNvSpPr>
          <p:nvPr>
            <p:ph type="ftr" sz="quarter" idx="2"/>
          </p:nvPr>
        </p:nvSpPr>
        <p:spPr>
          <a:xfrm>
            <a:off x="505325" y="8685213"/>
            <a:ext cx="5606717" cy="458787"/>
          </a:xfrm>
          <a:prstGeom prst="rect">
            <a:avLst/>
          </a:prstGeom>
        </p:spPr>
        <p:txBody>
          <a:bodyPr vert="horz" lIns="91440" tIns="45720" rIns="91440" bIns="45720" rtlCol="0" anchor="b"/>
          <a:lstStyle>
            <a:lvl1pPr algn="l">
              <a:defRPr sz="1200"/>
            </a:lvl1pPr>
          </a:lstStyle>
          <a:p>
            <a:r>
              <a:rPr lang="de-DE"/>
              <a:t>Innalte einfügen über --&gt; Kopf/Fußzeile eintragen</a:t>
            </a:r>
            <a:endParaRPr lang="de-DE" dirty="0"/>
          </a:p>
        </p:txBody>
      </p:sp>
      <p:sp>
        <p:nvSpPr>
          <p:cNvPr id="5" name="Foliennummernplatzhalter 4">
            <a:extLst>
              <a:ext uri="{FF2B5EF4-FFF2-40B4-BE49-F238E27FC236}">
                <a16:creationId xmlns:a16="http://schemas.microsoft.com/office/drawing/2014/main" id="{BB0FD14B-8BB3-4C61-9916-8FFB8A009686}"/>
              </a:ext>
            </a:extLst>
          </p:cNvPr>
          <p:cNvSpPr>
            <a:spLocks noGrp="1"/>
          </p:cNvSpPr>
          <p:nvPr>
            <p:ph type="sldNum" sz="quarter" idx="3"/>
          </p:nvPr>
        </p:nvSpPr>
        <p:spPr>
          <a:xfrm>
            <a:off x="6232357" y="8685213"/>
            <a:ext cx="624055" cy="458787"/>
          </a:xfrm>
          <a:prstGeom prst="rect">
            <a:avLst/>
          </a:prstGeom>
        </p:spPr>
        <p:txBody>
          <a:bodyPr vert="horz" lIns="91440" tIns="45720" rIns="91440" bIns="45720" rtlCol="0" anchor="b"/>
          <a:lstStyle>
            <a:lvl1pPr algn="r">
              <a:defRPr sz="1200"/>
            </a:lvl1pPr>
          </a:lstStyle>
          <a:p>
            <a:fld id="{86F5A554-517F-43BD-B74F-C5D7996E870C}" type="slidenum">
              <a:rPr lang="de-DE" smtClean="0"/>
              <a:t>‹Nr.›</a:t>
            </a:fld>
            <a:endParaRPr lang="de-DE"/>
          </a:p>
        </p:txBody>
      </p:sp>
      <p:pic>
        <p:nvPicPr>
          <p:cNvPr id="6" name="Logo unten">
            <a:extLst>
              <a:ext uri="{FF2B5EF4-FFF2-40B4-BE49-F238E27FC236}">
                <a16:creationId xmlns:a16="http://schemas.microsoft.com/office/drawing/2014/main" id="{24AAFCCA-8E6B-4154-BC5B-D479C0BDA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53" y="8608606"/>
            <a:ext cx="743019" cy="612000"/>
          </a:xfrm>
          <a:prstGeom prst="rect">
            <a:avLst/>
          </a:prstGeom>
        </p:spPr>
      </p:pic>
    </p:spTree>
    <p:extLst>
      <p:ext uri="{BB962C8B-B14F-4D97-AF65-F5344CB8AC3E}">
        <p14:creationId xmlns:p14="http://schemas.microsoft.com/office/powerpoint/2010/main" val="38429316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C46B0-EFD9-4439-A7DD-5A6E3D3A8873}" type="datetimeFigureOut">
              <a:rPr lang="de-DE" smtClean="0"/>
              <a:t>02.02.2023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799" y="8685213"/>
            <a:ext cx="5486399" cy="458787"/>
          </a:xfrm>
          <a:prstGeom prst="rect">
            <a:avLst/>
          </a:prstGeom>
        </p:spPr>
        <p:txBody>
          <a:bodyPr vert="horz" lIns="91440" tIns="45720" rIns="91440" bIns="45720" rtlCol="0" anchor="b"/>
          <a:lstStyle>
            <a:lvl1pPr algn="l">
              <a:defRPr sz="1200"/>
            </a:lvl1pPr>
          </a:lstStyle>
          <a:p>
            <a:r>
              <a:rPr lang="de-DE"/>
              <a:t>Innalte einfügen über --&gt; Kopf/Fußzeile eintragen</a:t>
            </a:r>
          </a:p>
        </p:txBody>
      </p:sp>
      <p:sp>
        <p:nvSpPr>
          <p:cNvPr id="7" name="Foliennummernplatzhalter 6"/>
          <p:cNvSpPr>
            <a:spLocks noGrp="1"/>
          </p:cNvSpPr>
          <p:nvPr>
            <p:ph type="sldNum" sz="quarter" idx="5"/>
          </p:nvPr>
        </p:nvSpPr>
        <p:spPr>
          <a:xfrm>
            <a:off x="6292515" y="8685213"/>
            <a:ext cx="563897" cy="458787"/>
          </a:xfrm>
          <a:prstGeom prst="rect">
            <a:avLst/>
          </a:prstGeom>
        </p:spPr>
        <p:txBody>
          <a:bodyPr vert="horz" lIns="91440" tIns="45720" rIns="91440" bIns="45720" rtlCol="0" anchor="b"/>
          <a:lstStyle>
            <a:lvl1pPr algn="r">
              <a:defRPr sz="1200"/>
            </a:lvl1pPr>
          </a:lstStyle>
          <a:p>
            <a:fld id="{13242068-FDE0-4024-958E-5EF8670A3D14}" type="slidenum">
              <a:rPr lang="de-DE" smtClean="0"/>
              <a:t>‹Nr.›</a:t>
            </a:fld>
            <a:endParaRPr lang="de-DE"/>
          </a:p>
        </p:txBody>
      </p:sp>
      <p:pic>
        <p:nvPicPr>
          <p:cNvPr id="8" name="Logo unten">
            <a:extLst>
              <a:ext uri="{FF2B5EF4-FFF2-40B4-BE49-F238E27FC236}">
                <a16:creationId xmlns:a16="http://schemas.microsoft.com/office/drawing/2014/main" id="{E16884B9-7E11-4373-B1FC-23FE4E17E3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53" y="8608606"/>
            <a:ext cx="743019" cy="612000"/>
          </a:xfrm>
          <a:prstGeom prst="rect">
            <a:avLst/>
          </a:prstGeom>
        </p:spPr>
      </p:pic>
    </p:spTree>
    <p:extLst>
      <p:ext uri="{BB962C8B-B14F-4D97-AF65-F5344CB8AC3E}">
        <p14:creationId xmlns:p14="http://schemas.microsoft.com/office/powerpoint/2010/main" val="43611719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3</a:t>
            </a:fld>
            <a:endParaRPr lang="de-DE"/>
          </a:p>
        </p:txBody>
      </p:sp>
    </p:spTree>
    <p:extLst>
      <p:ext uri="{BB962C8B-B14F-4D97-AF65-F5344CB8AC3E}">
        <p14:creationId xmlns:p14="http://schemas.microsoft.com/office/powerpoint/2010/main" val="103137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13</a:t>
            </a:fld>
            <a:endParaRPr lang="de-DE"/>
          </a:p>
        </p:txBody>
      </p:sp>
    </p:spTree>
    <p:extLst>
      <p:ext uri="{BB962C8B-B14F-4D97-AF65-F5344CB8AC3E}">
        <p14:creationId xmlns:p14="http://schemas.microsoft.com/office/powerpoint/2010/main" val="2622837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14</a:t>
            </a:fld>
            <a:endParaRPr lang="de-DE"/>
          </a:p>
        </p:txBody>
      </p:sp>
    </p:spTree>
    <p:extLst>
      <p:ext uri="{BB962C8B-B14F-4D97-AF65-F5344CB8AC3E}">
        <p14:creationId xmlns:p14="http://schemas.microsoft.com/office/powerpoint/2010/main" val="2511880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15</a:t>
            </a:fld>
            <a:endParaRPr lang="de-DE"/>
          </a:p>
        </p:txBody>
      </p:sp>
    </p:spTree>
    <p:extLst>
      <p:ext uri="{BB962C8B-B14F-4D97-AF65-F5344CB8AC3E}">
        <p14:creationId xmlns:p14="http://schemas.microsoft.com/office/powerpoint/2010/main" val="3227124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16</a:t>
            </a:fld>
            <a:endParaRPr lang="de-DE"/>
          </a:p>
        </p:txBody>
      </p:sp>
    </p:spTree>
    <p:extLst>
      <p:ext uri="{BB962C8B-B14F-4D97-AF65-F5344CB8AC3E}">
        <p14:creationId xmlns:p14="http://schemas.microsoft.com/office/powerpoint/2010/main" val="1128449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17</a:t>
            </a:fld>
            <a:endParaRPr lang="de-DE"/>
          </a:p>
        </p:txBody>
      </p:sp>
    </p:spTree>
    <p:extLst>
      <p:ext uri="{BB962C8B-B14F-4D97-AF65-F5344CB8AC3E}">
        <p14:creationId xmlns:p14="http://schemas.microsoft.com/office/powerpoint/2010/main" val="3427703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18</a:t>
            </a:fld>
            <a:endParaRPr lang="de-DE"/>
          </a:p>
        </p:txBody>
      </p:sp>
    </p:spTree>
    <p:extLst>
      <p:ext uri="{BB962C8B-B14F-4D97-AF65-F5344CB8AC3E}">
        <p14:creationId xmlns:p14="http://schemas.microsoft.com/office/powerpoint/2010/main" val="582898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19</a:t>
            </a:fld>
            <a:endParaRPr lang="de-DE"/>
          </a:p>
        </p:txBody>
      </p:sp>
    </p:spTree>
    <p:extLst>
      <p:ext uri="{BB962C8B-B14F-4D97-AF65-F5344CB8AC3E}">
        <p14:creationId xmlns:p14="http://schemas.microsoft.com/office/powerpoint/2010/main" val="1741580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22</a:t>
            </a:fld>
            <a:endParaRPr lang="de-DE"/>
          </a:p>
        </p:txBody>
      </p:sp>
    </p:spTree>
    <p:extLst>
      <p:ext uri="{BB962C8B-B14F-4D97-AF65-F5344CB8AC3E}">
        <p14:creationId xmlns:p14="http://schemas.microsoft.com/office/powerpoint/2010/main" val="3523153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Um Extrapolation </a:t>
            </a:r>
            <a:r>
              <a:rPr lang="en-US" dirty="0" err="1"/>
              <a:t>zu</a:t>
            </a:r>
            <a:r>
              <a:rPr lang="en-US" dirty="0"/>
              <a:t> </a:t>
            </a:r>
            <a:r>
              <a:rPr lang="en-US" dirty="0" err="1"/>
              <a:t>vermeiden</a:t>
            </a:r>
            <a:r>
              <a:rPr lang="en-US" dirty="0"/>
              <a:t>: </a:t>
            </a:r>
            <a:r>
              <a:rPr lang="en-US" dirty="0" err="1"/>
              <a:t>Prozentinterpretation</a:t>
            </a:r>
            <a:r>
              <a:rPr lang="en-US" dirty="0"/>
              <a:t> </a:t>
            </a:r>
            <a:r>
              <a:rPr lang="en-US" dirty="0">
                <a:sym typeface="Wingdings" panose="05000000000000000000" pitchFamily="2" charset="2"/>
              </a:rPr>
              <a:t> </a:t>
            </a:r>
            <a:r>
              <a:rPr lang="en-US" dirty="0" err="1">
                <a:sym typeface="Wingdings" panose="05000000000000000000" pitchFamily="2" charset="2"/>
              </a:rPr>
              <a:t>macht</a:t>
            </a:r>
            <a:r>
              <a:rPr lang="en-US" dirty="0">
                <a:sym typeface="Wingdings" panose="05000000000000000000" pitchFamily="2" charset="2"/>
              </a:rPr>
              <a:t> </a:t>
            </a:r>
            <a:r>
              <a:rPr lang="en-US" dirty="0" err="1">
                <a:sym typeface="Wingdings" panose="05000000000000000000" pitchFamily="2" charset="2"/>
              </a:rPr>
              <a:t>Methode</a:t>
            </a:r>
            <a:r>
              <a:rPr lang="en-US" dirty="0">
                <a:sym typeface="Wingdings" panose="05000000000000000000" pitchFamily="2" charset="2"/>
              </a:rPr>
              <a:t> </a:t>
            </a:r>
            <a:r>
              <a:rPr lang="en-US" dirty="0" err="1">
                <a:sym typeface="Wingdings" panose="05000000000000000000" pitchFamily="2" charset="2"/>
              </a:rPr>
              <a:t>sehr</a:t>
            </a:r>
            <a:r>
              <a:rPr lang="en-US" dirty="0">
                <a:sym typeface="Wingdings" panose="05000000000000000000" pitchFamily="2" charset="2"/>
              </a:rPr>
              <a:t> transparent</a:t>
            </a:r>
            <a:endParaRPr lang="en-US" dirty="0"/>
          </a:p>
          <a:p>
            <a:endParaRPr lang="en-US" dirty="0"/>
          </a:p>
          <a:p>
            <a:r>
              <a:rPr lang="de-DE" dirty="0"/>
              <a:t>Gewichte werden so gewählt, dass in der </a:t>
            </a:r>
            <a:r>
              <a:rPr lang="de-DE" dirty="0" err="1"/>
              <a:t>pre-Treatmentphase</a:t>
            </a:r>
            <a:r>
              <a:rPr lang="de-DE" dirty="0"/>
              <a:t> die erklärenden Variablen der </a:t>
            </a:r>
            <a:r>
              <a:rPr lang="de-DE" dirty="0" err="1"/>
              <a:t>Treatmentunit</a:t>
            </a:r>
            <a:r>
              <a:rPr lang="de-DE" dirty="0"/>
              <a:t> optimal durch die erklärenden Variablen der </a:t>
            </a:r>
            <a:r>
              <a:rPr lang="de-DE" dirty="0" err="1"/>
              <a:t>Donors</a:t>
            </a:r>
            <a:r>
              <a:rPr lang="de-DE" dirty="0"/>
              <a:t> erklärt werden</a:t>
            </a:r>
          </a:p>
          <a:p>
            <a:endParaRPr lang="de-DE" dirty="0"/>
          </a:p>
          <a:p>
            <a:r>
              <a:rPr lang="en-US" dirty="0" err="1"/>
              <a:t>Gegeben</a:t>
            </a:r>
            <a:r>
              <a:rPr lang="en-US" dirty="0"/>
              <a:t>, </a:t>
            </a:r>
            <a:r>
              <a:rPr lang="en-US" dirty="0" err="1"/>
              <a:t>wir</a:t>
            </a:r>
            <a:r>
              <a:rPr lang="en-US" dirty="0"/>
              <a:t> </a:t>
            </a:r>
            <a:r>
              <a:rPr lang="en-US" dirty="0" err="1"/>
              <a:t>haben</a:t>
            </a:r>
            <a:r>
              <a:rPr lang="en-US" dirty="0"/>
              <a:t> V-</a:t>
            </a:r>
            <a:r>
              <a:rPr lang="en-US" dirty="0" err="1"/>
              <a:t>Vektor</a:t>
            </a:r>
            <a:r>
              <a:rPr lang="en-US" dirty="0"/>
              <a:t>: W-</a:t>
            </a:r>
            <a:r>
              <a:rPr lang="en-US" dirty="0" err="1"/>
              <a:t>Vektor</a:t>
            </a:r>
            <a:r>
              <a:rPr lang="en-US" dirty="0"/>
              <a:t> </a:t>
            </a:r>
            <a:r>
              <a:rPr lang="en-US" dirty="0" err="1"/>
              <a:t>kann</a:t>
            </a:r>
            <a:r>
              <a:rPr lang="en-US" dirty="0"/>
              <a:t> </a:t>
            </a:r>
            <a:r>
              <a:rPr lang="en-US" dirty="0" err="1"/>
              <a:t>leicht</a:t>
            </a:r>
            <a:r>
              <a:rPr lang="en-US" dirty="0"/>
              <a:t> </a:t>
            </a:r>
            <a:r>
              <a:rPr lang="en-US" dirty="0" err="1"/>
              <a:t>errechnet</a:t>
            </a:r>
            <a:r>
              <a:rPr lang="en-US" dirty="0"/>
              <a:t> </a:t>
            </a:r>
            <a:r>
              <a:rPr lang="en-US" dirty="0" err="1"/>
              <a:t>werden</a:t>
            </a:r>
            <a:endParaRPr lang="en-US" dirty="0"/>
          </a:p>
          <a:p>
            <a:endParaRPr lang="en-US" dirty="0"/>
          </a:p>
          <a:p>
            <a:r>
              <a:rPr lang="de-DE" dirty="0"/>
              <a:t>Natürlich bleibt die Frage, wie man V wählt</a:t>
            </a:r>
          </a:p>
          <a:p>
            <a:endParaRPr lang="de-DE" dirty="0"/>
          </a:p>
          <a:p>
            <a:r>
              <a:rPr lang="de-DE" dirty="0"/>
              <a:t>Einfache Wahl: Inverse der Varianz von </a:t>
            </a:r>
            <a:r>
              <a:rPr lang="de-DE" dirty="0" err="1"/>
              <a:t>X_k</a:t>
            </a:r>
            <a:endParaRPr lang="de-DE" dirty="0"/>
          </a:p>
          <a:p>
            <a:endParaRPr lang="de-DE" dirty="0"/>
          </a:p>
          <a:p>
            <a:r>
              <a:rPr lang="de-DE" dirty="0"/>
              <a:t>Idee von </a:t>
            </a:r>
            <a:r>
              <a:rPr lang="de-DE" dirty="0" err="1"/>
              <a:t>Abadie</a:t>
            </a:r>
            <a:r>
              <a:rPr lang="de-DE" dirty="0"/>
              <a:t>: V so wählen, dass die Synthetische Kontrolle W(V) den MSPE zwischen Treatment-Unit und synthetisierter Treatment-Unit in der </a:t>
            </a:r>
            <a:r>
              <a:rPr lang="de-DE" dirty="0" err="1"/>
              <a:t>pre</a:t>
            </a:r>
            <a:r>
              <a:rPr lang="de-DE" dirty="0"/>
              <a:t>-Treatment-Phase minimiert wird.</a:t>
            </a:r>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23</a:t>
            </a:fld>
            <a:endParaRPr lang="de-DE"/>
          </a:p>
        </p:txBody>
      </p:sp>
    </p:spTree>
    <p:extLst>
      <p:ext uri="{BB962C8B-B14F-4D97-AF65-F5344CB8AC3E}">
        <p14:creationId xmlns:p14="http://schemas.microsoft.com/office/powerpoint/2010/main" val="4130826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24</a:t>
            </a:fld>
            <a:endParaRPr lang="de-DE"/>
          </a:p>
        </p:txBody>
      </p:sp>
    </p:spTree>
    <p:extLst>
      <p:ext uri="{BB962C8B-B14F-4D97-AF65-F5344CB8AC3E}">
        <p14:creationId xmlns:p14="http://schemas.microsoft.com/office/powerpoint/2010/main" val="41874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5</a:t>
            </a:fld>
            <a:endParaRPr lang="de-DE"/>
          </a:p>
        </p:txBody>
      </p:sp>
    </p:spTree>
    <p:extLst>
      <p:ext uri="{BB962C8B-B14F-4D97-AF65-F5344CB8AC3E}">
        <p14:creationId xmlns:p14="http://schemas.microsoft.com/office/powerpoint/2010/main" val="152884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25</a:t>
            </a:fld>
            <a:endParaRPr lang="de-DE"/>
          </a:p>
        </p:txBody>
      </p:sp>
    </p:spTree>
    <p:extLst>
      <p:ext uri="{BB962C8B-B14F-4D97-AF65-F5344CB8AC3E}">
        <p14:creationId xmlns:p14="http://schemas.microsoft.com/office/powerpoint/2010/main" val="3602439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26</a:t>
            </a:fld>
            <a:endParaRPr lang="de-DE"/>
          </a:p>
        </p:txBody>
      </p:sp>
    </p:spTree>
    <p:extLst>
      <p:ext uri="{BB962C8B-B14F-4D97-AF65-F5344CB8AC3E}">
        <p14:creationId xmlns:p14="http://schemas.microsoft.com/office/powerpoint/2010/main" val="1758213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28</a:t>
            </a:fld>
            <a:endParaRPr lang="de-DE"/>
          </a:p>
        </p:txBody>
      </p:sp>
    </p:spTree>
    <p:extLst>
      <p:ext uri="{BB962C8B-B14F-4D97-AF65-F5344CB8AC3E}">
        <p14:creationId xmlns:p14="http://schemas.microsoft.com/office/powerpoint/2010/main" val="394081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Um Extrapolation </a:t>
            </a:r>
            <a:r>
              <a:rPr lang="en-US" dirty="0" err="1"/>
              <a:t>zu</a:t>
            </a:r>
            <a:r>
              <a:rPr lang="en-US" dirty="0"/>
              <a:t> </a:t>
            </a:r>
            <a:r>
              <a:rPr lang="en-US" dirty="0" err="1"/>
              <a:t>vermeiden</a:t>
            </a:r>
            <a:r>
              <a:rPr lang="en-US" dirty="0"/>
              <a:t>: </a:t>
            </a:r>
            <a:r>
              <a:rPr lang="en-US" dirty="0" err="1"/>
              <a:t>Prozentinterpretation</a:t>
            </a:r>
            <a:r>
              <a:rPr lang="en-US" dirty="0"/>
              <a:t> </a:t>
            </a:r>
            <a:r>
              <a:rPr lang="en-US" dirty="0">
                <a:sym typeface="Wingdings" panose="05000000000000000000" pitchFamily="2" charset="2"/>
              </a:rPr>
              <a:t> </a:t>
            </a:r>
            <a:r>
              <a:rPr lang="en-US" dirty="0" err="1">
                <a:sym typeface="Wingdings" panose="05000000000000000000" pitchFamily="2" charset="2"/>
              </a:rPr>
              <a:t>macht</a:t>
            </a:r>
            <a:r>
              <a:rPr lang="en-US" dirty="0">
                <a:sym typeface="Wingdings" panose="05000000000000000000" pitchFamily="2" charset="2"/>
              </a:rPr>
              <a:t> </a:t>
            </a:r>
            <a:r>
              <a:rPr lang="en-US" dirty="0" err="1">
                <a:sym typeface="Wingdings" panose="05000000000000000000" pitchFamily="2" charset="2"/>
              </a:rPr>
              <a:t>Methode</a:t>
            </a:r>
            <a:r>
              <a:rPr lang="en-US" dirty="0">
                <a:sym typeface="Wingdings" panose="05000000000000000000" pitchFamily="2" charset="2"/>
              </a:rPr>
              <a:t> </a:t>
            </a:r>
            <a:r>
              <a:rPr lang="en-US" dirty="0" err="1">
                <a:sym typeface="Wingdings" panose="05000000000000000000" pitchFamily="2" charset="2"/>
              </a:rPr>
              <a:t>sehr</a:t>
            </a:r>
            <a:r>
              <a:rPr lang="en-US" dirty="0">
                <a:sym typeface="Wingdings" panose="05000000000000000000" pitchFamily="2" charset="2"/>
              </a:rPr>
              <a:t> transparent</a:t>
            </a:r>
            <a:endParaRPr lang="en-US"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6</a:t>
            </a:fld>
            <a:endParaRPr lang="de-DE"/>
          </a:p>
        </p:txBody>
      </p:sp>
    </p:spTree>
    <p:extLst>
      <p:ext uri="{BB962C8B-B14F-4D97-AF65-F5344CB8AC3E}">
        <p14:creationId xmlns:p14="http://schemas.microsoft.com/office/powerpoint/2010/main" val="328132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a:t>Vergleichende Fallstudien Studien schätzen typischerweise die Wirkung einer Intervention auf eine einzige behandelte Einheit. Wenn die interessierte Variable sehr volatil und der Effekt sehr klein ist, kann der </a:t>
            </a:r>
            <a:r>
              <a:rPr lang="de-DE" dirty="0" err="1"/>
              <a:t>Treatmenteffekt</a:t>
            </a:r>
            <a:r>
              <a:rPr lang="de-DE" dirty="0"/>
              <a:t> nicht von Noise unterschieden werden. </a:t>
            </a:r>
          </a:p>
          <a:p>
            <a:pPr marL="0" indent="0">
              <a:buNone/>
            </a:pPr>
            <a:endParaRPr lang="de-DE" dirty="0"/>
          </a:p>
          <a:p>
            <a:r>
              <a:rPr lang="de-DE" dirty="0"/>
              <a:t>2. Das Wesen vergleichender Fallstudien bringt es mit sich, dass wir falsche </a:t>
            </a:r>
            <a:r>
              <a:rPr lang="de-DE" dirty="0" err="1"/>
              <a:t>Treatmenteffekte</a:t>
            </a:r>
            <a:r>
              <a:rPr lang="de-DE" dirty="0"/>
              <a:t> berechnen, wenn keine geeigneten Vergleichsgruppe vorhanden ist</a:t>
            </a:r>
          </a:p>
          <a:p>
            <a:endParaRPr lang="de-DE" dirty="0"/>
          </a:p>
          <a:p>
            <a:r>
              <a:rPr lang="de-DE" dirty="0"/>
              <a:t>3. Synthetische Kontrollschätzer können verzerrt sein, wenn vorausschauende Wirtschaftsakteure bereits vor Treatment reagieren</a:t>
            </a:r>
          </a:p>
          <a:p>
            <a:endParaRPr lang="de-DE" dirty="0"/>
          </a:p>
          <a:p>
            <a:r>
              <a:rPr lang="de-DE" dirty="0"/>
              <a:t>4. Keine Kontamination: Nur Treatment-Unit wird </a:t>
            </a:r>
            <a:r>
              <a:rPr lang="de-DE" dirty="0" err="1"/>
              <a:t>getreatet</a:t>
            </a:r>
            <a:endParaRPr lang="de-DE" dirty="0"/>
          </a:p>
          <a:p>
            <a:endParaRPr lang="de-DE" dirty="0"/>
          </a:p>
          <a:p>
            <a:r>
              <a:rPr lang="de-DE" dirty="0"/>
              <a:t>5. Prozentinterpretation: Können nicht Extrapolieren</a:t>
            </a:r>
          </a:p>
          <a:p>
            <a:endParaRPr lang="de-DE" dirty="0"/>
          </a:p>
          <a:p>
            <a:r>
              <a:rPr lang="de-DE" dirty="0"/>
              <a:t>6. Vor und nach. </a:t>
            </a:r>
            <a:br>
              <a:rPr lang="de-DE" dirty="0"/>
            </a:br>
            <a:r>
              <a:rPr lang="de-DE" dirty="0"/>
              <a:t>Vor: SC ist konsistenter Schätzer für Post-Treatment wenn es guten Fit in langer </a:t>
            </a:r>
            <a:r>
              <a:rPr lang="de-DE" dirty="0" err="1"/>
              <a:t>Pre</a:t>
            </a:r>
            <a:r>
              <a:rPr lang="de-DE" dirty="0"/>
              <a:t>-Treatment Phase gibt. </a:t>
            </a:r>
            <a:br>
              <a:rPr lang="de-DE" dirty="0"/>
            </a:br>
            <a:r>
              <a:rPr lang="de-DE" dirty="0"/>
              <a:t>Nach: Manche Effekte brauchen Zeit bis sie sich entfalten</a:t>
            </a:r>
          </a:p>
          <a:p>
            <a:endParaRPr lang="de-DE" dirty="0"/>
          </a:p>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7</a:t>
            </a:fld>
            <a:endParaRPr lang="de-DE"/>
          </a:p>
        </p:txBody>
      </p:sp>
    </p:spTree>
    <p:extLst>
      <p:ext uri="{BB962C8B-B14F-4D97-AF65-F5344CB8AC3E}">
        <p14:creationId xmlns:p14="http://schemas.microsoft.com/office/powerpoint/2010/main" val="30426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8</a:t>
            </a:fld>
            <a:endParaRPr lang="de-DE"/>
          </a:p>
        </p:txBody>
      </p:sp>
    </p:spTree>
    <p:extLst>
      <p:ext uri="{BB962C8B-B14F-4D97-AF65-F5344CB8AC3E}">
        <p14:creationId xmlns:p14="http://schemas.microsoft.com/office/powerpoint/2010/main" val="98757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Vereinigte Königreich ist innerhalb der EU, aber außerhalb der Eurozone tätig (wie Ungarn)</a:t>
            </a:r>
          </a:p>
          <a:p>
            <a:r>
              <a:rPr lang="en-US" dirty="0"/>
              <a:t>Sparsity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Pre</a:t>
            </a:r>
            <a:r>
              <a:rPr lang="de-DE" dirty="0"/>
              <a:t>-Brexit Durchschnitte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Tabelle 1 zeigt, dass auch die Durchschnittswerte der zusätzlichen </a:t>
            </a:r>
            <a:r>
              <a:rPr lang="de-DE" dirty="0" err="1"/>
              <a:t>Kovariaten</a:t>
            </a:r>
            <a:r>
              <a:rPr lang="de-DE" dirty="0"/>
              <a:t> vor dem Brexit-Votum gut übereinstimmen. Wir sind daher zuversichtlich, dass der Doppelgänger ein aussagekräftiges kontrafaktisches Ergebnis liefert, das es uns ermöglicht, die Auswirkungen des Referendumsschocks auf die Wirtschaftstätigkeit im Vereinigten Königreich zu quantifizieren.</a:t>
            </a:r>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9</a:t>
            </a:fld>
            <a:endParaRPr lang="de-DE"/>
          </a:p>
        </p:txBody>
      </p:sp>
    </p:spTree>
    <p:extLst>
      <p:ext uri="{BB962C8B-B14F-4D97-AF65-F5344CB8AC3E}">
        <p14:creationId xmlns:p14="http://schemas.microsoft.com/office/powerpoint/2010/main" val="134867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schattierte Bereich entspricht einer Standardabweichung der Differenz zwischen dem Output des Vereinigten Königreichs und dem des Doppelgängers vor dem Treatment.</a:t>
            </a:r>
          </a:p>
          <a:p>
            <a:endParaRPr lang="de-DE" dirty="0"/>
          </a:p>
          <a:p>
            <a:r>
              <a:rPr lang="de-DE" dirty="0"/>
              <a:t>Während in der zweiten Jahreshälfte 2016 kaum ein Effekt des Referendumsschocks zu erkennen ist, zeigt sich ab 2017Q1 ein signifikanter Effekt</a:t>
            </a:r>
          </a:p>
          <a:p>
            <a:r>
              <a:rPr lang="de-DE" dirty="0"/>
              <a:t>Ende 2018 liegt die Produktion des Vereinigten Königreichs um etwa 2,4 % des BIP unter dem Niveau des Doppelgängers. Der kumulierte Verlust in Bezug auf das BIP von 2016 beläuft sich auf etwa 55 Mrd. £.</a:t>
            </a:r>
          </a:p>
          <a:p>
            <a:endParaRPr lang="en-US" dirty="0"/>
          </a:p>
          <a:p>
            <a:r>
              <a:rPr lang="de-DE" u="sng" dirty="0"/>
              <a:t>Andrews (2003) end-</a:t>
            </a:r>
            <a:r>
              <a:rPr lang="de-DE" u="sng" dirty="0" err="1"/>
              <a:t>of</a:t>
            </a:r>
            <a:r>
              <a:rPr lang="de-DE" u="sng" dirty="0"/>
              <a:t>-sample </a:t>
            </a:r>
            <a:r>
              <a:rPr lang="de-DE" u="sng" dirty="0" err="1"/>
              <a:t>instability</a:t>
            </a:r>
            <a:r>
              <a:rPr lang="de-DE" u="sng" dirty="0"/>
              <a:t> </a:t>
            </a:r>
            <a:r>
              <a:rPr lang="de-DE" u="sng" dirty="0" err="1"/>
              <a:t>test</a:t>
            </a:r>
            <a:r>
              <a:rPr lang="de-DE" u="sng" dirty="0"/>
              <a:t>:</a:t>
            </a:r>
            <a:r>
              <a:rPr lang="de-DE" dirty="0"/>
              <a:t> kann zur Untersuchung von Inferenz im Zusammenhang mit der synthetischen Kontrollmethode verwendet werden - der Test quantifiziert, ob die Post-Referendum-Doppelgänger-Lücke und alle </a:t>
            </a:r>
            <a:r>
              <a:rPr lang="de-DE" dirty="0" err="1"/>
              <a:t>Pre</a:t>
            </a:r>
            <a:r>
              <a:rPr lang="de-DE" dirty="0"/>
              <a:t>-Referendum-Doppelgänger-Lücken der gleichen Länge als aus derselben Verteilung stammend betrachtet werden können</a:t>
            </a:r>
          </a:p>
          <a:p>
            <a:r>
              <a:rPr lang="de-DE" dirty="0"/>
              <a:t>die Ergebnisse zeigen, dass die Output-Effekte des Brexit-Votums statistisch signifikant sind</a:t>
            </a:r>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10</a:t>
            </a:fld>
            <a:endParaRPr lang="de-DE"/>
          </a:p>
        </p:txBody>
      </p:sp>
    </p:spTree>
    <p:extLst>
      <p:ext uri="{BB962C8B-B14F-4D97-AF65-F5344CB8AC3E}">
        <p14:creationId xmlns:p14="http://schemas.microsoft.com/office/powerpoint/2010/main" val="3679013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Are </a:t>
            </a:r>
            <a:r>
              <a:rPr lang="de-DE" dirty="0" err="1"/>
              <a:t>these</a:t>
            </a:r>
            <a:r>
              <a:rPr lang="de-DE" dirty="0"/>
              <a:t> </a:t>
            </a:r>
            <a:r>
              <a:rPr lang="de-DE" dirty="0" err="1"/>
              <a:t>effects</a:t>
            </a:r>
            <a:r>
              <a:rPr lang="de-DE" dirty="0"/>
              <a:t> </a:t>
            </a:r>
            <a:r>
              <a:rPr lang="de-DE" dirty="0" err="1"/>
              <a:t>causal</a:t>
            </a:r>
            <a:r>
              <a:rPr lang="de-DE" dirty="0"/>
              <a:t>?</a:t>
            </a:r>
          </a:p>
          <a:p>
            <a:endParaRPr lang="de-DE" dirty="0"/>
          </a:p>
          <a:p>
            <a:r>
              <a:rPr lang="de-DE" dirty="0"/>
              <a:t>Die Grundidee der Placebos ist sehr intuitiv. Wir können sicher sein, dass der synthetische Kontrollschätzer den kausalen Effekt einer Intervention erfasst, solange keine ähnlichen Größenordnungen in Fällen geschätzt werden, in denen die Intervention nicht stattgefunden hat. SC wurde für alle Quartale von 2010Q1 bis 2016Q1 berechnet. In jedem Fall konstruieren wir einen neuen Doppelgänger, wobei wir genau den gleichen Ansatz wie bei der Benchmark-Spezifikation verwenden. </a:t>
            </a:r>
          </a:p>
          <a:p>
            <a:endParaRPr lang="de-DE" dirty="0"/>
          </a:p>
          <a:p>
            <a:r>
              <a:rPr lang="de-DE" dirty="0"/>
              <a:t>Im zweiten Test schätzen wir synthetische Kontrollen für die Länder des </a:t>
            </a:r>
            <a:r>
              <a:rPr lang="de-DE" dirty="0" err="1"/>
              <a:t>Donorpools</a:t>
            </a:r>
            <a:r>
              <a:rPr lang="de-DE" dirty="0"/>
              <a:t>, während wir jedes dieser Länder Ende 2016Q2 einer </a:t>
            </a:r>
            <a:r>
              <a:rPr lang="de-DE" dirty="0" err="1"/>
              <a:t>Placebobehandlung</a:t>
            </a:r>
            <a:r>
              <a:rPr lang="de-DE" dirty="0"/>
              <a:t> unterziehen. Auch hier gilt: Wenn unsere Benchmark-Schätzung für das Vereinigte Königreich den kausalen Effekt des Referendumsschocks aufgreift, sollte sein Effekt alle möglichen Auswirkungen der fiktiven Brexit-Abstimmungen in den </a:t>
            </a:r>
            <a:r>
              <a:rPr lang="de-DE" dirty="0" err="1"/>
              <a:t>Donorpool</a:t>
            </a:r>
            <a:r>
              <a:rPr lang="de-DE" dirty="0"/>
              <a:t>-Ländern dominieren.</a:t>
            </a:r>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11</a:t>
            </a:fld>
            <a:endParaRPr lang="de-DE"/>
          </a:p>
        </p:txBody>
      </p:sp>
    </p:spTree>
    <p:extLst>
      <p:ext uri="{BB962C8B-B14F-4D97-AF65-F5344CB8AC3E}">
        <p14:creationId xmlns:p14="http://schemas.microsoft.com/office/powerpoint/2010/main" val="150743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Before moving on to understanding what drives the doppelganger gap, we assess the contribution of individual donor pool countries with non-zero weights to the doppelganger. Towards this end, we iteratively re-estimate our baseline model, omitting in each iteration one of the countries that has a positive weight in the baseline estimation. Even in the estimation that shows the smallest effect, the output loss amounts to 1.7% of GDP at the end of 2018. This is the case when we omit Hungary. Conservative estimation: 1.7-2.4%</a:t>
            </a:r>
          </a:p>
          <a:p>
            <a:endParaRPr lang="en-US" dirty="0"/>
          </a:p>
          <a:p>
            <a:r>
              <a:rPr lang="en-US" dirty="0"/>
              <a:t>We now decompose GDP into its components, both for the UK and for the doppelganger. This exercise serves two purposes. First, it reassures us that the doppelganger mimics the </a:t>
            </a:r>
            <a:r>
              <a:rPr lang="en-US" dirty="0" err="1"/>
              <a:t>behaviour</a:t>
            </a:r>
            <a:r>
              <a:rPr lang="en-US" dirty="0"/>
              <a:t> of the UK prior to the referendum, in terms of not only GDP but also its components. This is important because the time path of GDP served as a target as we picked the weights that define the doppelganger. The time paths of the GDP components, however, have not been targeted. A good fit in this regard can therefore not be taken for granted. Second, the adjustment of the components of GDP in the UK relative to the doppelganger since the referendum provides some indication about the channels through which the Brexit vote has impacted the economy.</a:t>
            </a:r>
            <a:endParaRPr lang="de-DE" dirty="0"/>
          </a:p>
        </p:txBody>
      </p:sp>
      <p:sp>
        <p:nvSpPr>
          <p:cNvPr id="4" name="Fußzeilenplatzhalter 3"/>
          <p:cNvSpPr>
            <a:spLocks noGrp="1"/>
          </p:cNvSpPr>
          <p:nvPr>
            <p:ph type="ftr" sz="quarter" idx="4"/>
          </p:nvPr>
        </p:nvSpPr>
        <p:spPr/>
        <p:txBody>
          <a:bodyPr/>
          <a:lstStyle/>
          <a:p>
            <a:r>
              <a:rPr lang="de-DE"/>
              <a:t>Innalte einfügen über --&gt; Kopf/Fußzeile eintragen</a:t>
            </a:r>
          </a:p>
        </p:txBody>
      </p:sp>
      <p:sp>
        <p:nvSpPr>
          <p:cNvPr id="5" name="Foliennummernplatzhalter 4"/>
          <p:cNvSpPr>
            <a:spLocks noGrp="1"/>
          </p:cNvSpPr>
          <p:nvPr>
            <p:ph type="sldNum" sz="quarter" idx="5"/>
          </p:nvPr>
        </p:nvSpPr>
        <p:spPr/>
        <p:txBody>
          <a:bodyPr/>
          <a:lstStyle/>
          <a:p>
            <a:fld id="{13242068-FDE0-4024-958E-5EF8670A3D14}" type="slidenum">
              <a:rPr lang="de-DE" smtClean="0"/>
              <a:t>12</a:t>
            </a:fld>
            <a:endParaRPr lang="de-DE"/>
          </a:p>
        </p:txBody>
      </p:sp>
    </p:spTree>
    <p:extLst>
      <p:ext uri="{BB962C8B-B14F-4D97-AF65-F5344CB8AC3E}">
        <p14:creationId xmlns:p14="http://schemas.microsoft.com/office/powerpoint/2010/main" val="1175321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W_Titelfolie">
    <p:spTree>
      <p:nvGrpSpPr>
        <p:cNvPr id="1" name=""/>
        <p:cNvGrpSpPr/>
        <p:nvPr/>
      </p:nvGrpSpPr>
      <p:grpSpPr>
        <a:xfrm>
          <a:off x="0" y="0"/>
          <a:ext cx="0" cy="0"/>
          <a:chOff x="0" y="0"/>
          <a:chExt cx="0" cy="0"/>
        </a:xfrm>
      </p:grpSpPr>
      <p:sp>
        <p:nvSpPr>
          <p:cNvPr id="14" name="Textplatzhalter für Datum / Referent">
            <a:extLst>
              <a:ext uri="{FF2B5EF4-FFF2-40B4-BE49-F238E27FC236}">
                <a16:creationId xmlns:a16="http://schemas.microsoft.com/office/drawing/2014/main" id="{D6D522DC-D349-4748-B823-2844406867E4}"/>
              </a:ext>
            </a:extLst>
          </p:cNvPr>
          <p:cNvSpPr>
            <a:spLocks noGrp="1"/>
          </p:cNvSpPr>
          <p:nvPr>
            <p:ph type="body" sz="quarter" idx="10" hasCustomPrompt="1"/>
          </p:nvPr>
        </p:nvSpPr>
        <p:spPr>
          <a:xfrm>
            <a:off x="5616000" y="6339600"/>
            <a:ext cx="6207627" cy="360000"/>
          </a:xfrm>
        </p:spPr>
        <p:txBody>
          <a:bodyPr anchor="ctr" anchorCtr="0"/>
          <a:lstStyle>
            <a:lvl1pPr algn="r">
              <a:defRPr sz="1400">
                <a:solidFill>
                  <a:schemeClr val="tx2"/>
                </a:solidFill>
              </a:defRPr>
            </a:lvl1pPr>
          </a:lstStyle>
          <a:p>
            <a:pPr lvl="0"/>
            <a:r>
              <a:rPr lang="de-DE" dirty="0"/>
              <a:t>Hier Klicken und Datum / Name eingeben</a:t>
            </a:r>
          </a:p>
        </p:txBody>
      </p:sp>
      <p:sp>
        <p:nvSpPr>
          <p:cNvPr id="16" name="Rechteck mit Titelbild">
            <a:extLst>
              <a:ext uri="{FF2B5EF4-FFF2-40B4-BE49-F238E27FC236}">
                <a16:creationId xmlns:a16="http://schemas.microsoft.com/office/drawing/2014/main" id="{0E964847-1C7B-467E-919B-56E298B8C7F9}"/>
              </a:ext>
            </a:extLst>
          </p:cNvPr>
          <p:cNvSpPr/>
          <p:nvPr/>
        </p:nvSpPr>
        <p:spPr>
          <a:xfrm>
            <a:off x="-1" y="2869200"/>
            <a:ext cx="12192001" cy="3261600"/>
          </a:xfrm>
          <a:prstGeom prst="rect">
            <a:avLst/>
          </a:prstGeom>
          <a:blipFill>
            <a:blip r:embed="rId2"/>
            <a:srcRect/>
            <a:stretch>
              <a:fillRect t="-63700" b="-500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3" name="Untertitel"/>
          <p:cNvSpPr>
            <a:spLocks noGrp="1"/>
          </p:cNvSpPr>
          <p:nvPr>
            <p:ph type="subTitle" idx="1"/>
          </p:nvPr>
        </p:nvSpPr>
        <p:spPr>
          <a:xfrm>
            <a:off x="1953600" y="2124000"/>
            <a:ext cx="9916605" cy="745636"/>
          </a:xfrm>
        </p:spPr>
        <p:txBody>
          <a:bodyPr/>
          <a:lstStyle>
            <a:lvl1pPr marL="0" indent="0" algn="r">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2" name="Titel"/>
          <p:cNvSpPr>
            <a:spLocks noGrp="1"/>
          </p:cNvSpPr>
          <p:nvPr>
            <p:ph type="ctrTitle" hasCustomPrompt="1"/>
          </p:nvPr>
        </p:nvSpPr>
        <p:spPr>
          <a:xfrm>
            <a:off x="1953601" y="972000"/>
            <a:ext cx="9916604" cy="1006560"/>
          </a:xfrm>
        </p:spPr>
        <p:txBody>
          <a:bodyPr anchor="t">
            <a:noAutofit/>
          </a:bodyPr>
          <a:lstStyle>
            <a:lvl1pPr algn="r">
              <a:lnSpc>
                <a:spcPct val="80000"/>
              </a:lnSpc>
              <a:defRPr sz="4600">
                <a:solidFill>
                  <a:schemeClr val="accent2"/>
                </a:solidFill>
              </a:defRPr>
            </a:lvl1pPr>
          </a:lstStyle>
          <a:p>
            <a:r>
              <a:rPr lang="de-DE" dirty="0"/>
              <a:t>Präsentationstitel eintragen</a:t>
            </a:r>
            <a:endParaRPr lang="en-US" dirty="0"/>
          </a:p>
        </p:txBody>
      </p:sp>
      <p:pic>
        <p:nvPicPr>
          <p:cNvPr id="8" name="Logo oben">
            <a:extLst>
              <a:ext uri="{FF2B5EF4-FFF2-40B4-BE49-F238E27FC236}">
                <a16:creationId xmlns:a16="http://schemas.microsoft.com/office/drawing/2014/main" id="{8BE89FFF-D28B-4329-8B2A-E0FA0852BD4B}"/>
              </a:ext>
            </a:extLst>
          </p:cNvPr>
          <p:cNvPicPr>
            <a:picLocks noChangeAspect="1"/>
          </p:cNvPicPr>
          <p:nvPr userDrawn="1"/>
        </p:nvPicPr>
        <p:blipFill>
          <a:blip r:embed="rId3"/>
          <a:stretch>
            <a:fillRect/>
          </a:stretch>
        </p:blipFill>
        <p:spPr>
          <a:xfrm>
            <a:off x="-71493" y="0"/>
            <a:ext cx="4283493" cy="1080000"/>
          </a:xfrm>
          <a:prstGeom prst="rect">
            <a:avLst/>
          </a:prstGeom>
        </p:spPr>
      </p:pic>
      <p:pic>
        <p:nvPicPr>
          <p:cNvPr id="5" name="Grafik 4">
            <a:extLst>
              <a:ext uri="{FF2B5EF4-FFF2-40B4-BE49-F238E27FC236}">
                <a16:creationId xmlns:a16="http://schemas.microsoft.com/office/drawing/2014/main" id="{0AA65581-12CF-4ADD-B010-56E35DA38B5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7009" t="27616" b="29437"/>
          <a:stretch/>
        </p:blipFill>
        <p:spPr>
          <a:xfrm>
            <a:off x="212400" y="6426000"/>
            <a:ext cx="2612249" cy="216000"/>
          </a:xfrm>
          <a:prstGeom prst="rect">
            <a:avLst/>
          </a:prstGeom>
        </p:spPr>
      </p:pic>
    </p:spTree>
    <p:extLst>
      <p:ext uri="{BB962C8B-B14F-4D97-AF65-F5344CB8AC3E}">
        <p14:creationId xmlns:p14="http://schemas.microsoft.com/office/powerpoint/2010/main" val="2052523093"/>
      </p:ext>
    </p:extLst>
  </p:cSld>
  <p:clrMapOvr>
    <a:masterClrMapping/>
  </p:clrMapOvr>
  <p:extLst>
    <p:ext uri="{DCECCB84-F9BA-43D5-87BE-67443E8EF086}">
      <p15:sldGuideLst xmlns:p15="http://schemas.microsoft.com/office/powerpoint/2012/main">
        <p15:guide id="1" pos="15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W_Titel, Text und Bild Folienhöhe">
    <p:spTree>
      <p:nvGrpSpPr>
        <p:cNvPr id="1" name=""/>
        <p:cNvGrpSpPr/>
        <p:nvPr/>
      </p:nvGrpSpPr>
      <p:grpSpPr>
        <a:xfrm>
          <a:off x="0" y="0"/>
          <a:ext cx="0" cy="0"/>
          <a:chOff x="0" y="0"/>
          <a:chExt cx="0" cy="0"/>
        </a:xfrm>
      </p:grpSpPr>
      <p:sp>
        <p:nvSpPr>
          <p:cNvPr id="4" name="Textplatzhalter">
            <a:extLst>
              <a:ext uri="{FF2B5EF4-FFF2-40B4-BE49-F238E27FC236}">
                <a16:creationId xmlns:a16="http://schemas.microsoft.com/office/drawing/2014/main" id="{7F6FA5FD-F11B-400D-A8AC-44DC5A3C782A}"/>
              </a:ext>
            </a:extLst>
          </p:cNvPr>
          <p:cNvSpPr>
            <a:spLocks noGrp="1"/>
          </p:cNvSpPr>
          <p:nvPr>
            <p:ph type="body" sz="quarter" idx="10"/>
          </p:nvPr>
        </p:nvSpPr>
        <p:spPr>
          <a:xfrm>
            <a:off x="687919" y="3088257"/>
            <a:ext cx="4136224" cy="275374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Bildplatzhalter"/>
          <p:cNvSpPr>
            <a:spLocks noGrp="1" noChangeAspect="1"/>
          </p:cNvSpPr>
          <p:nvPr>
            <p:ph type="pic" idx="1"/>
          </p:nvPr>
        </p:nvSpPr>
        <p:spPr>
          <a:xfrm>
            <a:off x="5227792" y="0"/>
            <a:ext cx="6964208" cy="6858000"/>
          </a:xfrm>
          <a:solidFill>
            <a:schemeClr val="bg1">
              <a:lumMod val="9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8" name="Titel">
            <a:extLst>
              <a:ext uri="{FF2B5EF4-FFF2-40B4-BE49-F238E27FC236}">
                <a16:creationId xmlns:a16="http://schemas.microsoft.com/office/drawing/2014/main" id="{B2250FBB-DC12-418A-B119-8F588B0C9609}"/>
              </a:ext>
            </a:extLst>
          </p:cNvPr>
          <p:cNvSpPr>
            <a:spLocks noGrp="1"/>
          </p:cNvSpPr>
          <p:nvPr>
            <p:ph type="title"/>
          </p:nvPr>
        </p:nvSpPr>
        <p:spPr>
          <a:xfrm>
            <a:off x="711200" y="1375201"/>
            <a:ext cx="4112941" cy="1518633"/>
          </a:xfrm>
        </p:spPr>
        <p:txBody>
          <a:bodyPr anchor="t" anchorCtr="0"/>
          <a:lstStyle/>
          <a:p>
            <a:r>
              <a:rPr lang="de-DE"/>
              <a:t>Mastertitelformat bearbeiten</a:t>
            </a:r>
            <a:endParaRPr lang="de-DE" dirty="0"/>
          </a:p>
        </p:txBody>
      </p:sp>
    </p:spTree>
    <p:extLst>
      <p:ext uri="{BB962C8B-B14F-4D97-AF65-F5344CB8AC3E}">
        <p14:creationId xmlns:p14="http://schemas.microsoft.com/office/powerpoint/2010/main" val="9032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W_Titel, Text und Bild Folienbreite">
    <p:spTree>
      <p:nvGrpSpPr>
        <p:cNvPr id="1" name=""/>
        <p:cNvGrpSpPr/>
        <p:nvPr/>
      </p:nvGrpSpPr>
      <p:grpSpPr>
        <a:xfrm>
          <a:off x="0" y="0"/>
          <a:ext cx="0" cy="0"/>
          <a:chOff x="0" y="0"/>
          <a:chExt cx="0" cy="0"/>
        </a:xfrm>
      </p:grpSpPr>
      <p:sp>
        <p:nvSpPr>
          <p:cNvPr id="3" name="Bildplatzhalter"/>
          <p:cNvSpPr>
            <a:spLocks noGrp="1" noChangeAspect="1"/>
          </p:cNvSpPr>
          <p:nvPr>
            <p:ph type="pic" idx="1"/>
          </p:nvPr>
        </p:nvSpPr>
        <p:spPr>
          <a:xfrm>
            <a:off x="0" y="2826000"/>
            <a:ext cx="12192000" cy="4032000"/>
          </a:xfrm>
          <a:solidFill>
            <a:schemeClr val="bg1">
              <a:lumMod val="9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platzhalter">
            <a:extLst>
              <a:ext uri="{FF2B5EF4-FFF2-40B4-BE49-F238E27FC236}">
                <a16:creationId xmlns:a16="http://schemas.microsoft.com/office/drawing/2014/main" id="{7F6FA5FD-F11B-400D-A8AC-44DC5A3C782A}"/>
              </a:ext>
            </a:extLst>
          </p:cNvPr>
          <p:cNvSpPr>
            <a:spLocks noGrp="1"/>
          </p:cNvSpPr>
          <p:nvPr>
            <p:ph type="body" sz="quarter" idx="10"/>
          </p:nvPr>
        </p:nvSpPr>
        <p:spPr>
          <a:xfrm>
            <a:off x="702405" y="1376363"/>
            <a:ext cx="10562167" cy="1310277"/>
          </a:xfrm>
        </p:spPr>
        <p:txBody>
          <a:bodyPr/>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 4">
            <a:extLst>
              <a:ext uri="{FF2B5EF4-FFF2-40B4-BE49-F238E27FC236}">
                <a16:creationId xmlns:a16="http://schemas.microsoft.com/office/drawing/2014/main" id="{BDB6818B-1F7F-49EE-89CE-71AC22C0C990}"/>
              </a:ext>
            </a:extLst>
          </p:cNvPr>
          <p:cNvSpPr>
            <a:spLocks noGrp="1"/>
          </p:cNvSpPr>
          <p:nvPr>
            <p:ph type="title"/>
          </p:nvPr>
        </p:nvSpPr>
        <p:spPr>
          <a:xfrm>
            <a:off x="702405" y="186670"/>
            <a:ext cx="10800000" cy="576000"/>
          </a:xfrm>
        </p:spPr>
        <p:txBody>
          <a:bodyPr/>
          <a:lstStyle/>
          <a:p>
            <a:r>
              <a:rPr lang="de-DE"/>
              <a:t>Mastertitelformat bearbeiten</a:t>
            </a:r>
          </a:p>
        </p:txBody>
      </p:sp>
    </p:spTree>
    <p:extLst>
      <p:ext uri="{BB962C8B-B14F-4D97-AF65-F5344CB8AC3E}">
        <p14:creationId xmlns:p14="http://schemas.microsoft.com/office/powerpoint/2010/main" val="110373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IW_Bild folienfüllend mit Text auf Transparenz">
    <p:spTree>
      <p:nvGrpSpPr>
        <p:cNvPr id="1" name=""/>
        <p:cNvGrpSpPr/>
        <p:nvPr/>
      </p:nvGrpSpPr>
      <p:grpSpPr>
        <a:xfrm>
          <a:off x="0" y="0"/>
          <a:ext cx="0" cy="0"/>
          <a:chOff x="0" y="0"/>
          <a:chExt cx="0" cy="0"/>
        </a:xfrm>
      </p:grpSpPr>
      <p:sp>
        <p:nvSpPr>
          <p:cNvPr id="3" name="Bildplatzhalter"/>
          <p:cNvSpPr>
            <a:spLocks noGrp="1"/>
          </p:cNvSpPr>
          <p:nvPr>
            <p:ph type="pic" idx="1"/>
          </p:nvPr>
        </p:nvSpPr>
        <p:spPr>
          <a:xfrm>
            <a:off x="0" y="0"/>
            <a:ext cx="12192000" cy="6858000"/>
          </a:xfrm>
          <a:solidFill>
            <a:schemeClr val="bg1">
              <a:lumMod val="95000"/>
            </a:schemeClr>
          </a:solidFill>
        </p:spPr>
        <p:txBody>
          <a:bodyPr>
            <a:normAutofit/>
          </a:bodyPr>
          <a:lstStyle>
            <a:lvl1pPr marL="0" indent="0">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de-DE" dirty="0"/>
          </a:p>
        </p:txBody>
      </p:sp>
      <p:sp>
        <p:nvSpPr>
          <p:cNvPr id="8" name="Titel">
            <a:extLst>
              <a:ext uri="{FF2B5EF4-FFF2-40B4-BE49-F238E27FC236}">
                <a16:creationId xmlns:a16="http://schemas.microsoft.com/office/drawing/2014/main" id="{AC2284ED-C966-4462-83A6-B801ADA8904D}"/>
              </a:ext>
            </a:extLst>
          </p:cNvPr>
          <p:cNvSpPr>
            <a:spLocks noGrp="1"/>
          </p:cNvSpPr>
          <p:nvPr>
            <p:ph type="title" hasCustomPrompt="1"/>
          </p:nvPr>
        </p:nvSpPr>
        <p:spPr>
          <a:xfrm>
            <a:off x="6766560" y="1"/>
            <a:ext cx="5425440" cy="6857999"/>
          </a:xfrm>
          <a:solidFill>
            <a:schemeClr val="bg2">
              <a:alpha val="90000"/>
            </a:schemeClr>
          </a:solidFill>
        </p:spPr>
        <p:txBody>
          <a:bodyPr lIns="360000" tIns="2160000" rIns="360000" bIns="1440000" anchor="t" anchorCtr="0"/>
          <a:lstStyle>
            <a:lvl1pPr algn="l">
              <a:defRPr sz="3600" b="0" cap="none" baseline="0">
                <a:solidFill>
                  <a:schemeClr val="accent2"/>
                </a:solidFill>
              </a:defRPr>
            </a:lvl1pPr>
          </a:lstStyle>
          <a:p>
            <a:r>
              <a:rPr lang="de-DE" dirty="0"/>
              <a:t>Titelmasterformat durch Klicken bearbeiten</a:t>
            </a:r>
          </a:p>
        </p:txBody>
      </p:sp>
      <p:sp>
        <p:nvSpPr>
          <p:cNvPr id="9" name="Textplatzhalter">
            <a:extLst>
              <a:ext uri="{FF2B5EF4-FFF2-40B4-BE49-F238E27FC236}">
                <a16:creationId xmlns:a16="http://schemas.microsoft.com/office/drawing/2014/main" id="{125139DC-5AC0-4AF5-A81C-9A88BCEA62F8}"/>
              </a:ext>
            </a:extLst>
          </p:cNvPr>
          <p:cNvSpPr>
            <a:spLocks noGrp="1"/>
          </p:cNvSpPr>
          <p:nvPr>
            <p:ph type="body" sz="quarter" idx="11" hasCustomPrompt="1"/>
          </p:nvPr>
        </p:nvSpPr>
        <p:spPr>
          <a:xfrm>
            <a:off x="6766562" y="4419603"/>
            <a:ext cx="4730113" cy="1709736"/>
          </a:xfrm>
        </p:spPr>
        <p:txBody>
          <a:bodyPr lIns="360000" tIns="0" rIns="0" bIns="0">
            <a:noAutofit/>
          </a:bodyPr>
          <a:lstStyle>
            <a:lvl1pPr marL="0" indent="0" algn="l">
              <a:buNone/>
              <a:defRPr sz="2000">
                <a:solidFill>
                  <a:schemeClr val="accent2"/>
                </a:solidFill>
              </a:defRPr>
            </a:lvl1pPr>
          </a:lstStyle>
          <a:p>
            <a:pPr lvl="0"/>
            <a:r>
              <a:rPr lang="de-DE" dirty="0"/>
              <a:t>Textmasterformat bearbeiten</a:t>
            </a:r>
          </a:p>
        </p:txBody>
      </p:sp>
    </p:spTree>
    <p:extLst>
      <p:ext uri="{BB962C8B-B14F-4D97-AF65-F5344CB8AC3E}">
        <p14:creationId xmlns:p14="http://schemas.microsoft.com/office/powerpoint/2010/main" val="166294530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W_Bild folienfüllend mit Textkasten">
    <p:spTree>
      <p:nvGrpSpPr>
        <p:cNvPr id="1" name=""/>
        <p:cNvGrpSpPr/>
        <p:nvPr/>
      </p:nvGrpSpPr>
      <p:grpSpPr>
        <a:xfrm>
          <a:off x="0" y="0"/>
          <a:ext cx="0" cy="0"/>
          <a:chOff x="0" y="0"/>
          <a:chExt cx="0" cy="0"/>
        </a:xfrm>
      </p:grpSpPr>
      <p:sp>
        <p:nvSpPr>
          <p:cNvPr id="3" name="Bildplatzhalter"/>
          <p:cNvSpPr>
            <a:spLocks noGrp="1"/>
          </p:cNvSpPr>
          <p:nvPr>
            <p:ph type="pic" idx="1"/>
          </p:nvPr>
        </p:nvSpPr>
        <p:spPr>
          <a:xfrm>
            <a:off x="0" y="0"/>
            <a:ext cx="12192000" cy="6858000"/>
          </a:xfrm>
          <a:solidFill>
            <a:schemeClr val="bg1">
              <a:lumMod val="95000"/>
            </a:schemeClr>
          </a:solidFill>
        </p:spPr>
        <p:txBody>
          <a:bodyPr>
            <a:normAutofit/>
          </a:bodyPr>
          <a:lstStyle>
            <a:lvl1pPr marL="0" indent="0">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de-DE" dirty="0"/>
          </a:p>
        </p:txBody>
      </p:sp>
      <p:sp>
        <p:nvSpPr>
          <p:cNvPr id="8" name="Titel">
            <a:extLst>
              <a:ext uri="{FF2B5EF4-FFF2-40B4-BE49-F238E27FC236}">
                <a16:creationId xmlns:a16="http://schemas.microsoft.com/office/drawing/2014/main" id="{AC2284ED-C966-4462-83A6-B801ADA8904D}"/>
              </a:ext>
            </a:extLst>
          </p:cNvPr>
          <p:cNvSpPr>
            <a:spLocks noGrp="1"/>
          </p:cNvSpPr>
          <p:nvPr>
            <p:ph type="title" hasCustomPrompt="1"/>
          </p:nvPr>
        </p:nvSpPr>
        <p:spPr bwMode="white">
          <a:xfrm>
            <a:off x="0" y="1376364"/>
            <a:ext cx="3921551" cy="4500561"/>
          </a:xfrm>
          <a:solidFill>
            <a:schemeClr val="bg1">
              <a:alpha val="90000"/>
            </a:schemeClr>
          </a:solidFill>
        </p:spPr>
        <p:txBody>
          <a:bodyPr lIns="360000" tIns="144000" rIns="144000" bIns="144000" anchor="ctr" anchorCtr="0"/>
          <a:lstStyle>
            <a:lvl1pPr algn="l">
              <a:defRPr sz="2200" b="0" cap="none" baseline="0">
                <a:solidFill>
                  <a:schemeClr val="tx2"/>
                </a:solidFill>
              </a:defRPr>
            </a:lvl1pPr>
          </a:lstStyle>
          <a:p>
            <a:r>
              <a:rPr lang="de-DE" dirty="0"/>
              <a:t>Titelmasterformat durch Klicken bearbeiten</a:t>
            </a:r>
          </a:p>
        </p:txBody>
      </p:sp>
    </p:spTree>
    <p:extLst>
      <p:ext uri="{BB962C8B-B14F-4D97-AF65-F5344CB8AC3E}">
        <p14:creationId xmlns:p14="http://schemas.microsoft.com/office/powerpoint/2010/main" val="92627132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W_Textkasten, Titel und Diagramm">
    <p:spTree>
      <p:nvGrpSpPr>
        <p:cNvPr id="1" name=""/>
        <p:cNvGrpSpPr/>
        <p:nvPr/>
      </p:nvGrpSpPr>
      <p:grpSpPr>
        <a:xfrm>
          <a:off x="0" y="0"/>
          <a:ext cx="0" cy="0"/>
          <a:chOff x="0" y="0"/>
          <a:chExt cx="0" cy="0"/>
        </a:xfrm>
      </p:grpSpPr>
      <p:sp>
        <p:nvSpPr>
          <p:cNvPr id="14" name="Platzhalter für Quellenangaben">
            <a:extLst>
              <a:ext uri="{FF2B5EF4-FFF2-40B4-BE49-F238E27FC236}">
                <a16:creationId xmlns:a16="http://schemas.microsoft.com/office/drawing/2014/main" id="{D9B37414-6DE7-4D70-AFB3-990E58089BE9}"/>
              </a:ext>
            </a:extLst>
          </p:cNvPr>
          <p:cNvSpPr>
            <a:spLocks noGrp="1"/>
          </p:cNvSpPr>
          <p:nvPr>
            <p:ph type="body" sz="quarter" idx="17" hasCustomPrompt="1"/>
          </p:nvPr>
        </p:nvSpPr>
        <p:spPr>
          <a:xfrm>
            <a:off x="3487653" y="6498323"/>
            <a:ext cx="8327276" cy="278338"/>
          </a:xfrm>
        </p:spPr>
        <p:txBody>
          <a:bodyPr anchor="t" anchorCtr="0">
            <a:noAutofit/>
          </a:bodyPr>
          <a:lstStyle>
            <a:lvl1pPr>
              <a:spcBef>
                <a:spcPts val="0"/>
              </a:spcBef>
              <a:defRPr sz="900" baseline="0">
                <a:solidFill>
                  <a:schemeClr val="tx2"/>
                </a:solidFill>
              </a:defRPr>
            </a:lvl1pPr>
          </a:lstStyle>
          <a:p>
            <a:pPr lvl="0"/>
            <a:r>
              <a:rPr lang="de-DE" dirty="0"/>
              <a:t>Quellenangabe</a:t>
            </a:r>
          </a:p>
          <a:p>
            <a:pPr lvl="0"/>
            <a:r>
              <a:rPr lang="de-DE" dirty="0"/>
              <a:t>maximal zweizeilig</a:t>
            </a:r>
          </a:p>
        </p:txBody>
      </p:sp>
      <p:sp>
        <p:nvSpPr>
          <p:cNvPr id="5" name="Textplatzhalter links">
            <a:extLst>
              <a:ext uri="{FF2B5EF4-FFF2-40B4-BE49-F238E27FC236}">
                <a16:creationId xmlns:a16="http://schemas.microsoft.com/office/drawing/2014/main" id="{1C4016EA-D6A3-4ACD-A35A-FBC99B262484}"/>
              </a:ext>
            </a:extLst>
          </p:cNvPr>
          <p:cNvSpPr>
            <a:spLocks noGrp="1"/>
          </p:cNvSpPr>
          <p:nvPr>
            <p:ph type="body" sz="quarter" idx="19"/>
          </p:nvPr>
        </p:nvSpPr>
        <p:spPr>
          <a:xfrm>
            <a:off x="1" y="0"/>
            <a:ext cx="2978871" cy="6858000"/>
          </a:xfrm>
          <a:solidFill>
            <a:schemeClr val="accent2"/>
          </a:solidFill>
        </p:spPr>
        <p:txBody>
          <a:bodyPr lIns="360000" tIns="972000" rIns="144000" bIns="144000" anchor="t" anchorCtr="0"/>
          <a:lstStyle>
            <a:lvl1pPr algn="l">
              <a:defRPr sz="2200">
                <a:solidFill>
                  <a:schemeClr val="bg1"/>
                </a:solidFill>
              </a:defRPr>
            </a:lvl1pPr>
            <a:lvl2pPr algn="l">
              <a:defRPr sz="2200"/>
            </a:lvl2pPr>
          </a:lstStyle>
          <a:p>
            <a:pPr lvl="0"/>
            <a:r>
              <a:rPr lang="de-DE"/>
              <a:t>Mastertextformat bearbeiten</a:t>
            </a:r>
          </a:p>
          <a:p>
            <a:pPr lvl="1"/>
            <a:r>
              <a:rPr lang="de-DE"/>
              <a:t>Zweite Ebene</a:t>
            </a:r>
          </a:p>
        </p:txBody>
      </p:sp>
      <p:sp>
        <p:nvSpPr>
          <p:cNvPr id="9" name="Inhaltsplatzhalter">
            <a:extLst>
              <a:ext uri="{FF2B5EF4-FFF2-40B4-BE49-F238E27FC236}">
                <a16:creationId xmlns:a16="http://schemas.microsoft.com/office/drawing/2014/main" id="{9D719D29-014D-4A4A-878B-838726DDE93A}"/>
              </a:ext>
            </a:extLst>
          </p:cNvPr>
          <p:cNvSpPr>
            <a:spLocks noGrp="1"/>
          </p:cNvSpPr>
          <p:nvPr>
            <p:ph sz="quarter" idx="21"/>
          </p:nvPr>
        </p:nvSpPr>
        <p:spPr>
          <a:xfrm>
            <a:off x="3293533" y="1016000"/>
            <a:ext cx="8521395" cy="54816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Titel">
            <a:extLst>
              <a:ext uri="{FF2B5EF4-FFF2-40B4-BE49-F238E27FC236}">
                <a16:creationId xmlns:a16="http://schemas.microsoft.com/office/drawing/2014/main" id="{BA2DA5CC-8C03-4F3D-882E-9B630703D3A5}"/>
              </a:ext>
            </a:extLst>
          </p:cNvPr>
          <p:cNvSpPr>
            <a:spLocks noGrp="1"/>
          </p:cNvSpPr>
          <p:nvPr>
            <p:ph type="title"/>
          </p:nvPr>
        </p:nvSpPr>
        <p:spPr>
          <a:xfrm>
            <a:off x="3293533" y="186670"/>
            <a:ext cx="8083551" cy="576000"/>
          </a:xfrm>
        </p:spPr>
        <p:txBody>
          <a:bodyPr/>
          <a:lstStyle/>
          <a:p>
            <a:r>
              <a:rPr lang="de-DE"/>
              <a:t>Mastertitelformat bearbeiten</a:t>
            </a:r>
          </a:p>
        </p:txBody>
      </p:sp>
    </p:spTree>
    <p:extLst>
      <p:ext uri="{BB962C8B-B14F-4D97-AF65-F5344CB8AC3E}">
        <p14:creationId xmlns:p14="http://schemas.microsoft.com/office/powerpoint/2010/main" val="3830329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W_Nur Titel">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E362510-CBA3-4100-ADD9-6B59E5BBA289}"/>
              </a:ext>
            </a:extLst>
          </p:cNvPr>
          <p:cNvSpPr>
            <a:spLocks noGrp="1"/>
          </p:cNvSpPr>
          <p:nvPr>
            <p:ph type="sldNum" sz="quarter" idx="15"/>
          </p:nvPr>
        </p:nvSpPr>
        <p:spPr/>
        <p:txBody>
          <a:bodyPr/>
          <a:lstStyle/>
          <a:p>
            <a:fld id="{4D8F3D2B-F07B-4D7B-B9C5-0D64AFCC6303}" type="slidenum">
              <a:rPr lang="de-DE" smtClean="0"/>
              <a:t>‹Nr.›</a:t>
            </a:fld>
            <a:endParaRPr lang="de-DE"/>
          </a:p>
        </p:txBody>
      </p:sp>
      <p:sp>
        <p:nvSpPr>
          <p:cNvPr id="5" name="Fußzeilenplatzhalter 4">
            <a:extLst>
              <a:ext uri="{FF2B5EF4-FFF2-40B4-BE49-F238E27FC236}">
                <a16:creationId xmlns:a16="http://schemas.microsoft.com/office/drawing/2014/main" id="{3CB3F9EE-AA9B-4B72-8A8A-8C4F7ACFD461}"/>
              </a:ext>
            </a:extLst>
          </p:cNvPr>
          <p:cNvSpPr>
            <a:spLocks noGrp="1"/>
          </p:cNvSpPr>
          <p:nvPr>
            <p:ph type="ftr" sz="quarter" idx="14"/>
          </p:nvPr>
        </p:nvSpPr>
        <p:spPr/>
        <p:txBody>
          <a:bodyPr/>
          <a:lstStyle/>
          <a:p>
            <a:r>
              <a:rPr lang="de-DE"/>
              <a:t>Synthetic Controls - Forschungsgruppe Mikrodaten</a:t>
            </a:r>
            <a:endParaRPr lang="de-DE" dirty="0"/>
          </a:p>
        </p:txBody>
      </p:sp>
      <p:sp>
        <p:nvSpPr>
          <p:cNvPr id="10" name="Untertitel">
            <a:extLst>
              <a:ext uri="{FF2B5EF4-FFF2-40B4-BE49-F238E27FC236}">
                <a16:creationId xmlns:a16="http://schemas.microsoft.com/office/drawing/2014/main" id="{77F05883-668D-4875-8B6C-EF8F846BF062}"/>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9" name="Titel 8">
            <a:extLst>
              <a:ext uri="{FF2B5EF4-FFF2-40B4-BE49-F238E27FC236}">
                <a16:creationId xmlns:a16="http://schemas.microsoft.com/office/drawing/2014/main" id="{EB87F6CD-F562-4AFD-BC19-FE98EF2FC14C}"/>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69041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IW_Leer">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26EFCBFA-B6E6-480F-BB21-88DCA69D94EA}"/>
              </a:ext>
            </a:extLst>
          </p:cNvPr>
          <p:cNvSpPr>
            <a:spLocks noGrp="1"/>
          </p:cNvSpPr>
          <p:nvPr>
            <p:ph type="ftr" sz="quarter" idx="10"/>
          </p:nvPr>
        </p:nvSpPr>
        <p:spPr/>
        <p:txBody>
          <a:bodyPr/>
          <a:lstStyle/>
          <a:p>
            <a:r>
              <a:rPr lang="de-DE"/>
              <a:t>Synthetic Controls - Forschungsgruppe Mikrodaten</a:t>
            </a:r>
          </a:p>
        </p:txBody>
      </p:sp>
      <p:sp>
        <p:nvSpPr>
          <p:cNvPr id="5" name="Foliennummernplatzhalter 4">
            <a:extLst>
              <a:ext uri="{FF2B5EF4-FFF2-40B4-BE49-F238E27FC236}">
                <a16:creationId xmlns:a16="http://schemas.microsoft.com/office/drawing/2014/main" id="{5C14EEB1-5A5F-4870-8D96-DA28BEC85C74}"/>
              </a:ext>
            </a:extLst>
          </p:cNvPr>
          <p:cNvSpPr>
            <a:spLocks noGrp="1"/>
          </p:cNvSpPr>
          <p:nvPr>
            <p:ph type="sldNum" sz="quarter" idx="11"/>
          </p:nvPr>
        </p:nvSpPr>
        <p:spPr/>
        <p:txBody>
          <a:bodyPr/>
          <a:lstStyle/>
          <a:p>
            <a:fld id="{4D8F3D2B-F07B-4D7B-B9C5-0D64AFCC6303}" type="slidenum">
              <a:rPr lang="de-DE" smtClean="0"/>
              <a:t>‹Nr.›</a:t>
            </a:fld>
            <a:endParaRPr lang="de-DE"/>
          </a:p>
        </p:txBody>
      </p:sp>
    </p:spTree>
    <p:extLst>
      <p:ext uri="{BB962C8B-B14F-4D97-AF65-F5344CB8AC3E}">
        <p14:creationId xmlns:p14="http://schemas.microsoft.com/office/powerpoint/2010/main" val="957318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IW_Leerfolie ohne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411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W_Abschluss-/ Kontaktfolie">
    <p:spTree>
      <p:nvGrpSpPr>
        <p:cNvPr id="1" name=""/>
        <p:cNvGrpSpPr/>
        <p:nvPr/>
      </p:nvGrpSpPr>
      <p:grpSpPr>
        <a:xfrm>
          <a:off x="0" y="0"/>
          <a:ext cx="0" cy="0"/>
          <a:chOff x="0" y="0"/>
          <a:chExt cx="0" cy="0"/>
        </a:xfrm>
      </p:grpSpPr>
      <p:sp>
        <p:nvSpPr>
          <p:cNvPr id="12" name="Rechteck mit Bildfüllung"/>
          <p:cNvSpPr/>
          <p:nvPr/>
        </p:nvSpPr>
        <p:spPr>
          <a:xfrm>
            <a:off x="6258909" y="0"/>
            <a:ext cx="5933091" cy="6858000"/>
          </a:xfrm>
          <a:prstGeom prst="rect">
            <a:avLst/>
          </a:prstGeom>
          <a:blipFill>
            <a:blip r:embed="rId2"/>
            <a:srcRect/>
            <a:stretch>
              <a:fillRect t="-16662" b="-166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b" anchorCtr="0"/>
          <a:lstStyle/>
          <a:p>
            <a:pPr algn="ctr"/>
            <a:endParaRPr lang="de-DE" sz="1350"/>
          </a:p>
        </p:txBody>
      </p:sp>
      <p:sp>
        <p:nvSpPr>
          <p:cNvPr id="21" name="Textplatzhalter 15"/>
          <p:cNvSpPr>
            <a:spLocks noGrp="1"/>
          </p:cNvSpPr>
          <p:nvPr>
            <p:ph type="body" sz="quarter" idx="16" hasCustomPrompt="1"/>
          </p:nvPr>
        </p:nvSpPr>
        <p:spPr>
          <a:xfrm>
            <a:off x="844006" y="5596708"/>
            <a:ext cx="4805945" cy="252000"/>
          </a:xfrm>
          <a:prstGeom prst="rect">
            <a:avLst/>
          </a:prstGeom>
        </p:spPr>
        <p:txBody>
          <a:bodyPr lIns="0" tIns="0" rIns="0" bIns="0" anchor="ctr"/>
          <a:lstStyle>
            <a:lvl1pPr marL="0" indent="0">
              <a:buNone/>
              <a:defRPr sz="1600">
                <a:solidFill>
                  <a:schemeClr val="tx2"/>
                </a:solidFill>
              </a:defRPr>
            </a:lvl1pPr>
          </a:lstStyle>
          <a:p>
            <a:pPr lvl="0"/>
            <a:r>
              <a:rPr lang="de-DE" dirty="0"/>
              <a:t>Webseite</a:t>
            </a:r>
          </a:p>
        </p:txBody>
      </p:sp>
      <p:sp>
        <p:nvSpPr>
          <p:cNvPr id="20" name="Textplatzhalter 15"/>
          <p:cNvSpPr>
            <a:spLocks noGrp="1"/>
          </p:cNvSpPr>
          <p:nvPr>
            <p:ph type="body" sz="quarter" idx="15" hasCustomPrompt="1"/>
          </p:nvPr>
        </p:nvSpPr>
        <p:spPr>
          <a:xfrm>
            <a:off x="844006" y="5321536"/>
            <a:ext cx="4805945" cy="252000"/>
          </a:xfrm>
          <a:prstGeom prst="rect">
            <a:avLst/>
          </a:prstGeom>
        </p:spPr>
        <p:txBody>
          <a:bodyPr lIns="0" tIns="0" rIns="0" bIns="0" anchor="ctr"/>
          <a:lstStyle>
            <a:lvl1pPr marL="0" indent="0">
              <a:buNone/>
              <a:defRPr sz="1600">
                <a:solidFill>
                  <a:schemeClr val="tx2"/>
                </a:solidFill>
              </a:defRPr>
            </a:lvl1pPr>
          </a:lstStyle>
          <a:p>
            <a:pPr lvl="0"/>
            <a:r>
              <a:rPr lang="de-DE" dirty="0"/>
              <a:t>E-Mail</a:t>
            </a:r>
          </a:p>
        </p:txBody>
      </p:sp>
      <p:sp>
        <p:nvSpPr>
          <p:cNvPr id="16" name="Textplatzhalter 15"/>
          <p:cNvSpPr>
            <a:spLocks noGrp="1"/>
          </p:cNvSpPr>
          <p:nvPr>
            <p:ph type="body" sz="quarter" idx="14" hasCustomPrompt="1"/>
          </p:nvPr>
        </p:nvSpPr>
        <p:spPr>
          <a:xfrm>
            <a:off x="844005" y="5057514"/>
            <a:ext cx="4805945" cy="252000"/>
          </a:xfrm>
          <a:prstGeom prst="rect">
            <a:avLst/>
          </a:prstGeom>
        </p:spPr>
        <p:txBody>
          <a:bodyPr lIns="0" tIns="0" rIns="0" bIns="0" anchor="ctr"/>
          <a:lstStyle>
            <a:lvl1pPr marL="0" indent="0">
              <a:buNone/>
              <a:defRPr sz="1600">
                <a:solidFill>
                  <a:schemeClr val="tx2"/>
                </a:solidFill>
              </a:defRPr>
            </a:lvl1pPr>
          </a:lstStyle>
          <a:p>
            <a:pPr lvl="0"/>
            <a:r>
              <a:rPr lang="de-DE" dirty="0"/>
              <a:t>Telefon</a:t>
            </a:r>
          </a:p>
        </p:txBody>
      </p:sp>
      <p:sp>
        <p:nvSpPr>
          <p:cNvPr id="11" name="Textplatzhalter 15"/>
          <p:cNvSpPr>
            <a:spLocks noGrp="1"/>
          </p:cNvSpPr>
          <p:nvPr>
            <p:ph type="body" sz="quarter" idx="20" hasCustomPrompt="1"/>
          </p:nvPr>
        </p:nvSpPr>
        <p:spPr>
          <a:xfrm>
            <a:off x="844006" y="4204952"/>
            <a:ext cx="4805945" cy="635051"/>
          </a:xfrm>
          <a:prstGeom prst="rect">
            <a:avLst/>
          </a:prstGeom>
        </p:spPr>
        <p:txBody>
          <a:bodyPr lIns="0" tIns="0" rIns="0" bIns="0" anchor="t" anchorCtr="0"/>
          <a:lstStyle>
            <a:lvl1pPr marL="0" indent="0">
              <a:buNone/>
              <a:defRPr sz="1800">
                <a:solidFill>
                  <a:schemeClr val="tx2"/>
                </a:solidFill>
              </a:defRPr>
            </a:lvl1pPr>
          </a:lstStyle>
          <a:p>
            <a:pPr lvl="0"/>
            <a:r>
              <a:rPr lang="de-DE" dirty="0"/>
              <a:t>Titel</a:t>
            </a:r>
          </a:p>
        </p:txBody>
      </p:sp>
      <p:sp>
        <p:nvSpPr>
          <p:cNvPr id="14" name="Textplatzhalter 13"/>
          <p:cNvSpPr>
            <a:spLocks noGrp="1"/>
          </p:cNvSpPr>
          <p:nvPr>
            <p:ph type="body" sz="quarter" idx="13" hasCustomPrompt="1"/>
          </p:nvPr>
        </p:nvSpPr>
        <p:spPr>
          <a:xfrm>
            <a:off x="844005" y="3680367"/>
            <a:ext cx="4805559" cy="523875"/>
          </a:xfrm>
          <a:prstGeom prst="rect">
            <a:avLst/>
          </a:prstGeom>
        </p:spPr>
        <p:txBody>
          <a:bodyPr lIns="0" tIns="0" rIns="0" bIns="0" anchor="ctr">
            <a:normAutofit/>
          </a:bodyPr>
          <a:lstStyle>
            <a:lvl1pPr marL="0" indent="0">
              <a:buNone/>
              <a:defRPr sz="2400">
                <a:solidFill>
                  <a:schemeClr val="accent2"/>
                </a:solidFill>
              </a:defRPr>
            </a:lvl1pPr>
          </a:lstStyle>
          <a:p>
            <a:pPr lvl="0"/>
            <a:r>
              <a:rPr lang="de-DE" dirty="0"/>
              <a:t>Vorname Name</a:t>
            </a:r>
          </a:p>
        </p:txBody>
      </p:sp>
    </p:spTree>
    <p:extLst>
      <p:ext uri="{BB962C8B-B14F-4D97-AF65-F5344CB8AC3E}">
        <p14:creationId xmlns:p14="http://schemas.microsoft.com/office/powerpoint/2010/main" val="3782852734"/>
      </p:ext>
    </p:extLst>
  </p:cSld>
  <p:clrMapOvr>
    <a:masterClrMapping/>
  </p:clrMapOvr>
  <p:extLst>
    <p:ext uri="{DCECCB84-F9BA-43D5-87BE-67443E8EF086}">
      <p15:sldGuideLst xmlns:p15="http://schemas.microsoft.com/office/powerpoint/2012/main">
        <p15:guide id="0"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W_Titel und Inhalt">
    <p:spTree>
      <p:nvGrpSpPr>
        <p:cNvPr id="1" name=""/>
        <p:cNvGrpSpPr/>
        <p:nvPr/>
      </p:nvGrpSpPr>
      <p:grpSpPr>
        <a:xfrm>
          <a:off x="0" y="0"/>
          <a:ext cx="0" cy="0"/>
          <a:chOff x="0" y="0"/>
          <a:chExt cx="0" cy="0"/>
        </a:xfrm>
      </p:grpSpPr>
      <p:sp>
        <p:nvSpPr>
          <p:cNvPr id="13" name="Foliennummernplatzhalter 12">
            <a:extLst>
              <a:ext uri="{FF2B5EF4-FFF2-40B4-BE49-F238E27FC236}">
                <a16:creationId xmlns:a16="http://schemas.microsoft.com/office/drawing/2014/main" id="{EFCAC5BC-03A5-485B-A936-454C9CD7DE28}"/>
              </a:ext>
            </a:extLst>
          </p:cNvPr>
          <p:cNvSpPr>
            <a:spLocks noGrp="1"/>
          </p:cNvSpPr>
          <p:nvPr>
            <p:ph type="sldNum" sz="quarter" idx="19"/>
          </p:nvPr>
        </p:nvSpPr>
        <p:spPr>
          <a:xfrm>
            <a:off x="11160000" y="6356352"/>
            <a:ext cx="344785" cy="365125"/>
          </a:xfrm>
        </p:spPr>
        <p:txBody>
          <a:bodyPr/>
          <a:lstStyle/>
          <a:p>
            <a:fld id="{4D8F3D2B-F07B-4D7B-B9C5-0D64AFCC6303}" type="slidenum">
              <a:rPr lang="de-DE" smtClean="0"/>
              <a:t>‹Nr.›</a:t>
            </a:fld>
            <a:endParaRPr lang="de-DE"/>
          </a:p>
        </p:txBody>
      </p:sp>
      <p:sp>
        <p:nvSpPr>
          <p:cNvPr id="12" name="Fußzeilenplatzhalter 11">
            <a:extLst>
              <a:ext uri="{FF2B5EF4-FFF2-40B4-BE49-F238E27FC236}">
                <a16:creationId xmlns:a16="http://schemas.microsoft.com/office/drawing/2014/main" id="{121C61D2-E0C9-4492-807F-D444638FD537}"/>
              </a:ext>
            </a:extLst>
          </p:cNvPr>
          <p:cNvSpPr>
            <a:spLocks noGrp="1"/>
          </p:cNvSpPr>
          <p:nvPr>
            <p:ph type="ftr" sz="quarter" idx="18"/>
          </p:nvPr>
        </p:nvSpPr>
        <p:spPr/>
        <p:txBody>
          <a:bodyPr/>
          <a:lstStyle/>
          <a:p>
            <a:r>
              <a:rPr lang="de-DE"/>
              <a:t>Synthetic Controls - Forschungsgruppe Mikrodaten</a:t>
            </a:r>
          </a:p>
        </p:txBody>
      </p:sp>
      <p:sp>
        <p:nvSpPr>
          <p:cNvPr id="10" name="Platzhalter für Quellenangaben">
            <a:extLst>
              <a:ext uri="{FF2B5EF4-FFF2-40B4-BE49-F238E27FC236}">
                <a16:creationId xmlns:a16="http://schemas.microsoft.com/office/drawing/2014/main" id="{995301DA-B311-4F06-9531-9C725EF9A3CD}"/>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
        <p:nvSpPr>
          <p:cNvPr id="3" name="Inhaltsplatzhalter"/>
          <p:cNvSpPr>
            <a:spLocks noGrp="1"/>
          </p:cNvSpPr>
          <p:nvPr>
            <p:ph idx="1" hasCustomPrompt="1"/>
          </p:nvPr>
        </p:nvSpPr>
        <p:spPr>
          <a:xfrm>
            <a:off x="702000" y="1376363"/>
            <a:ext cx="10801350" cy="4468256"/>
          </a:xfrm>
        </p:spPr>
        <p:txBody>
          <a:bodyPr/>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9" name="Untertitel">
            <a:extLst>
              <a:ext uri="{FF2B5EF4-FFF2-40B4-BE49-F238E27FC236}">
                <a16:creationId xmlns:a16="http://schemas.microsoft.com/office/drawing/2014/main" id="{64CEF57D-4DE1-4D6C-8449-073D6EB1AA06}"/>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2" name="Titel 1">
            <a:extLst>
              <a:ext uri="{FF2B5EF4-FFF2-40B4-BE49-F238E27FC236}">
                <a16:creationId xmlns:a16="http://schemas.microsoft.com/office/drawing/2014/main" id="{010FAA8D-8D10-490F-BDE6-AD9849B55E37}"/>
              </a:ext>
            </a:extLst>
          </p:cNvPr>
          <p:cNvSpPr>
            <a:spLocks noGrp="1"/>
          </p:cNvSpPr>
          <p:nvPr>
            <p:ph type="title"/>
          </p:nvPr>
        </p:nvSpPr>
        <p:spPr>
          <a:xfrm>
            <a:off x="702406" y="186670"/>
            <a:ext cx="10794269" cy="576000"/>
          </a:xfrm>
        </p:spPr>
        <p:txBody>
          <a:bodyPr/>
          <a:lstStyle/>
          <a:p>
            <a:r>
              <a:rPr lang="de-DE"/>
              <a:t>Mastertitelformat bearbeiten</a:t>
            </a:r>
          </a:p>
        </p:txBody>
      </p:sp>
    </p:spTree>
    <p:extLst>
      <p:ext uri="{BB962C8B-B14F-4D97-AF65-F5344CB8AC3E}">
        <p14:creationId xmlns:p14="http://schemas.microsoft.com/office/powerpoint/2010/main" val="428713284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W_Abschnittsfoli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A1F3AAE-1B08-4F67-8A8E-5D61CE78BABA}"/>
              </a:ext>
            </a:extLst>
          </p:cNvPr>
          <p:cNvSpPr>
            <a:spLocks noGrp="1"/>
          </p:cNvSpPr>
          <p:nvPr>
            <p:ph type="sldNum" sz="quarter" idx="11"/>
          </p:nvPr>
        </p:nvSpPr>
        <p:spPr/>
        <p:txBody>
          <a:bodyPr/>
          <a:lstStyle/>
          <a:p>
            <a:fld id="{4D8F3D2B-F07B-4D7B-B9C5-0D64AFCC6303}" type="slidenum">
              <a:rPr lang="de-DE" smtClean="0"/>
              <a:t>‹Nr.›</a:t>
            </a:fld>
            <a:endParaRPr lang="de-DE"/>
          </a:p>
        </p:txBody>
      </p:sp>
      <p:sp>
        <p:nvSpPr>
          <p:cNvPr id="7" name="Rechteck 6">
            <a:extLst>
              <a:ext uri="{FF2B5EF4-FFF2-40B4-BE49-F238E27FC236}">
                <a16:creationId xmlns:a16="http://schemas.microsoft.com/office/drawing/2014/main" id="{B4322952-9B46-4901-98AA-6CF21E79731C}"/>
              </a:ext>
            </a:extLst>
          </p:cNvPr>
          <p:cNvSpPr/>
          <p:nvPr/>
        </p:nvSpPr>
        <p:spPr>
          <a:xfrm>
            <a:off x="695325" y="1412459"/>
            <a:ext cx="4680000" cy="46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algn="ctr"/>
            <a:endParaRPr lang="de-DE" sz="1800" dirty="0"/>
          </a:p>
        </p:txBody>
      </p:sp>
      <p:sp>
        <p:nvSpPr>
          <p:cNvPr id="3" name="Textplatzhalter"/>
          <p:cNvSpPr>
            <a:spLocks noGrp="1"/>
          </p:cNvSpPr>
          <p:nvPr>
            <p:ph type="body" idx="1"/>
          </p:nvPr>
        </p:nvSpPr>
        <p:spPr>
          <a:xfrm>
            <a:off x="5891195" y="3103635"/>
            <a:ext cx="5605480" cy="1996696"/>
          </a:xfrm>
        </p:spPr>
        <p:txBody>
          <a:bodyPr/>
          <a:lstStyle>
            <a:lvl1pPr marL="0" indent="0">
              <a:buNone/>
              <a:defRPr sz="36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2" name="Titel"/>
          <p:cNvSpPr>
            <a:spLocks noGrp="1"/>
          </p:cNvSpPr>
          <p:nvPr>
            <p:ph type="title" hasCustomPrompt="1"/>
          </p:nvPr>
        </p:nvSpPr>
        <p:spPr bwMode="white">
          <a:xfrm>
            <a:off x="1249659" y="2338123"/>
            <a:ext cx="3571333" cy="2852737"/>
          </a:xfrm>
        </p:spPr>
        <p:txBody>
          <a:bodyPr anchor="ctr"/>
          <a:lstStyle>
            <a:lvl1pPr algn="ctr">
              <a:defRPr sz="19900">
                <a:solidFill>
                  <a:schemeClr val="bg1"/>
                </a:solidFill>
              </a:defRPr>
            </a:lvl1pPr>
          </a:lstStyle>
          <a:p>
            <a:r>
              <a:rPr lang="de-DE" dirty="0" err="1"/>
              <a:t>Nr</a:t>
            </a:r>
            <a:endParaRPr lang="en-US" dirty="0"/>
          </a:p>
        </p:txBody>
      </p:sp>
    </p:spTree>
    <p:extLst>
      <p:ext uri="{BB962C8B-B14F-4D97-AF65-F5344CB8AC3E}">
        <p14:creationId xmlns:p14="http://schemas.microsoft.com/office/powerpoint/2010/main" val="106314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W_Zwei Inhalt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FC96324B-1195-4933-ABD2-B70CA9304D58}"/>
              </a:ext>
            </a:extLst>
          </p:cNvPr>
          <p:cNvSpPr>
            <a:spLocks noGrp="1"/>
          </p:cNvSpPr>
          <p:nvPr>
            <p:ph type="sldNum" sz="quarter" idx="19"/>
          </p:nvPr>
        </p:nvSpPr>
        <p:spPr/>
        <p:txBody>
          <a:bodyPr/>
          <a:lstStyle/>
          <a:p>
            <a:fld id="{4D8F3D2B-F07B-4D7B-B9C5-0D64AFCC6303}" type="slidenum">
              <a:rPr lang="de-DE" smtClean="0"/>
              <a:t>‹Nr.›</a:t>
            </a:fld>
            <a:endParaRPr lang="de-DE"/>
          </a:p>
        </p:txBody>
      </p:sp>
      <p:sp>
        <p:nvSpPr>
          <p:cNvPr id="5" name="Fußzeilenplatzhalter 4">
            <a:extLst>
              <a:ext uri="{FF2B5EF4-FFF2-40B4-BE49-F238E27FC236}">
                <a16:creationId xmlns:a16="http://schemas.microsoft.com/office/drawing/2014/main" id="{30B209AA-4F73-44B6-9D7F-C03850B07487}"/>
              </a:ext>
            </a:extLst>
          </p:cNvPr>
          <p:cNvSpPr>
            <a:spLocks noGrp="1"/>
          </p:cNvSpPr>
          <p:nvPr>
            <p:ph type="ftr" sz="quarter" idx="18"/>
          </p:nvPr>
        </p:nvSpPr>
        <p:spPr/>
        <p:txBody>
          <a:bodyPr/>
          <a:lstStyle/>
          <a:p>
            <a:r>
              <a:rPr lang="de-DE"/>
              <a:t>Synthetic Controls - Forschungsgruppe Mikrodaten</a:t>
            </a:r>
          </a:p>
        </p:txBody>
      </p:sp>
      <p:sp>
        <p:nvSpPr>
          <p:cNvPr id="13" name="Platzhalter für Quellenangaben">
            <a:extLst>
              <a:ext uri="{FF2B5EF4-FFF2-40B4-BE49-F238E27FC236}">
                <a16:creationId xmlns:a16="http://schemas.microsoft.com/office/drawing/2014/main" id="{B40AEFC3-3BAE-43C4-83F4-22A55C2F5031}"/>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
        <p:nvSpPr>
          <p:cNvPr id="4" name="Inhaltsplatzhalter 2"/>
          <p:cNvSpPr>
            <a:spLocks noGrp="1"/>
          </p:cNvSpPr>
          <p:nvPr>
            <p:ph sz="half" idx="2" hasCustomPrompt="1"/>
          </p:nvPr>
        </p:nvSpPr>
        <p:spPr>
          <a:xfrm>
            <a:off x="6315075" y="1375200"/>
            <a:ext cx="5181600" cy="4466800"/>
          </a:xfrm>
        </p:spPr>
        <p:txBody>
          <a:bodyPr/>
          <a:lstStyle/>
          <a:p>
            <a:pPr lvl="0"/>
            <a:r>
              <a:rPr lang="de-DE" dirty="0"/>
              <a:t>Textmasterformat bearbeiten</a:t>
            </a:r>
          </a:p>
          <a:p>
            <a:pPr lvl="1"/>
            <a:r>
              <a:rPr lang="de-DE" dirty="0"/>
              <a:t>Zweite </a:t>
            </a:r>
            <a:r>
              <a:rPr lang="de-DE" noProof="0" dirty="0"/>
              <a:t>Ebene</a:t>
            </a:r>
          </a:p>
          <a:p>
            <a:pPr lvl="2"/>
            <a:r>
              <a:rPr lang="de-DE" dirty="0"/>
              <a:t>Dritte Ebene</a:t>
            </a:r>
          </a:p>
          <a:p>
            <a:pPr lvl="3"/>
            <a:r>
              <a:rPr lang="de-DE" dirty="0"/>
              <a:t>Vierte Ebene</a:t>
            </a:r>
          </a:p>
          <a:p>
            <a:pPr lvl="4"/>
            <a:r>
              <a:rPr lang="de-DE" dirty="0"/>
              <a:t>Fünfte Ebene</a:t>
            </a:r>
            <a:endParaRPr lang="en-US" dirty="0"/>
          </a:p>
        </p:txBody>
      </p:sp>
      <p:sp>
        <p:nvSpPr>
          <p:cNvPr id="3" name="Inhaltsplatzhalter 1"/>
          <p:cNvSpPr>
            <a:spLocks noGrp="1"/>
          </p:cNvSpPr>
          <p:nvPr>
            <p:ph sz="half" idx="1" hasCustomPrompt="1"/>
          </p:nvPr>
        </p:nvSpPr>
        <p:spPr>
          <a:xfrm>
            <a:off x="702406" y="1375200"/>
            <a:ext cx="5181600" cy="4466800"/>
          </a:xfrm>
        </p:spPr>
        <p:txBody>
          <a:bodyPr/>
          <a:lstStyle/>
          <a:p>
            <a:pPr lvl="0"/>
            <a:r>
              <a:rPr lang="de-DE" dirty="0"/>
              <a:t>Textmasterformat bearbeiten</a:t>
            </a:r>
          </a:p>
          <a:p>
            <a:pPr lvl="1"/>
            <a:r>
              <a:rPr lang="de-DE" dirty="0"/>
              <a:t>Zweite Ebene</a:t>
            </a:r>
          </a:p>
          <a:p>
            <a:pPr lvl="2"/>
            <a:r>
              <a:rPr lang="de-DE" dirty="0"/>
              <a:t>Dritte Ebene</a:t>
            </a:r>
          </a:p>
          <a:p>
            <a:pPr lvl="3"/>
            <a:r>
              <a:rPr lang="de-DE" noProof="0" dirty="0"/>
              <a:t>Vierte</a:t>
            </a:r>
            <a:r>
              <a:rPr lang="de-DE" dirty="0"/>
              <a:t> Ebene</a:t>
            </a:r>
          </a:p>
          <a:p>
            <a:pPr lvl="4"/>
            <a:r>
              <a:rPr lang="de-DE" dirty="0"/>
              <a:t>Fünfte Ebene</a:t>
            </a:r>
            <a:endParaRPr lang="en-US" dirty="0"/>
          </a:p>
        </p:txBody>
      </p:sp>
      <p:sp>
        <p:nvSpPr>
          <p:cNvPr id="12" name="Untertitel">
            <a:extLst>
              <a:ext uri="{FF2B5EF4-FFF2-40B4-BE49-F238E27FC236}">
                <a16:creationId xmlns:a16="http://schemas.microsoft.com/office/drawing/2014/main" id="{B94522C0-4125-4DDD-8E61-D710A2A19E2C}"/>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2" name="Title 1"/>
          <p:cNvSpPr>
            <a:spLocks noGrp="1"/>
          </p:cNvSpPr>
          <p:nvPr>
            <p:ph type="title" hasCustomPrompt="1"/>
          </p:nvPr>
        </p:nvSpPr>
        <p:spPr/>
        <p:txBody>
          <a:bodyPr/>
          <a:lstStyle>
            <a:lvl1pPr>
              <a:defRPr/>
            </a:lvl1pPr>
          </a:lstStyle>
          <a:p>
            <a:r>
              <a:rPr lang="de-DE" dirty="0"/>
              <a:t>Titel hinzufügen | einzeilig</a:t>
            </a:r>
            <a:endParaRPr lang="en-US" dirty="0"/>
          </a:p>
        </p:txBody>
      </p:sp>
    </p:spTree>
    <p:extLst>
      <p:ext uri="{BB962C8B-B14F-4D97-AF65-F5344CB8AC3E}">
        <p14:creationId xmlns:p14="http://schemas.microsoft.com/office/powerpoint/2010/main" val="40762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W_Vergleich">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27A95A5D-0A11-4FEE-BFB5-56F80F3F6169}"/>
              </a:ext>
            </a:extLst>
          </p:cNvPr>
          <p:cNvSpPr>
            <a:spLocks noGrp="1"/>
          </p:cNvSpPr>
          <p:nvPr>
            <p:ph type="sldNum" sz="quarter" idx="19"/>
          </p:nvPr>
        </p:nvSpPr>
        <p:spPr/>
        <p:txBody>
          <a:bodyPr/>
          <a:lstStyle/>
          <a:p>
            <a:fld id="{4D8F3D2B-F07B-4D7B-B9C5-0D64AFCC6303}" type="slidenum">
              <a:rPr lang="de-DE" smtClean="0"/>
              <a:t>‹Nr.›</a:t>
            </a:fld>
            <a:endParaRPr lang="de-DE"/>
          </a:p>
        </p:txBody>
      </p:sp>
      <p:sp>
        <p:nvSpPr>
          <p:cNvPr id="8" name="Fußzeilenplatzhalter 7">
            <a:extLst>
              <a:ext uri="{FF2B5EF4-FFF2-40B4-BE49-F238E27FC236}">
                <a16:creationId xmlns:a16="http://schemas.microsoft.com/office/drawing/2014/main" id="{9FA65B7D-102B-45AC-96C3-005D0923A6E8}"/>
              </a:ext>
            </a:extLst>
          </p:cNvPr>
          <p:cNvSpPr>
            <a:spLocks noGrp="1"/>
          </p:cNvSpPr>
          <p:nvPr>
            <p:ph type="ftr" sz="quarter" idx="18"/>
          </p:nvPr>
        </p:nvSpPr>
        <p:spPr/>
        <p:txBody>
          <a:bodyPr/>
          <a:lstStyle/>
          <a:p>
            <a:r>
              <a:rPr lang="de-DE"/>
              <a:t>Synthetic Controls - Forschungsgruppe Mikrodaten</a:t>
            </a:r>
          </a:p>
        </p:txBody>
      </p:sp>
      <p:sp>
        <p:nvSpPr>
          <p:cNvPr id="6" name="Inhaltsplatzhalter 2"/>
          <p:cNvSpPr>
            <a:spLocks noGrp="1"/>
          </p:cNvSpPr>
          <p:nvPr>
            <p:ph sz="quarter" idx="4" hasCustomPrompt="1"/>
          </p:nvPr>
        </p:nvSpPr>
        <p:spPr>
          <a:xfrm>
            <a:off x="6313487" y="1828801"/>
            <a:ext cx="5183188" cy="4015175"/>
          </a:xfrm>
        </p:spPr>
        <p:txBody>
          <a:bodyPr/>
          <a:lstStyle/>
          <a:p>
            <a:pPr lvl="0"/>
            <a:r>
              <a:rPr lang="de-DE" noProof="0" dirty="0"/>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1"/>
          <p:cNvSpPr>
            <a:spLocks noGrp="1"/>
          </p:cNvSpPr>
          <p:nvPr>
            <p:ph sz="half" idx="2"/>
          </p:nvPr>
        </p:nvSpPr>
        <p:spPr>
          <a:xfrm>
            <a:off x="702406" y="1828801"/>
            <a:ext cx="5157787" cy="40151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2"/>
          <p:cNvSpPr>
            <a:spLocks noGrp="1"/>
          </p:cNvSpPr>
          <p:nvPr>
            <p:ph type="body" sz="quarter" idx="3"/>
          </p:nvPr>
        </p:nvSpPr>
        <p:spPr>
          <a:xfrm>
            <a:off x="6313487" y="1375200"/>
            <a:ext cx="5183188" cy="360000"/>
          </a:xfrm>
        </p:spPr>
        <p:txBody>
          <a:bodyPr anchor="t" anchorCtr="0"/>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 name="Textplatzhalter 1"/>
          <p:cNvSpPr>
            <a:spLocks noGrp="1"/>
          </p:cNvSpPr>
          <p:nvPr>
            <p:ph type="body" idx="1"/>
          </p:nvPr>
        </p:nvSpPr>
        <p:spPr>
          <a:xfrm>
            <a:off x="702406" y="1375200"/>
            <a:ext cx="5157787" cy="360000"/>
          </a:xfrm>
        </p:spPr>
        <p:txBody>
          <a:bodyPr anchor="t" anchorCtr="0"/>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Untertitel">
            <a:extLst>
              <a:ext uri="{FF2B5EF4-FFF2-40B4-BE49-F238E27FC236}">
                <a16:creationId xmlns:a16="http://schemas.microsoft.com/office/drawing/2014/main" id="{0081352D-051F-4081-9927-48083E09DE8F}"/>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10" name="Titel">
            <a:extLst>
              <a:ext uri="{FF2B5EF4-FFF2-40B4-BE49-F238E27FC236}">
                <a16:creationId xmlns:a16="http://schemas.microsoft.com/office/drawing/2014/main" id="{B5FE77C9-DFBE-425D-B709-E864781474EC}"/>
              </a:ext>
            </a:extLst>
          </p:cNvPr>
          <p:cNvSpPr>
            <a:spLocks noGrp="1"/>
          </p:cNvSpPr>
          <p:nvPr>
            <p:ph type="title" hasCustomPrompt="1"/>
          </p:nvPr>
        </p:nvSpPr>
        <p:spPr/>
        <p:txBody>
          <a:bodyPr/>
          <a:lstStyle>
            <a:lvl1pPr>
              <a:defRPr/>
            </a:lvl1pPr>
          </a:lstStyle>
          <a:p>
            <a:r>
              <a:rPr lang="de-DE" dirty="0"/>
              <a:t>Titel hinzufügen | einzeilig</a:t>
            </a:r>
          </a:p>
        </p:txBody>
      </p:sp>
      <p:sp>
        <p:nvSpPr>
          <p:cNvPr id="15" name="Platzhalter für Quellenangaben">
            <a:extLst>
              <a:ext uri="{FF2B5EF4-FFF2-40B4-BE49-F238E27FC236}">
                <a16:creationId xmlns:a16="http://schemas.microsoft.com/office/drawing/2014/main" id="{CAFA0277-8BD5-40FF-8D0B-AAAD391D3F02}"/>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Tree>
    <p:extLst>
      <p:ext uri="{BB962C8B-B14F-4D97-AF65-F5344CB8AC3E}">
        <p14:creationId xmlns:p14="http://schemas.microsoft.com/office/powerpoint/2010/main" val="333530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W_Drei Inhalte">
    <p:spTree>
      <p:nvGrpSpPr>
        <p:cNvPr id="1" name=""/>
        <p:cNvGrpSpPr/>
        <p:nvPr/>
      </p:nvGrpSpPr>
      <p:grpSpPr>
        <a:xfrm>
          <a:off x="0" y="0"/>
          <a:ext cx="0" cy="0"/>
          <a:chOff x="0" y="0"/>
          <a:chExt cx="0" cy="0"/>
        </a:xfrm>
      </p:grpSpPr>
      <p:sp>
        <p:nvSpPr>
          <p:cNvPr id="7" name="Fußzeilenplatzhalter 6">
            <a:extLst>
              <a:ext uri="{FF2B5EF4-FFF2-40B4-BE49-F238E27FC236}">
                <a16:creationId xmlns:a16="http://schemas.microsoft.com/office/drawing/2014/main" id="{72185CA2-32ED-42A0-80E7-13956CEC3A42}"/>
              </a:ext>
            </a:extLst>
          </p:cNvPr>
          <p:cNvSpPr>
            <a:spLocks noGrp="1"/>
          </p:cNvSpPr>
          <p:nvPr>
            <p:ph type="ftr" sz="quarter" idx="18"/>
          </p:nvPr>
        </p:nvSpPr>
        <p:spPr/>
        <p:txBody>
          <a:bodyPr/>
          <a:lstStyle/>
          <a:p>
            <a:r>
              <a:rPr lang="de-DE"/>
              <a:t>Synthetic Controls - Forschungsgruppe Mikrodaten</a:t>
            </a:r>
          </a:p>
        </p:txBody>
      </p:sp>
      <p:sp>
        <p:nvSpPr>
          <p:cNvPr id="8" name="Foliennummernplatzhalter 7">
            <a:extLst>
              <a:ext uri="{FF2B5EF4-FFF2-40B4-BE49-F238E27FC236}">
                <a16:creationId xmlns:a16="http://schemas.microsoft.com/office/drawing/2014/main" id="{1A3FF4ED-78D1-4541-987F-C2595B016E65}"/>
              </a:ext>
            </a:extLst>
          </p:cNvPr>
          <p:cNvSpPr>
            <a:spLocks noGrp="1"/>
          </p:cNvSpPr>
          <p:nvPr>
            <p:ph type="sldNum" sz="quarter" idx="19"/>
          </p:nvPr>
        </p:nvSpPr>
        <p:spPr/>
        <p:txBody>
          <a:bodyPr/>
          <a:lstStyle/>
          <a:p>
            <a:fld id="{4D8F3D2B-F07B-4D7B-B9C5-0D64AFCC6303}" type="slidenum">
              <a:rPr lang="de-DE" smtClean="0"/>
              <a:t>‹Nr.›</a:t>
            </a:fld>
            <a:endParaRPr lang="de-DE"/>
          </a:p>
        </p:txBody>
      </p:sp>
      <p:sp>
        <p:nvSpPr>
          <p:cNvPr id="14" name="Platzhalter für Quellenangaben">
            <a:extLst>
              <a:ext uri="{FF2B5EF4-FFF2-40B4-BE49-F238E27FC236}">
                <a16:creationId xmlns:a16="http://schemas.microsoft.com/office/drawing/2014/main" id="{D8C38380-34F6-4DB9-B557-555FC09C7531}"/>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
        <p:nvSpPr>
          <p:cNvPr id="9" name="Inhaltsplatzhalter 3">
            <a:extLst>
              <a:ext uri="{FF2B5EF4-FFF2-40B4-BE49-F238E27FC236}">
                <a16:creationId xmlns:a16="http://schemas.microsoft.com/office/drawing/2014/main" id="{7F9E5A25-18EA-4C8D-8A1D-48DD3BF763AF}"/>
              </a:ext>
            </a:extLst>
          </p:cNvPr>
          <p:cNvSpPr>
            <a:spLocks noGrp="1"/>
          </p:cNvSpPr>
          <p:nvPr>
            <p:ph sz="half" idx="14"/>
          </p:nvPr>
        </p:nvSpPr>
        <p:spPr>
          <a:xfrm>
            <a:off x="8136675" y="1375200"/>
            <a:ext cx="3360000"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Inhaltsplatzhalter 2"/>
          <p:cNvSpPr>
            <a:spLocks noGrp="1"/>
          </p:cNvSpPr>
          <p:nvPr>
            <p:ph sz="half" idx="2"/>
          </p:nvPr>
        </p:nvSpPr>
        <p:spPr>
          <a:xfrm>
            <a:off x="4415999" y="1375200"/>
            <a:ext cx="3360000"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Inhaltsplatzhalter 1"/>
          <p:cNvSpPr>
            <a:spLocks noGrp="1"/>
          </p:cNvSpPr>
          <p:nvPr>
            <p:ph sz="half" idx="1"/>
          </p:nvPr>
        </p:nvSpPr>
        <p:spPr>
          <a:xfrm>
            <a:off x="702406" y="1375200"/>
            <a:ext cx="3360000"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Untertitel">
            <a:extLst>
              <a:ext uri="{FF2B5EF4-FFF2-40B4-BE49-F238E27FC236}">
                <a16:creationId xmlns:a16="http://schemas.microsoft.com/office/drawing/2014/main" id="{9449FB58-5632-4D04-8F49-3BFAFF88F521}"/>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2" name="Title 1"/>
          <p:cNvSpPr>
            <a:spLocks noGrp="1"/>
          </p:cNvSpPr>
          <p:nvPr>
            <p:ph type="title" hasCustomPrompt="1"/>
          </p:nvPr>
        </p:nvSpPr>
        <p:spPr/>
        <p:txBody>
          <a:bodyPr/>
          <a:lstStyle>
            <a:lvl1pPr>
              <a:defRPr/>
            </a:lvl1pPr>
          </a:lstStyle>
          <a:p>
            <a:r>
              <a:rPr lang="de-DE" dirty="0"/>
              <a:t>Titel hinzufügen | einzeilig</a:t>
            </a:r>
            <a:endParaRPr lang="en-US" dirty="0"/>
          </a:p>
        </p:txBody>
      </p:sp>
    </p:spTree>
    <p:extLst>
      <p:ext uri="{BB962C8B-B14F-4D97-AF65-F5344CB8AC3E}">
        <p14:creationId xmlns:p14="http://schemas.microsoft.com/office/powerpoint/2010/main" val="287870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W_Vier Inhalte">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B0E6BDE8-D088-48DC-9CA8-4709A333BB40}"/>
              </a:ext>
            </a:extLst>
          </p:cNvPr>
          <p:cNvSpPr>
            <a:spLocks noGrp="1"/>
          </p:cNvSpPr>
          <p:nvPr>
            <p:ph type="sldNum" sz="quarter" idx="19"/>
          </p:nvPr>
        </p:nvSpPr>
        <p:spPr/>
        <p:txBody>
          <a:bodyPr/>
          <a:lstStyle/>
          <a:p>
            <a:fld id="{4D8F3D2B-F07B-4D7B-B9C5-0D64AFCC6303}" type="slidenum">
              <a:rPr lang="de-DE" smtClean="0"/>
              <a:t>‹Nr.›</a:t>
            </a:fld>
            <a:endParaRPr lang="de-DE"/>
          </a:p>
        </p:txBody>
      </p:sp>
      <p:sp>
        <p:nvSpPr>
          <p:cNvPr id="7" name="Fußzeilenplatzhalter 6">
            <a:extLst>
              <a:ext uri="{FF2B5EF4-FFF2-40B4-BE49-F238E27FC236}">
                <a16:creationId xmlns:a16="http://schemas.microsoft.com/office/drawing/2014/main" id="{7D9F3D50-EDAD-47D9-8802-8295DBF7325D}"/>
              </a:ext>
            </a:extLst>
          </p:cNvPr>
          <p:cNvSpPr>
            <a:spLocks noGrp="1"/>
          </p:cNvSpPr>
          <p:nvPr>
            <p:ph type="ftr" sz="quarter" idx="18"/>
          </p:nvPr>
        </p:nvSpPr>
        <p:spPr/>
        <p:txBody>
          <a:bodyPr/>
          <a:lstStyle/>
          <a:p>
            <a:r>
              <a:rPr lang="de-DE"/>
              <a:t>Synthetic Controls - Forschungsgruppe Mikrodaten</a:t>
            </a:r>
          </a:p>
        </p:txBody>
      </p:sp>
      <p:sp>
        <p:nvSpPr>
          <p:cNvPr id="15" name="Platzhalter für Quellenangaben">
            <a:extLst>
              <a:ext uri="{FF2B5EF4-FFF2-40B4-BE49-F238E27FC236}">
                <a16:creationId xmlns:a16="http://schemas.microsoft.com/office/drawing/2014/main" id="{162DC8D2-340E-4025-A8FB-9EDDA8FB1A86}"/>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
        <p:nvSpPr>
          <p:cNvPr id="10" name="Inhaltsplatzhalter 4">
            <a:extLst>
              <a:ext uri="{FF2B5EF4-FFF2-40B4-BE49-F238E27FC236}">
                <a16:creationId xmlns:a16="http://schemas.microsoft.com/office/drawing/2014/main" id="{6E1F14B4-C011-42AB-A515-081084536B8E}"/>
              </a:ext>
            </a:extLst>
          </p:cNvPr>
          <p:cNvSpPr>
            <a:spLocks noGrp="1"/>
          </p:cNvSpPr>
          <p:nvPr>
            <p:ph sz="half" idx="15"/>
          </p:nvPr>
        </p:nvSpPr>
        <p:spPr>
          <a:xfrm>
            <a:off x="6322484" y="3771164"/>
            <a:ext cx="5160000" cy="2088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Inhaltsplatzhalter 3">
            <a:extLst>
              <a:ext uri="{FF2B5EF4-FFF2-40B4-BE49-F238E27FC236}">
                <a16:creationId xmlns:a16="http://schemas.microsoft.com/office/drawing/2014/main" id="{C68990E5-DA76-44BE-88BF-27B6D54EA6A4}"/>
              </a:ext>
            </a:extLst>
          </p:cNvPr>
          <p:cNvSpPr>
            <a:spLocks noGrp="1"/>
          </p:cNvSpPr>
          <p:nvPr>
            <p:ph sz="half" idx="14"/>
          </p:nvPr>
        </p:nvSpPr>
        <p:spPr>
          <a:xfrm>
            <a:off x="711200" y="3771164"/>
            <a:ext cx="5160000" cy="2088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Inhaltsplatzhalter 2"/>
          <p:cNvSpPr>
            <a:spLocks noGrp="1"/>
          </p:cNvSpPr>
          <p:nvPr>
            <p:ph sz="half" idx="2"/>
          </p:nvPr>
        </p:nvSpPr>
        <p:spPr>
          <a:xfrm>
            <a:off x="6322485" y="1375200"/>
            <a:ext cx="5158315" cy="2088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Inhaltsplatzhalter 1"/>
          <p:cNvSpPr>
            <a:spLocks noGrp="1"/>
          </p:cNvSpPr>
          <p:nvPr>
            <p:ph sz="half" idx="1"/>
          </p:nvPr>
        </p:nvSpPr>
        <p:spPr>
          <a:xfrm>
            <a:off x="711197" y="1375200"/>
            <a:ext cx="5160000" cy="2088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el"/>
          <p:cNvSpPr>
            <a:spLocks noGrp="1"/>
          </p:cNvSpPr>
          <p:nvPr>
            <p:ph type="title" hasCustomPrompt="1"/>
          </p:nvPr>
        </p:nvSpPr>
        <p:spPr/>
        <p:txBody>
          <a:bodyPr/>
          <a:lstStyle>
            <a:lvl1pPr>
              <a:defRPr/>
            </a:lvl1pPr>
          </a:lstStyle>
          <a:p>
            <a:r>
              <a:rPr lang="de-DE" dirty="0"/>
              <a:t>Titel hinzufügen | einzeilig</a:t>
            </a:r>
            <a:endParaRPr lang="en-US" dirty="0"/>
          </a:p>
        </p:txBody>
      </p:sp>
      <p:sp>
        <p:nvSpPr>
          <p:cNvPr id="13" name="Untertitel">
            <a:extLst>
              <a:ext uri="{FF2B5EF4-FFF2-40B4-BE49-F238E27FC236}">
                <a16:creationId xmlns:a16="http://schemas.microsoft.com/office/drawing/2014/main" id="{9A3D848F-E027-464A-9B69-CFA0B939C65E}"/>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Tree>
    <p:extLst>
      <p:ext uri="{BB962C8B-B14F-4D97-AF65-F5344CB8AC3E}">
        <p14:creationId xmlns:p14="http://schemas.microsoft.com/office/powerpoint/2010/main" val="324645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W_Drei Inhalte - variabel">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1AA54574-E53F-47D5-810F-6EB92D0F27BC}"/>
              </a:ext>
            </a:extLst>
          </p:cNvPr>
          <p:cNvSpPr>
            <a:spLocks noGrp="1"/>
          </p:cNvSpPr>
          <p:nvPr>
            <p:ph type="sldNum" sz="quarter" idx="19"/>
          </p:nvPr>
        </p:nvSpPr>
        <p:spPr/>
        <p:txBody>
          <a:bodyPr/>
          <a:lstStyle/>
          <a:p>
            <a:fld id="{4D8F3D2B-F07B-4D7B-B9C5-0D64AFCC6303}" type="slidenum">
              <a:rPr lang="de-DE" smtClean="0"/>
              <a:t>‹Nr.›</a:t>
            </a:fld>
            <a:endParaRPr lang="de-DE"/>
          </a:p>
        </p:txBody>
      </p:sp>
      <p:sp>
        <p:nvSpPr>
          <p:cNvPr id="5" name="Fußzeilenplatzhalter 4">
            <a:extLst>
              <a:ext uri="{FF2B5EF4-FFF2-40B4-BE49-F238E27FC236}">
                <a16:creationId xmlns:a16="http://schemas.microsoft.com/office/drawing/2014/main" id="{8E7F32AC-9922-44D1-AA11-586909458537}"/>
              </a:ext>
            </a:extLst>
          </p:cNvPr>
          <p:cNvSpPr>
            <a:spLocks noGrp="1"/>
          </p:cNvSpPr>
          <p:nvPr>
            <p:ph type="ftr" sz="quarter" idx="18"/>
          </p:nvPr>
        </p:nvSpPr>
        <p:spPr/>
        <p:txBody>
          <a:bodyPr/>
          <a:lstStyle/>
          <a:p>
            <a:r>
              <a:rPr lang="de-DE"/>
              <a:t>Synthetic Controls - Forschungsgruppe Mikrodaten</a:t>
            </a:r>
          </a:p>
        </p:txBody>
      </p:sp>
      <p:sp>
        <p:nvSpPr>
          <p:cNvPr id="14" name="Platzhalter für Quellenangaben">
            <a:extLst>
              <a:ext uri="{FF2B5EF4-FFF2-40B4-BE49-F238E27FC236}">
                <a16:creationId xmlns:a16="http://schemas.microsoft.com/office/drawing/2014/main" id="{AC94E5FC-5C9E-4BD9-82DC-8649942C56DA}"/>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
        <p:nvSpPr>
          <p:cNvPr id="9" name="Inhaltsplatzhalter 3">
            <a:extLst>
              <a:ext uri="{FF2B5EF4-FFF2-40B4-BE49-F238E27FC236}">
                <a16:creationId xmlns:a16="http://schemas.microsoft.com/office/drawing/2014/main" id="{7F9E5A25-18EA-4C8D-8A1D-48DD3BF763AF}"/>
              </a:ext>
            </a:extLst>
          </p:cNvPr>
          <p:cNvSpPr>
            <a:spLocks noGrp="1"/>
          </p:cNvSpPr>
          <p:nvPr>
            <p:ph sz="half" idx="14"/>
          </p:nvPr>
        </p:nvSpPr>
        <p:spPr>
          <a:xfrm>
            <a:off x="8871027" y="1375200"/>
            <a:ext cx="2625648"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Inhaltsplatzhalter 2"/>
          <p:cNvSpPr>
            <a:spLocks noGrp="1"/>
          </p:cNvSpPr>
          <p:nvPr>
            <p:ph sz="half" idx="2"/>
          </p:nvPr>
        </p:nvSpPr>
        <p:spPr>
          <a:xfrm>
            <a:off x="3553467" y="1376363"/>
            <a:ext cx="5098293"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Inhaltsplatzhalter 1"/>
          <p:cNvSpPr>
            <a:spLocks noGrp="1"/>
          </p:cNvSpPr>
          <p:nvPr>
            <p:ph sz="half" idx="1"/>
          </p:nvPr>
        </p:nvSpPr>
        <p:spPr>
          <a:xfrm>
            <a:off x="702405" y="1375200"/>
            <a:ext cx="2631795"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Untertitel">
            <a:extLst>
              <a:ext uri="{FF2B5EF4-FFF2-40B4-BE49-F238E27FC236}">
                <a16:creationId xmlns:a16="http://schemas.microsoft.com/office/drawing/2014/main" id="{27054A36-E002-45BE-957D-0155D528A1A3}"/>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2" name="Titel"/>
          <p:cNvSpPr>
            <a:spLocks noGrp="1"/>
          </p:cNvSpPr>
          <p:nvPr>
            <p:ph type="title" hasCustomPrompt="1"/>
          </p:nvPr>
        </p:nvSpPr>
        <p:spPr/>
        <p:txBody>
          <a:bodyPr/>
          <a:lstStyle>
            <a:lvl1pPr>
              <a:defRPr/>
            </a:lvl1pPr>
          </a:lstStyle>
          <a:p>
            <a:r>
              <a:rPr lang="de-DE" dirty="0"/>
              <a:t>Titel hinzufügen | einzeilig</a:t>
            </a:r>
            <a:endParaRPr lang="en-US" dirty="0"/>
          </a:p>
        </p:txBody>
      </p:sp>
    </p:spTree>
    <p:extLst>
      <p:ext uri="{BB962C8B-B14F-4D97-AF65-F5344CB8AC3E}">
        <p14:creationId xmlns:p14="http://schemas.microsoft.com/office/powerpoint/2010/main" val="78435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W_Titel, Inhalt und Bi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B9FA5BAF-A883-4F03-B66A-D8A379DF9185}"/>
              </a:ext>
            </a:extLst>
          </p:cNvPr>
          <p:cNvSpPr>
            <a:spLocks noGrp="1"/>
          </p:cNvSpPr>
          <p:nvPr>
            <p:ph type="sldNum" sz="quarter" idx="19"/>
          </p:nvPr>
        </p:nvSpPr>
        <p:spPr/>
        <p:txBody>
          <a:bodyPr/>
          <a:lstStyle/>
          <a:p>
            <a:fld id="{4D8F3D2B-F07B-4D7B-B9C5-0D64AFCC6303}" type="slidenum">
              <a:rPr lang="de-DE" smtClean="0"/>
              <a:t>‹Nr.›</a:t>
            </a:fld>
            <a:endParaRPr lang="de-DE"/>
          </a:p>
        </p:txBody>
      </p:sp>
      <p:sp>
        <p:nvSpPr>
          <p:cNvPr id="5" name="Fußzeilenplatzhalter 4">
            <a:extLst>
              <a:ext uri="{FF2B5EF4-FFF2-40B4-BE49-F238E27FC236}">
                <a16:creationId xmlns:a16="http://schemas.microsoft.com/office/drawing/2014/main" id="{8EEB4BEA-7428-482E-A2D6-7BA444F9371B}"/>
              </a:ext>
            </a:extLst>
          </p:cNvPr>
          <p:cNvSpPr>
            <a:spLocks noGrp="1"/>
          </p:cNvSpPr>
          <p:nvPr>
            <p:ph type="ftr" sz="quarter" idx="18"/>
          </p:nvPr>
        </p:nvSpPr>
        <p:spPr/>
        <p:txBody>
          <a:bodyPr/>
          <a:lstStyle/>
          <a:p>
            <a:r>
              <a:rPr lang="de-DE"/>
              <a:t>Synthetic Controls - Forschungsgruppe Mikrodaten</a:t>
            </a:r>
          </a:p>
        </p:txBody>
      </p:sp>
      <p:sp>
        <p:nvSpPr>
          <p:cNvPr id="13" name="Platzhalter für Quellenangaben">
            <a:extLst>
              <a:ext uri="{FF2B5EF4-FFF2-40B4-BE49-F238E27FC236}">
                <a16:creationId xmlns:a16="http://schemas.microsoft.com/office/drawing/2014/main" id="{D74DE7F8-5C18-4427-BBA0-BC47269FE557}"/>
              </a:ext>
            </a:extLst>
          </p:cNvPr>
          <p:cNvSpPr>
            <a:spLocks noGrp="1"/>
          </p:cNvSpPr>
          <p:nvPr>
            <p:ph type="body" sz="quarter" idx="17" hasCustomPrompt="1"/>
          </p:nvPr>
        </p:nvSpPr>
        <p:spPr>
          <a:xfrm>
            <a:off x="702000" y="5864306"/>
            <a:ext cx="10801350" cy="265032"/>
          </a:xfrm>
        </p:spPr>
        <p:txBody>
          <a:bodyPr anchor="t" anchorCtr="0">
            <a:noAutofit/>
          </a:bodyPr>
          <a:lstStyle>
            <a:lvl1pPr>
              <a:spcBef>
                <a:spcPts val="0"/>
              </a:spcBef>
              <a:defRPr sz="900" baseline="0">
                <a:solidFill>
                  <a:schemeClr val="tx2"/>
                </a:solidFill>
              </a:defRPr>
            </a:lvl1pPr>
          </a:lstStyle>
          <a:p>
            <a:pPr lvl="0"/>
            <a:r>
              <a:rPr lang="de-DE" noProof="0" dirty="0"/>
              <a:t>Quellenangabe</a:t>
            </a:r>
          </a:p>
          <a:p>
            <a:pPr lvl="0"/>
            <a:r>
              <a:rPr lang="de-DE" dirty="0"/>
              <a:t>maximal zweizeilig</a:t>
            </a:r>
          </a:p>
        </p:txBody>
      </p:sp>
      <p:sp>
        <p:nvSpPr>
          <p:cNvPr id="3" name="Bildplatzhalter"/>
          <p:cNvSpPr>
            <a:spLocks noGrp="1" noChangeAspect="1"/>
          </p:cNvSpPr>
          <p:nvPr>
            <p:ph type="pic" idx="1"/>
          </p:nvPr>
        </p:nvSpPr>
        <p:spPr>
          <a:xfrm>
            <a:off x="5342092" y="1375200"/>
            <a:ext cx="6148683" cy="4467600"/>
          </a:xfrm>
          <a:solidFill>
            <a:schemeClr val="bg1">
              <a:lumMod val="9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0" name="Inhaltsplatzhalter 1">
            <a:extLst>
              <a:ext uri="{FF2B5EF4-FFF2-40B4-BE49-F238E27FC236}">
                <a16:creationId xmlns:a16="http://schemas.microsoft.com/office/drawing/2014/main" id="{0C66489F-1CF0-4EA1-869E-E6B10B5A42BE}"/>
              </a:ext>
            </a:extLst>
          </p:cNvPr>
          <p:cNvSpPr>
            <a:spLocks noGrp="1"/>
          </p:cNvSpPr>
          <p:nvPr>
            <p:ph sz="half" idx="14"/>
          </p:nvPr>
        </p:nvSpPr>
        <p:spPr>
          <a:xfrm>
            <a:off x="711200" y="1375200"/>
            <a:ext cx="4343400" cy="4466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4" name="Untertitel">
            <a:extLst>
              <a:ext uri="{FF2B5EF4-FFF2-40B4-BE49-F238E27FC236}">
                <a16:creationId xmlns:a16="http://schemas.microsoft.com/office/drawing/2014/main" id="{DC79C5A9-80E0-4FDD-BF3C-D9903210B9A5}"/>
              </a:ext>
            </a:extLst>
          </p:cNvPr>
          <p:cNvSpPr>
            <a:spLocks noGrp="1"/>
          </p:cNvSpPr>
          <p:nvPr>
            <p:ph type="body" sz="quarter" idx="13" hasCustomPrompt="1"/>
          </p:nvPr>
        </p:nvSpPr>
        <p:spPr>
          <a:xfrm>
            <a:off x="702406" y="767273"/>
            <a:ext cx="10794269" cy="360000"/>
          </a:xfrm>
        </p:spPr>
        <p:txBody>
          <a:bodyPr lIns="0" tIns="0" rIns="0" bIns="0">
            <a:noAutofit/>
          </a:bodyPr>
          <a:lstStyle>
            <a:lvl1pPr>
              <a:spcBef>
                <a:spcPts val="0"/>
              </a:spcBef>
              <a:defRPr sz="2400" b="0" baseline="0">
                <a:solidFill>
                  <a:schemeClr val="tx2"/>
                </a:solidFill>
              </a:defRPr>
            </a:lvl1pPr>
            <a:lvl5pPr>
              <a:defRPr/>
            </a:lvl5pPr>
          </a:lstStyle>
          <a:p>
            <a:pPr lvl="0"/>
            <a:r>
              <a:rPr lang="de-DE" dirty="0"/>
              <a:t>Untertitel (optional) durch Klicken hinzufügen</a:t>
            </a:r>
          </a:p>
        </p:txBody>
      </p:sp>
      <p:sp>
        <p:nvSpPr>
          <p:cNvPr id="8" name="Titel">
            <a:extLst>
              <a:ext uri="{FF2B5EF4-FFF2-40B4-BE49-F238E27FC236}">
                <a16:creationId xmlns:a16="http://schemas.microsoft.com/office/drawing/2014/main" id="{B2250FBB-DC12-418A-B119-8F588B0C9609}"/>
              </a:ext>
            </a:extLst>
          </p:cNvPr>
          <p:cNvSpPr>
            <a:spLocks noGrp="1"/>
          </p:cNvSpPr>
          <p:nvPr>
            <p:ph type="title" hasCustomPrompt="1"/>
          </p:nvPr>
        </p:nvSpPr>
        <p:spPr/>
        <p:txBody>
          <a:bodyPr/>
          <a:lstStyle>
            <a:lvl1pPr>
              <a:defRPr/>
            </a:lvl1pPr>
          </a:lstStyle>
          <a:p>
            <a:r>
              <a:rPr lang="de-DE" dirty="0"/>
              <a:t>Titel hinzufügen | einzeilig</a:t>
            </a:r>
          </a:p>
        </p:txBody>
      </p:sp>
    </p:spTree>
    <p:extLst>
      <p:ext uri="{BB962C8B-B14F-4D97-AF65-F5344CB8AC3E}">
        <p14:creationId xmlns:p14="http://schemas.microsoft.com/office/powerpoint/2010/main" val="7564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7" name="Marker Satzspiegel">
            <a:extLst>
              <a:ext uri="{FF2B5EF4-FFF2-40B4-BE49-F238E27FC236}">
                <a16:creationId xmlns:a16="http://schemas.microsoft.com/office/drawing/2014/main" id="{505CA7A2-FBD2-4A1C-8563-604DB2351783}"/>
              </a:ext>
            </a:extLst>
          </p:cNvPr>
          <p:cNvCxnSpPr/>
          <p:nvPr/>
        </p:nvCxnSpPr>
        <p:spPr>
          <a:xfrm rot="5400000">
            <a:off x="489764" y="-337385"/>
            <a:ext cx="412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Marker Satzspiegel">
            <a:extLst>
              <a:ext uri="{FF2B5EF4-FFF2-40B4-BE49-F238E27FC236}">
                <a16:creationId xmlns:a16="http://schemas.microsoft.com/office/drawing/2014/main" id="{85251E33-C596-48DD-A99F-A94159D17709}"/>
              </a:ext>
            </a:extLst>
          </p:cNvPr>
          <p:cNvCxnSpPr/>
          <p:nvPr/>
        </p:nvCxnSpPr>
        <p:spPr>
          <a:xfrm rot="5400000">
            <a:off x="11289665" y="-337385"/>
            <a:ext cx="412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Marker Satzspiegel">
            <a:extLst>
              <a:ext uri="{FF2B5EF4-FFF2-40B4-BE49-F238E27FC236}">
                <a16:creationId xmlns:a16="http://schemas.microsoft.com/office/drawing/2014/main" id="{6241660C-3A82-4EFB-B451-76A2988EE618}"/>
              </a:ext>
            </a:extLst>
          </p:cNvPr>
          <p:cNvCxnSpPr/>
          <p:nvPr/>
        </p:nvCxnSpPr>
        <p:spPr>
          <a:xfrm>
            <a:off x="-756752" y="1379088"/>
            <a:ext cx="55002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Marker Satzspiegel">
            <a:extLst>
              <a:ext uri="{FF2B5EF4-FFF2-40B4-BE49-F238E27FC236}">
                <a16:creationId xmlns:a16="http://schemas.microsoft.com/office/drawing/2014/main" id="{D9CCB98F-E72F-4E25-900B-DBD35E88B61B}"/>
              </a:ext>
            </a:extLst>
          </p:cNvPr>
          <p:cNvCxnSpPr/>
          <p:nvPr/>
        </p:nvCxnSpPr>
        <p:spPr>
          <a:xfrm>
            <a:off x="-756752" y="6140869"/>
            <a:ext cx="55002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liennummer"/>
          <p:cNvSpPr>
            <a:spLocks noGrp="1"/>
          </p:cNvSpPr>
          <p:nvPr>
            <p:ph type="sldNum" sz="quarter" idx="4"/>
          </p:nvPr>
        </p:nvSpPr>
        <p:spPr>
          <a:xfrm>
            <a:off x="11159845" y="6356352"/>
            <a:ext cx="344785" cy="365125"/>
          </a:xfrm>
          <a:prstGeom prst="rect">
            <a:avLst/>
          </a:prstGeom>
        </p:spPr>
        <p:txBody>
          <a:bodyPr vert="horz" lIns="0" tIns="0" rIns="0" bIns="0" rtlCol="0" anchor="ctr"/>
          <a:lstStyle>
            <a:lvl1pPr algn="r">
              <a:defRPr sz="1050">
                <a:solidFill>
                  <a:schemeClr val="tx2"/>
                </a:solidFill>
              </a:defRPr>
            </a:lvl1pPr>
          </a:lstStyle>
          <a:p>
            <a:fld id="{4D8F3D2B-F07B-4D7B-B9C5-0D64AFCC6303}" type="slidenum">
              <a:rPr lang="de-DE" smtClean="0"/>
              <a:t>‹Nr.›</a:t>
            </a:fld>
            <a:endParaRPr lang="de-DE"/>
          </a:p>
        </p:txBody>
      </p:sp>
      <p:sp>
        <p:nvSpPr>
          <p:cNvPr id="5" name="Fußzeilen-Platzhalter"/>
          <p:cNvSpPr>
            <a:spLocks noGrp="1"/>
          </p:cNvSpPr>
          <p:nvPr>
            <p:ph type="ftr" sz="quarter" idx="3"/>
          </p:nvPr>
        </p:nvSpPr>
        <p:spPr>
          <a:xfrm>
            <a:off x="5522537" y="6356352"/>
            <a:ext cx="5637307" cy="365125"/>
          </a:xfrm>
          <a:prstGeom prst="rect">
            <a:avLst/>
          </a:prstGeom>
        </p:spPr>
        <p:txBody>
          <a:bodyPr vert="horz" lIns="0" tIns="0" rIns="0" bIns="0" rtlCol="0" anchor="ctr"/>
          <a:lstStyle>
            <a:lvl1pPr algn="r">
              <a:defRPr sz="1050">
                <a:solidFill>
                  <a:schemeClr val="tx2"/>
                </a:solidFill>
              </a:defRPr>
            </a:lvl1pPr>
          </a:lstStyle>
          <a:p>
            <a:r>
              <a:rPr lang="de-DE"/>
              <a:t>Synthetic Controls - Forschungsgruppe Mikrodaten</a:t>
            </a:r>
          </a:p>
        </p:txBody>
      </p:sp>
      <p:pic>
        <p:nvPicPr>
          <p:cNvPr id="13" name="Logo unten">
            <a:extLst>
              <a:ext uri="{FF2B5EF4-FFF2-40B4-BE49-F238E27FC236}">
                <a16:creationId xmlns:a16="http://schemas.microsoft.com/office/drawing/2014/main" id="{D1E6CAE5-7C06-41CF-A654-EA52104DB82A}"/>
              </a:ext>
            </a:extLst>
          </p:cNvPr>
          <p:cNvPicPr>
            <a:picLocks noChangeAspect="1"/>
          </p:cNvPicPr>
          <p:nvPr userDrawn="1"/>
        </p:nvPicPr>
        <p:blipFill>
          <a:blip r:embed="rId20"/>
          <a:stretch>
            <a:fillRect/>
          </a:stretch>
        </p:blipFill>
        <p:spPr>
          <a:xfrm>
            <a:off x="528632" y="6250377"/>
            <a:ext cx="2427313" cy="612000"/>
          </a:xfrm>
          <a:prstGeom prst="rect">
            <a:avLst/>
          </a:prstGeom>
        </p:spPr>
      </p:pic>
      <p:cxnSp>
        <p:nvCxnSpPr>
          <p:cNvPr id="8" name="Linie unten">
            <a:extLst>
              <a:ext uri="{FF2B5EF4-FFF2-40B4-BE49-F238E27FC236}">
                <a16:creationId xmlns:a16="http://schemas.microsoft.com/office/drawing/2014/main" id="{666C5A06-6BF5-44F8-AE4D-4690F9A1F650}"/>
              </a:ext>
            </a:extLst>
          </p:cNvPr>
          <p:cNvCxnSpPr>
            <a:cxnSpLocks/>
          </p:cNvCxnSpPr>
          <p:nvPr/>
        </p:nvCxnSpPr>
        <p:spPr>
          <a:xfrm>
            <a:off x="695281" y="6238947"/>
            <a:ext cx="10800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Platzhalter"/>
          <p:cNvSpPr>
            <a:spLocks noGrp="1"/>
          </p:cNvSpPr>
          <p:nvPr>
            <p:ph type="body" idx="1"/>
          </p:nvPr>
        </p:nvSpPr>
        <p:spPr>
          <a:xfrm>
            <a:off x="702405" y="1376363"/>
            <a:ext cx="10800000" cy="4468256"/>
          </a:xfrm>
          <a:prstGeom prst="rect">
            <a:avLst/>
          </a:prstGeom>
        </p:spPr>
        <p:txBody>
          <a:bodyPr vert="horz" lIns="0" tIns="0" rIns="0" bIns="0" rtlCol="0">
            <a:noAutofit/>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Platzhalter"/>
          <p:cNvSpPr>
            <a:spLocks noGrp="1"/>
          </p:cNvSpPr>
          <p:nvPr>
            <p:ph type="title"/>
          </p:nvPr>
        </p:nvSpPr>
        <p:spPr>
          <a:xfrm>
            <a:off x="702405" y="186670"/>
            <a:ext cx="10800000" cy="576000"/>
          </a:xfrm>
          <a:prstGeom prst="rect">
            <a:avLst/>
          </a:prstGeom>
        </p:spPr>
        <p:txBody>
          <a:bodyPr vert="horz" lIns="0" tIns="0" rIns="0" bIns="0" rtlCol="0" anchor="t" anchorCtr="0">
            <a:noAutofit/>
          </a:bodyPr>
          <a:lstStyle/>
          <a:p>
            <a:r>
              <a:rPr lang="de-DE" noProof="0" dirty="0"/>
              <a:t>Mastertitelformat</a:t>
            </a:r>
            <a:r>
              <a:rPr lang="de-DE" dirty="0"/>
              <a:t> bearbeiten</a:t>
            </a:r>
            <a:endParaRPr lang="en-US" dirty="0"/>
          </a:p>
        </p:txBody>
      </p:sp>
    </p:spTree>
    <p:extLst>
      <p:ext uri="{BB962C8B-B14F-4D97-AF65-F5344CB8AC3E}">
        <p14:creationId xmlns:p14="http://schemas.microsoft.com/office/powerpoint/2010/main" val="296855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3400" kern="1200">
          <a:solidFill>
            <a:schemeClr val="accent2"/>
          </a:solidFill>
          <a:latin typeface="+mj-lt"/>
          <a:ea typeface="+mj-ea"/>
          <a:cs typeface="+mj-cs"/>
        </a:defRPr>
      </a:lvl1pPr>
    </p:titleStyle>
    <p:bodyStyle>
      <a:lvl1pPr marL="0" indent="0" algn="l" defTabSz="914400" rtl="0" eaLnBrk="1" latinLnBrk="0" hangingPunct="1">
        <a:lnSpc>
          <a:spcPct val="90000"/>
        </a:lnSpc>
        <a:spcBef>
          <a:spcPts val="1800"/>
        </a:spcBef>
        <a:buFont typeface="Calibri" panose="020F0502020204030204" pitchFamily="34" charset="0"/>
        <a:buChar char="​"/>
        <a:defRPr sz="2400" kern="1200">
          <a:solidFill>
            <a:schemeClr val="accent2"/>
          </a:solidFill>
          <a:latin typeface="+mn-lt"/>
          <a:ea typeface="+mn-ea"/>
          <a:cs typeface="+mn-cs"/>
        </a:defRPr>
      </a:lvl1pPr>
      <a:lvl2pPr marL="0" indent="0" algn="l" defTabSz="914400" rtl="0" eaLnBrk="1" latinLnBrk="0" hangingPunct="1">
        <a:lnSpc>
          <a:spcPct val="90000"/>
        </a:lnSpc>
        <a:spcBef>
          <a:spcPts val="1200"/>
        </a:spcBef>
        <a:buFont typeface="Calibri" panose="020F0502020204030204" pitchFamily="34" charset="0"/>
        <a:buChar char="​"/>
        <a:defRPr sz="2200" kern="1200">
          <a:solidFill>
            <a:schemeClr val="accent2"/>
          </a:solidFill>
          <a:latin typeface="+mn-lt"/>
          <a:ea typeface="+mn-ea"/>
          <a:cs typeface="+mn-cs"/>
        </a:defRPr>
      </a:lvl2pPr>
      <a:lvl3pPr marL="252000" indent="-252000" algn="l" defTabSz="914400" rtl="0" eaLnBrk="1" latinLnBrk="0" hangingPunct="1">
        <a:lnSpc>
          <a:spcPct val="90000"/>
        </a:lnSpc>
        <a:spcBef>
          <a:spcPts val="1000"/>
        </a:spcBef>
        <a:buFont typeface="Calibri" panose="020F0502020204030204" pitchFamily="34" charset="0"/>
        <a:buChar char="›"/>
        <a:defRPr sz="2200" kern="1200">
          <a:solidFill>
            <a:schemeClr val="accent2"/>
          </a:solidFill>
          <a:latin typeface="+mn-lt"/>
          <a:ea typeface="+mn-ea"/>
          <a:cs typeface="+mn-cs"/>
        </a:defRPr>
      </a:lvl3pPr>
      <a:lvl4pPr marL="504000" indent="-252000" algn="l" defTabSz="914400" rtl="0" eaLnBrk="1" latinLnBrk="0" hangingPunct="1">
        <a:lnSpc>
          <a:spcPct val="90000"/>
        </a:lnSpc>
        <a:spcBef>
          <a:spcPts val="1000"/>
        </a:spcBef>
        <a:buFont typeface="Calibri" panose="020F0502020204030204" pitchFamily="34" charset="0"/>
        <a:buChar char="›"/>
        <a:defRPr sz="2200" kern="1200">
          <a:solidFill>
            <a:schemeClr val="accent2"/>
          </a:solidFill>
          <a:latin typeface="+mn-lt"/>
          <a:ea typeface="+mn-ea"/>
          <a:cs typeface="+mn-cs"/>
        </a:defRPr>
      </a:lvl4pPr>
      <a:lvl5pPr marL="0" indent="0" algn="l" defTabSz="914400" rtl="0" eaLnBrk="1" latinLnBrk="0" hangingPunct="1">
        <a:lnSpc>
          <a:spcPct val="90000"/>
        </a:lnSpc>
        <a:spcBef>
          <a:spcPts val="1200"/>
        </a:spcBef>
        <a:buFont typeface="Calibri" panose="020F0502020204030204" pitchFamily="34" charset="0"/>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7242" userDrawn="1">
          <p15:clr>
            <a:srgbClr val="F26B43"/>
          </p15:clr>
        </p15:guide>
        <p15:guide id="8" orient="horz" pos="867">
          <p15:clr>
            <a:srgbClr val="F26B43"/>
          </p15:clr>
        </p15:guide>
        <p15:guide id="9" pos="438" userDrawn="1">
          <p15:clr>
            <a:srgbClr val="F26B43"/>
          </p15:clr>
        </p15:guide>
        <p15:guide id="10" orient="horz" pos="640">
          <p15:clr>
            <a:srgbClr val="5ACBF0"/>
          </p15:clr>
        </p15:guide>
        <p15:guide id="11" orient="horz" pos="3702">
          <p15:clr>
            <a:srgbClr val="5ACBF0"/>
          </p15:clr>
        </p15:guide>
        <p15:guide id="12" orient="horz" pos="38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526C51-9C05-4F25-B57F-B1505B1807AD}"/>
              </a:ext>
            </a:extLst>
          </p:cNvPr>
          <p:cNvSpPr>
            <a:spLocks noGrp="1"/>
          </p:cNvSpPr>
          <p:nvPr>
            <p:ph type="body" sz="quarter" idx="10"/>
          </p:nvPr>
        </p:nvSpPr>
        <p:spPr/>
        <p:txBody>
          <a:bodyPr/>
          <a:lstStyle/>
          <a:p>
            <a:r>
              <a:rPr lang="de-DE" dirty="0" err="1"/>
              <a:t>Synthetic</a:t>
            </a:r>
            <a:r>
              <a:rPr lang="de-DE" dirty="0"/>
              <a:t> Controls - Forschungsgruppe Mikrodaten</a:t>
            </a:r>
          </a:p>
        </p:txBody>
      </p:sp>
      <p:sp>
        <p:nvSpPr>
          <p:cNvPr id="3" name="Untertitel 2">
            <a:extLst>
              <a:ext uri="{FF2B5EF4-FFF2-40B4-BE49-F238E27FC236}">
                <a16:creationId xmlns:a16="http://schemas.microsoft.com/office/drawing/2014/main" id="{2E32F76E-BD38-4E3E-AA0A-2A5362956376}"/>
              </a:ext>
            </a:extLst>
          </p:cNvPr>
          <p:cNvSpPr>
            <a:spLocks noGrp="1"/>
          </p:cNvSpPr>
          <p:nvPr>
            <p:ph type="subTitle" idx="1"/>
          </p:nvPr>
        </p:nvSpPr>
        <p:spPr/>
        <p:txBody>
          <a:bodyPr/>
          <a:lstStyle/>
          <a:p>
            <a:r>
              <a:rPr lang="en-US" dirty="0"/>
              <a:t>A Time Series Approach to Observational Studies</a:t>
            </a:r>
          </a:p>
          <a:p>
            <a:endParaRPr lang="de-DE" dirty="0"/>
          </a:p>
        </p:txBody>
      </p:sp>
      <p:sp>
        <p:nvSpPr>
          <p:cNvPr id="4" name="Titel 3">
            <a:extLst>
              <a:ext uri="{FF2B5EF4-FFF2-40B4-BE49-F238E27FC236}">
                <a16:creationId xmlns:a16="http://schemas.microsoft.com/office/drawing/2014/main" id="{6D7D540B-67F7-47D2-B8C7-81D500ECEEEC}"/>
              </a:ext>
            </a:extLst>
          </p:cNvPr>
          <p:cNvSpPr>
            <a:spLocks noGrp="1"/>
          </p:cNvSpPr>
          <p:nvPr>
            <p:ph type="ctrTitle"/>
          </p:nvPr>
        </p:nvSpPr>
        <p:spPr>
          <a:xfrm>
            <a:off x="1580225" y="972000"/>
            <a:ext cx="10289980" cy="1006560"/>
          </a:xfrm>
        </p:spPr>
        <p:txBody>
          <a:bodyPr/>
          <a:lstStyle/>
          <a:p>
            <a:r>
              <a:rPr lang="en-US" sz="4400" dirty="0"/>
              <a:t>Assessing</a:t>
            </a:r>
            <a:r>
              <a:rPr lang="de-DE" sz="4400" dirty="0"/>
              <a:t> </a:t>
            </a:r>
            <a:r>
              <a:rPr lang="de-DE" sz="4400" dirty="0" err="1"/>
              <a:t>the</a:t>
            </a:r>
            <a:r>
              <a:rPr lang="de-DE" sz="4400" dirty="0"/>
              <a:t> Limits </a:t>
            </a:r>
            <a:r>
              <a:rPr lang="de-DE" sz="4400" dirty="0" err="1"/>
              <a:t>of</a:t>
            </a:r>
            <a:r>
              <a:rPr lang="de-DE" sz="4400" dirty="0"/>
              <a:t> </a:t>
            </a:r>
            <a:r>
              <a:rPr lang="de-DE" sz="4400" dirty="0" err="1"/>
              <a:t>Synthetic</a:t>
            </a:r>
            <a:r>
              <a:rPr lang="de-DE" sz="4400" dirty="0"/>
              <a:t> Controls</a:t>
            </a:r>
          </a:p>
        </p:txBody>
      </p:sp>
    </p:spTree>
    <p:extLst>
      <p:ext uri="{BB962C8B-B14F-4D97-AF65-F5344CB8AC3E}">
        <p14:creationId xmlns:p14="http://schemas.microsoft.com/office/powerpoint/2010/main" val="200942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1. Brexit (Born et al. 2019) </a:t>
            </a:r>
            <a:endParaRPr lang="de-DE" sz="2000" b="1" dirty="0">
              <a:solidFill>
                <a:schemeClr val="tx2"/>
              </a:solidFill>
            </a:endParaRPr>
          </a:p>
          <a:p>
            <a:pPr algn="ctr"/>
            <a:r>
              <a:rPr lang="de-DE" sz="2000" b="1" dirty="0">
                <a:solidFill>
                  <a:schemeClr val="tx2"/>
                </a:solidFill>
              </a:rPr>
              <a:t>SC-Plots</a:t>
            </a:r>
          </a:p>
        </p:txBody>
      </p:sp>
      <p:pic>
        <p:nvPicPr>
          <p:cNvPr id="5" name="Grafik 4">
            <a:extLst>
              <a:ext uri="{FF2B5EF4-FFF2-40B4-BE49-F238E27FC236}">
                <a16:creationId xmlns:a16="http://schemas.microsoft.com/office/drawing/2014/main" id="{ECF52BE7-F218-B349-2679-8C3CFD712EEB}"/>
              </a:ext>
            </a:extLst>
          </p:cNvPr>
          <p:cNvPicPr>
            <a:picLocks noChangeAspect="1"/>
          </p:cNvPicPr>
          <p:nvPr/>
        </p:nvPicPr>
        <p:blipFill>
          <a:blip r:embed="rId3"/>
          <a:stretch>
            <a:fillRect/>
          </a:stretch>
        </p:blipFill>
        <p:spPr>
          <a:xfrm>
            <a:off x="729136" y="1399903"/>
            <a:ext cx="10733728" cy="4058195"/>
          </a:xfrm>
          <a:prstGeom prst="rect">
            <a:avLst/>
          </a:prstGeom>
        </p:spPr>
      </p:pic>
      <p:sp>
        <p:nvSpPr>
          <p:cNvPr id="6" name="Rechteck 5">
            <a:extLst>
              <a:ext uri="{FF2B5EF4-FFF2-40B4-BE49-F238E27FC236}">
                <a16:creationId xmlns:a16="http://schemas.microsoft.com/office/drawing/2014/main" id="{B9DF9E26-DA0D-C49D-4F92-A22B5ACC8515}"/>
              </a:ext>
            </a:extLst>
          </p:cNvPr>
          <p:cNvSpPr/>
          <p:nvPr/>
        </p:nvSpPr>
        <p:spPr>
          <a:xfrm>
            <a:off x="6096000" y="861501"/>
            <a:ext cx="5522976" cy="459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3" name="Rechteck 12">
            <a:extLst>
              <a:ext uri="{FF2B5EF4-FFF2-40B4-BE49-F238E27FC236}">
                <a16:creationId xmlns:a16="http://schemas.microsoft.com/office/drawing/2014/main" id="{003AD753-EF35-BDB9-F38E-4DDF7062712A}"/>
              </a:ext>
            </a:extLst>
          </p:cNvPr>
          <p:cNvSpPr/>
          <p:nvPr/>
        </p:nvSpPr>
        <p:spPr>
          <a:xfrm>
            <a:off x="133200" y="2273197"/>
            <a:ext cx="150885" cy="392400"/>
          </a:xfrm>
          <a:prstGeom prst="rect">
            <a:avLst/>
          </a:prstGeom>
          <a:solidFill>
            <a:srgbClr val="C1CDD8"/>
          </a:solidFill>
          <a:ln>
            <a:solidFill>
              <a:srgbClr val="C1CD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Tree>
    <p:extLst>
      <p:ext uri="{BB962C8B-B14F-4D97-AF65-F5344CB8AC3E}">
        <p14:creationId xmlns:p14="http://schemas.microsoft.com/office/powerpoint/2010/main" val="289501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718D50E-1765-94D3-A73B-FCEA01EC6FC4}"/>
              </a:ext>
            </a:extLst>
          </p:cNvPr>
          <p:cNvPicPr>
            <a:picLocks noChangeAspect="1"/>
          </p:cNvPicPr>
          <p:nvPr/>
        </p:nvPicPr>
        <p:blipFill>
          <a:blip r:embed="rId3"/>
          <a:stretch>
            <a:fillRect/>
          </a:stretch>
        </p:blipFill>
        <p:spPr>
          <a:xfrm>
            <a:off x="968837" y="1558896"/>
            <a:ext cx="10254326" cy="4057200"/>
          </a:xfrm>
          <a:prstGeom prst="rect">
            <a:avLst/>
          </a:prstGeom>
        </p:spPr>
      </p:pic>
      <p:sp>
        <p:nvSpPr>
          <p:cNvPr id="15" name="Rechteck: abgerundete Ecken 14">
            <a:extLst>
              <a:ext uri="{FF2B5EF4-FFF2-40B4-BE49-F238E27FC236}">
                <a16:creationId xmlns:a16="http://schemas.microsoft.com/office/drawing/2014/main" id="{E2136FB7-6C8A-20B3-419C-0BB68A96EDCA}"/>
              </a:ext>
            </a:extLst>
          </p:cNvPr>
          <p:cNvSpPr/>
          <p:nvPr/>
        </p:nvSpPr>
        <p:spPr>
          <a:xfrm>
            <a:off x="7228848" y="1178997"/>
            <a:ext cx="2095131"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Unit Placebos</a:t>
            </a:r>
          </a:p>
        </p:txBody>
      </p:sp>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1. Brexit (Born et al. 2019) </a:t>
            </a:r>
          </a:p>
          <a:p>
            <a:pPr algn="ctr"/>
            <a:r>
              <a:rPr lang="de-DE" sz="2000" b="1" dirty="0">
                <a:solidFill>
                  <a:schemeClr val="tx2"/>
                </a:solidFill>
              </a:rPr>
              <a:t> Placebos</a:t>
            </a:r>
          </a:p>
        </p:txBody>
      </p:sp>
      <p:sp>
        <p:nvSpPr>
          <p:cNvPr id="14" name="Rechteck: abgerundete Ecken 13">
            <a:extLst>
              <a:ext uri="{FF2B5EF4-FFF2-40B4-BE49-F238E27FC236}">
                <a16:creationId xmlns:a16="http://schemas.microsoft.com/office/drawing/2014/main" id="{F3BF43B8-8577-7E0A-0061-3DB8C48C930F}"/>
              </a:ext>
            </a:extLst>
          </p:cNvPr>
          <p:cNvSpPr/>
          <p:nvPr/>
        </p:nvSpPr>
        <p:spPr>
          <a:xfrm>
            <a:off x="2309376" y="1172901"/>
            <a:ext cx="2095131"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Time Placebos</a:t>
            </a:r>
          </a:p>
        </p:txBody>
      </p:sp>
      <p:sp>
        <p:nvSpPr>
          <p:cNvPr id="16" name="Rechteck 15">
            <a:extLst>
              <a:ext uri="{FF2B5EF4-FFF2-40B4-BE49-F238E27FC236}">
                <a16:creationId xmlns:a16="http://schemas.microsoft.com/office/drawing/2014/main" id="{1491C062-021E-E6DC-C526-3197961C3FD5}"/>
              </a:ext>
            </a:extLst>
          </p:cNvPr>
          <p:cNvSpPr/>
          <p:nvPr/>
        </p:nvSpPr>
        <p:spPr>
          <a:xfrm>
            <a:off x="6096000" y="1019997"/>
            <a:ext cx="5522976" cy="459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7" name="Rechteck 16">
            <a:extLst>
              <a:ext uri="{FF2B5EF4-FFF2-40B4-BE49-F238E27FC236}">
                <a16:creationId xmlns:a16="http://schemas.microsoft.com/office/drawing/2014/main" id="{52FE725B-8FE3-0ADE-31A2-D87D4910B1BA}"/>
              </a:ext>
            </a:extLst>
          </p:cNvPr>
          <p:cNvSpPr/>
          <p:nvPr/>
        </p:nvSpPr>
        <p:spPr>
          <a:xfrm>
            <a:off x="133200" y="2273197"/>
            <a:ext cx="150885" cy="392400"/>
          </a:xfrm>
          <a:prstGeom prst="rect">
            <a:avLst/>
          </a:prstGeom>
          <a:solidFill>
            <a:srgbClr val="C1CDD8"/>
          </a:solidFill>
          <a:ln>
            <a:solidFill>
              <a:srgbClr val="C1CD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Tree>
    <p:extLst>
      <p:ext uri="{BB962C8B-B14F-4D97-AF65-F5344CB8AC3E}">
        <p14:creationId xmlns:p14="http://schemas.microsoft.com/office/powerpoint/2010/main" val="268215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1. Brexit (Born et al. 2019) </a:t>
            </a:r>
          </a:p>
          <a:p>
            <a:pPr algn="ctr"/>
            <a:r>
              <a:rPr lang="de-DE" sz="2000" b="1" dirty="0">
                <a:solidFill>
                  <a:schemeClr val="tx2"/>
                </a:solidFill>
              </a:rPr>
              <a:t>Weitere Robustheits-Checks</a:t>
            </a:r>
          </a:p>
        </p:txBody>
      </p:sp>
      <p:pic>
        <p:nvPicPr>
          <p:cNvPr id="5" name="Grafik 4">
            <a:extLst>
              <a:ext uri="{FF2B5EF4-FFF2-40B4-BE49-F238E27FC236}">
                <a16:creationId xmlns:a16="http://schemas.microsoft.com/office/drawing/2014/main" id="{07BEBA09-11E0-997B-AD64-E4BDD59E50F8}"/>
              </a:ext>
            </a:extLst>
          </p:cNvPr>
          <p:cNvPicPr>
            <a:picLocks noChangeAspect="1"/>
          </p:cNvPicPr>
          <p:nvPr/>
        </p:nvPicPr>
        <p:blipFill>
          <a:blip r:embed="rId3"/>
          <a:stretch>
            <a:fillRect/>
          </a:stretch>
        </p:blipFill>
        <p:spPr>
          <a:xfrm>
            <a:off x="702000" y="1171575"/>
            <a:ext cx="6143625" cy="4514850"/>
          </a:xfrm>
          <a:prstGeom prst="rect">
            <a:avLst/>
          </a:prstGeom>
        </p:spPr>
      </p:pic>
      <p:pic>
        <p:nvPicPr>
          <p:cNvPr id="19" name="Grafik 18">
            <a:extLst>
              <a:ext uri="{FF2B5EF4-FFF2-40B4-BE49-F238E27FC236}">
                <a16:creationId xmlns:a16="http://schemas.microsoft.com/office/drawing/2014/main" id="{6DA15637-8CF4-5C6E-30B6-74B1E70CE5F9}"/>
              </a:ext>
            </a:extLst>
          </p:cNvPr>
          <p:cNvPicPr>
            <a:picLocks noChangeAspect="1"/>
          </p:cNvPicPr>
          <p:nvPr/>
        </p:nvPicPr>
        <p:blipFill>
          <a:blip r:embed="rId4"/>
          <a:stretch>
            <a:fillRect/>
          </a:stretch>
        </p:blipFill>
        <p:spPr>
          <a:xfrm>
            <a:off x="7112548" y="767555"/>
            <a:ext cx="3600450" cy="2552700"/>
          </a:xfrm>
          <a:prstGeom prst="rect">
            <a:avLst/>
          </a:prstGeom>
        </p:spPr>
      </p:pic>
      <p:pic>
        <p:nvPicPr>
          <p:cNvPr id="21" name="Grafik 20">
            <a:extLst>
              <a:ext uri="{FF2B5EF4-FFF2-40B4-BE49-F238E27FC236}">
                <a16:creationId xmlns:a16="http://schemas.microsoft.com/office/drawing/2014/main" id="{8A5E9C9D-2DE9-2D97-30F2-2422BC7CEC45}"/>
              </a:ext>
            </a:extLst>
          </p:cNvPr>
          <p:cNvPicPr>
            <a:picLocks noChangeAspect="1"/>
          </p:cNvPicPr>
          <p:nvPr/>
        </p:nvPicPr>
        <p:blipFill>
          <a:blip r:embed="rId5"/>
          <a:stretch>
            <a:fillRect/>
          </a:stretch>
        </p:blipFill>
        <p:spPr>
          <a:xfrm>
            <a:off x="7112548" y="3498136"/>
            <a:ext cx="3848100" cy="2543175"/>
          </a:xfrm>
          <a:prstGeom prst="rect">
            <a:avLst/>
          </a:prstGeom>
        </p:spPr>
      </p:pic>
      <p:sp>
        <p:nvSpPr>
          <p:cNvPr id="22" name="Rechteck 21">
            <a:extLst>
              <a:ext uri="{FF2B5EF4-FFF2-40B4-BE49-F238E27FC236}">
                <a16:creationId xmlns:a16="http://schemas.microsoft.com/office/drawing/2014/main" id="{7315B435-FD7E-40B8-A3D1-9045104A6BB8}"/>
              </a:ext>
            </a:extLst>
          </p:cNvPr>
          <p:cNvSpPr/>
          <p:nvPr/>
        </p:nvSpPr>
        <p:spPr>
          <a:xfrm>
            <a:off x="133200" y="2273197"/>
            <a:ext cx="150885" cy="392400"/>
          </a:xfrm>
          <a:prstGeom prst="rect">
            <a:avLst/>
          </a:prstGeom>
          <a:solidFill>
            <a:srgbClr val="C1CDD8"/>
          </a:solidFill>
          <a:ln>
            <a:solidFill>
              <a:srgbClr val="C1CD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Tree>
    <p:extLst>
      <p:ext uri="{BB962C8B-B14F-4D97-AF65-F5344CB8AC3E}">
        <p14:creationId xmlns:p14="http://schemas.microsoft.com/office/powerpoint/2010/main" val="31368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a:p>
            <a:pPr algn="ctr"/>
            <a:r>
              <a:rPr lang="de-DE" sz="2000" b="1" dirty="0">
                <a:solidFill>
                  <a:schemeClr val="tx2"/>
                </a:solidFill>
              </a:rPr>
              <a:t>Die Idee</a:t>
            </a:r>
          </a:p>
        </p:txBody>
      </p:sp>
      <p:sp>
        <p:nvSpPr>
          <p:cNvPr id="4" name="Inhaltsplatzhalter 3">
            <a:extLst>
              <a:ext uri="{FF2B5EF4-FFF2-40B4-BE49-F238E27FC236}">
                <a16:creationId xmlns:a16="http://schemas.microsoft.com/office/drawing/2014/main" id="{704A3E50-4CD6-233F-04AA-14168E7D1A32}"/>
              </a:ext>
            </a:extLst>
          </p:cNvPr>
          <p:cNvSpPr>
            <a:spLocks noGrp="1"/>
          </p:cNvSpPr>
          <p:nvPr>
            <p:ph idx="1"/>
          </p:nvPr>
        </p:nvSpPr>
        <p:spPr>
          <a:xfrm>
            <a:off x="702001" y="1088515"/>
            <a:ext cx="5225020" cy="4756104"/>
          </a:xfrm>
        </p:spPr>
        <p:txBody>
          <a:bodyPr/>
          <a:lstStyle/>
          <a:p>
            <a:pPr marL="342900" indent="-342900">
              <a:buFont typeface="Wingdings" panose="05000000000000000000" pitchFamily="2" charset="2"/>
              <a:buChar char="§"/>
            </a:pPr>
            <a:r>
              <a:rPr lang="de-DE" sz="2000" dirty="0" err="1"/>
              <a:t>Selectionbias</a:t>
            </a:r>
            <a:r>
              <a:rPr lang="de-DE" sz="2000" dirty="0"/>
              <a:t>: Die Methode wird meist in Situationen angewandt, in denen die Y leicht zu prognostizieren ist </a:t>
            </a:r>
          </a:p>
          <a:p>
            <a:pPr marL="342900" indent="-342900">
              <a:buFont typeface="Wingdings" panose="05000000000000000000" pitchFamily="2" charset="2"/>
              <a:buChar char="§"/>
            </a:pPr>
            <a:r>
              <a:rPr lang="de-DE" sz="2000" dirty="0"/>
              <a:t>Rechtfertigt die Einfachheit der Methode potenziell schlechte Prognosen bei komplexeren Datensätzen? </a:t>
            </a:r>
          </a:p>
          <a:p>
            <a:pPr marL="342900" indent="-342900">
              <a:buFont typeface="Wingdings" panose="05000000000000000000" pitchFamily="2" charset="2"/>
              <a:buChar char="§"/>
            </a:pPr>
            <a:r>
              <a:rPr lang="de-DE" sz="2000" dirty="0"/>
              <a:t>Die Methode erfordert eine Zeitreihen-/Panelstruktur, nutzt die vorhandene Datenstruktur jedoch nicht vollständig aus</a:t>
            </a:r>
          </a:p>
        </p:txBody>
      </p:sp>
      <p:pic>
        <p:nvPicPr>
          <p:cNvPr id="6" name="Inhaltsplatzhalter 13">
            <a:extLst>
              <a:ext uri="{FF2B5EF4-FFF2-40B4-BE49-F238E27FC236}">
                <a16:creationId xmlns:a16="http://schemas.microsoft.com/office/drawing/2014/main" id="{35B4071F-263E-7E8C-089E-42522EBFB044}"/>
              </a:ext>
            </a:extLst>
          </p:cNvPr>
          <p:cNvPicPr>
            <a:picLocks noChangeAspect="1"/>
          </p:cNvPicPr>
          <p:nvPr/>
        </p:nvPicPr>
        <p:blipFill>
          <a:blip r:embed="rId3"/>
          <a:stretch>
            <a:fillRect/>
          </a:stretch>
        </p:blipFill>
        <p:spPr>
          <a:xfrm>
            <a:off x="6011103" y="974840"/>
            <a:ext cx="5707728" cy="2782219"/>
          </a:xfrm>
          <a:prstGeom prst="rect">
            <a:avLst/>
          </a:prstGeom>
        </p:spPr>
      </p:pic>
      <p:sp>
        <p:nvSpPr>
          <p:cNvPr id="14" name="Inhaltsplatzhalter 4">
            <a:extLst>
              <a:ext uri="{FF2B5EF4-FFF2-40B4-BE49-F238E27FC236}">
                <a16:creationId xmlns:a16="http://schemas.microsoft.com/office/drawing/2014/main" id="{FC998475-410D-23F1-E138-CE75A1E26F40}"/>
              </a:ext>
            </a:extLst>
          </p:cNvPr>
          <p:cNvSpPr txBox="1">
            <a:spLocks/>
          </p:cNvSpPr>
          <p:nvPr/>
        </p:nvSpPr>
        <p:spPr>
          <a:xfrm>
            <a:off x="6321750" y="4203729"/>
            <a:ext cx="5181600" cy="827441"/>
          </a:xfrm>
          <a:prstGeom prst="rect">
            <a:avLst/>
          </a:prstGeom>
        </p:spPr>
        <p:txBody>
          <a:bodyPr vert="horz" lIns="0" tIns="0" rIns="0" bIns="0" rtlCol="0">
            <a:noAutofit/>
          </a:bodyPr>
          <a:lstStyle>
            <a:lvl1pPr marL="0" indent="0" algn="l" defTabSz="914400" rtl="0" eaLnBrk="1" latinLnBrk="0" hangingPunct="1">
              <a:lnSpc>
                <a:spcPct val="90000"/>
              </a:lnSpc>
              <a:spcBef>
                <a:spcPts val="1800"/>
              </a:spcBef>
              <a:buFont typeface="Calibri" panose="020F0502020204030204" pitchFamily="34" charset="0"/>
              <a:buChar char="​"/>
              <a:defRPr sz="2400" kern="1200">
                <a:solidFill>
                  <a:schemeClr val="accent2"/>
                </a:solidFill>
                <a:latin typeface="+mn-lt"/>
                <a:ea typeface="+mn-ea"/>
                <a:cs typeface="+mn-cs"/>
              </a:defRPr>
            </a:lvl1pPr>
            <a:lvl2pPr marL="0" indent="0" algn="l" defTabSz="914400" rtl="0" eaLnBrk="1" latinLnBrk="0" hangingPunct="1">
              <a:lnSpc>
                <a:spcPct val="90000"/>
              </a:lnSpc>
              <a:spcBef>
                <a:spcPts val="1200"/>
              </a:spcBef>
              <a:buFont typeface="Calibri" panose="020F0502020204030204" pitchFamily="34" charset="0"/>
              <a:buChar char="​"/>
              <a:defRPr sz="2200" kern="1200">
                <a:solidFill>
                  <a:schemeClr val="accent2"/>
                </a:solidFill>
                <a:latin typeface="+mn-lt"/>
                <a:ea typeface="+mn-ea"/>
                <a:cs typeface="+mn-cs"/>
              </a:defRPr>
            </a:lvl2pPr>
            <a:lvl3pPr marL="252000" indent="-252000" algn="l" defTabSz="914400" rtl="0" eaLnBrk="1" latinLnBrk="0" hangingPunct="1">
              <a:lnSpc>
                <a:spcPct val="90000"/>
              </a:lnSpc>
              <a:spcBef>
                <a:spcPts val="1000"/>
              </a:spcBef>
              <a:buFont typeface="Calibri" panose="020F0502020204030204" pitchFamily="34" charset="0"/>
              <a:buChar char="›"/>
              <a:defRPr sz="2200" kern="1200">
                <a:solidFill>
                  <a:schemeClr val="accent2"/>
                </a:solidFill>
                <a:latin typeface="+mn-lt"/>
                <a:ea typeface="+mn-ea"/>
                <a:cs typeface="+mn-cs"/>
              </a:defRPr>
            </a:lvl3pPr>
            <a:lvl4pPr marL="504000" indent="-252000" algn="l" defTabSz="914400" rtl="0" eaLnBrk="1" latinLnBrk="0" hangingPunct="1">
              <a:lnSpc>
                <a:spcPct val="90000"/>
              </a:lnSpc>
              <a:spcBef>
                <a:spcPts val="1000"/>
              </a:spcBef>
              <a:buFont typeface="Calibri" panose="020F0502020204030204" pitchFamily="34" charset="0"/>
              <a:buChar char="›"/>
              <a:defRPr sz="2200" kern="1200">
                <a:solidFill>
                  <a:schemeClr val="accent2"/>
                </a:solidFill>
                <a:latin typeface="+mn-lt"/>
                <a:ea typeface="+mn-ea"/>
                <a:cs typeface="+mn-cs"/>
              </a:defRPr>
            </a:lvl4pPr>
            <a:lvl5pPr marL="0" indent="0" algn="l" defTabSz="914400" rtl="0" eaLnBrk="1" latinLnBrk="0" hangingPunct="1">
              <a:lnSpc>
                <a:spcPct val="90000"/>
              </a:lnSpc>
              <a:spcBef>
                <a:spcPts val="1200"/>
              </a:spcBef>
              <a:buFont typeface="Calibri" panose="020F0502020204030204" pitchFamily="34" charset="0"/>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200" dirty="0">
                <a:sym typeface="Wingdings" panose="05000000000000000000" pitchFamily="2" charset="2"/>
              </a:rPr>
              <a:t> </a:t>
            </a:r>
            <a:r>
              <a:rPr lang="en-US" sz="2200" dirty="0" err="1">
                <a:sym typeface="Wingdings" panose="05000000000000000000" pitchFamily="2" charset="2"/>
              </a:rPr>
              <a:t>Kombinierter</a:t>
            </a:r>
            <a:r>
              <a:rPr lang="en-US" sz="2200" dirty="0">
                <a:sym typeface="Wingdings" panose="05000000000000000000" pitchFamily="2" charset="2"/>
              </a:rPr>
              <a:t> </a:t>
            </a:r>
            <a:r>
              <a:rPr lang="en-US" sz="2200" dirty="0" err="1">
                <a:sym typeface="Wingdings" panose="05000000000000000000" pitchFamily="2" charset="2"/>
              </a:rPr>
              <a:t>Zeitreihen</a:t>
            </a:r>
            <a:r>
              <a:rPr lang="en-US" sz="2200" dirty="0">
                <a:sym typeface="Wingdings" panose="05000000000000000000" pitchFamily="2" charset="2"/>
              </a:rPr>
              <a:t> und SC-Ansatz: VAR-SC </a:t>
            </a:r>
            <a:endParaRPr lang="en-US" sz="2200" dirty="0"/>
          </a:p>
        </p:txBody>
      </p:sp>
      <p:sp>
        <p:nvSpPr>
          <p:cNvPr id="15" name="Rechteck: abgerundete Ecken 14">
            <a:extLst>
              <a:ext uri="{FF2B5EF4-FFF2-40B4-BE49-F238E27FC236}">
                <a16:creationId xmlns:a16="http://schemas.microsoft.com/office/drawing/2014/main" id="{86571B87-C7FF-4223-7973-FC7D2F39ABF0}"/>
              </a:ext>
            </a:extLst>
          </p:cNvPr>
          <p:cNvSpPr/>
          <p:nvPr/>
        </p:nvSpPr>
        <p:spPr>
          <a:xfrm>
            <a:off x="7473907" y="2814673"/>
            <a:ext cx="4180130" cy="268223"/>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6" name="Rechteck: abgerundete Ecken 15">
            <a:extLst>
              <a:ext uri="{FF2B5EF4-FFF2-40B4-BE49-F238E27FC236}">
                <a16:creationId xmlns:a16="http://schemas.microsoft.com/office/drawing/2014/main" id="{09DC09F3-BE4E-2C8C-A9BB-5DF9A63D4BA0}"/>
              </a:ext>
            </a:extLst>
          </p:cNvPr>
          <p:cNvSpPr/>
          <p:nvPr/>
        </p:nvSpPr>
        <p:spPr>
          <a:xfrm>
            <a:off x="8509176" y="3137242"/>
            <a:ext cx="3144861" cy="268223"/>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Tree>
    <p:extLst>
      <p:ext uri="{BB962C8B-B14F-4D97-AF65-F5344CB8AC3E}">
        <p14:creationId xmlns:p14="http://schemas.microsoft.com/office/powerpoint/2010/main" val="153905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a:p>
            <a:pPr algn="ctr"/>
            <a:r>
              <a:rPr lang="de-DE" sz="2000" b="1" dirty="0">
                <a:solidFill>
                  <a:schemeClr val="tx2"/>
                </a:solidFill>
              </a:rPr>
              <a:t>Überblick</a:t>
            </a:r>
          </a:p>
        </p:txBody>
      </p:sp>
      <p:graphicFrame>
        <p:nvGraphicFramePr>
          <p:cNvPr id="17" name="Tabelle 7">
            <a:extLst>
              <a:ext uri="{FF2B5EF4-FFF2-40B4-BE49-F238E27FC236}">
                <a16:creationId xmlns:a16="http://schemas.microsoft.com/office/drawing/2014/main" id="{07F6A445-5489-D605-20B8-012A397E4F11}"/>
              </a:ext>
            </a:extLst>
          </p:cNvPr>
          <p:cNvGraphicFramePr>
            <a:graphicFrameLocks noGrp="1"/>
          </p:cNvGraphicFramePr>
          <p:nvPr>
            <p:ph idx="1"/>
            <p:extLst>
              <p:ext uri="{D42A27DB-BD31-4B8C-83A1-F6EECF244321}">
                <p14:modId xmlns:p14="http://schemas.microsoft.com/office/powerpoint/2010/main" val="2438574019"/>
              </p:ext>
            </p:extLst>
          </p:nvPr>
        </p:nvGraphicFramePr>
        <p:xfrm>
          <a:off x="772696" y="2166476"/>
          <a:ext cx="10801350" cy="2123440"/>
        </p:xfrm>
        <a:graphic>
          <a:graphicData uri="http://schemas.openxmlformats.org/drawingml/2006/table">
            <a:tbl>
              <a:tblPr firstRow="1" bandRow="1">
                <a:tableStyleId>{21E4AEA4-8DFA-4A89-87EB-49C32662AFE0}</a:tableStyleId>
              </a:tblPr>
              <a:tblGrid>
                <a:gridCol w="1800225">
                  <a:extLst>
                    <a:ext uri="{9D8B030D-6E8A-4147-A177-3AD203B41FA5}">
                      <a16:colId xmlns:a16="http://schemas.microsoft.com/office/drawing/2014/main" val="1091663839"/>
                    </a:ext>
                  </a:extLst>
                </a:gridCol>
                <a:gridCol w="1800225">
                  <a:extLst>
                    <a:ext uri="{9D8B030D-6E8A-4147-A177-3AD203B41FA5}">
                      <a16:colId xmlns:a16="http://schemas.microsoft.com/office/drawing/2014/main" val="3504371223"/>
                    </a:ext>
                  </a:extLst>
                </a:gridCol>
                <a:gridCol w="1800225">
                  <a:extLst>
                    <a:ext uri="{9D8B030D-6E8A-4147-A177-3AD203B41FA5}">
                      <a16:colId xmlns:a16="http://schemas.microsoft.com/office/drawing/2014/main" val="2071109408"/>
                    </a:ext>
                  </a:extLst>
                </a:gridCol>
                <a:gridCol w="1800225">
                  <a:extLst>
                    <a:ext uri="{9D8B030D-6E8A-4147-A177-3AD203B41FA5}">
                      <a16:colId xmlns:a16="http://schemas.microsoft.com/office/drawing/2014/main" val="2767500709"/>
                    </a:ext>
                  </a:extLst>
                </a:gridCol>
                <a:gridCol w="1800225">
                  <a:extLst>
                    <a:ext uri="{9D8B030D-6E8A-4147-A177-3AD203B41FA5}">
                      <a16:colId xmlns:a16="http://schemas.microsoft.com/office/drawing/2014/main" val="1717092402"/>
                    </a:ext>
                  </a:extLst>
                </a:gridCol>
                <a:gridCol w="1800225">
                  <a:extLst>
                    <a:ext uri="{9D8B030D-6E8A-4147-A177-3AD203B41FA5}">
                      <a16:colId xmlns:a16="http://schemas.microsoft.com/office/drawing/2014/main" val="441787223"/>
                    </a:ext>
                  </a:extLst>
                </a:gridCol>
              </a:tblGrid>
              <a:tr h="370840">
                <a:tc>
                  <a:txBody>
                    <a:bodyPr/>
                    <a:lstStyle/>
                    <a:p>
                      <a:r>
                        <a:rPr lang="de-DE" dirty="0"/>
                        <a:t>Model/</a:t>
                      </a:r>
                    </a:p>
                    <a:p>
                      <a:r>
                        <a:rPr lang="de-DE" dirty="0"/>
                        <a:t>Information</a:t>
                      </a:r>
                    </a:p>
                  </a:txBody>
                  <a:tcPr/>
                </a:tc>
                <a:tc>
                  <a:txBody>
                    <a:bodyPr/>
                    <a:lstStyle/>
                    <a:p>
                      <a:r>
                        <a:rPr lang="de-DE" dirty="0" err="1"/>
                        <a:t>Pre-Period</a:t>
                      </a:r>
                      <a:endParaRPr lang="de-DE" dirty="0"/>
                    </a:p>
                  </a:txBody>
                  <a:tcPr/>
                </a:tc>
                <a:tc>
                  <a:txBody>
                    <a:bodyPr/>
                    <a:lstStyle/>
                    <a:p>
                      <a:r>
                        <a:rPr lang="de-DE" dirty="0" err="1"/>
                        <a:t>Current</a:t>
                      </a:r>
                      <a:r>
                        <a:rPr lang="de-DE" dirty="0"/>
                        <a:t> </a:t>
                      </a:r>
                      <a:r>
                        <a:rPr lang="de-DE" dirty="0" err="1"/>
                        <a:t>Period</a:t>
                      </a:r>
                      <a:endParaRPr lang="de-DE" dirty="0"/>
                    </a:p>
                  </a:txBody>
                  <a:tcPr/>
                </a:tc>
                <a:tc>
                  <a:txBody>
                    <a:bodyPr/>
                    <a:lstStyle/>
                    <a:p>
                      <a:r>
                        <a:rPr lang="de-DE" dirty="0"/>
                        <a:t>Own Series</a:t>
                      </a:r>
                    </a:p>
                  </a:txBody>
                  <a:tcPr/>
                </a:tc>
                <a:tc>
                  <a:txBody>
                    <a:bodyPr/>
                    <a:lstStyle/>
                    <a:p>
                      <a:r>
                        <a:rPr lang="de-DE" dirty="0" err="1"/>
                        <a:t>Donor</a:t>
                      </a:r>
                      <a:r>
                        <a:rPr lang="de-DE" dirty="0"/>
                        <a:t> Series</a:t>
                      </a:r>
                    </a:p>
                  </a:txBody>
                  <a:tcPr/>
                </a:tc>
                <a:tc>
                  <a:txBody>
                    <a:bodyPr/>
                    <a:lstStyle/>
                    <a:p>
                      <a:r>
                        <a:rPr lang="de-DE" dirty="0"/>
                        <a:t>Parameter </a:t>
                      </a:r>
                      <a:r>
                        <a:rPr lang="de-DE" dirty="0" err="1"/>
                        <a:t>Restrictions</a:t>
                      </a:r>
                      <a:endParaRPr lang="de-DE" dirty="0"/>
                    </a:p>
                  </a:txBody>
                  <a:tcPr/>
                </a:tc>
                <a:extLst>
                  <a:ext uri="{0D108BD9-81ED-4DB2-BD59-A6C34878D82A}">
                    <a16:rowId xmlns:a16="http://schemas.microsoft.com/office/drawing/2014/main" val="2436945237"/>
                  </a:ext>
                </a:extLst>
              </a:tr>
              <a:tr h="370840">
                <a:tc>
                  <a:txBody>
                    <a:bodyPr/>
                    <a:lstStyle/>
                    <a:p>
                      <a:r>
                        <a:rPr lang="de-DE" dirty="0"/>
                        <a:t>OLS</a:t>
                      </a:r>
                    </a:p>
                  </a:txBody>
                  <a:tcPr/>
                </a:tc>
                <a:tc>
                  <a:txBody>
                    <a:bodyPr/>
                    <a:lstStyle/>
                    <a:p>
                      <a:pPr algn="ctr"/>
                      <a:endParaRPr lang="de-DE" dirty="0"/>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778650771"/>
                  </a:ext>
                </a:extLst>
              </a:tr>
              <a:tr h="370840">
                <a:tc>
                  <a:txBody>
                    <a:bodyPr/>
                    <a:lstStyle/>
                    <a:p>
                      <a:r>
                        <a:rPr lang="de-DE" dirty="0"/>
                        <a:t>SC</a:t>
                      </a:r>
                    </a:p>
                  </a:txBody>
                  <a:tcPr/>
                </a:tc>
                <a:tc>
                  <a:txBody>
                    <a:bodyPr/>
                    <a:lstStyle/>
                    <a:p>
                      <a:pPr algn="ctr"/>
                      <a:endParaRPr lang="de-DE" dirty="0"/>
                    </a:p>
                  </a:txBody>
                  <a:tcPr/>
                </a:tc>
                <a:tc>
                  <a:txBody>
                    <a:bodyPr/>
                    <a:lstStyle/>
                    <a:p>
                      <a:pPr algn="ctr"/>
                      <a:endParaRPr lang="de-DE" dirty="0"/>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2307157068"/>
                  </a:ext>
                </a:extLst>
              </a:tr>
              <a:tr h="370840">
                <a:tc>
                  <a:txBody>
                    <a:bodyPr/>
                    <a:lstStyle/>
                    <a:p>
                      <a:r>
                        <a:rPr lang="de-DE" dirty="0"/>
                        <a:t>VAR</a:t>
                      </a:r>
                    </a:p>
                  </a:txBody>
                  <a:tcPr/>
                </a:tc>
                <a:tc>
                  <a:txBody>
                    <a:bodyPr/>
                    <a:lstStyle/>
                    <a:p>
                      <a:pPr algn="ctr"/>
                      <a:endParaRPr lang="de-DE"/>
                    </a:p>
                  </a:txBody>
                  <a:tcPr/>
                </a:tc>
                <a:tc>
                  <a:txBody>
                    <a:bodyPr/>
                    <a:lstStyle/>
                    <a:p>
                      <a:pPr algn="ctr"/>
                      <a:endParaRPr lang="de-DE" dirty="0"/>
                    </a:p>
                  </a:txBody>
                  <a:tcPr/>
                </a:tc>
                <a:tc>
                  <a:txBody>
                    <a:bodyPr/>
                    <a:lstStyle/>
                    <a:p>
                      <a:pPr algn="ctr"/>
                      <a:endParaRPr lang="de-DE" dirty="0"/>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43533977"/>
                  </a:ext>
                </a:extLst>
              </a:tr>
              <a:tr h="370840">
                <a:tc>
                  <a:txBody>
                    <a:bodyPr/>
                    <a:lstStyle/>
                    <a:p>
                      <a:r>
                        <a:rPr lang="de-DE" dirty="0"/>
                        <a:t>VAR-SC</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536623067"/>
                  </a:ext>
                </a:extLst>
              </a:tr>
            </a:tbl>
          </a:graphicData>
        </a:graphic>
      </p:graphicFrame>
      <p:pic>
        <p:nvPicPr>
          <p:cNvPr id="18" name="Grafik 17" descr="Kontrollkästchen aktiviert mit einfarbiger Füllung">
            <a:extLst>
              <a:ext uri="{FF2B5EF4-FFF2-40B4-BE49-F238E27FC236}">
                <a16:creationId xmlns:a16="http://schemas.microsoft.com/office/drawing/2014/main" id="{A9534434-339F-E549-6939-976DC4CF26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1898" y="2796196"/>
            <a:ext cx="432000" cy="432000"/>
          </a:xfrm>
          <a:prstGeom prst="rect">
            <a:avLst/>
          </a:prstGeom>
        </p:spPr>
      </p:pic>
      <p:pic>
        <p:nvPicPr>
          <p:cNvPr id="19" name="Grafik 18" descr="Kontrollkästchen aktiviert mit einfarbiger Füllung">
            <a:extLst>
              <a:ext uri="{FF2B5EF4-FFF2-40B4-BE49-F238E27FC236}">
                <a16:creationId xmlns:a16="http://schemas.microsoft.com/office/drawing/2014/main" id="{21727C37-173D-480B-DAE2-4D46BC4DFE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6799" y="2785435"/>
            <a:ext cx="432000" cy="432000"/>
          </a:xfrm>
          <a:prstGeom prst="rect">
            <a:avLst/>
          </a:prstGeom>
        </p:spPr>
      </p:pic>
      <p:pic>
        <p:nvPicPr>
          <p:cNvPr id="20" name="Grafik 19" descr="Kontrollkästchen aktiviert mit einfarbiger Füllung">
            <a:extLst>
              <a:ext uri="{FF2B5EF4-FFF2-40B4-BE49-F238E27FC236}">
                <a16:creationId xmlns:a16="http://schemas.microsoft.com/office/drawing/2014/main" id="{97E6A519-F694-60F1-168D-62EF612361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7689" y="3143826"/>
            <a:ext cx="432000" cy="432000"/>
          </a:xfrm>
          <a:prstGeom prst="rect">
            <a:avLst/>
          </a:prstGeom>
        </p:spPr>
      </p:pic>
      <p:pic>
        <p:nvPicPr>
          <p:cNvPr id="21" name="Grafik 20" descr="Kontrollkästchen aktiviert mit einfarbiger Füllung">
            <a:extLst>
              <a:ext uri="{FF2B5EF4-FFF2-40B4-BE49-F238E27FC236}">
                <a16:creationId xmlns:a16="http://schemas.microsoft.com/office/drawing/2014/main" id="{19DE109C-5E04-BC78-E672-A19AD051BB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1898" y="3143826"/>
            <a:ext cx="432000" cy="432000"/>
          </a:xfrm>
          <a:prstGeom prst="rect">
            <a:avLst/>
          </a:prstGeom>
        </p:spPr>
      </p:pic>
      <p:pic>
        <p:nvPicPr>
          <p:cNvPr id="22" name="Grafik 21" descr="Kontrollkästchen aktiviert mit einfarbiger Füllung">
            <a:extLst>
              <a:ext uri="{FF2B5EF4-FFF2-40B4-BE49-F238E27FC236}">
                <a16:creationId xmlns:a16="http://schemas.microsoft.com/office/drawing/2014/main" id="{0CE06F42-DEF4-D044-5974-04E5CF6EC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6799" y="3143826"/>
            <a:ext cx="432000" cy="432000"/>
          </a:xfrm>
          <a:prstGeom prst="rect">
            <a:avLst/>
          </a:prstGeom>
        </p:spPr>
      </p:pic>
      <p:pic>
        <p:nvPicPr>
          <p:cNvPr id="23" name="Grafik 22" descr="Kontrollkästchen aktiviert mit einfarbiger Füllung">
            <a:extLst>
              <a:ext uri="{FF2B5EF4-FFF2-40B4-BE49-F238E27FC236}">
                <a16:creationId xmlns:a16="http://schemas.microsoft.com/office/drawing/2014/main" id="{2763F41D-BD52-39B4-59D4-F54522182E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1008" y="3527387"/>
            <a:ext cx="432000" cy="432000"/>
          </a:xfrm>
          <a:prstGeom prst="rect">
            <a:avLst/>
          </a:prstGeom>
        </p:spPr>
      </p:pic>
      <p:pic>
        <p:nvPicPr>
          <p:cNvPr id="24" name="Grafik 23" descr="Kontrollkästchen aktiviert mit einfarbiger Füllung">
            <a:extLst>
              <a:ext uri="{FF2B5EF4-FFF2-40B4-BE49-F238E27FC236}">
                <a16:creationId xmlns:a16="http://schemas.microsoft.com/office/drawing/2014/main" id="{14C967F6-79A3-BF9A-D294-5F076E1FC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5245" y="3527333"/>
            <a:ext cx="432000" cy="432000"/>
          </a:xfrm>
          <a:prstGeom prst="rect">
            <a:avLst/>
          </a:prstGeom>
        </p:spPr>
      </p:pic>
      <p:pic>
        <p:nvPicPr>
          <p:cNvPr id="25" name="Grafik 24" descr="Kontrollkästchen aktiviert mit einfarbiger Füllung">
            <a:extLst>
              <a:ext uri="{FF2B5EF4-FFF2-40B4-BE49-F238E27FC236}">
                <a16:creationId xmlns:a16="http://schemas.microsoft.com/office/drawing/2014/main" id="{4A9624DC-9128-0146-FADA-45ACD63A0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1898" y="3527333"/>
            <a:ext cx="432000" cy="432000"/>
          </a:xfrm>
          <a:prstGeom prst="rect">
            <a:avLst/>
          </a:prstGeom>
        </p:spPr>
      </p:pic>
      <p:pic>
        <p:nvPicPr>
          <p:cNvPr id="26" name="Grafik 25" descr="Kontrollkästchen aktiviert mit einfarbiger Füllung">
            <a:extLst>
              <a:ext uri="{FF2B5EF4-FFF2-40B4-BE49-F238E27FC236}">
                <a16:creationId xmlns:a16="http://schemas.microsoft.com/office/drawing/2014/main" id="{C14D07E2-82D0-CD0D-3E0D-AECC1DB8B6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1008" y="3881911"/>
            <a:ext cx="432000" cy="432000"/>
          </a:xfrm>
          <a:prstGeom prst="rect">
            <a:avLst/>
          </a:prstGeom>
        </p:spPr>
      </p:pic>
      <p:pic>
        <p:nvPicPr>
          <p:cNvPr id="27" name="Grafik 26" descr="Kontrollkästchen aktiviert mit einfarbiger Füllung">
            <a:extLst>
              <a:ext uri="{FF2B5EF4-FFF2-40B4-BE49-F238E27FC236}">
                <a16:creationId xmlns:a16="http://schemas.microsoft.com/office/drawing/2014/main" id="{73075D94-1CA6-221C-C935-14452EDC9E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1898" y="3881911"/>
            <a:ext cx="432000" cy="432000"/>
          </a:xfrm>
          <a:prstGeom prst="rect">
            <a:avLst/>
          </a:prstGeom>
        </p:spPr>
      </p:pic>
      <p:pic>
        <p:nvPicPr>
          <p:cNvPr id="28" name="Grafik 27" descr="Kontrollkästchen aktiviert mit einfarbiger Füllung">
            <a:extLst>
              <a:ext uri="{FF2B5EF4-FFF2-40B4-BE49-F238E27FC236}">
                <a16:creationId xmlns:a16="http://schemas.microsoft.com/office/drawing/2014/main" id="{4BB9C618-148E-862E-9491-4ECCB76298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204" y="3889494"/>
            <a:ext cx="432000" cy="432000"/>
          </a:xfrm>
          <a:prstGeom prst="rect">
            <a:avLst/>
          </a:prstGeom>
        </p:spPr>
      </p:pic>
      <p:pic>
        <p:nvPicPr>
          <p:cNvPr id="29" name="Grafik 28" descr="Kontrollkästchen aktiviert mit einfarbiger Füllung">
            <a:extLst>
              <a:ext uri="{FF2B5EF4-FFF2-40B4-BE49-F238E27FC236}">
                <a16:creationId xmlns:a16="http://schemas.microsoft.com/office/drawing/2014/main" id="{5FFDD4D3-8246-A691-CA3E-FE123EF86C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2840" y="3884585"/>
            <a:ext cx="432000" cy="432000"/>
          </a:xfrm>
          <a:prstGeom prst="rect">
            <a:avLst/>
          </a:prstGeom>
        </p:spPr>
      </p:pic>
    </p:spTree>
    <p:extLst>
      <p:ext uri="{BB962C8B-B14F-4D97-AF65-F5344CB8AC3E}">
        <p14:creationId xmlns:p14="http://schemas.microsoft.com/office/powerpoint/2010/main" val="173035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a:p>
            <a:pPr algn="ctr"/>
            <a:r>
              <a:rPr lang="de-DE" sz="2000" b="1" dirty="0">
                <a:solidFill>
                  <a:schemeClr val="tx2"/>
                </a:solidFill>
              </a:rPr>
              <a:t>Simulationen</a:t>
            </a:r>
          </a:p>
        </p:txBody>
      </p:sp>
      <p:pic>
        <p:nvPicPr>
          <p:cNvPr id="6" name="Inhaltsplatzhalter 11">
            <a:extLst>
              <a:ext uri="{FF2B5EF4-FFF2-40B4-BE49-F238E27FC236}">
                <a16:creationId xmlns:a16="http://schemas.microsoft.com/office/drawing/2014/main" id="{523D5431-0B58-2A84-2ECB-20D806CB01AD}"/>
              </a:ext>
            </a:extLst>
          </p:cNvPr>
          <p:cNvPicPr>
            <a:picLocks noGrp="1" noChangeAspect="1"/>
          </p:cNvPicPr>
          <p:nvPr>
            <p:ph idx="1"/>
          </p:nvPr>
        </p:nvPicPr>
        <p:blipFill>
          <a:blip r:embed="rId3"/>
          <a:stretch>
            <a:fillRect/>
          </a:stretch>
        </p:blipFill>
        <p:spPr>
          <a:xfrm>
            <a:off x="471123" y="1741240"/>
            <a:ext cx="5318233" cy="4107196"/>
          </a:xfrm>
        </p:spPr>
      </p:pic>
      <p:pic>
        <p:nvPicPr>
          <p:cNvPr id="13" name="Grafik 12">
            <a:extLst>
              <a:ext uri="{FF2B5EF4-FFF2-40B4-BE49-F238E27FC236}">
                <a16:creationId xmlns:a16="http://schemas.microsoft.com/office/drawing/2014/main" id="{A509FBB3-5D4B-00ED-674B-1CEC73095A35}"/>
              </a:ext>
            </a:extLst>
          </p:cNvPr>
          <p:cNvPicPr>
            <a:picLocks noChangeAspect="1"/>
          </p:cNvPicPr>
          <p:nvPr/>
        </p:nvPicPr>
        <p:blipFill>
          <a:blip r:embed="rId4"/>
          <a:stretch>
            <a:fillRect/>
          </a:stretch>
        </p:blipFill>
        <p:spPr>
          <a:xfrm>
            <a:off x="5927020" y="1677761"/>
            <a:ext cx="5793857" cy="4170675"/>
          </a:xfrm>
          <a:prstGeom prst="rect">
            <a:avLst/>
          </a:prstGeom>
        </p:spPr>
      </p:pic>
      <p:sp>
        <p:nvSpPr>
          <p:cNvPr id="14" name="Rechteck: abgerundete Ecken 13">
            <a:extLst>
              <a:ext uri="{FF2B5EF4-FFF2-40B4-BE49-F238E27FC236}">
                <a16:creationId xmlns:a16="http://schemas.microsoft.com/office/drawing/2014/main" id="{7265E642-CF64-D48D-5DC9-515A15FE75D7}"/>
              </a:ext>
            </a:extLst>
          </p:cNvPr>
          <p:cNvSpPr/>
          <p:nvPr/>
        </p:nvSpPr>
        <p:spPr>
          <a:xfrm>
            <a:off x="2082673" y="1104676"/>
            <a:ext cx="2095131"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VAR(1)</a:t>
            </a:r>
          </a:p>
        </p:txBody>
      </p:sp>
      <p:sp>
        <p:nvSpPr>
          <p:cNvPr id="15" name="Rechteck: abgerundete Ecken 14">
            <a:extLst>
              <a:ext uri="{FF2B5EF4-FFF2-40B4-BE49-F238E27FC236}">
                <a16:creationId xmlns:a16="http://schemas.microsoft.com/office/drawing/2014/main" id="{EF6443B5-E53C-0316-B296-37E166E13408}"/>
              </a:ext>
            </a:extLst>
          </p:cNvPr>
          <p:cNvSpPr/>
          <p:nvPr/>
        </p:nvSpPr>
        <p:spPr>
          <a:xfrm>
            <a:off x="7776382" y="1102218"/>
            <a:ext cx="2095131"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SC</a:t>
            </a:r>
          </a:p>
        </p:txBody>
      </p:sp>
    </p:spTree>
    <p:extLst>
      <p:ext uri="{BB962C8B-B14F-4D97-AF65-F5344CB8AC3E}">
        <p14:creationId xmlns:p14="http://schemas.microsoft.com/office/powerpoint/2010/main" val="84767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a:p>
            <a:pPr algn="ctr"/>
            <a:r>
              <a:rPr lang="de-DE" sz="2000" b="1" dirty="0">
                <a:solidFill>
                  <a:schemeClr val="tx2"/>
                </a:solidFill>
              </a:rPr>
              <a:t>Simulationen</a:t>
            </a:r>
          </a:p>
        </p:txBody>
      </p:sp>
      <p:sp>
        <p:nvSpPr>
          <p:cNvPr id="5" name="Inhaltsplatzhalter 4">
            <a:extLst>
              <a:ext uri="{FF2B5EF4-FFF2-40B4-BE49-F238E27FC236}">
                <a16:creationId xmlns:a16="http://schemas.microsoft.com/office/drawing/2014/main" id="{736A8A37-DCA5-127B-CDDD-F30AE985E73F}"/>
              </a:ext>
            </a:extLst>
          </p:cNvPr>
          <p:cNvSpPr>
            <a:spLocks noGrp="1"/>
          </p:cNvSpPr>
          <p:nvPr>
            <p:ph idx="1"/>
          </p:nvPr>
        </p:nvSpPr>
        <p:spPr>
          <a:xfrm>
            <a:off x="702000" y="3352801"/>
            <a:ext cx="10801350" cy="2491817"/>
          </a:xfrm>
        </p:spPr>
        <p:txBody>
          <a:bodyPr/>
          <a:lstStyle/>
          <a:p>
            <a:pPr marL="342900" indent="-342900">
              <a:buFont typeface="Wingdings" panose="05000000000000000000" pitchFamily="2" charset="2"/>
              <a:buChar char="§"/>
            </a:pPr>
            <a:r>
              <a:rPr lang="de-DE" dirty="0"/>
              <a:t>VAR-Modell am besten, wenn die Daten durch VAR-Prozess erzeugt werden</a:t>
            </a:r>
          </a:p>
          <a:p>
            <a:pPr marL="342900" indent="-342900">
              <a:buFont typeface="Wingdings" panose="05000000000000000000" pitchFamily="2" charset="2"/>
              <a:buChar char="§"/>
            </a:pPr>
            <a:r>
              <a:rPr lang="de-DE" dirty="0"/>
              <a:t>SC-Modell am besten, wenn die Daten durch SC-Prozess erzeugt wurden</a:t>
            </a:r>
          </a:p>
          <a:p>
            <a:pPr marL="342900" indent="-342900">
              <a:buFont typeface="Wingdings" panose="05000000000000000000" pitchFamily="2" charset="2"/>
              <a:buChar char="§"/>
            </a:pPr>
            <a:r>
              <a:rPr lang="de-DE" dirty="0"/>
              <a:t>In welchem Bereich ist VAR-SC-Modell am besten?</a:t>
            </a:r>
          </a:p>
          <a:p>
            <a:pPr>
              <a:buNone/>
            </a:pPr>
            <a:endParaRPr lang="de-DE" dirty="0"/>
          </a:p>
          <a:p>
            <a:endParaRPr lang="de-DE" dirty="0"/>
          </a:p>
        </p:txBody>
      </p:sp>
      <p:sp>
        <p:nvSpPr>
          <p:cNvPr id="16" name="Textfeld 15">
            <a:extLst>
              <a:ext uri="{FF2B5EF4-FFF2-40B4-BE49-F238E27FC236}">
                <a16:creationId xmlns:a16="http://schemas.microsoft.com/office/drawing/2014/main" id="{DED39895-4410-E146-4BF9-4DE572C51E40}"/>
              </a:ext>
            </a:extLst>
          </p:cNvPr>
          <p:cNvSpPr txBox="1"/>
          <p:nvPr/>
        </p:nvSpPr>
        <p:spPr>
          <a:xfrm>
            <a:off x="702406" y="1252266"/>
            <a:ext cx="4011543" cy="471467"/>
          </a:xfrm>
          <a:prstGeom prst="rect">
            <a:avLst/>
          </a:prstGeom>
          <a:noFill/>
        </p:spPr>
        <p:txBody>
          <a:bodyPr wrap="square" lIns="72000" tIns="72000" rIns="72000" bIns="72000" rtlCol="0">
            <a:noAutofit/>
          </a:bodyPr>
          <a:lstStyle/>
          <a:p>
            <a:pPr algn="l"/>
            <a:r>
              <a:rPr lang="en-US" sz="2000" dirty="0">
                <a:solidFill>
                  <a:schemeClr val="accent2"/>
                </a:solidFill>
              </a:rPr>
              <a:t>VAR-</a:t>
            </a:r>
            <a:r>
              <a:rPr lang="en-US" sz="2000" dirty="0" err="1">
                <a:solidFill>
                  <a:schemeClr val="accent2"/>
                </a:solidFill>
              </a:rPr>
              <a:t>Prozess</a:t>
            </a:r>
            <a:endParaRPr lang="en-US" sz="2000" dirty="0">
              <a:solidFill>
                <a:schemeClr val="accent2"/>
              </a:solidFill>
            </a:endParaRPr>
          </a:p>
          <a:p>
            <a:pPr marL="342900" indent="-342900" algn="l">
              <a:buFont typeface="Wingdings" panose="05000000000000000000" pitchFamily="2" charset="2"/>
              <a:buChar char="§"/>
            </a:pPr>
            <a:endParaRPr lang="en-US" sz="2000" dirty="0">
              <a:solidFill>
                <a:schemeClr val="accent2"/>
              </a:solidFill>
            </a:endParaRPr>
          </a:p>
        </p:txBody>
      </p:sp>
      <p:sp>
        <p:nvSpPr>
          <p:cNvPr id="17" name="Textfeld 16">
            <a:extLst>
              <a:ext uri="{FF2B5EF4-FFF2-40B4-BE49-F238E27FC236}">
                <a16:creationId xmlns:a16="http://schemas.microsoft.com/office/drawing/2014/main" id="{C274AC23-5C8F-3810-1F29-46651706CAC3}"/>
              </a:ext>
            </a:extLst>
          </p:cNvPr>
          <p:cNvSpPr txBox="1"/>
          <p:nvPr/>
        </p:nvSpPr>
        <p:spPr>
          <a:xfrm>
            <a:off x="9147990" y="1252265"/>
            <a:ext cx="1254236" cy="453183"/>
          </a:xfrm>
          <a:prstGeom prst="rect">
            <a:avLst/>
          </a:prstGeom>
          <a:noFill/>
        </p:spPr>
        <p:txBody>
          <a:bodyPr wrap="none" lIns="72000" tIns="72000" rIns="72000" bIns="72000" rtlCol="0">
            <a:spAutoFit/>
          </a:bodyPr>
          <a:lstStyle/>
          <a:p>
            <a:pPr algn="l"/>
            <a:r>
              <a:rPr lang="en-US" sz="2000" dirty="0">
                <a:solidFill>
                  <a:schemeClr val="accent2"/>
                </a:solidFill>
              </a:rPr>
              <a:t>SC-</a:t>
            </a:r>
            <a:r>
              <a:rPr lang="en-US" sz="2000" dirty="0" err="1">
                <a:solidFill>
                  <a:schemeClr val="accent2"/>
                </a:solidFill>
              </a:rPr>
              <a:t>Prozess</a:t>
            </a:r>
            <a:endParaRPr lang="en-US" sz="2000" dirty="0">
              <a:solidFill>
                <a:schemeClr val="accent2"/>
              </a:solidFill>
            </a:endParaRPr>
          </a:p>
        </p:txBody>
      </p:sp>
      <p:cxnSp>
        <p:nvCxnSpPr>
          <p:cNvPr id="18" name="Gerade Verbindung mit Pfeil 17">
            <a:extLst>
              <a:ext uri="{FF2B5EF4-FFF2-40B4-BE49-F238E27FC236}">
                <a16:creationId xmlns:a16="http://schemas.microsoft.com/office/drawing/2014/main" id="{A791EEE4-B62A-B67F-4F9B-B998FD6E93A7}"/>
              </a:ext>
            </a:extLst>
          </p:cNvPr>
          <p:cNvCxnSpPr/>
          <p:nvPr/>
        </p:nvCxnSpPr>
        <p:spPr>
          <a:xfrm>
            <a:off x="1244878" y="1899477"/>
            <a:ext cx="9245044"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Freihandform: Form 19">
            <a:extLst>
              <a:ext uri="{FF2B5EF4-FFF2-40B4-BE49-F238E27FC236}">
                <a16:creationId xmlns:a16="http://schemas.microsoft.com/office/drawing/2014/main" id="{C8D80905-CA11-4BAA-29B2-3AF9296DBD00}"/>
              </a:ext>
            </a:extLst>
          </p:cNvPr>
          <p:cNvSpPr/>
          <p:nvPr/>
        </p:nvSpPr>
        <p:spPr>
          <a:xfrm>
            <a:off x="888812" y="2161747"/>
            <a:ext cx="1843051" cy="567791"/>
          </a:xfrm>
          <a:custGeom>
            <a:avLst/>
            <a:gdLst>
              <a:gd name="connsiteX0" fmla="*/ 677098 w 1843051"/>
              <a:gd name="connsiteY0" fmla="*/ 16933 h 567791"/>
              <a:gd name="connsiteX1" fmla="*/ 517078 w 1843051"/>
              <a:gd name="connsiteY1" fmla="*/ 16933 h 567791"/>
              <a:gd name="connsiteX2" fmla="*/ 14158 w 1843051"/>
              <a:gd name="connsiteY2" fmla="*/ 154093 h 567791"/>
              <a:gd name="connsiteX3" fmla="*/ 265618 w 1843051"/>
              <a:gd name="connsiteY3" fmla="*/ 519853 h 567791"/>
              <a:gd name="connsiteX4" fmla="*/ 1522918 w 1843051"/>
              <a:gd name="connsiteY4" fmla="*/ 531283 h 567791"/>
              <a:gd name="connsiteX5" fmla="*/ 1842958 w 1843051"/>
              <a:gd name="connsiteY5" fmla="*/ 222673 h 567791"/>
              <a:gd name="connsiteX6" fmla="*/ 1545778 w 1843051"/>
              <a:gd name="connsiteY6" fmla="*/ 16933 h 567791"/>
              <a:gd name="connsiteX7" fmla="*/ 677098 w 1843051"/>
              <a:gd name="connsiteY7" fmla="*/ 16933 h 56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3051" h="567791">
                <a:moveTo>
                  <a:pt x="677098" y="16933"/>
                </a:moveTo>
                <a:cubicBezTo>
                  <a:pt x="505648" y="16933"/>
                  <a:pt x="627568" y="-5927"/>
                  <a:pt x="517078" y="16933"/>
                </a:cubicBezTo>
                <a:cubicBezTo>
                  <a:pt x="406588" y="39793"/>
                  <a:pt x="56068" y="70273"/>
                  <a:pt x="14158" y="154093"/>
                </a:cubicBezTo>
                <a:cubicBezTo>
                  <a:pt x="-27752" y="237913"/>
                  <a:pt x="14158" y="456988"/>
                  <a:pt x="265618" y="519853"/>
                </a:cubicBezTo>
                <a:cubicBezTo>
                  <a:pt x="517078" y="582718"/>
                  <a:pt x="1260028" y="580813"/>
                  <a:pt x="1522918" y="531283"/>
                </a:cubicBezTo>
                <a:cubicBezTo>
                  <a:pt x="1785808" y="481753"/>
                  <a:pt x="1839148" y="308398"/>
                  <a:pt x="1842958" y="222673"/>
                </a:cubicBezTo>
                <a:cubicBezTo>
                  <a:pt x="1846768" y="136948"/>
                  <a:pt x="1734373" y="55033"/>
                  <a:pt x="1545778" y="16933"/>
                </a:cubicBezTo>
                <a:cubicBezTo>
                  <a:pt x="1357183" y="-21167"/>
                  <a:pt x="848548" y="16933"/>
                  <a:pt x="677098" y="169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VAR-Model</a:t>
            </a:r>
          </a:p>
        </p:txBody>
      </p:sp>
      <p:sp>
        <p:nvSpPr>
          <p:cNvPr id="21" name="Freihandform: Form 20">
            <a:extLst>
              <a:ext uri="{FF2B5EF4-FFF2-40B4-BE49-F238E27FC236}">
                <a16:creationId xmlns:a16="http://schemas.microsoft.com/office/drawing/2014/main" id="{FDFC4CEF-D286-7927-AA3D-04C6D9064CA7}"/>
              </a:ext>
            </a:extLst>
          </p:cNvPr>
          <p:cNvSpPr/>
          <p:nvPr/>
        </p:nvSpPr>
        <p:spPr>
          <a:xfrm>
            <a:off x="8939342" y="2161972"/>
            <a:ext cx="1843051" cy="567791"/>
          </a:xfrm>
          <a:custGeom>
            <a:avLst/>
            <a:gdLst>
              <a:gd name="connsiteX0" fmla="*/ 677098 w 1843051"/>
              <a:gd name="connsiteY0" fmla="*/ 16933 h 567791"/>
              <a:gd name="connsiteX1" fmla="*/ 517078 w 1843051"/>
              <a:gd name="connsiteY1" fmla="*/ 16933 h 567791"/>
              <a:gd name="connsiteX2" fmla="*/ 14158 w 1843051"/>
              <a:gd name="connsiteY2" fmla="*/ 154093 h 567791"/>
              <a:gd name="connsiteX3" fmla="*/ 265618 w 1843051"/>
              <a:gd name="connsiteY3" fmla="*/ 519853 h 567791"/>
              <a:gd name="connsiteX4" fmla="*/ 1522918 w 1843051"/>
              <a:gd name="connsiteY4" fmla="*/ 531283 h 567791"/>
              <a:gd name="connsiteX5" fmla="*/ 1842958 w 1843051"/>
              <a:gd name="connsiteY5" fmla="*/ 222673 h 567791"/>
              <a:gd name="connsiteX6" fmla="*/ 1545778 w 1843051"/>
              <a:gd name="connsiteY6" fmla="*/ 16933 h 567791"/>
              <a:gd name="connsiteX7" fmla="*/ 677098 w 1843051"/>
              <a:gd name="connsiteY7" fmla="*/ 16933 h 56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3051" h="567791">
                <a:moveTo>
                  <a:pt x="677098" y="16933"/>
                </a:moveTo>
                <a:cubicBezTo>
                  <a:pt x="505648" y="16933"/>
                  <a:pt x="627568" y="-5927"/>
                  <a:pt x="517078" y="16933"/>
                </a:cubicBezTo>
                <a:cubicBezTo>
                  <a:pt x="406588" y="39793"/>
                  <a:pt x="56068" y="70273"/>
                  <a:pt x="14158" y="154093"/>
                </a:cubicBezTo>
                <a:cubicBezTo>
                  <a:pt x="-27752" y="237913"/>
                  <a:pt x="14158" y="456988"/>
                  <a:pt x="265618" y="519853"/>
                </a:cubicBezTo>
                <a:cubicBezTo>
                  <a:pt x="517078" y="582718"/>
                  <a:pt x="1260028" y="580813"/>
                  <a:pt x="1522918" y="531283"/>
                </a:cubicBezTo>
                <a:cubicBezTo>
                  <a:pt x="1785808" y="481753"/>
                  <a:pt x="1839148" y="308398"/>
                  <a:pt x="1842958" y="222673"/>
                </a:cubicBezTo>
                <a:cubicBezTo>
                  <a:pt x="1846768" y="136948"/>
                  <a:pt x="1734373" y="55033"/>
                  <a:pt x="1545778" y="16933"/>
                </a:cubicBezTo>
                <a:cubicBezTo>
                  <a:pt x="1357183" y="-21167"/>
                  <a:pt x="848548" y="16933"/>
                  <a:pt x="677098" y="169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SC-Model</a:t>
            </a:r>
          </a:p>
        </p:txBody>
      </p:sp>
      <p:sp>
        <p:nvSpPr>
          <p:cNvPr id="22" name="Freihandform: Form 21">
            <a:extLst>
              <a:ext uri="{FF2B5EF4-FFF2-40B4-BE49-F238E27FC236}">
                <a16:creationId xmlns:a16="http://schemas.microsoft.com/office/drawing/2014/main" id="{2B99FC06-C0B1-1976-8673-2EADF9F3DAAF}"/>
              </a:ext>
            </a:extLst>
          </p:cNvPr>
          <p:cNvSpPr/>
          <p:nvPr/>
        </p:nvSpPr>
        <p:spPr>
          <a:xfrm>
            <a:off x="4914077" y="2161748"/>
            <a:ext cx="1843051" cy="567791"/>
          </a:xfrm>
          <a:custGeom>
            <a:avLst/>
            <a:gdLst>
              <a:gd name="connsiteX0" fmla="*/ 677098 w 1843051"/>
              <a:gd name="connsiteY0" fmla="*/ 16933 h 567791"/>
              <a:gd name="connsiteX1" fmla="*/ 517078 w 1843051"/>
              <a:gd name="connsiteY1" fmla="*/ 16933 h 567791"/>
              <a:gd name="connsiteX2" fmla="*/ 14158 w 1843051"/>
              <a:gd name="connsiteY2" fmla="*/ 154093 h 567791"/>
              <a:gd name="connsiteX3" fmla="*/ 265618 w 1843051"/>
              <a:gd name="connsiteY3" fmla="*/ 519853 h 567791"/>
              <a:gd name="connsiteX4" fmla="*/ 1522918 w 1843051"/>
              <a:gd name="connsiteY4" fmla="*/ 531283 h 567791"/>
              <a:gd name="connsiteX5" fmla="*/ 1842958 w 1843051"/>
              <a:gd name="connsiteY5" fmla="*/ 222673 h 567791"/>
              <a:gd name="connsiteX6" fmla="*/ 1545778 w 1843051"/>
              <a:gd name="connsiteY6" fmla="*/ 16933 h 567791"/>
              <a:gd name="connsiteX7" fmla="*/ 677098 w 1843051"/>
              <a:gd name="connsiteY7" fmla="*/ 16933 h 56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3051" h="567791">
                <a:moveTo>
                  <a:pt x="677098" y="16933"/>
                </a:moveTo>
                <a:cubicBezTo>
                  <a:pt x="505648" y="16933"/>
                  <a:pt x="627568" y="-5927"/>
                  <a:pt x="517078" y="16933"/>
                </a:cubicBezTo>
                <a:cubicBezTo>
                  <a:pt x="406588" y="39793"/>
                  <a:pt x="56068" y="70273"/>
                  <a:pt x="14158" y="154093"/>
                </a:cubicBezTo>
                <a:cubicBezTo>
                  <a:pt x="-27752" y="237913"/>
                  <a:pt x="14158" y="456988"/>
                  <a:pt x="265618" y="519853"/>
                </a:cubicBezTo>
                <a:cubicBezTo>
                  <a:pt x="517078" y="582718"/>
                  <a:pt x="1260028" y="580813"/>
                  <a:pt x="1522918" y="531283"/>
                </a:cubicBezTo>
                <a:cubicBezTo>
                  <a:pt x="1785808" y="481753"/>
                  <a:pt x="1839148" y="308398"/>
                  <a:pt x="1842958" y="222673"/>
                </a:cubicBezTo>
                <a:cubicBezTo>
                  <a:pt x="1846768" y="136948"/>
                  <a:pt x="1734373" y="55033"/>
                  <a:pt x="1545778" y="16933"/>
                </a:cubicBezTo>
                <a:cubicBezTo>
                  <a:pt x="1357183" y="-21167"/>
                  <a:pt x="848548" y="16933"/>
                  <a:pt x="677098" y="16933"/>
                </a:cubicBezTo>
                <a:close/>
              </a:path>
            </a:pathLst>
          </a:custGeom>
          <a:solidFill>
            <a:srgbClr val="2E496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VAR-SC-model</a:t>
            </a:r>
          </a:p>
        </p:txBody>
      </p:sp>
    </p:spTree>
    <p:extLst>
      <p:ext uri="{BB962C8B-B14F-4D97-AF65-F5344CB8AC3E}">
        <p14:creationId xmlns:p14="http://schemas.microsoft.com/office/powerpoint/2010/main" val="1630906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a:p>
            <a:pPr algn="ctr"/>
            <a:r>
              <a:rPr lang="de-DE" sz="2000" b="1" dirty="0">
                <a:solidFill>
                  <a:schemeClr val="tx2"/>
                </a:solidFill>
              </a:rPr>
              <a:t>Simulationen mit 4 </a:t>
            </a:r>
            <a:r>
              <a:rPr lang="de-DE" sz="2000" b="1" dirty="0" err="1">
                <a:solidFill>
                  <a:schemeClr val="tx2"/>
                </a:solidFill>
              </a:rPr>
              <a:t>Donors</a:t>
            </a:r>
            <a:endParaRPr lang="de-DE" sz="2000" b="1" dirty="0">
              <a:solidFill>
                <a:schemeClr val="tx2"/>
              </a:solidFill>
            </a:endParaRPr>
          </a:p>
        </p:txBody>
      </p:sp>
      <p:pic>
        <p:nvPicPr>
          <p:cNvPr id="13" name="Inhaltsplatzhalter 6">
            <a:extLst>
              <a:ext uri="{FF2B5EF4-FFF2-40B4-BE49-F238E27FC236}">
                <a16:creationId xmlns:a16="http://schemas.microsoft.com/office/drawing/2014/main" id="{1815B4B2-D8F0-B590-EF0C-1BD9B16C0131}"/>
              </a:ext>
            </a:extLst>
          </p:cNvPr>
          <p:cNvPicPr>
            <a:picLocks noGrp="1" noChangeAspect="1"/>
          </p:cNvPicPr>
          <p:nvPr>
            <p:ph idx="1"/>
          </p:nvPr>
        </p:nvPicPr>
        <p:blipFill rotWithShape="1">
          <a:blip r:embed="rId3"/>
          <a:srcRect t="2262"/>
          <a:stretch/>
        </p:blipFill>
        <p:spPr>
          <a:xfrm>
            <a:off x="2014856" y="1059280"/>
            <a:ext cx="8569061" cy="4691519"/>
          </a:xfrm>
          <a:prstGeom prst="rect">
            <a:avLst/>
          </a:prstGeom>
        </p:spPr>
      </p:pic>
      <p:sp>
        <p:nvSpPr>
          <p:cNvPr id="14" name="Rechteck: abgerundete Ecken 13">
            <a:extLst>
              <a:ext uri="{FF2B5EF4-FFF2-40B4-BE49-F238E27FC236}">
                <a16:creationId xmlns:a16="http://schemas.microsoft.com/office/drawing/2014/main" id="{E751AF0E-B7A7-4914-ED5E-4A2BFD8AF05C}"/>
              </a:ext>
            </a:extLst>
          </p:cNvPr>
          <p:cNvSpPr/>
          <p:nvPr/>
        </p:nvSpPr>
        <p:spPr>
          <a:xfrm>
            <a:off x="10097900" y="1887408"/>
            <a:ext cx="437985" cy="3755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2</a:t>
            </a:r>
          </a:p>
        </p:txBody>
      </p:sp>
      <p:sp>
        <p:nvSpPr>
          <p:cNvPr id="15" name="Rechteck: abgerundete Ecken 14">
            <a:extLst>
              <a:ext uri="{FF2B5EF4-FFF2-40B4-BE49-F238E27FC236}">
                <a16:creationId xmlns:a16="http://schemas.microsoft.com/office/drawing/2014/main" id="{F5E67599-F9B3-A255-E62A-D4C78776D2D0}"/>
              </a:ext>
            </a:extLst>
          </p:cNvPr>
          <p:cNvSpPr/>
          <p:nvPr/>
        </p:nvSpPr>
        <p:spPr>
          <a:xfrm>
            <a:off x="1422400" y="4164247"/>
            <a:ext cx="447318" cy="3755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3</a:t>
            </a:r>
          </a:p>
        </p:txBody>
      </p:sp>
      <p:sp>
        <p:nvSpPr>
          <p:cNvPr id="19" name="Rechteck: abgerundete Ecken 18">
            <a:extLst>
              <a:ext uri="{FF2B5EF4-FFF2-40B4-BE49-F238E27FC236}">
                <a16:creationId xmlns:a16="http://schemas.microsoft.com/office/drawing/2014/main" id="{87E3EF84-9B86-DA6B-AB0C-3CFF4432AC29}"/>
              </a:ext>
            </a:extLst>
          </p:cNvPr>
          <p:cNvSpPr/>
          <p:nvPr/>
        </p:nvSpPr>
        <p:spPr>
          <a:xfrm>
            <a:off x="10097901" y="4344247"/>
            <a:ext cx="509984" cy="3755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15</a:t>
            </a:r>
          </a:p>
        </p:txBody>
      </p:sp>
      <p:sp>
        <p:nvSpPr>
          <p:cNvPr id="23" name="Rechteck: abgerundete Ecken 22">
            <a:extLst>
              <a:ext uri="{FF2B5EF4-FFF2-40B4-BE49-F238E27FC236}">
                <a16:creationId xmlns:a16="http://schemas.microsoft.com/office/drawing/2014/main" id="{390696E2-5C2E-C9B1-DDE0-4BA0D0FABB82}"/>
              </a:ext>
            </a:extLst>
          </p:cNvPr>
          <p:cNvSpPr/>
          <p:nvPr/>
        </p:nvSpPr>
        <p:spPr>
          <a:xfrm>
            <a:off x="1422400" y="1887408"/>
            <a:ext cx="447318" cy="3755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1</a:t>
            </a:r>
          </a:p>
        </p:txBody>
      </p:sp>
      <p:sp>
        <p:nvSpPr>
          <p:cNvPr id="24" name="Rechteck 23">
            <a:extLst>
              <a:ext uri="{FF2B5EF4-FFF2-40B4-BE49-F238E27FC236}">
                <a16:creationId xmlns:a16="http://schemas.microsoft.com/office/drawing/2014/main" id="{CD2060FF-4DDB-016C-3ECF-E21981934DDA}"/>
              </a:ext>
            </a:extLst>
          </p:cNvPr>
          <p:cNvSpPr/>
          <p:nvPr/>
        </p:nvSpPr>
        <p:spPr>
          <a:xfrm>
            <a:off x="2312278" y="974840"/>
            <a:ext cx="7430813" cy="4437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Tree>
    <p:extLst>
      <p:ext uri="{BB962C8B-B14F-4D97-AF65-F5344CB8AC3E}">
        <p14:creationId xmlns:p14="http://schemas.microsoft.com/office/powerpoint/2010/main" val="3628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a:p>
            <a:pPr algn="ctr"/>
            <a:r>
              <a:rPr lang="de-DE" sz="2000" b="1" dirty="0">
                <a:solidFill>
                  <a:schemeClr val="tx2"/>
                </a:solidFill>
              </a:rPr>
              <a:t>Simulationen mit 49 </a:t>
            </a:r>
            <a:r>
              <a:rPr lang="de-DE" sz="2000" b="1" dirty="0" err="1">
                <a:solidFill>
                  <a:schemeClr val="tx2"/>
                </a:solidFill>
              </a:rPr>
              <a:t>Donors</a:t>
            </a:r>
            <a:endParaRPr lang="de-DE" sz="2000" b="1" dirty="0">
              <a:solidFill>
                <a:schemeClr val="tx2"/>
              </a:solidFill>
            </a:endParaRPr>
          </a:p>
        </p:txBody>
      </p:sp>
      <p:pic>
        <p:nvPicPr>
          <p:cNvPr id="6" name="Inhaltsplatzhalter 11">
            <a:extLst>
              <a:ext uri="{FF2B5EF4-FFF2-40B4-BE49-F238E27FC236}">
                <a16:creationId xmlns:a16="http://schemas.microsoft.com/office/drawing/2014/main" id="{804B988C-6879-7C37-4F08-7CD8B71685C9}"/>
              </a:ext>
            </a:extLst>
          </p:cNvPr>
          <p:cNvPicPr>
            <a:picLocks noGrp="1" noChangeAspect="1"/>
          </p:cNvPicPr>
          <p:nvPr>
            <p:ph idx="1"/>
          </p:nvPr>
        </p:nvPicPr>
        <p:blipFill>
          <a:blip r:embed="rId3"/>
          <a:stretch>
            <a:fillRect/>
          </a:stretch>
        </p:blipFill>
        <p:spPr>
          <a:xfrm>
            <a:off x="1811659" y="1040580"/>
            <a:ext cx="8520010" cy="4625879"/>
          </a:xfrm>
        </p:spPr>
      </p:pic>
      <p:sp>
        <p:nvSpPr>
          <p:cNvPr id="16" name="Rechteck: abgerundete Ecken 15">
            <a:extLst>
              <a:ext uri="{FF2B5EF4-FFF2-40B4-BE49-F238E27FC236}">
                <a16:creationId xmlns:a16="http://schemas.microsoft.com/office/drawing/2014/main" id="{60F7CE33-2DC8-41A7-E6ED-C43CFD91720B}"/>
              </a:ext>
            </a:extLst>
          </p:cNvPr>
          <p:cNvSpPr/>
          <p:nvPr/>
        </p:nvSpPr>
        <p:spPr>
          <a:xfrm>
            <a:off x="9856413" y="1973352"/>
            <a:ext cx="431857" cy="3687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4</a:t>
            </a:r>
          </a:p>
        </p:txBody>
      </p:sp>
      <p:sp>
        <p:nvSpPr>
          <p:cNvPr id="17" name="Rechteck: abgerundete Ecken 16">
            <a:extLst>
              <a:ext uri="{FF2B5EF4-FFF2-40B4-BE49-F238E27FC236}">
                <a16:creationId xmlns:a16="http://schemas.microsoft.com/office/drawing/2014/main" id="{F0CC4D65-A60C-4769-FCA8-D4E6A93C58BF}"/>
              </a:ext>
            </a:extLst>
          </p:cNvPr>
          <p:cNvSpPr/>
          <p:nvPr/>
        </p:nvSpPr>
        <p:spPr>
          <a:xfrm>
            <a:off x="1541635" y="4250191"/>
            <a:ext cx="502849" cy="3687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11</a:t>
            </a:r>
          </a:p>
        </p:txBody>
      </p:sp>
      <p:sp>
        <p:nvSpPr>
          <p:cNvPr id="18" name="Rechteck: abgerundete Ecken 17">
            <a:extLst>
              <a:ext uri="{FF2B5EF4-FFF2-40B4-BE49-F238E27FC236}">
                <a16:creationId xmlns:a16="http://schemas.microsoft.com/office/drawing/2014/main" id="{06ECADC1-4EDA-DC7C-CF40-BAACD0CBF05E}"/>
              </a:ext>
            </a:extLst>
          </p:cNvPr>
          <p:cNvSpPr/>
          <p:nvPr/>
        </p:nvSpPr>
        <p:spPr>
          <a:xfrm>
            <a:off x="9856414" y="4430191"/>
            <a:ext cx="502849" cy="3687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6</a:t>
            </a:r>
          </a:p>
        </p:txBody>
      </p:sp>
      <p:sp>
        <p:nvSpPr>
          <p:cNvPr id="20" name="Rechteck: abgerundete Ecken 19">
            <a:extLst>
              <a:ext uri="{FF2B5EF4-FFF2-40B4-BE49-F238E27FC236}">
                <a16:creationId xmlns:a16="http://schemas.microsoft.com/office/drawing/2014/main" id="{4B4663EA-E915-7031-3814-D74416E177AF}"/>
              </a:ext>
            </a:extLst>
          </p:cNvPr>
          <p:cNvSpPr/>
          <p:nvPr/>
        </p:nvSpPr>
        <p:spPr>
          <a:xfrm>
            <a:off x="1601326" y="1973352"/>
            <a:ext cx="441060" cy="3687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000" dirty="0"/>
              <a:t>0</a:t>
            </a:r>
          </a:p>
        </p:txBody>
      </p:sp>
    </p:spTree>
    <p:extLst>
      <p:ext uri="{BB962C8B-B14F-4D97-AF65-F5344CB8AC3E}">
        <p14:creationId xmlns:p14="http://schemas.microsoft.com/office/powerpoint/2010/main" val="30933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374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Zusammenfassung</a:t>
            </a:r>
          </a:p>
        </p:txBody>
      </p:sp>
      <p:sp>
        <p:nvSpPr>
          <p:cNvPr id="13" name="Inhaltsplatzhalter 4">
            <a:extLst>
              <a:ext uri="{FF2B5EF4-FFF2-40B4-BE49-F238E27FC236}">
                <a16:creationId xmlns:a16="http://schemas.microsoft.com/office/drawing/2014/main" id="{3FA0A8FE-7074-F69B-A334-02EB0467EB5C}"/>
              </a:ext>
            </a:extLst>
          </p:cNvPr>
          <p:cNvSpPr>
            <a:spLocks noGrp="1"/>
          </p:cNvSpPr>
          <p:nvPr>
            <p:ph idx="1"/>
          </p:nvPr>
        </p:nvSpPr>
        <p:spPr>
          <a:xfrm>
            <a:off x="702000" y="1376363"/>
            <a:ext cx="5394000" cy="4468256"/>
          </a:xfrm>
        </p:spPr>
        <p:txBody>
          <a:bodyPr/>
          <a:lstStyle/>
          <a:p>
            <a:pPr marL="342900" indent="-342900">
              <a:buFont typeface="Wingdings" panose="05000000000000000000" pitchFamily="2" charset="2"/>
              <a:buChar char="§"/>
            </a:pPr>
            <a:r>
              <a:rPr lang="de-DE" dirty="0"/>
              <a:t>viele praktische Vorteile für die Abschätzung der Auswirkungen von politischen Eingriffen und anderen Ereignissen</a:t>
            </a:r>
          </a:p>
          <a:p>
            <a:pPr marL="342900" indent="-342900">
              <a:buFont typeface="Wingdings" panose="05000000000000000000" pitchFamily="2" charset="2"/>
              <a:buChar char="§"/>
            </a:pPr>
            <a:r>
              <a:rPr lang="de-DE" dirty="0"/>
              <a:t>Glaubwürdigkeit der Ergebnisse hängt entscheidend vom Grad der Sorgfalt bei der Anwendung der Methode ab</a:t>
            </a:r>
          </a:p>
          <a:p>
            <a:pPr marL="342900" indent="-342900">
              <a:buFont typeface="Wingdings" panose="05000000000000000000" pitchFamily="2" charset="2"/>
              <a:buChar char="§"/>
            </a:pPr>
            <a:r>
              <a:rPr lang="de-DE" dirty="0"/>
              <a:t>Wettbewerber: </a:t>
            </a:r>
            <a:r>
              <a:rPr lang="de-DE" dirty="0" err="1"/>
              <a:t>Matching</a:t>
            </a:r>
            <a:r>
              <a:rPr lang="de-DE" dirty="0"/>
              <a:t>, IV, Reg-Dis, Diff-in-Diff, FE</a:t>
            </a:r>
          </a:p>
          <a:p>
            <a:pPr marL="342900" indent="-342900">
              <a:buFont typeface="Wingdings" panose="05000000000000000000" pitchFamily="2" charset="2"/>
              <a:buChar char="§"/>
            </a:pPr>
            <a:r>
              <a:rPr lang="de-DE" dirty="0"/>
              <a:t>Hoher Zeitreihenkontext: Rekursiv-Schätzende Modelle wie VAR oder VAR-SC erscheinen sinnvoller</a:t>
            </a:r>
          </a:p>
          <a:p>
            <a:pPr marL="342900" indent="-342900">
              <a:buFont typeface="Wingdings" panose="05000000000000000000" pitchFamily="2" charset="2"/>
              <a:buChar char="§"/>
            </a:pPr>
            <a:endParaRPr lang="de-DE" dirty="0"/>
          </a:p>
        </p:txBody>
      </p:sp>
      <p:pic>
        <p:nvPicPr>
          <p:cNvPr id="15" name="Grafik 14">
            <a:extLst>
              <a:ext uri="{FF2B5EF4-FFF2-40B4-BE49-F238E27FC236}">
                <a16:creationId xmlns:a16="http://schemas.microsoft.com/office/drawing/2014/main" id="{A4F9E9F8-1F5C-85E0-DD38-6D43AC168914}"/>
              </a:ext>
            </a:extLst>
          </p:cNvPr>
          <p:cNvPicPr>
            <a:picLocks noChangeAspect="1"/>
          </p:cNvPicPr>
          <p:nvPr/>
        </p:nvPicPr>
        <p:blipFill>
          <a:blip r:embed="rId3"/>
          <a:stretch>
            <a:fillRect/>
          </a:stretch>
        </p:blipFill>
        <p:spPr>
          <a:xfrm>
            <a:off x="6695535" y="355584"/>
            <a:ext cx="4099441" cy="1826845"/>
          </a:xfrm>
          <a:prstGeom prst="rect">
            <a:avLst/>
          </a:prstGeom>
          <a:ln>
            <a:solidFill>
              <a:schemeClr val="tx1"/>
            </a:solidFill>
          </a:ln>
        </p:spPr>
      </p:pic>
      <p:pic>
        <p:nvPicPr>
          <p:cNvPr id="21" name="Grafik 20">
            <a:extLst>
              <a:ext uri="{FF2B5EF4-FFF2-40B4-BE49-F238E27FC236}">
                <a16:creationId xmlns:a16="http://schemas.microsoft.com/office/drawing/2014/main" id="{3011F400-DE24-F6CE-A256-230B43C2C53B}"/>
              </a:ext>
            </a:extLst>
          </p:cNvPr>
          <p:cNvPicPr>
            <a:picLocks noChangeAspect="1"/>
          </p:cNvPicPr>
          <p:nvPr/>
        </p:nvPicPr>
        <p:blipFill>
          <a:blip r:embed="rId4"/>
          <a:stretch>
            <a:fillRect/>
          </a:stretch>
        </p:blipFill>
        <p:spPr>
          <a:xfrm>
            <a:off x="6513913" y="2409443"/>
            <a:ext cx="4829175" cy="942975"/>
          </a:xfrm>
          <a:prstGeom prst="rect">
            <a:avLst/>
          </a:prstGeom>
          <a:ln>
            <a:solidFill>
              <a:schemeClr val="tx1"/>
            </a:solidFill>
          </a:ln>
        </p:spPr>
      </p:pic>
      <p:pic>
        <p:nvPicPr>
          <p:cNvPr id="23" name="Grafik 22">
            <a:extLst>
              <a:ext uri="{FF2B5EF4-FFF2-40B4-BE49-F238E27FC236}">
                <a16:creationId xmlns:a16="http://schemas.microsoft.com/office/drawing/2014/main" id="{A6A27798-C6C5-E97F-0F1A-F3EE4EF29E46}"/>
              </a:ext>
            </a:extLst>
          </p:cNvPr>
          <p:cNvPicPr>
            <a:picLocks noChangeAspect="1"/>
          </p:cNvPicPr>
          <p:nvPr/>
        </p:nvPicPr>
        <p:blipFill>
          <a:blip r:embed="rId5"/>
          <a:stretch>
            <a:fillRect/>
          </a:stretch>
        </p:blipFill>
        <p:spPr>
          <a:xfrm>
            <a:off x="6312323" y="3579432"/>
            <a:ext cx="5640132" cy="1192028"/>
          </a:xfrm>
          <a:prstGeom prst="rect">
            <a:avLst/>
          </a:prstGeom>
          <a:ln>
            <a:solidFill>
              <a:schemeClr val="tx1"/>
            </a:solidFill>
          </a:ln>
        </p:spPr>
      </p:pic>
      <p:pic>
        <p:nvPicPr>
          <p:cNvPr id="25" name="Grafik 24">
            <a:extLst>
              <a:ext uri="{FF2B5EF4-FFF2-40B4-BE49-F238E27FC236}">
                <a16:creationId xmlns:a16="http://schemas.microsoft.com/office/drawing/2014/main" id="{273A1CF4-5FCB-1452-3AD3-C531519F860F}"/>
              </a:ext>
            </a:extLst>
          </p:cNvPr>
          <p:cNvPicPr>
            <a:picLocks noChangeAspect="1"/>
          </p:cNvPicPr>
          <p:nvPr/>
        </p:nvPicPr>
        <p:blipFill>
          <a:blip r:embed="rId6"/>
          <a:stretch>
            <a:fillRect/>
          </a:stretch>
        </p:blipFill>
        <p:spPr>
          <a:xfrm>
            <a:off x="7060896" y="5173510"/>
            <a:ext cx="2985159" cy="450820"/>
          </a:xfrm>
          <a:prstGeom prst="rect">
            <a:avLst/>
          </a:prstGeom>
        </p:spPr>
      </p:pic>
    </p:spTree>
    <p:extLst>
      <p:ext uri="{BB962C8B-B14F-4D97-AF65-F5344CB8AC3E}">
        <p14:creationId xmlns:p14="http://schemas.microsoft.com/office/powerpoint/2010/main" val="28357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2AA4C203-D1EE-924C-0A64-6705A8FB7644}"/>
              </a:ext>
            </a:extLst>
          </p:cNvPr>
          <p:cNvPicPr>
            <a:picLocks noChangeAspect="1"/>
          </p:cNvPicPr>
          <p:nvPr/>
        </p:nvPicPr>
        <p:blipFill rotWithShape="1">
          <a:blip r:embed="rId2">
            <a:duotone>
              <a:prstClr val="black"/>
              <a:schemeClr val="bg2">
                <a:lumMod val="20000"/>
                <a:lumOff val="80000"/>
                <a:tint val="45000"/>
                <a:satMod val="400000"/>
              </a:schemeClr>
            </a:duotone>
            <a:alphaModFix amt="35000"/>
            <a:extLst>
              <a:ext uri="{28A0092B-C50C-407E-A947-70E740481C1C}">
                <a14:useLocalDpi xmlns:a14="http://schemas.microsoft.com/office/drawing/2010/main" val="0"/>
              </a:ext>
            </a:extLst>
          </a:blip>
          <a:srcRect t="3883" r="7573" b="3804"/>
          <a:stretch/>
        </p:blipFill>
        <p:spPr>
          <a:xfrm>
            <a:off x="-15766" y="-277"/>
            <a:ext cx="12207766" cy="6858278"/>
          </a:xfrm>
          <a:prstGeom prst="rect">
            <a:avLst/>
          </a:prstGeom>
        </p:spPr>
      </p:pic>
      <p:sp>
        <p:nvSpPr>
          <p:cNvPr id="3" name="Rechteck 2">
            <a:extLst>
              <a:ext uri="{FF2B5EF4-FFF2-40B4-BE49-F238E27FC236}">
                <a16:creationId xmlns:a16="http://schemas.microsoft.com/office/drawing/2014/main" id="{944406A0-DE92-136E-FE90-043899BA761C}"/>
              </a:ext>
            </a:extLst>
          </p:cNvPr>
          <p:cNvSpPr/>
          <p:nvPr/>
        </p:nvSpPr>
        <p:spPr>
          <a:xfrm>
            <a:off x="381740" y="656948"/>
            <a:ext cx="3355759" cy="464302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4" name="Rechteck 3">
            <a:extLst>
              <a:ext uri="{FF2B5EF4-FFF2-40B4-BE49-F238E27FC236}">
                <a16:creationId xmlns:a16="http://schemas.microsoft.com/office/drawing/2014/main" id="{9836BA2F-F535-3B14-97B8-4A6B206F9728}"/>
              </a:ext>
            </a:extLst>
          </p:cNvPr>
          <p:cNvSpPr/>
          <p:nvPr/>
        </p:nvSpPr>
        <p:spPr>
          <a:xfrm>
            <a:off x="574610" y="1677306"/>
            <a:ext cx="2982897" cy="783454"/>
          </a:xfrm>
          <a:prstGeom prst="rect">
            <a:avLst/>
          </a:prstGeom>
          <a:solidFill>
            <a:srgbClr val="E1E8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endParaRPr lang="de-DE" sz="2000" b="1" dirty="0">
              <a:solidFill>
                <a:schemeClr val="accent2"/>
              </a:solidFill>
            </a:endParaRPr>
          </a:p>
        </p:txBody>
      </p:sp>
      <p:sp>
        <p:nvSpPr>
          <p:cNvPr id="5" name="Rechteck 4">
            <a:extLst>
              <a:ext uri="{FF2B5EF4-FFF2-40B4-BE49-F238E27FC236}">
                <a16:creationId xmlns:a16="http://schemas.microsoft.com/office/drawing/2014/main" id="{E3F06F2A-B8C2-6E86-912D-B026A38F33A6}"/>
              </a:ext>
            </a:extLst>
          </p:cNvPr>
          <p:cNvSpPr/>
          <p:nvPr/>
        </p:nvSpPr>
        <p:spPr>
          <a:xfrm>
            <a:off x="574609" y="2574099"/>
            <a:ext cx="2982897" cy="78345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a:t>
            </a:r>
          </a:p>
        </p:txBody>
      </p:sp>
      <p:sp>
        <p:nvSpPr>
          <p:cNvPr id="6" name="Rechteck 5">
            <a:extLst>
              <a:ext uri="{FF2B5EF4-FFF2-40B4-BE49-F238E27FC236}">
                <a16:creationId xmlns:a16="http://schemas.microsoft.com/office/drawing/2014/main" id="{DF860BEA-B21A-F3C4-8314-5F3478C69CCC}"/>
              </a:ext>
            </a:extLst>
          </p:cNvPr>
          <p:cNvSpPr/>
          <p:nvPr/>
        </p:nvSpPr>
        <p:spPr>
          <a:xfrm>
            <a:off x="574608" y="3470892"/>
            <a:ext cx="2982897" cy="78345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p>
        </p:txBody>
      </p:sp>
      <p:sp>
        <p:nvSpPr>
          <p:cNvPr id="7" name="Rechteck 6">
            <a:extLst>
              <a:ext uri="{FF2B5EF4-FFF2-40B4-BE49-F238E27FC236}">
                <a16:creationId xmlns:a16="http://schemas.microsoft.com/office/drawing/2014/main" id="{90FA2BC8-DB18-ECE3-440F-4905614E139C}"/>
              </a:ext>
            </a:extLst>
          </p:cNvPr>
          <p:cNvSpPr/>
          <p:nvPr/>
        </p:nvSpPr>
        <p:spPr>
          <a:xfrm>
            <a:off x="574608" y="4367685"/>
            <a:ext cx="2982897" cy="78345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Zusammenfassung</a:t>
            </a:r>
          </a:p>
        </p:txBody>
      </p:sp>
      <p:sp>
        <p:nvSpPr>
          <p:cNvPr id="8" name="Rechteck 7">
            <a:extLst>
              <a:ext uri="{FF2B5EF4-FFF2-40B4-BE49-F238E27FC236}">
                <a16:creationId xmlns:a16="http://schemas.microsoft.com/office/drawing/2014/main" id="{997C6EE8-214C-CA03-CA93-A8862E02D232}"/>
              </a:ext>
            </a:extLst>
          </p:cNvPr>
          <p:cNvSpPr/>
          <p:nvPr/>
        </p:nvSpPr>
        <p:spPr>
          <a:xfrm>
            <a:off x="574608" y="780513"/>
            <a:ext cx="2982897" cy="7834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bg1"/>
                </a:solidFill>
              </a:rPr>
              <a:t>Agenda</a:t>
            </a:r>
            <a:endParaRPr lang="de-DE" sz="2000" b="1" dirty="0">
              <a:solidFill>
                <a:schemeClr val="bg1"/>
              </a:solidFill>
            </a:endParaRPr>
          </a:p>
        </p:txBody>
      </p:sp>
      <p:sp>
        <p:nvSpPr>
          <p:cNvPr id="9" name="Rechteck 8">
            <a:extLst>
              <a:ext uri="{FF2B5EF4-FFF2-40B4-BE49-F238E27FC236}">
                <a16:creationId xmlns:a16="http://schemas.microsoft.com/office/drawing/2014/main" id="{14140CA3-E995-E811-D4BD-41D77E8EF65B}"/>
              </a:ext>
            </a:extLst>
          </p:cNvPr>
          <p:cNvSpPr/>
          <p:nvPr/>
        </p:nvSpPr>
        <p:spPr>
          <a:xfrm>
            <a:off x="574610" y="1677306"/>
            <a:ext cx="150922" cy="783454"/>
          </a:xfrm>
          <a:prstGeom prst="rect">
            <a:avLst/>
          </a:prstGeom>
          <a:solidFill>
            <a:schemeClr val="tx2">
              <a:lumMod val="60000"/>
              <a:lumOff val="40000"/>
              <a:alpha val="50196"/>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0" name="Rechteck 9">
            <a:extLst>
              <a:ext uri="{FF2B5EF4-FFF2-40B4-BE49-F238E27FC236}">
                <a16:creationId xmlns:a16="http://schemas.microsoft.com/office/drawing/2014/main" id="{15254319-E08B-161A-8DAD-EA610998B8EF}"/>
              </a:ext>
            </a:extLst>
          </p:cNvPr>
          <p:cNvSpPr/>
          <p:nvPr/>
        </p:nvSpPr>
        <p:spPr>
          <a:xfrm>
            <a:off x="574609" y="257409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solidFill>
                <a:srgbClr val="C1CDD8"/>
              </a:solidFill>
            </a:endParaRPr>
          </a:p>
        </p:txBody>
      </p:sp>
      <p:sp>
        <p:nvSpPr>
          <p:cNvPr id="11" name="Rechteck 10">
            <a:extLst>
              <a:ext uri="{FF2B5EF4-FFF2-40B4-BE49-F238E27FC236}">
                <a16:creationId xmlns:a16="http://schemas.microsoft.com/office/drawing/2014/main" id="{DB3A6676-18E5-9569-6752-21A9B67B637A}"/>
              </a:ext>
            </a:extLst>
          </p:cNvPr>
          <p:cNvSpPr/>
          <p:nvPr/>
        </p:nvSpPr>
        <p:spPr>
          <a:xfrm>
            <a:off x="574608" y="3470892"/>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2" name="Rechteck 11">
            <a:extLst>
              <a:ext uri="{FF2B5EF4-FFF2-40B4-BE49-F238E27FC236}">
                <a16:creationId xmlns:a16="http://schemas.microsoft.com/office/drawing/2014/main" id="{EAE1E8E2-71FC-9634-E104-F480B74BABEB}"/>
              </a:ext>
            </a:extLst>
          </p:cNvPr>
          <p:cNvSpPr/>
          <p:nvPr/>
        </p:nvSpPr>
        <p:spPr>
          <a:xfrm>
            <a:off x="574608" y="4367685"/>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3" name="Rechteck 12">
            <a:extLst>
              <a:ext uri="{FF2B5EF4-FFF2-40B4-BE49-F238E27FC236}">
                <a16:creationId xmlns:a16="http://schemas.microsoft.com/office/drawing/2014/main" id="{2E31FA8F-8FD1-02EA-5ECB-95E3DE41CA68}"/>
              </a:ext>
            </a:extLst>
          </p:cNvPr>
          <p:cNvSpPr/>
          <p:nvPr/>
        </p:nvSpPr>
        <p:spPr>
          <a:xfrm>
            <a:off x="574608" y="780513"/>
            <a:ext cx="150922" cy="783454"/>
          </a:xfrm>
          <a:prstGeom prst="rect">
            <a:avLst/>
          </a:prstGeom>
          <a:solidFill>
            <a:schemeClr val="accent2">
              <a:alpha val="50196"/>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Tree>
    <p:extLst>
      <p:ext uri="{BB962C8B-B14F-4D97-AF65-F5344CB8AC3E}">
        <p14:creationId xmlns:p14="http://schemas.microsoft.com/office/powerpoint/2010/main" val="107095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2AA4C203-D1EE-924C-0A64-6705A8FB7644}"/>
              </a:ext>
            </a:extLst>
          </p:cNvPr>
          <p:cNvPicPr>
            <a:picLocks noChangeAspect="1"/>
          </p:cNvPicPr>
          <p:nvPr/>
        </p:nvPicPr>
        <p:blipFill rotWithShape="1">
          <a:blip r:embed="rId2">
            <a:duotone>
              <a:prstClr val="black"/>
              <a:schemeClr val="bg2">
                <a:lumMod val="20000"/>
                <a:lumOff val="80000"/>
                <a:tint val="45000"/>
                <a:satMod val="400000"/>
              </a:schemeClr>
            </a:duotone>
            <a:alphaModFix amt="35000"/>
            <a:extLst>
              <a:ext uri="{28A0092B-C50C-407E-A947-70E740481C1C}">
                <a14:useLocalDpi xmlns:a14="http://schemas.microsoft.com/office/drawing/2010/main" val="0"/>
              </a:ext>
            </a:extLst>
          </a:blip>
          <a:srcRect t="3883" r="7573" b="3804"/>
          <a:stretch/>
        </p:blipFill>
        <p:spPr>
          <a:xfrm>
            <a:off x="-15766" y="-277"/>
            <a:ext cx="12207766" cy="6858278"/>
          </a:xfrm>
          <a:prstGeom prst="rect">
            <a:avLst/>
          </a:prstGeom>
        </p:spPr>
      </p:pic>
      <p:sp>
        <p:nvSpPr>
          <p:cNvPr id="3" name="Rechteck 2">
            <a:extLst>
              <a:ext uri="{FF2B5EF4-FFF2-40B4-BE49-F238E27FC236}">
                <a16:creationId xmlns:a16="http://schemas.microsoft.com/office/drawing/2014/main" id="{944406A0-DE92-136E-FE90-043899BA761C}"/>
              </a:ext>
            </a:extLst>
          </p:cNvPr>
          <p:cNvSpPr/>
          <p:nvPr/>
        </p:nvSpPr>
        <p:spPr>
          <a:xfrm>
            <a:off x="413271" y="656948"/>
            <a:ext cx="4148219" cy="4643021"/>
          </a:xfrm>
          <a:prstGeom prst="rect">
            <a:avLst/>
          </a:prstGeom>
          <a:solidFill>
            <a:srgbClr val="E1E8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3200" b="1" dirty="0">
                <a:solidFill>
                  <a:schemeClr val="accent2"/>
                </a:solidFill>
              </a:rPr>
              <a:t>Danke für Eure Aufmerksamkeit!</a:t>
            </a:r>
          </a:p>
          <a:p>
            <a:pPr algn="ctr"/>
            <a:endParaRPr lang="de-DE" sz="3200" b="1" dirty="0">
              <a:solidFill>
                <a:schemeClr val="accent2"/>
              </a:solidFill>
            </a:endParaRPr>
          </a:p>
          <a:p>
            <a:pPr algn="ctr"/>
            <a:r>
              <a:rPr lang="de-DE" sz="3200" b="1" dirty="0">
                <a:solidFill>
                  <a:schemeClr val="accent2"/>
                </a:solidFill>
              </a:rPr>
              <a:t>Fragen?</a:t>
            </a:r>
          </a:p>
          <a:p>
            <a:pPr algn="ctr"/>
            <a:endParaRPr lang="de-DE" sz="3200" b="1" dirty="0">
              <a:solidFill>
                <a:schemeClr val="accent2"/>
              </a:solidFill>
            </a:endParaRPr>
          </a:p>
          <a:p>
            <a:pPr algn="ctr"/>
            <a:r>
              <a:rPr lang="de-DE" sz="3200" b="1" dirty="0">
                <a:solidFill>
                  <a:schemeClr val="accent2"/>
                </a:solidFill>
              </a:rPr>
              <a:t>Anregungen?</a:t>
            </a:r>
          </a:p>
          <a:p>
            <a:pPr algn="ctr"/>
            <a:endParaRPr lang="de-DE" sz="3200" b="1" dirty="0">
              <a:solidFill>
                <a:schemeClr val="accent2"/>
              </a:solidFill>
            </a:endParaRPr>
          </a:p>
          <a:p>
            <a:pPr algn="ctr"/>
            <a:r>
              <a:rPr lang="de-DE" sz="3200" b="1" dirty="0">
                <a:solidFill>
                  <a:schemeClr val="accent2"/>
                </a:solidFill>
              </a:rPr>
              <a:t>Anwendungsbeispiele?</a:t>
            </a:r>
          </a:p>
        </p:txBody>
      </p:sp>
    </p:spTree>
    <p:extLst>
      <p:ext uri="{BB962C8B-B14F-4D97-AF65-F5344CB8AC3E}">
        <p14:creationId xmlns:p14="http://schemas.microsoft.com/office/powerpoint/2010/main" val="171041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2AA4C203-D1EE-924C-0A64-6705A8FB7644}"/>
              </a:ext>
            </a:extLst>
          </p:cNvPr>
          <p:cNvPicPr>
            <a:picLocks noChangeAspect="1"/>
          </p:cNvPicPr>
          <p:nvPr/>
        </p:nvPicPr>
        <p:blipFill rotWithShape="1">
          <a:blip r:embed="rId2">
            <a:duotone>
              <a:prstClr val="black"/>
              <a:schemeClr val="bg2">
                <a:lumMod val="20000"/>
                <a:lumOff val="80000"/>
                <a:tint val="45000"/>
                <a:satMod val="400000"/>
              </a:schemeClr>
            </a:duotone>
            <a:alphaModFix amt="35000"/>
            <a:extLst>
              <a:ext uri="{28A0092B-C50C-407E-A947-70E740481C1C}">
                <a14:useLocalDpi xmlns:a14="http://schemas.microsoft.com/office/drawing/2010/main" val="0"/>
              </a:ext>
            </a:extLst>
          </a:blip>
          <a:srcRect t="3883" r="7573" b="3804"/>
          <a:stretch/>
        </p:blipFill>
        <p:spPr>
          <a:xfrm>
            <a:off x="-15766" y="-277"/>
            <a:ext cx="12207766" cy="6858278"/>
          </a:xfrm>
          <a:prstGeom prst="rect">
            <a:avLst/>
          </a:prstGeom>
        </p:spPr>
      </p:pic>
      <p:sp>
        <p:nvSpPr>
          <p:cNvPr id="3" name="Rechteck 2">
            <a:extLst>
              <a:ext uri="{FF2B5EF4-FFF2-40B4-BE49-F238E27FC236}">
                <a16:creationId xmlns:a16="http://schemas.microsoft.com/office/drawing/2014/main" id="{944406A0-DE92-136E-FE90-043899BA761C}"/>
              </a:ext>
            </a:extLst>
          </p:cNvPr>
          <p:cNvSpPr/>
          <p:nvPr/>
        </p:nvSpPr>
        <p:spPr>
          <a:xfrm>
            <a:off x="413271" y="656949"/>
            <a:ext cx="4148219" cy="1192400"/>
          </a:xfrm>
          <a:prstGeom prst="rect">
            <a:avLst/>
          </a:prstGeom>
          <a:solidFill>
            <a:srgbClr val="E1E8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3200" b="1" dirty="0">
                <a:solidFill>
                  <a:schemeClr val="accent2"/>
                </a:solidFill>
              </a:rPr>
              <a:t>Backup</a:t>
            </a:r>
          </a:p>
        </p:txBody>
      </p:sp>
    </p:spTree>
    <p:extLst>
      <p:ext uri="{BB962C8B-B14F-4D97-AF65-F5344CB8AC3E}">
        <p14:creationId xmlns:p14="http://schemas.microsoft.com/office/powerpoint/2010/main" val="358757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Setup</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D21E3B9-7ABA-28E8-DE70-275B20CAFEB3}"/>
                  </a:ext>
                </a:extLst>
              </p:cNvPr>
              <p:cNvSpPr txBox="1"/>
              <p:nvPr/>
            </p:nvSpPr>
            <p:spPr>
              <a:xfrm>
                <a:off x="1658459" y="1275092"/>
                <a:ext cx="3710865" cy="453183"/>
              </a:xfrm>
              <a:prstGeom prst="rect">
                <a:avLst/>
              </a:prstGeom>
              <a:noFill/>
            </p:spPr>
            <p:txBody>
              <a:bodyPr wrap="square" lIns="72000" tIns="72000" rIns="72000" bIns="72000" rtlCol="0">
                <a:spAutoFit/>
              </a:bodyPr>
              <a:lstStyle/>
              <a:p>
                <a:pPr/>
                <a14:m>
                  <m:oMathPara xmlns:m="http://schemas.openxmlformats.org/officeDocument/2006/math">
                    <m:oMathParaPr>
                      <m:jc m:val="centerGroup"/>
                    </m:oMathParaPr>
                    <m:oMath xmlns:m="http://schemas.openxmlformats.org/officeDocument/2006/math">
                      <m:r>
                        <a:rPr lang="de-DE" sz="2000" i="1">
                          <a:solidFill>
                            <a:schemeClr val="accent2"/>
                          </a:solidFill>
                          <a:latin typeface="Cambria Math" panose="02040503050406030204" pitchFamily="18" charset="0"/>
                        </a:rPr>
                        <m:t>𝑗</m:t>
                      </m:r>
                      <m:r>
                        <a:rPr lang="de-DE" sz="2000" i="1">
                          <a:solidFill>
                            <a:schemeClr val="accent2"/>
                          </a:solidFill>
                          <a:latin typeface="Cambria Math" panose="02040503050406030204" pitchFamily="18" charset="0"/>
                        </a:rPr>
                        <m:t>=1,2,…,</m:t>
                      </m:r>
                      <m:r>
                        <a:rPr lang="de-DE" sz="2000" i="1">
                          <a:solidFill>
                            <a:schemeClr val="accent2"/>
                          </a:solidFill>
                          <a:latin typeface="Cambria Math" panose="02040503050406030204" pitchFamily="18" charset="0"/>
                        </a:rPr>
                        <m:t>𝐽</m:t>
                      </m:r>
                      <m:r>
                        <a:rPr lang="de-DE" sz="2000" i="1">
                          <a:solidFill>
                            <a:schemeClr val="accent2"/>
                          </a:solidFill>
                          <a:latin typeface="Cambria Math" panose="02040503050406030204" pitchFamily="18" charset="0"/>
                        </a:rPr>
                        <m:t>+1</m:t>
                      </m:r>
                    </m:oMath>
                  </m:oMathPara>
                </a14:m>
                <a:endParaRPr lang="de-DE" sz="2000" dirty="0">
                  <a:solidFill>
                    <a:schemeClr val="accent2"/>
                  </a:solidFill>
                </a:endParaRPr>
              </a:p>
            </p:txBody>
          </p:sp>
        </mc:Choice>
        <mc:Fallback xmlns="">
          <p:sp>
            <p:nvSpPr>
              <p:cNvPr id="6" name="Textfeld 5">
                <a:extLst>
                  <a:ext uri="{FF2B5EF4-FFF2-40B4-BE49-F238E27FC236}">
                    <a16:creationId xmlns:a16="http://schemas.microsoft.com/office/drawing/2014/main" id="{BD21E3B9-7ABA-28E8-DE70-275B20CAFEB3}"/>
                  </a:ext>
                </a:extLst>
              </p:cNvPr>
              <p:cNvSpPr txBox="1">
                <a:spLocks noRot="1" noChangeAspect="1" noMove="1" noResize="1" noEditPoints="1" noAdjustHandles="1" noChangeArrowheads="1" noChangeShapeType="1" noTextEdit="1"/>
              </p:cNvSpPr>
              <p:nvPr/>
            </p:nvSpPr>
            <p:spPr>
              <a:xfrm>
                <a:off x="1658459" y="1275092"/>
                <a:ext cx="3710865" cy="453183"/>
              </a:xfrm>
              <a:prstGeom prst="rect">
                <a:avLst/>
              </a:prstGeom>
              <a:blipFill>
                <a:blip r:embed="rId3"/>
                <a:stretch>
                  <a:fillRect b="-5333"/>
                </a:stretch>
              </a:blipFill>
            </p:spPr>
            <p:txBody>
              <a:bodyPr/>
              <a:lstStyle/>
              <a:p>
                <a:r>
                  <a:rPr lang="de-DE">
                    <a:noFill/>
                  </a:rPr>
                  <a:t> </a:t>
                </a:r>
              </a:p>
            </p:txBody>
          </p:sp>
        </mc:Fallback>
      </mc:AlternateContent>
      <p:sp>
        <p:nvSpPr>
          <p:cNvPr id="17" name="Geschweifte Klammer links 16">
            <a:extLst>
              <a:ext uri="{FF2B5EF4-FFF2-40B4-BE49-F238E27FC236}">
                <a16:creationId xmlns:a16="http://schemas.microsoft.com/office/drawing/2014/main" id="{96F292E2-6951-264E-D2E9-137E6B1012F9}"/>
              </a:ext>
            </a:extLst>
          </p:cNvPr>
          <p:cNvSpPr/>
          <p:nvPr/>
        </p:nvSpPr>
        <p:spPr>
          <a:xfrm>
            <a:off x="5369324" y="1060373"/>
            <a:ext cx="155448" cy="914400"/>
          </a:xfrm>
          <a:prstGeom prst="leftBrac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95D54D70-F4BC-B413-CEF2-F0B680C71F89}"/>
                  </a:ext>
                </a:extLst>
              </p:cNvPr>
              <p:cNvSpPr txBox="1"/>
              <p:nvPr/>
            </p:nvSpPr>
            <p:spPr>
              <a:xfrm>
                <a:off x="5852435" y="1027603"/>
                <a:ext cx="2783873" cy="453183"/>
              </a:xfrm>
              <a:prstGeom prst="rect">
                <a:avLst/>
              </a:prstGeom>
              <a:noFill/>
            </p:spPr>
            <p:txBody>
              <a:bodyPr wrap="square" lIns="72000" tIns="72000" rIns="72000" bIns="72000" rtlCol="0">
                <a:spAutoFit/>
              </a:bodyPr>
              <a:lstStyle/>
              <a:p>
                <a:pPr algn="l"/>
                <a14:m>
                  <m:oMath xmlns:m="http://schemas.openxmlformats.org/officeDocument/2006/math">
                    <m:r>
                      <a:rPr lang="de-DE" sz="2000" b="0" i="1" dirty="0" smtClean="0">
                        <a:solidFill>
                          <a:schemeClr val="accent2"/>
                        </a:solidFill>
                        <a:latin typeface="Cambria Math" panose="02040503050406030204" pitchFamily="18" charset="0"/>
                      </a:rPr>
                      <m:t>𝑗</m:t>
                    </m:r>
                    <m:r>
                      <a:rPr lang="de-DE" sz="2000" b="0" i="1" dirty="0" smtClean="0">
                        <a:solidFill>
                          <a:schemeClr val="accent2"/>
                        </a:solidFill>
                        <a:latin typeface="Cambria Math" panose="02040503050406030204" pitchFamily="18" charset="0"/>
                      </a:rPr>
                      <m:t>=1 </m:t>
                    </m:r>
                  </m:oMath>
                </a14:m>
                <a:r>
                  <a:rPr lang="de-DE" sz="2000" dirty="0">
                    <a:solidFill>
                      <a:schemeClr val="accent2"/>
                    </a:solidFill>
                  </a:rPr>
                  <a:t>: </a:t>
                </a:r>
                <a:r>
                  <a:rPr lang="de-DE" sz="2000" dirty="0" err="1">
                    <a:solidFill>
                      <a:schemeClr val="accent2"/>
                    </a:solidFill>
                  </a:rPr>
                  <a:t>Treament</a:t>
                </a:r>
                <a:r>
                  <a:rPr lang="de-DE" sz="2000" dirty="0">
                    <a:solidFill>
                      <a:schemeClr val="accent2"/>
                    </a:solidFill>
                  </a:rPr>
                  <a:t>-Unit</a:t>
                </a:r>
              </a:p>
            </p:txBody>
          </p:sp>
        </mc:Choice>
        <mc:Fallback xmlns="">
          <p:sp>
            <p:nvSpPr>
              <p:cNvPr id="18" name="Textfeld 17">
                <a:extLst>
                  <a:ext uri="{FF2B5EF4-FFF2-40B4-BE49-F238E27FC236}">
                    <a16:creationId xmlns:a16="http://schemas.microsoft.com/office/drawing/2014/main" id="{95D54D70-F4BC-B413-CEF2-F0B680C71F89}"/>
                  </a:ext>
                </a:extLst>
              </p:cNvPr>
              <p:cNvSpPr txBox="1">
                <a:spLocks noRot="1" noChangeAspect="1" noMove="1" noResize="1" noEditPoints="1" noAdjustHandles="1" noChangeArrowheads="1" noChangeShapeType="1" noTextEdit="1"/>
              </p:cNvSpPr>
              <p:nvPr/>
            </p:nvSpPr>
            <p:spPr>
              <a:xfrm>
                <a:off x="5852435" y="1027603"/>
                <a:ext cx="2783873" cy="453183"/>
              </a:xfrm>
              <a:prstGeom prst="rect">
                <a:avLst/>
              </a:prstGeom>
              <a:blipFill>
                <a:blip r:embed="rId4"/>
                <a:stretch>
                  <a:fillRect l="-1532" t="-2703" b="-1756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AA4C5566-6A6E-0BC0-FFEC-DF6CE774690A}"/>
                  </a:ext>
                </a:extLst>
              </p:cNvPr>
              <p:cNvSpPr txBox="1"/>
              <p:nvPr/>
            </p:nvSpPr>
            <p:spPr>
              <a:xfrm>
                <a:off x="5845760" y="1521590"/>
                <a:ext cx="4432917" cy="453183"/>
              </a:xfrm>
              <a:prstGeom prst="rect">
                <a:avLst/>
              </a:prstGeom>
              <a:noFill/>
            </p:spPr>
            <p:txBody>
              <a:bodyPr wrap="square" lIns="72000" tIns="72000" rIns="72000" bIns="72000" rtlCol="0">
                <a:spAutoFit/>
              </a:bodyPr>
              <a:lstStyle/>
              <a:p>
                <a:pPr algn="l"/>
                <a14:m>
                  <m:oMath xmlns:m="http://schemas.openxmlformats.org/officeDocument/2006/math">
                    <m:r>
                      <a:rPr lang="de-DE" sz="2000" b="0" i="1" smtClean="0">
                        <a:solidFill>
                          <a:schemeClr val="accent2"/>
                        </a:solidFill>
                        <a:latin typeface="Cambria Math" panose="02040503050406030204" pitchFamily="18" charset="0"/>
                      </a:rPr>
                      <m:t>𝑗</m:t>
                    </m:r>
                    <m:r>
                      <a:rPr lang="de-DE" sz="2000" b="0" i="1" smtClean="0">
                        <a:solidFill>
                          <a:schemeClr val="accent2"/>
                        </a:solidFill>
                        <a:latin typeface="Cambria Math" panose="02040503050406030204" pitchFamily="18" charset="0"/>
                      </a:rPr>
                      <m:t>=2, …, </m:t>
                    </m:r>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oMath>
                </a14:m>
                <a:r>
                  <a:rPr lang="de-DE" sz="2000" dirty="0">
                    <a:solidFill>
                      <a:schemeClr val="accent2"/>
                    </a:solidFill>
                  </a:rPr>
                  <a:t>: </a:t>
                </a:r>
                <a:r>
                  <a:rPr lang="de-DE" sz="2000" dirty="0" err="1">
                    <a:solidFill>
                      <a:schemeClr val="accent2"/>
                    </a:solidFill>
                  </a:rPr>
                  <a:t>Donor</a:t>
                </a:r>
                <a:r>
                  <a:rPr lang="de-DE" sz="2000" dirty="0">
                    <a:solidFill>
                      <a:schemeClr val="accent2"/>
                    </a:solidFill>
                  </a:rPr>
                  <a:t> Pool</a:t>
                </a:r>
              </a:p>
            </p:txBody>
          </p:sp>
        </mc:Choice>
        <mc:Fallback xmlns="">
          <p:sp>
            <p:nvSpPr>
              <p:cNvPr id="19" name="Textfeld 18">
                <a:extLst>
                  <a:ext uri="{FF2B5EF4-FFF2-40B4-BE49-F238E27FC236}">
                    <a16:creationId xmlns:a16="http://schemas.microsoft.com/office/drawing/2014/main" id="{AA4C5566-6A6E-0BC0-FFEC-DF6CE774690A}"/>
                  </a:ext>
                </a:extLst>
              </p:cNvPr>
              <p:cNvSpPr txBox="1">
                <a:spLocks noRot="1" noChangeAspect="1" noMove="1" noResize="1" noEditPoints="1" noAdjustHandles="1" noChangeArrowheads="1" noChangeShapeType="1" noTextEdit="1"/>
              </p:cNvSpPr>
              <p:nvPr/>
            </p:nvSpPr>
            <p:spPr>
              <a:xfrm>
                <a:off x="5845760" y="1521590"/>
                <a:ext cx="4432917" cy="453183"/>
              </a:xfrm>
              <a:prstGeom prst="rect">
                <a:avLst/>
              </a:prstGeom>
              <a:blipFill>
                <a:blip r:embed="rId5"/>
                <a:stretch>
                  <a:fillRect l="-963" t="-2703" b="-17568"/>
                </a:stretch>
              </a:blipFill>
            </p:spPr>
            <p:txBody>
              <a:bodyPr/>
              <a:lstStyle/>
              <a:p>
                <a:r>
                  <a:rPr lang="de-DE">
                    <a:noFill/>
                  </a:rPr>
                  <a:t> </a:t>
                </a:r>
              </a:p>
            </p:txBody>
          </p:sp>
        </mc:Fallback>
      </mc:AlternateContent>
      <p:grpSp>
        <p:nvGrpSpPr>
          <p:cNvPr id="4" name="Gruppieren 3">
            <a:extLst>
              <a:ext uri="{FF2B5EF4-FFF2-40B4-BE49-F238E27FC236}">
                <a16:creationId xmlns:a16="http://schemas.microsoft.com/office/drawing/2014/main" id="{E0269F0F-7E33-31A2-EE9D-AC52F2E8EAE4}"/>
              </a:ext>
            </a:extLst>
          </p:cNvPr>
          <p:cNvGrpSpPr/>
          <p:nvPr/>
        </p:nvGrpSpPr>
        <p:grpSpPr>
          <a:xfrm>
            <a:off x="2465221" y="2292397"/>
            <a:ext cx="6429377" cy="815999"/>
            <a:chOff x="2465221" y="2292397"/>
            <a:chExt cx="6429377" cy="815999"/>
          </a:xfrm>
        </p:grpSpPr>
        <p:cxnSp>
          <p:nvCxnSpPr>
            <p:cNvPr id="22" name="Gerade Verbindung mit Pfeil 21">
              <a:extLst>
                <a:ext uri="{FF2B5EF4-FFF2-40B4-BE49-F238E27FC236}">
                  <a16:creationId xmlns:a16="http://schemas.microsoft.com/office/drawing/2014/main" id="{0568807E-3C91-72BE-B315-581C4CA7170E}"/>
                </a:ext>
              </a:extLst>
            </p:cNvPr>
            <p:cNvCxnSpPr>
              <a:cxnSpLocks/>
            </p:cNvCxnSpPr>
            <p:nvPr/>
          </p:nvCxnSpPr>
          <p:spPr>
            <a:xfrm>
              <a:off x="2937071" y="2765764"/>
              <a:ext cx="55060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BCDEF80D-35EB-55F9-FCBF-F7FF54D42CC7}"/>
                    </a:ext>
                  </a:extLst>
                </p:cNvPr>
                <p:cNvSpPr txBox="1"/>
                <p:nvPr/>
              </p:nvSpPr>
              <p:spPr>
                <a:xfrm>
                  <a:off x="2465221" y="2800619"/>
                  <a:ext cx="642484"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𝑡</m:t>
                        </m:r>
                        <m:r>
                          <a:rPr lang="de-DE" sz="2000" b="0" i="1" smtClean="0">
                            <a:solidFill>
                              <a:schemeClr val="accent2"/>
                            </a:solidFill>
                            <a:latin typeface="Cambria Math" panose="02040503050406030204" pitchFamily="18" charset="0"/>
                          </a:rPr>
                          <m:t>=1</m:t>
                        </m:r>
                      </m:oMath>
                    </m:oMathPara>
                  </a14:m>
                  <a:endParaRPr lang="de-DE" sz="2000" dirty="0" err="1">
                    <a:solidFill>
                      <a:schemeClr val="accent2"/>
                    </a:solidFill>
                  </a:endParaRPr>
                </a:p>
              </p:txBody>
            </p:sp>
          </mc:Choice>
          <mc:Fallback xmlns="">
            <p:sp>
              <p:nvSpPr>
                <p:cNvPr id="25" name="Textfeld 24">
                  <a:extLst>
                    <a:ext uri="{FF2B5EF4-FFF2-40B4-BE49-F238E27FC236}">
                      <a16:creationId xmlns:a16="http://schemas.microsoft.com/office/drawing/2014/main" id="{BCDEF80D-35EB-55F9-FCBF-F7FF54D42CC7}"/>
                    </a:ext>
                  </a:extLst>
                </p:cNvPr>
                <p:cNvSpPr txBox="1">
                  <a:spLocks noRot="1" noChangeAspect="1" noMove="1" noResize="1" noEditPoints="1" noAdjustHandles="1" noChangeArrowheads="1" noChangeShapeType="1" noTextEdit="1"/>
                </p:cNvSpPr>
                <p:nvPr/>
              </p:nvSpPr>
              <p:spPr>
                <a:xfrm>
                  <a:off x="2465221" y="2800619"/>
                  <a:ext cx="642484" cy="307777"/>
                </a:xfrm>
                <a:prstGeom prst="rect">
                  <a:avLst/>
                </a:prstGeom>
                <a:blipFill>
                  <a:blip r:embed="rId6"/>
                  <a:stretch>
                    <a:fillRect l="-7547" r="-8491" b="-588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2A717F95-5613-2E62-87B5-66A33BC1C71F}"/>
                    </a:ext>
                  </a:extLst>
                </p:cNvPr>
                <p:cNvSpPr txBox="1"/>
                <p:nvPr/>
              </p:nvSpPr>
              <p:spPr>
                <a:xfrm>
                  <a:off x="8236854" y="2797463"/>
                  <a:ext cx="657744"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𝑡</m:t>
                        </m:r>
                        <m:r>
                          <a:rPr lang="de-DE" sz="2000" b="0" i="1" smtClean="0">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𝑇</m:t>
                        </m:r>
                      </m:oMath>
                    </m:oMathPara>
                  </a14:m>
                  <a:endParaRPr lang="de-DE" sz="2000" dirty="0" err="1">
                    <a:solidFill>
                      <a:schemeClr val="accent2"/>
                    </a:solidFill>
                  </a:endParaRPr>
                </a:p>
              </p:txBody>
            </p:sp>
          </mc:Choice>
          <mc:Fallback xmlns="">
            <p:sp>
              <p:nvSpPr>
                <p:cNvPr id="26" name="Textfeld 25">
                  <a:extLst>
                    <a:ext uri="{FF2B5EF4-FFF2-40B4-BE49-F238E27FC236}">
                      <a16:creationId xmlns:a16="http://schemas.microsoft.com/office/drawing/2014/main" id="{2A717F95-5613-2E62-87B5-66A33BC1C71F}"/>
                    </a:ext>
                  </a:extLst>
                </p:cNvPr>
                <p:cNvSpPr txBox="1">
                  <a:spLocks noRot="1" noChangeAspect="1" noMove="1" noResize="1" noEditPoints="1" noAdjustHandles="1" noChangeArrowheads="1" noChangeShapeType="1" noTextEdit="1"/>
                </p:cNvSpPr>
                <p:nvPr/>
              </p:nvSpPr>
              <p:spPr>
                <a:xfrm>
                  <a:off x="8236854" y="2797463"/>
                  <a:ext cx="657744" cy="307777"/>
                </a:xfrm>
                <a:prstGeom prst="rect">
                  <a:avLst/>
                </a:prstGeom>
                <a:blipFill>
                  <a:blip r:embed="rId7"/>
                  <a:stretch>
                    <a:fillRect l="-7407" r="-8333" b="-6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1B0CA4C1-0874-C344-7EE8-AA92CBDDEC71}"/>
                    </a:ext>
                  </a:extLst>
                </p:cNvPr>
                <p:cNvSpPr txBox="1"/>
                <p:nvPr/>
              </p:nvSpPr>
              <p:spPr>
                <a:xfrm>
                  <a:off x="5476553" y="2797463"/>
                  <a:ext cx="744178"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𝑡</m:t>
                        </m:r>
                        <m:r>
                          <a:rPr lang="de-DE" sz="2000" b="0" i="1" smtClean="0">
                            <a:solidFill>
                              <a:schemeClr val="accent2"/>
                            </a:solidFill>
                            <a:latin typeface="Cambria Math" panose="02040503050406030204" pitchFamily="18" charset="0"/>
                          </a:rPr>
                          <m:t>=</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𝑇</m:t>
                            </m:r>
                          </m:e>
                          <m:sub>
                            <m:r>
                              <a:rPr lang="de-DE" sz="2000" b="0" i="1" smtClean="0">
                                <a:solidFill>
                                  <a:schemeClr val="accent2"/>
                                </a:solidFill>
                                <a:latin typeface="Cambria Math" panose="02040503050406030204" pitchFamily="18" charset="0"/>
                              </a:rPr>
                              <m:t>0</m:t>
                            </m:r>
                          </m:sub>
                        </m:sSub>
                      </m:oMath>
                    </m:oMathPara>
                  </a14:m>
                  <a:endParaRPr lang="de-DE" sz="2000" dirty="0" err="1">
                    <a:solidFill>
                      <a:schemeClr val="accent2"/>
                    </a:solidFill>
                  </a:endParaRPr>
                </a:p>
              </p:txBody>
            </p:sp>
          </mc:Choice>
          <mc:Fallback xmlns="">
            <p:sp>
              <p:nvSpPr>
                <p:cNvPr id="27" name="Textfeld 26">
                  <a:extLst>
                    <a:ext uri="{FF2B5EF4-FFF2-40B4-BE49-F238E27FC236}">
                      <a16:creationId xmlns:a16="http://schemas.microsoft.com/office/drawing/2014/main" id="{1B0CA4C1-0874-C344-7EE8-AA92CBDDEC71}"/>
                    </a:ext>
                  </a:extLst>
                </p:cNvPr>
                <p:cNvSpPr txBox="1">
                  <a:spLocks noRot="1" noChangeAspect="1" noMove="1" noResize="1" noEditPoints="1" noAdjustHandles="1" noChangeArrowheads="1" noChangeShapeType="1" noTextEdit="1"/>
                </p:cNvSpPr>
                <p:nvPr/>
              </p:nvSpPr>
              <p:spPr>
                <a:xfrm>
                  <a:off x="5476553" y="2797463"/>
                  <a:ext cx="744178" cy="307777"/>
                </a:xfrm>
                <a:prstGeom prst="rect">
                  <a:avLst/>
                </a:prstGeom>
                <a:blipFill>
                  <a:blip r:embed="rId8"/>
                  <a:stretch>
                    <a:fillRect l="-6557" r="-3279" b="-16000"/>
                  </a:stretch>
                </a:blipFill>
              </p:spPr>
              <p:txBody>
                <a:bodyPr/>
                <a:lstStyle/>
                <a:p>
                  <a:r>
                    <a:rPr lang="de-DE">
                      <a:noFill/>
                    </a:rPr>
                    <a:t> </a:t>
                  </a:r>
                </a:p>
              </p:txBody>
            </p:sp>
          </mc:Fallback>
        </mc:AlternateContent>
        <p:cxnSp>
          <p:nvCxnSpPr>
            <p:cNvPr id="29" name="Gerader Verbinder 28">
              <a:extLst>
                <a:ext uri="{FF2B5EF4-FFF2-40B4-BE49-F238E27FC236}">
                  <a16:creationId xmlns:a16="http://schemas.microsoft.com/office/drawing/2014/main" id="{4C8617BC-D5FB-8368-C645-C7FD16514ABC}"/>
                </a:ext>
              </a:extLst>
            </p:cNvPr>
            <p:cNvCxnSpPr>
              <a:cxnSpLocks/>
            </p:cNvCxnSpPr>
            <p:nvPr/>
          </p:nvCxnSpPr>
          <p:spPr>
            <a:xfrm>
              <a:off x="5767802" y="2292397"/>
              <a:ext cx="0" cy="46548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grpSp>
      <p:sp>
        <p:nvSpPr>
          <p:cNvPr id="30" name="Textfeld 29">
            <a:extLst>
              <a:ext uri="{FF2B5EF4-FFF2-40B4-BE49-F238E27FC236}">
                <a16:creationId xmlns:a16="http://schemas.microsoft.com/office/drawing/2014/main" id="{D1C84867-7EE4-0FF4-C54A-9DEE70F53A64}"/>
              </a:ext>
            </a:extLst>
          </p:cNvPr>
          <p:cNvSpPr txBox="1"/>
          <p:nvPr/>
        </p:nvSpPr>
        <p:spPr>
          <a:xfrm>
            <a:off x="572429" y="1348317"/>
            <a:ext cx="1680827" cy="453183"/>
          </a:xfrm>
          <a:prstGeom prst="rect">
            <a:avLst/>
          </a:prstGeom>
          <a:noFill/>
        </p:spPr>
        <p:txBody>
          <a:bodyPr wrap="none" lIns="72000" tIns="72000" rIns="72000" bIns="72000" rtlCol="0">
            <a:spAutoFit/>
          </a:bodyPr>
          <a:lstStyle/>
          <a:p>
            <a:pPr algn="l"/>
            <a:r>
              <a:rPr lang="de-DE" sz="2000" dirty="0">
                <a:solidFill>
                  <a:schemeClr val="accent2"/>
                </a:solidFill>
              </a:rPr>
              <a:t>Observationen</a:t>
            </a:r>
          </a:p>
        </p:txBody>
      </p:sp>
      <p:sp>
        <p:nvSpPr>
          <p:cNvPr id="31" name="Textfeld 30">
            <a:extLst>
              <a:ext uri="{FF2B5EF4-FFF2-40B4-BE49-F238E27FC236}">
                <a16:creationId xmlns:a16="http://schemas.microsoft.com/office/drawing/2014/main" id="{5D437D31-8381-748C-84DE-F596E425D34D}"/>
              </a:ext>
            </a:extLst>
          </p:cNvPr>
          <p:cNvSpPr txBox="1"/>
          <p:nvPr/>
        </p:nvSpPr>
        <p:spPr>
          <a:xfrm>
            <a:off x="572429" y="2513441"/>
            <a:ext cx="1480002" cy="453183"/>
          </a:xfrm>
          <a:prstGeom prst="rect">
            <a:avLst/>
          </a:prstGeom>
          <a:noFill/>
        </p:spPr>
        <p:txBody>
          <a:bodyPr wrap="none" lIns="72000" tIns="72000" rIns="72000" bIns="72000" rtlCol="0">
            <a:spAutoFit/>
          </a:bodyPr>
          <a:lstStyle/>
          <a:p>
            <a:pPr algn="l"/>
            <a:r>
              <a:rPr lang="de-DE" sz="2000" dirty="0">
                <a:solidFill>
                  <a:schemeClr val="accent2"/>
                </a:solidFill>
              </a:rPr>
              <a:t>Zeitperioden</a:t>
            </a:r>
          </a:p>
        </p:txBody>
      </p:sp>
      <p:sp>
        <p:nvSpPr>
          <p:cNvPr id="32" name="Textfeld 31">
            <a:extLst>
              <a:ext uri="{FF2B5EF4-FFF2-40B4-BE49-F238E27FC236}">
                <a16:creationId xmlns:a16="http://schemas.microsoft.com/office/drawing/2014/main" id="{C8403B8B-F22F-98BA-0C65-045105FA8753}"/>
              </a:ext>
            </a:extLst>
          </p:cNvPr>
          <p:cNvSpPr txBox="1"/>
          <p:nvPr/>
        </p:nvSpPr>
        <p:spPr>
          <a:xfrm>
            <a:off x="572001" y="3713363"/>
            <a:ext cx="2155187" cy="453183"/>
          </a:xfrm>
          <a:prstGeom prst="rect">
            <a:avLst/>
          </a:prstGeom>
          <a:noFill/>
        </p:spPr>
        <p:txBody>
          <a:bodyPr wrap="none" lIns="72000" tIns="72000" rIns="72000" bIns="72000" rtlCol="0">
            <a:spAutoFit/>
          </a:bodyPr>
          <a:lstStyle/>
          <a:p>
            <a:pPr algn="l"/>
            <a:r>
              <a:rPr lang="de-DE" sz="2000" dirty="0">
                <a:solidFill>
                  <a:schemeClr val="accent2"/>
                </a:solidFill>
              </a:rPr>
              <a:t>Abhängige Variable</a:t>
            </a:r>
          </a:p>
        </p:txBody>
      </p:sp>
      <p:grpSp>
        <p:nvGrpSpPr>
          <p:cNvPr id="5" name="Gruppieren 4">
            <a:extLst>
              <a:ext uri="{FF2B5EF4-FFF2-40B4-BE49-F238E27FC236}">
                <a16:creationId xmlns:a16="http://schemas.microsoft.com/office/drawing/2014/main" id="{42C2D82B-69B2-BD7E-16BE-750D990515DF}"/>
              </a:ext>
            </a:extLst>
          </p:cNvPr>
          <p:cNvGrpSpPr/>
          <p:nvPr/>
        </p:nvGrpSpPr>
        <p:grpSpPr>
          <a:xfrm>
            <a:off x="3060179" y="3556756"/>
            <a:ext cx="3137394" cy="1745165"/>
            <a:chOff x="2339159" y="3482037"/>
            <a:chExt cx="3137394" cy="1745165"/>
          </a:xfrm>
        </p:grpSpPr>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3E6A379D-7818-CE03-CE83-9D14C5A46383}"/>
                    </a:ext>
                  </a:extLst>
                </p:cNvPr>
                <p:cNvSpPr txBox="1"/>
                <p:nvPr/>
              </p:nvSpPr>
              <p:spPr>
                <a:xfrm>
                  <a:off x="3202651" y="3491005"/>
                  <a:ext cx="2273902" cy="1186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de-DE" sz="2000" i="1" smtClean="0">
                                <a:solidFill>
                                  <a:schemeClr val="accent2"/>
                                </a:solidFill>
                                <a:latin typeface="Cambria Math" panose="02040503050406030204" pitchFamily="18" charset="0"/>
                              </a:rPr>
                            </m:ctrlPr>
                          </m:mPr>
                          <m:mr>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i="1">
                                      <a:solidFill>
                                        <a:schemeClr val="accent2"/>
                                      </a:solidFill>
                                      <a:latin typeface="Cambria Math" panose="02040503050406030204" pitchFamily="18" charset="0"/>
                                    </a:rPr>
                                    <m:t>1,1</m:t>
                                  </m:r>
                                </m:sub>
                                <m:sup>
                                  <m:r>
                                    <a:rPr lang="de-DE" sz="2000" i="1">
                                      <a:solidFill>
                                        <a:schemeClr val="accent2"/>
                                      </a:solidFill>
                                      <a:latin typeface="Cambria Math" panose="02040503050406030204" pitchFamily="18" charset="0"/>
                                    </a:rPr>
                                    <m:t>𝑁</m:t>
                                  </m:r>
                                </m:sup>
                              </m:sSubSup>
                            </m:e>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i="1">
                                      <a:solidFill>
                                        <a:schemeClr val="accent2"/>
                                      </a:solidFill>
                                      <a:latin typeface="Cambria Math" panose="02040503050406030204" pitchFamily="18" charset="0"/>
                                    </a:rPr>
                                    <m:t>1,</m:t>
                                  </m:r>
                                  <m:sSub>
                                    <m:sSubPr>
                                      <m:ctrlPr>
                                        <a:rPr lang="de-DE" sz="200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𝑇</m:t>
                                      </m:r>
                                    </m:e>
                                    <m:sub>
                                      <m:r>
                                        <a:rPr lang="de-DE" sz="2000" b="0" i="1" smtClean="0">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𝑇</m:t>
                                  </m:r>
                                </m:sup>
                              </m:sSubSup>
                            </m:e>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i="1">
                                      <a:solidFill>
                                        <a:schemeClr val="accent2"/>
                                      </a:solidFill>
                                      <a:latin typeface="Cambria Math" panose="02040503050406030204" pitchFamily="18" charset="0"/>
                                    </a:rPr>
                                    <m:t>1,</m:t>
                                  </m:r>
                                  <m:r>
                                    <a:rPr lang="de-DE" sz="2000" i="1" smtClean="0">
                                      <a:solidFill>
                                        <a:schemeClr val="accent2"/>
                                      </a:solidFill>
                                      <a:latin typeface="Cambria Math" panose="02040503050406030204" pitchFamily="18" charset="0"/>
                                    </a:rPr>
                                    <m:t> </m:t>
                                  </m:r>
                                  <m:r>
                                    <a:rPr lang="de-DE" sz="2000" b="0" i="1" smtClean="0">
                                      <a:solidFill>
                                        <a:schemeClr val="accent2"/>
                                      </a:solidFill>
                                      <a:latin typeface="Cambria Math" panose="02040503050406030204" pitchFamily="18" charset="0"/>
                                    </a:rPr>
                                    <m:t>𝑇</m:t>
                                  </m:r>
                                </m:sub>
                                <m:sup>
                                  <m:r>
                                    <a:rPr lang="de-DE" sz="2000" b="0" i="1" smtClean="0">
                                      <a:solidFill>
                                        <a:schemeClr val="accent2"/>
                                      </a:solidFill>
                                      <a:latin typeface="Cambria Math" panose="02040503050406030204" pitchFamily="18" charset="0"/>
                                    </a:rPr>
                                    <m:t>𝑇</m:t>
                                  </m:r>
                                </m:sup>
                              </m:sSubSup>
                            </m:e>
                          </m:mr>
                          <m:mr>
                            <m:e>
                              <m:sSubSup>
                                <m:sSubSupPr>
                                  <m:ctrlPr>
                                    <a:rPr lang="de-DE" sz="200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2,1</m:t>
                                  </m:r>
                                </m:sub>
                                <m:sup>
                                  <m:r>
                                    <a:rPr lang="de-DE" sz="2000" b="0" i="1" smtClean="0">
                                      <a:solidFill>
                                        <a:schemeClr val="accent2"/>
                                      </a:solidFill>
                                      <a:latin typeface="Cambria Math" panose="02040503050406030204" pitchFamily="18" charset="0"/>
                                    </a:rPr>
                                    <m:t>𝑁</m:t>
                                  </m:r>
                                </m:sup>
                              </m:sSubSup>
                            </m:e>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2</m:t>
                                  </m:r>
                                  <m:r>
                                    <a:rPr lang="de-DE" sz="2000" i="1">
                                      <a:solidFill>
                                        <a:schemeClr val="accent2"/>
                                      </a:solidFill>
                                      <a:latin typeface="Cambria Math" panose="02040503050406030204" pitchFamily="18" charset="0"/>
                                    </a:rPr>
                                    <m:t>,</m:t>
                                  </m:r>
                                  <m:sSub>
                                    <m:sSubPr>
                                      <m:ctrlPr>
                                        <a:rPr lang="de-DE" sz="2000" i="1">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𝑇</m:t>
                                      </m:r>
                                    </m:e>
                                    <m:sub>
                                      <m:r>
                                        <a:rPr lang="de-DE" sz="2000" i="1">
                                          <a:solidFill>
                                            <a:schemeClr val="accent2"/>
                                          </a:solidFill>
                                          <a:latin typeface="Cambria Math" panose="02040503050406030204" pitchFamily="18" charset="0"/>
                                        </a:rPr>
                                        <m:t>0</m:t>
                                      </m:r>
                                    </m:sub>
                                  </m:sSub>
                                </m:sub>
                                <m:sup>
                                  <m:r>
                                    <a:rPr lang="de-DE" sz="2000" i="1">
                                      <a:solidFill>
                                        <a:schemeClr val="accent2"/>
                                      </a:solidFill>
                                      <a:latin typeface="Cambria Math" panose="02040503050406030204" pitchFamily="18" charset="0"/>
                                    </a:rPr>
                                    <m:t>𝑁</m:t>
                                  </m:r>
                                </m:sup>
                              </m:sSubSup>
                            </m:e>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2</m:t>
                                  </m:r>
                                  <m:r>
                                    <a:rPr lang="de-DE" sz="2000" i="1">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𝑇</m:t>
                                  </m:r>
                                  <m:r>
                                    <a:rPr lang="de-DE" sz="2000" i="1" smtClean="0">
                                      <a:solidFill>
                                        <a:schemeClr val="accent2"/>
                                      </a:solidFill>
                                      <a:latin typeface="Cambria Math" panose="02040503050406030204" pitchFamily="18" charset="0"/>
                                    </a:rPr>
                                    <m:t> </m:t>
                                  </m:r>
                                </m:sub>
                                <m:sup>
                                  <m:r>
                                    <a:rPr lang="de-DE" sz="2000" i="1">
                                      <a:solidFill>
                                        <a:schemeClr val="accent2"/>
                                      </a:solidFill>
                                      <a:latin typeface="Cambria Math" panose="02040503050406030204" pitchFamily="18" charset="0"/>
                                    </a:rPr>
                                    <m:t>𝑁</m:t>
                                  </m:r>
                                </m:sup>
                              </m:sSubSup>
                            </m:e>
                          </m:mr>
                          <m:mr>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+1,1</m:t>
                                  </m:r>
                                </m:sub>
                                <m:sup>
                                  <m:r>
                                    <a:rPr lang="de-DE" sz="2000" i="1">
                                      <a:solidFill>
                                        <a:schemeClr val="accent2"/>
                                      </a:solidFill>
                                      <a:latin typeface="Cambria Math" panose="02040503050406030204" pitchFamily="18" charset="0"/>
                                    </a:rPr>
                                    <m:t>𝑁</m:t>
                                  </m:r>
                                </m:sup>
                              </m:sSubSup>
                            </m:e>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Sub>
                                    <m:sSubPr>
                                      <m:ctrlPr>
                                        <a:rPr lang="de-DE" sz="2000" i="1">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𝑇</m:t>
                                      </m:r>
                                    </m:e>
                                    <m:sub>
                                      <m:r>
                                        <a:rPr lang="de-DE" sz="2000" i="1">
                                          <a:solidFill>
                                            <a:schemeClr val="accent2"/>
                                          </a:solidFill>
                                          <a:latin typeface="Cambria Math" panose="02040503050406030204" pitchFamily="18" charset="0"/>
                                        </a:rPr>
                                        <m:t>0</m:t>
                                      </m:r>
                                    </m:sub>
                                  </m:sSub>
                                </m:sub>
                                <m:sup>
                                  <m:r>
                                    <a:rPr lang="de-DE" sz="2000" i="1">
                                      <a:solidFill>
                                        <a:schemeClr val="accent2"/>
                                      </a:solidFill>
                                      <a:latin typeface="Cambria Math" panose="02040503050406030204" pitchFamily="18" charset="0"/>
                                    </a:rPr>
                                    <m:t>𝑁</m:t>
                                  </m:r>
                                </m:sup>
                              </m:sSubSup>
                            </m:e>
                            <m:e>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r>
                                    <a:rPr lang="de-DE" sz="2000" b="0" i="1" smtClean="0">
                                      <a:solidFill>
                                        <a:schemeClr val="accent2"/>
                                      </a:solidFill>
                                      <a:latin typeface="Cambria Math" panose="02040503050406030204" pitchFamily="18" charset="0"/>
                                    </a:rPr>
                                    <m:t>𝑇</m:t>
                                  </m:r>
                                  <m:r>
                                    <a:rPr lang="de-DE" sz="2000" i="1" smtClean="0">
                                      <a:solidFill>
                                        <a:schemeClr val="accent2"/>
                                      </a:solidFill>
                                      <a:latin typeface="Cambria Math" panose="02040503050406030204" pitchFamily="18" charset="0"/>
                                    </a:rPr>
                                    <m:t> </m:t>
                                  </m:r>
                                </m:sub>
                                <m:sup>
                                  <m:r>
                                    <a:rPr lang="de-DE" sz="2000" i="1">
                                      <a:solidFill>
                                        <a:schemeClr val="accent2"/>
                                      </a:solidFill>
                                      <a:latin typeface="Cambria Math" panose="02040503050406030204" pitchFamily="18" charset="0"/>
                                    </a:rPr>
                                    <m:t>𝑁</m:t>
                                  </m:r>
                                </m:sup>
                              </m:sSubSup>
                            </m:e>
                          </m:mr>
                        </m:m>
                      </m:oMath>
                    </m:oMathPara>
                  </a14:m>
                  <a:endParaRPr lang="de-DE" sz="2000" dirty="0" err="1">
                    <a:solidFill>
                      <a:schemeClr val="accent2"/>
                    </a:solidFill>
                  </a:endParaRPr>
                </a:p>
              </p:txBody>
            </p:sp>
          </mc:Choice>
          <mc:Fallback xmlns="">
            <p:sp>
              <p:nvSpPr>
                <p:cNvPr id="34" name="Textfeld 33">
                  <a:extLst>
                    <a:ext uri="{FF2B5EF4-FFF2-40B4-BE49-F238E27FC236}">
                      <a16:creationId xmlns:a16="http://schemas.microsoft.com/office/drawing/2014/main" id="{3E6A379D-7818-CE03-CE83-9D14C5A46383}"/>
                    </a:ext>
                  </a:extLst>
                </p:cNvPr>
                <p:cNvSpPr txBox="1">
                  <a:spLocks noRot="1" noChangeAspect="1" noMove="1" noResize="1" noEditPoints="1" noAdjustHandles="1" noChangeArrowheads="1" noChangeShapeType="1" noTextEdit="1"/>
                </p:cNvSpPr>
                <p:nvPr/>
              </p:nvSpPr>
              <p:spPr>
                <a:xfrm>
                  <a:off x="3202651" y="3491005"/>
                  <a:ext cx="2273902" cy="1186928"/>
                </a:xfrm>
                <a:prstGeom prst="rect">
                  <a:avLst/>
                </a:prstGeom>
                <a:blipFill>
                  <a:blip r:embed="rId9"/>
                  <a:stretch>
                    <a:fillRect r="-3753"/>
                  </a:stretch>
                </a:blipFill>
              </p:spPr>
              <p:txBody>
                <a:bodyPr/>
                <a:lstStyle/>
                <a:p>
                  <a:r>
                    <a:rPr lang="de-DE">
                      <a:noFill/>
                    </a:rPr>
                    <a:t> </a:t>
                  </a:r>
                </a:p>
              </p:txBody>
            </p:sp>
          </mc:Fallback>
        </mc:AlternateContent>
        <p:sp>
          <p:nvSpPr>
            <p:cNvPr id="35" name="Geschweifte Klammer links 34">
              <a:extLst>
                <a:ext uri="{FF2B5EF4-FFF2-40B4-BE49-F238E27FC236}">
                  <a16:creationId xmlns:a16="http://schemas.microsoft.com/office/drawing/2014/main" id="{94EF5460-D9EB-0DEF-752D-EB9AB15640BC}"/>
                </a:ext>
              </a:extLst>
            </p:cNvPr>
            <p:cNvSpPr/>
            <p:nvPr/>
          </p:nvSpPr>
          <p:spPr>
            <a:xfrm>
              <a:off x="2984143" y="3482037"/>
              <a:ext cx="155448" cy="914400"/>
            </a:xfrm>
            <a:prstGeom prst="leftBrac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Geschweifte Klammer links 35">
              <a:extLst>
                <a:ext uri="{FF2B5EF4-FFF2-40B4-BE49-F238E27FC236}">
                  <a16:creationId xmlns:a16="http://schemas.microsoft.com/office/drawing/2014/main" id="{1AFC0A40-E979-6351-5635-A20B723A3992}"/>
                </a:ext>
              </a:extLst>
            </p:cNvPr>
            <p:cNvSpPr/>
            <p:nvPr/>
          </p:nvSpPr>
          <p:spPr>
            <a:xfrm rot="16200000">
              <a:off x="4184286" y="3774267"/>
              <a:ext cx="195847" cy="2030245"/>
            </a:xfrm>
            <a:prstGeom prst="leftBrac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7C1CEE4E-A2EF-B388-53ED-AF17F0E80686}"/>
                    </a:ext>
                  </a:extLst>
                </p:cNvPr>
                <p:cNvSpPr txBox="1"/>
                <p:nvPr/>
              </p:nvSpPr>
              <p:spPr>
                <a:xfrm>
                  <a:off x="2339159" y="3776692"/>
                  <a:ext cx="60952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oMath>
                    </m:oMathPara>
                  </a14:m>
                  <a:endParaRPr lang="de-DE" sz="2000" dirty="0" err="1">
                    <a:solidFill>
                      <a:schemeClr val="accent2"/>
                    </a:solidFill>
                  </a:endParaRPr>
                </a:p>
              </p:txBody>
            </p:sp>
          </mc:Choice>
          <mc:Fallback xmlns="">
            <p:sp>
              <p:nvSpPr>
                <p:cNvPr id="37" name="Textfeld 36">
                  <a:extLst>
                    <a:ext uri="{FF2B5EF4-FFF2-40B4-BE49-F238E27FC236}">
                      <a16:creationId xmlns:a16="http://schemas.microsoft.com/office/drawing/2014/main" id="{7C1CEE4E-A2EF-B388-53ED-AF17F0E80686}"/>
                    </a:ext>
                  </a:extLst>
                </p:cNvPr>
                <p:cNvSpPr txBox="1">
                  <a:spLocks noRot="1" noChangeAspect="1" noMove="1" noResize="1" noEditPoints="1" noAdjustHandles="1" noChangeArrowheads="1" noChangeShapeType="1" noTextEdit="1"/>
                </p:cNvSpPr>
                <p:nvPr/>
              </p:nvSpPr>
              <p:spPr>
                <a:xfrm>
                  <a:off x="2339159" y="3776692"/>
                  <a:ext cx="609526" cy="307777"/>
                </a:xfrm>
                <a:prstGeom prst="rect">
                  <a:avLst/>
                </a:prstGeom>
                <a:blipFill>
                  <a:blip r:embed="rId10"/>
                  <a:stretch>
                    <a:fillRect l="-14000" r="-9000" b="-3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4AD3ADC5-B35F-98BF-CEB2-652D15E6953B}"/>
                    </a:ext>
                  </a:extLst>
                </p:cNvPr>
                <p:cNvSpPr txBox="1"/>
                <p:nvPr/>
              </p:nvSpPr>
              <p:spPr>
                <a:xfrm>
                  <a:off x="4201370" y="4919425"/>
                  <a:ext cx="21563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dirty="0" smtClean="0">
                            <a:solidFill>
                              <a:schemeClr val="accent2"/>
                            </a:solidFill>
                            <a:latin typeface="Cambria Math" panose="02040503050406030204" pitchFamily="18" charset="0"/>
                          </a:rPr>
                          <m:t>𝑇</m:t>
                        </m:r>
                      </m:oMath>
                    </m:oMathPara>
                  </a14:m>
                  <a:endParaRPr lang="de-DE" sz="2000" dirty="0">
                    <a:solidFill>
                      <a:schemeClr val="accent2"/>
                    </a:solidFill>
                  </a:endParaRPr>
                </a:p>
              </p:txBody>
            </p:sp>
          </mc:Choice>
          <mc:Fallback xmlns="">
            <p:sp>
              <p:nvSpPr>
                <p:cNvPr id="39" name="Textfeld 38">
                  <a:extLst>
                    <a:ext uri="{FF2B5EF4-FFF2-40B4-BE49-F238E27FC236}">
                      <a16:creationId xmlns:a16="http://schemas.microsoft.com/office/drawing/2014/main" id="{4AD3ADC5-B35F-98BF-CEB2-652D15E6953B}"/>
                    </a:ext>
                  </a:extLst>
                </p:cNvPr>
                <p:cNvSpPr txBox="1">
                  <a:spLocks noRot="1" noChangeAspect="1" noMove="1" noResize="1" noEditPoints="1" noAdjustHandles="1" noChangeArrowheads="1" noChangeShapeType="1" noTextEdit="1"/>
                </p:cNvSpPr>
                <p:nvPr/>
              </p:nvSpPr>
              <p:spPr>
                <a:xfrm>
                  <a:off x="4201370" y="4919425"/>
                  <a:ext cx="215635" cy="307777"/>
                </a:xfrm>
                <a:prstGeom prst="rect">
                  <a:avLst/>
                </a:prstGeom>
                <a:blipFill>
                  <a:blip r:embed="rId11"/>
                  <a:stretch>
                    <a:fillRect l="-25000" r="-25000" b="-5882"/>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038E8334-BA95-FB16-4259-345F76A80F7A}"/>
                  </a:ext>
                </a:extLst>
              </p:cNvPr>
              <p:cNvSpPr txBox="1"/>
              <p:nvPr/>
            </p:nvSpPr>
            <p:spPr>
              <a:xfrm>
                <a:off x="6810881" y="3437968"/>
                <a:ext cx="4873938" cy="1376513"/>
              </a:xfrm>
              <a:prstGeom prst="rect">
                <a:avLst/>
              </a:prstGeom>
              <a:noFill/>
            </p:spPr>
            <p:txBody>
              <a:bodyPr wrap="square" lIns="72000" tIns="72000" rIns="72000" bIns="72000" rtlCol="0">
                <a:spAutoFit/>
              </a:bodyPr>
              <a:lstStyle/>
              <a:p>
                <a:pPr/>
                <a:r>
                  <a:rPr lang="de-DE" sz="2000" dirty="0">
                    <a:solidFill>
                      <a:schemeClr val="accent2"/>
                    </a:solidFill>
                  </a:rPr>
                  <a:t>Erklärende Variablen: Für jede Observation </a:t>
                </a:r>
                <a14:m>
                  <m:oMath xmlns:m="http://schemas.openxmlformats.org/officeDocument/2006/math">
                    <m:r>
                      <a:rPr lang="de-DE" sz="2000" i="1" dirty="0" smtClean="0">
                        <a:solidFill>
                          <a:schemeClr val="accent2"/>
                        </a:solidFill>
                        <a:latin typeface="Cambria Math" panose="02040503050406030204" pitchFamily="18" charset="0"/>
                      </a:rPr>
                      <m:t>𝑗</m:t>
                    </m:r>
                  </m:oMath>
                </a14:m>
                <a:r>
                  <a:rPr lang="de-DE" sz="2000" dirty="0">
                    <a:solidFill>
                      <a:schemeClr val="accent2"/>
                    </a:solidFill>
                  </a:rPr>
                  <a:t> werden zusätzlich </a:t>
                </a:r>
                <a14:m>
                  <m:oMath xmlns:m="http://schemas.openxmlformats.org/officeDocument/2006/math">
                    <m:r>
                      <a:rPr lang="de-DE" sz="2000" b="0" i="1" smtClean="0">
                        <a:solidFill>
                          <a:schemeClr val="accent2"/>
                        </a:solidFill>
                        <a:latin typeface="Cambria Math" panose="02040503050406030204" pitchFamily="18" charset="0"/>
                      </a:rPr>
                      <m:t>𝐾</m:t>
                    </m:r>
                  </m:oMath>
                </a14:m>
                <a:r>
                  <a:rPr lang="de-DE" sz="2000" dirty="0">
                    <a:solidFill>
                      <a:schemeClr val="accent2"/>
                    </a:solidFill>
                  </a:rPr>
                  <a:t> erklärende Variablen beobachtet</a:t>
                </a:r>
                <a:br>
                  <a:rPr lang="de-DE" sz="2000" dirty="0">
                    <a:solidFill>
                      <a:schemeClr val="accent2"/>
                    </a:solidFill>
                  </a:rPr>
                </a:br>
                <a14:m>
                  <m:oMathPara xmlns:m="http://schemas.openxmlformats.org/officeDocument/2006/math">
                    <m:oMathParaPr>
                      <m:jc m:val="centerGroup"/>
                    </m:oMathParaPr>
                    <m:oMath xmlns:m="http://schemas.openxmlformats.org/officeDocument/2006/math">
                      <m:sSub>
                        <m:sSubPr>
                          <m:ctrlPr>
                            <a:rPr lang="de-DE" sz="200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𝑋</m:t>
                          </m:r>
                        </m:e>
                        <m:sub>
                          <m:r>
                            <a:rPr lang="de-DE" sz="2000" b="0" i="1" smtClean="0">
                              <a:solidFill>
                                <a:schemeClr val="accent2"/>
                              </a:solidFill>
                              <a:latin typeface="Cambria Math" panose="02040503050406030204" pitchFamily="18" charset="0"/>
                            </a:rPr>
                            <m:t>1</m:t>
                          </m:r>
                        </m:sub>
                      </m:sSub>
                      <m:r>
                        <a:rPr lang="de-DE" sz="2000" b="0" i="1" smtClean="0">
                          <a:solidFill>
                            <a:schemeClr val="accent2"/>
                          </a:solidFill>
                          <a:latin typeface="Cambria Math" panose="02040503050406030204" pitchFamily="18" charset="0"/>
                        </a:rPr>
                        <m:t>, …, </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𝑋</m:t>
                          </m:r>
                        </m:e>
                        <m:sub>
                          <m:r>
                            <a:rPr lang="de-DE" sz="2000" b="0" i="1" smtClean="0">
                              <a:solidFill>
                                <a:schemeClr val="accent2"/>
                              </a:solidFill>
                              <a:latin typeface="Cambria Math" panose="02040503050406030204" pitchFamily="18" charset="0"/>
                            </a:rPr>
                            <m:t>𝐾</m:t>
                          </m:r>
                        </m:sub>
                      </m:sSub>
                    </m:oMath>
                  </m:oMathPara>
                </a14:m>
                <a:endParaRPr lang="de-DE" sz="2000" dirty="0">
                  <a:solidFill>
                    <a:schemeClr val="accent2"/>
                  </a:solidFill>
                </a:endParaRPr>
              </a:p>
            </p:txBody>
          </p:sp>
        </mc:Choice>
        <mc:Fallback xmlns="">
          <p:sp>
            <p:nvSpPr>
              <p:cNvPr id="40" name="Textfeld 39">
                <a:extLst>
                  <a:ext uri="{FF2B5EF4-FFF2-40B4-BE49-F238E27FC236}">
                    <a16:creationId xmlns:a16="http://schemas.microsoft.com/office/drawing/2014/main" id="{038E8334-BA95-FB16-4259-345F76A80F7A}"/>
                  </a:ext>
                </a:extLst>
              </p:cNvPr>
              <p:cNvSpPr txBox="1">
                <a:spLocks noRot="1" noChangeAspect="1" noMove="1" noResize="1" noEditPoints="1" noAdjustHandles="1" noChangeArrowheads="1" noChangeShapeType="1" noTextEdit="1"/>
              </p:cNvSpPr>
              <p:nvPr/>
            </p:nvSpPr>
            <p:spPr>
              <a:xfrm>
                <a:off x="6810881" y="3437968"/>
                <a:ext cx="4873938" cy="1376513"/>
              </a:xfrm>
              <a:prstGeom prst="rect">
                <a:avLst/>
              </a:prstGeom>
              <a:blipFill>
                <a:blip r:embed="rId12"/>
                <a:stretch>
                  <a:fillRect l="-1625" t="-44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2" name="Textfeld 41">
                <a:extLst>
                  <a:ext uri="{FF2B5EF4-FFF2-40B4-BE49-F238E27FC236}">
                    <a16:creationId xmlns:a16="http://schemas.microsoft.com/office/drawing/2014/main" id="{1564E674-E1A6-A31D-E537-FACD1CC6C150}"/>
                  </a:ext>
                </a:extLst>
              </p:cNvPr>
              <p:cNvSpPr txBox="1"/>
              <p:nvPr/>
            </p:nvSpPr>
            <p:spPr>
              <a:xfrm>
                <a:off x="572000" y="5227202"/>
                <a:ext cx="4039101" cy="496784"/>
              </a:xfrm>
              <a:prstGeom prst="rect">
                <a:avLst/>
              </a:prstGeom>
              <a:noFill/>
            </p:spPr>
            <p:txBody>
              <a:bodyPr wrap="none" lIns="72000" tIns="72000" rIns="72000" bIns="72000" rtlCol="0">
                <a:spAutoFit/>
              </a:bodyPr>
              <a:lstStyle/>
              <a:p>
                <a:r>
                  <a:rPr lang="de-DE" sz="2000" dirty="0">
                    <a:solidFill>
                      <a:schemeClr val="accent2"/>
                    </a:solidFill>
                  </a:rPr>
                  <a:t>Treatment-Effekt </a:t>
                </a:r>
                <a14:m>
                  <m:oMath xmlns:m="http://schemas.openxmlformats.org/officeDocument/2006/math">
                    <m:sSub>
                      <m:sSubPr>
                        <m:ctrlPr>
                          <a:rPr lang="de-DE" sz="200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  </m:t>
                        </m:r>
                        <m:r>
                          <a:rPr lang="de-DE" sz="2000" i="1" smtClean="0">
                            <a:solidFill>
                              <a:schemeClr val="accent2"/>
                            </a:solidFill>
                            <a:latin typeface="Cambria Math" panose="02040503050406030204" pitchFamily="18" charset="0"/>
                            <a:ea typeface="Cambria Math" panose="02040503050406030204" pitchFamily="18" charset="0"/>
                          </a:rPr>
                          <m:t>𝜏</m:t>
                        </m:r>
                      </m:e>
                      <m:sub>
                        <m:r>
                          <a:rPr lang="de-DE" sz="2000" b="0" i="1" smtClean="0">
                            <a:solidFill>
                              <a:schemeClr val="accent2"/>
                            </a:solidFill>
                            <a:latin typeface="Cambria Math" panose="02040503050406030204" pitchFamily="18" charset="0"/>
                          </a:rPr>
                          <m:t>1,</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𝑡</m:t>
                            </m:r>
                          </m:e>
                          <m:sub>
                            <m:r>
                              <a:rPr lang="de-DE" sz="2000" i="1">
                                <a:solidFill>
                                  <a:schemeClr val="accent2"/>
                                </a:solidFill>
                                <a:latin typeface="Cambria Math" panose="02040503050406030204" pitchFamily="18" charset="0"/>
                              </a:rPr>
                              <m:t>0</m:t>
                            </m:r>
                          </m:sub>
                        </m:sSub>
                      </m:sub>
                    </m:sSub>
                    <m:r>
                      <a:rPr lang="de-DE" sz="2000" b="0" i="1" smtClean="0">
                        <a:solidFill>
                          <a:schemeClr val="accent2"/>
                        </a:solidFill>
                        <a:latin typeface="Cambria Math" panose="02040503050406030204" pitchFamily="18" charset="0"/>
                      </a:rPr>
                      <m:t>= </m:t>
                    </m:r>
                    <m:sSubSup>
                      <m:sSubSupPr>
                        <m:ctrlPr>
                          <a:rPr lang="de-DE" sz="2000" b="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1,</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𝑡</m:t>
                            </m:r>
                          </m:e>
                          <m:sub>
                            <m:r>
                              <a:rPr lang="de-DE" sz="2000" b="0" i="1" smtClean="0">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𝑇</m:t>
                        </m:r>
                      </m:sup>
                    </m:sSubSup>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i="1">
                            <a:solidFill>
                              <a:schemeClr val="accent2"/>
                            </a:solidFill>
                            <a:latin typeface="Cambria Math" panose="02040503050406030204" pitchFamily="18" charset="0"/>
                          </a:rPr>
                          <m:t>1,</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𝑡</m:t>
                            </m:r>
                          </m:e>
                          <m:sub>
                            <m:r>
                              <a:rPr lang="de-DE" sz="2000" i="1">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𝑁</m:t>
                        </m:r>
                      </m:sup>
                    </m:sSubSup>
                  </m:oMath>
                </a14:m>
                <a:endParaRPr lang="de-DE" sz="2000" dirty="0">
                  <a:solidFill>
                    <a:schemeClr val="accent2"/>
                  </a:solidFill>
                </a:endParaRPr>
              </a:p>
            </p:txBody>
          </p:sp>
        </mc:Choice>
        <mc:Fallback xmlns="">
          <p:sp>
            <p:nvSpPr>
              <p:cNvPr id="42" name="Textfeld 41">
                <a:extLst>
                  <a:ext uri="{FF2B5EF4-FFF2-40B4-BE49-F238E27FC236}">
                    <a16:creationId xmlns:a16="http://schemas.microsoft.com/office/drawing/2014/main" id="{1564E674-E1A6-A31D-E537-FACD1CC6C150}"/>
                  </a:ext>
                </a:extLst>
              </p:cNvPr>
              <p:cNvSpPr txBox="1">
                <a:spLocks noRot="1" noChangeAspect="1" noMove="1" noResize="1" noEditPoints="1" noAdjustHandles="1" noChangeArrowheads="1" noChangeShapeType="1" noTextEdit="1"/>
              </p:cNvSpPr>
              <p:nvPr/>
            </p:nvSpPr>
            <p:spPr>
              <a:xfrm>
                <a:off x="572000" y="5227202"/>
                <a:ext cx="4039101" cy="496784"/>
              </a:xfrm>
              <a:prstGeom prst="rect">
                <a:avLst/>
              </a:prstGeom>
              <a:blipFill>
                <a:blip r:embed="rId13"/>
                <a:stretch>
                  <a:fillRect l="-2115" b="-9756"/>
                </a:stretch>
              </a:blipFill>
            </p:spPr>
            <p:txBody>
              <a:bodyPr/>
              <a:lstStyle/>
              <a:p>
                <a:r>
                  <a:rPr lang="de-DE">
                    <a:noFill/>
                  </a:rPr>
                  <a:t> </a:t>
                </a:r>
              </a:p>
            </p:txBody>
          </p:sp>
        </mc:Fallback>
      </mc:AlternateContent>
    </p:spTree>
    <p:extLst>
      <p:ext uri="{BB962C8B-B14F-4D97-AF65-F5344CB8AC3E}">
        <p14:creationId xmlns:p14="http://schemas.microsoft.com/office/powerpoint/2010/main" val="371179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mc:AlternateContent xmlns:mc="http://schemas.openxmlformats.org/markup-compatibility/2006" xmlns:a14="http://schemas.microsoft.com/office/drawing/2010/main">
        <mc:Choice Requires="a14">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Schätzung von </a:t>
                </a:r>
                <a14:m>
                  <m:oMath xmlns:m="http://schemas.openxmlformats.org/officeDocument/2006/math">
                    <m:sSubSup>
                      <m:sSubSupPr>
                        <m:ctrlPr>
                          <a:rPr lang="de-DE" sz="2000" b="1" i="1">
                            <a:solidFill>
                              <a:schemeClr val="tx2"/>
                            </a:solidFill>
                            <a:latin typeface="Cambria Math" panose="02040503050406030204" pitchFamily="18" charset="0"/>
                          </a:rPr>
                        </m:ctrlPr>
                      </m:sSubSupPr>
                      <m:e>
                        <m:r>
                          <a:rPr lang="de-DE" sz="2000" b="1">
                            <a:solidFill>
                              <a:schemeClr val="tx2"/>
                            </a:solidFill>
                            <a:latin typeface="Cambria Math" panose="02040503050406030204" pitchFamily="18" charset="0"/>
                          </a:rPr>
                          <m:t>𝒀</m:t>
                        </m:r>
                      </m:e>
                      <m:sub>
                        <m:r>
                          <a:rPr lang="de-DE" sz="2000" b="1">
                            <a:solidFill>
                              <a:schemeClr val="tx2"/>
                            </a:solidFill>
                            <a:latin typeface="Cambria Math" panose="02040503050406030204" pitchFamily="18" charset="0"/>
                          </a:rPr>
                          <m:t>𝟏</m:t>
                        </m:r>
                        <m:r>
                          <a:rPr lang="de-DE" sz="2000" b="1">
                            <a:solidFill>
                              <a:schemeClr val="tx2"/>
                            </a:solidFill>
                            <a:latin typeface="Cambria Math" panose="02040503050406030204" pitchFamily="18" charset="0"/>
                          </a:rPr>
                          <m:t>,</m:t>
                        </m:r>
                        <m:sSub>
                          <m:sSubPr>
                            <m:ctrlPr>
                              <a:rPr lang="de-DE" sz="2000" b="1" i="1">
                                <a:solidFill>
                                  <a:schemeClr val="tx2"/>
                                </a:solidFill>
                                <a:latin typeface="Cambria Math" panose="02040503050406030204" pitchFamily="18" charset="0"/>
                              </a:rPr>
                            </m:ctrlPr>
                          </m:sSubPr>
                          <m:e>
                            <m:r>
                              <a:rPr lang="de-DE" sz="2000" b="1">
                                <a:solidFill>
                                  <a:schemeClr val="tx2"/>
                                </a:solidFill>
                                <a:latin typeface="Cambria Math" panose="02040503050406030204" pitchFamily="18" charset="0"/>
                              </a:rPr>
                              <m:t>𝒕</m:t>
                            </m:r>
                          </m:e>
                          <m:sub>
                            <m:r>
                              <a:rPr lang="de-DE" sz="2000" b="1">
                                <a:solidFill>
                                  <a:schemeClr val="tx2"/>
                                </a:solidFill>
                                <a:latin typeface="Cambria Math" panose="02040503050406030204" pitchFamily="18" charset="0"/>
                              </a:rPr>
                              <m:t>𝟎</m:t>
                            </m:r>
                          </m:sub>
                        </m:sSub>
                      </m:sub>
                      <m:sup>
                        <m:r>
                          <a:rPr lang="de-DE" sz="2000" b="1">
                            <a:solidFill>
                              <a:schemeClr val="tx2"/>
                            </a:solidFill>
                            <a:latin typeface="Cambria Math" panose="02040503050406030204" pitchFamily="18" charset="0"/>
                          </a:rPr>
                          <m:t>𝑵</m:t>
                        </m:r>
                      </m:sup>
                    </m:sSubSup>
                    <m:r>
                      <a:rPr lang="de-DE" sz="2000" b="1" i="0" smtClean="0">
                        <a:solidFill>
                          <a:schemeClr val="tx2"/>
                        </a:solidFill>
                        <a:latin typeface="Cambria Math" panose="02040503050406030204" pitchFamily="18" charset="0"/>
                      </a:rPr>
                      <m:t>,</m:t>
                    </m:r>
                    <m:sSubSup>
                      <m:sSubSupPr>
                        <m:ctrlPr>
                          <a:rPr lang="de-DE" sz="2000" b="1" i="1">
                            <a:solidFill>
                              <a:schemeClr val="tx2"/>
                            </a:solidFill>
                            <a:latin typeface="Cambria Math" panose="02040503050406030204" pitchFamily="18" charset="0"/>
                          </a:rPr>
                        </m:ctrlPr>
                      </m:sSubSupPr>
                      <m:e>
                        <m:r>
                          <a:rPr lang="de-DE" sz="2000" b="1">
                            <a:solidFill>
                              <a:schemeClr val="tx2"/>
                            </a:solidFill>
                            <a:latin typeface="Cambria Math" panose="02040503050406030204" pitchFamily="18" charset="0"/>
                          </a:rPr>
                          <m:t>𝒀</m:t>
                        </m:r>
                      </m:e>
                      <m:sub>
                        <m:r>
                          <a:rPr lang="de-DE" sz="2000" b="1">
                            <a:solidFill>
                              <a:schemeClr val="tx2"/>
                            </a:solidFill>
                            <a:latin typeface="Cambria Math" panose="02040503050406030204" pitchFamily="18" charset="0"/>
                          </a:rPr>
                          <m:t>𝟏</m:t>
                        </m:r>
                        <m:r>
                          <a:rPr lang="de-DE" sz="2000" b="1">
                            <a:solidFill>
                              <a:schemeClr val="tx2"/>
                            </a:solidFill>
                            <a:latin typeface="Cambria Math" panose="02040503050406030204" pitchFamily="18" charset="0"/>
                          </a:rPr>
                          <m:t>,</m:t>
                        </m:r>
                        <m:sSub>
                          <m:sSubPr>
                            <m:ctrlPr>
                              <a:rPr lang="de-DE" sz="2000" b="1" i="1">
                                <a:solidFill>
                                  <a:schemeClr val="tx2"/>
                                </a:solidFill>
                                <a:latin typeface="Cambria Math" panose="02040503050406030204" pitchFamily="18" charset="0"/>
                              </a:rPr>
                            </m:ctrlPr>
                          </m:sSubPr>
                          <m:e>
                            <m:r>
                              <a:rPr lang="de-DE" sz="2000" b="1">
                                <a:solidFill>
                                  <a:schemeClr val="tx2"/>
                                </a:solidFill>
                                <a:latin typeface="Cambria Math" panose="02040503050406030204" pitchFamily="18" charset="0"/>
                              </a:rPr>
                              <m:t>𝒕</m:t>
                            </m:r>
                          </m:e>
                          <m:sub>
                            <m:r>
                              <a:rPr lang="de-DE" sz="2000" b="1">
                                <a:solidFill>
                                  <a:schemeClr val="tx2"/>
                                </a:solidFill>
                                <a:latin typeface="Cambria Math" panose="02040503050406030204" pitchFamily="18" charset="0"/>
                              </a:rPr>
                              <m:t>𝟎</m:t>
                            </m:r>
                          </m:sub>
                        </m:sSub>
                        <m:r>
                          <a:rPr lang="de-DE" sz="2000" b="1" i="1" smtClean="0">
                            <a:solidFill>
                              <a:schemeClr val="tx2"/>
                            </a:solidFill>
                            <a:latin typeface="Cambria Math" panose="02040503050406030204" pitchFamily="18" charset="0"/>
                          </a:rPr>
                          <m:t>+</m:t>
                        </m:r>
                        <m:r>
                          <a:rPr lang="de-DE" sz="2000" b="1" i="1" smtClean="0">
                            <a:solidFill>
                              <a:schemeClr val="tx2"/>
                            </a:solidFill>
                            <a:latin typeface="Cambria Math" panose="02040503050406030204" pitchFamily="18" charset="0"/>
                          </a:rPr>
                          <m:t>𝟏</m:t>
                        </m:r>
                      </m:sub>
                      <m:sup>
                        <m:r>
                          <a:rPr lang="de-DE" sz="2000" b="1">
                            <a:solidFill>
                              <a:schemeClr val="tx2"/>
                            </a:solidFill>
                            <a:latin typeface="Cambria Math" panose="02040503050406030204" pitchFamily="18" charset="0"/>
                          </a:rPr>
                          <m:t>𝑵</m:t>
                        </m:r>
                      </m:sup>
                    </m:sSubSup>
                    <m:r>
                      <a:rPr lang="de-DE" sz="2000" b="1" i="1" smtClean="0">
                        <a:solidFill>
                          <a:schemeClr val="tx2"/>
                        </a:solidFill>
                        <a:latin typeface="Cambria Math" panose="02040503050406030204" pitchFamily="18" charset="0"/>
                      </a:rPr>
                      <m:t>, …</m:t>
                    </m:r>
                  </m:oMath>
                </a14:m>
                <a:endParaRPr lang="de-DE" sz="2000" b="1" dirty="0">
                  <a:solidFill>
                    <a:schemeClr val="tx2"/>
                  </a:solidFill>
                </a:endParaRPr>
              </a:p>
            </p:txBody>
          </p:sp>
        </mc:Choice>
        <mc:Fallback xmlns="">
          <p:sp>
            <p:nvSpPr>
              <p:cNvPr id="12" name="Rechteck 11">
                <a:extLst>
                  <a:ext uri="{FF2B5EF4-FFF2-40B4-BE49-F238E27FC236}">
                    <a16:creationId xmlns:a16="http://schemas.microsoft.com/office/drawing/2014/main" id="{F7EB5A0C-C7CE-B3C4-B965-809EAAC47E03}"/>
                  </a:ext>
                </a:extLst>
              </p:cNvPr>
              <p:cNvSpPr>
                <a:spLocks noRot="1" noChangeAspect="1" noMove="1" noResize="1" noEditPoints="1" noAdjustHandles="1" noChangeArrowheads="1" noChangeShapeType="1" noTextEdit="1"/>
              </p:cNvSpPr>
              <p:nvPr/>
            </p:nvSpPr>
            <p:spPr>
              <a:xfrm>
                <a:off x="133163" y="78047"/>
                <a:ext cx="5793857" cy="783454"/>
              </a:xfrm>
              <a:prstGeom prst="rect">
                <a:avLst/>
              </a:prstGeom>
              <a:blipFill>
                <a:blip r:embed="rId3"/>
                <a:stretch>
                  <a:fillRect t="-2290" b="-6870"/>
                </a:stretch>
              </a:blipFill>
              <a:ln w="19050">
                <a:solidFill>
                  <a:schemeClr val="accent2"/>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F93ED5E-5381-53E6-ADB5-B81AC5C15928}"/>
                  </a:ext>
                </a:extLst>
              </p:cNvPr>
              <p:cNvSpPr txBox="1"/>
              <p:nvPr/>
            </p:nvSpPr>
            <p:spPr>
              <a:xfrm>
                <a:off x="1077185" y="1308138"/>
                <a:ext cx="1952906" cy="90031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de-DE" sz="2000" b="0" i="1" smtClean="0">
                              <a:solidFill>
                                <a:schemeClr val="accent2"/>
                              </a:solidFill>
                              <a:latin typeface="Cambria Math" panose="02040503050406030204" pitchFamily="18" charset="0"/>
                            </a:rPr>
                          </m:ctrlPr>
                        </m:accPr>
                        <m:e>
                          <m:sSubSup>
                            <m:sSubSupPr>
                              <m:ctrlPr>
                                <a:rPr lang="de-DE" sz="2000" b="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𝑌</m:t>
                              </m:r>
                            </m:e>
                            <m:sub>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1,</m:t>
                                  </m:r>
                                  <m:r>
                                    <a:rPr lang="de-DE" sz="2000" b="0" i="1" smtClean="0">
                                      <a:solidFill>
                                        <a:schemeClr val="accent2"/>
                                      </a:solidFill>
                                      <a:latin typeface="Cambria Math" panose="02040503050406030204" pitchFamily="18" charset="0"/>
                                    </a:rPr>
                                    <m:t>𝑡</m:t>
                                  </m:r>
                                </m:e>
                                <m:sub>
                                  <m:r>
                                    <a:rPr lang="de-DE" sz="2000" b="0" i="1" smtClean="0">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𝑁</m:t>
                              </m:r>
                            </m:sup>
                          </m:sSubSup>
                        </m:e>
                      </m:acc>
                      <m:r>
                        <a:rPr lang="de-DE" sz="2000" b="0" i="1" smtClean="0">
                          <a:solidFill>
                            <a:schemeClr val="accent2"/>
                          </a:solidFill>
                          <a:latin typeface="Cambria Math" panose="02040503050406030204" pitchFamily="18" charset="0"/>
                        </a:rPr>
                        <m:t>=</m:t>
                      </m:r>
                      <m:nary>
                        <m:naryPr>
                          <m:chr m:val="∑"/>
                          <m:ctrlPr>
                            <a:rPr lang="de-DE" sz="2000" b="0" i="1" smtClean="0">
                              <a:solidFill>
                                <a:schemeClr val="accent2"/>
                              </a:solidFill>
                              <a:latin typeface="Cambria Math" panose="02040503050406030204" pitchFamily="18" charset="0"/>
                            </a:rPr>
                          </m:ctrlPr>
                        </m:naryPr>
                        <m:sub>
                          <m:r>
                            <m:rPr>
                              <m:brk m:alnAt="23"/>
                            </m:rPr>
                            <a:rPr lang="de-DE" sz="2000" b="0" i="1" smtClean="0">
                              <a:solidFill>
                                <a:schemeClr val="accent2"/>
                              </a:solidFill>
                              <a:latin typeface="Cambria Math" panose="02040503050406030204" pitchFamily="18" charset="0"/>
                            </a:rPr>
                            <m:t>𝑗</m:t>
                          </m:r>
                          <m:r>
                            <a:rPr lang="de-DE" sz="2000" b="0" i="1" smtClean="0">
                              <a:solidFill>
                                <a:schemeClr val="accent2"/>
                              </a:solidFill>
                              <a:latin typeface="Cambria Math" panose="02040503050406030204" pitchFamily="18" charset="0"/>
                            </a:rPr>
                            <m:t>=2</m:t>
                          </m:r>
                        </m:sub>
                        <m:sup>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up>
                        <m:e>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𝑤</m:t>
                              </m:r>
                            </m:e>
                            <m:sub>
                              <m:r>
                                <a:rPr lang="de-DE" sz="2000" b="0" i="1" smtClean="0">
                                  <a:solidFill>
                                    <a:schemeClr val="accent2"/>
                                  </a:solidFill>
                                  <a:latin typeface="Cambria Math" panose="02040503050406030204" pitchFamily="18" charset="0"/>
                                </a:rPr>
                                <m:t>𝑗</m:t>
                              </m:r>
                            </m:sub>
                          </m:sSub>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𝑗</m:t>
                              </m:r>
                              <m:r>
                                <a:rPr lang="de-DE" sz="2000" b="0" i="1" smtClean="0">
                                  <a:solidFill>
                                    <a:schemeClr val="accent2"/>
                                  </a:solidFill>
                                  <a:latin typeface="Cambria Math" panose="02040503050406030204" pitchFamily="18" charset="0"/>
                                </a:rPr>
                                <m:t>,</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𝑡</m:t>
                                  </m:r>
                                </m:e>
                                <m:sub>
                                  <m:r>
                                    <a:rPr lang="de-DE" sz="2000" b="0" i="1" smtClean="0">
                                      <a:solidFill>
                                        <a:schemeClr val="accent2"/>
                                      </a:solidFill>
                                      <a:latin typeface="Cambria Math" panose="02040503050406030204" pitchFamily="18" charset="0"/>
                                    </a:rPr>
                                    <m:t>0</m:t>
                                  </m:r>
                                </m:sub>
                              </m:sSub>
                            </m:sub>
                          </m:sSub>
                        </m:e>
                      </m:nary>
                    </m:oMath>
                  </m:oMathPara>
                </a14:m>
                <a:endParaRPr lang="de-DE" sz="2000" dirty="0" err="1">
                  <a:solidFill>
                    <a:schemeClr val="accent2"/>
                  </a:solidFill>
                </a:endParaRPr>
              </a:p>
            </p:txBody>
          </p:sp>
        </mc:Choice>
        <mc:Fallback xmlns="">
          <p:sp>
            <p:nvSpPr>
              <p:cNvPr id="4" name="Textfeld 3">
                <a:extLst>
                  <a:ext uri="{FF2B5EF4-FFF2-40B4-BE49-F238E27FC236}">
                    <a16:creationId xmlns:a16="http://schemas.microsoft.com/office/drawing/2014/main" id="{BF93ED5E-5381-53E6-ADB5-B81AC5C15928}"/>
                  </a:ext>
                </a:extLst>
              </p:cNvPr>
              <p:cNvSpPr txBox="1">
                <a:spLocks noRot="1" noChangeAspect="1" noMove="1" noResize="1" noEditPoints="1" noAdjustHandles="1" noChangeArrowheads="1" noChangeShapeType="1" noTextEdit="1"/>
              </p:cNvSpPr>
              <p:nvPr/>
            </p:nvSpPr>
            <p:spPr>
              <a:xfrm>
                <a:off x="1077185" y="1308138"/>
                <a:ext cx="1952906" cy="900311"/>
              </a:xfrm>
              <a:prstGeom prst="rect">
                <a:avLst/>
              </a:prstGeom>
              <a:blipFill>
                <a:blip r:embed="rId4"/>
                <a:stretch>
                  <a:fillRect/>
                </a:stretch>
              </a:blipFill>
            </p:spPr>
            <p:txBody>
              <a:bodyPr/>
              <a:lstStyle/>
              <a:p>
                <a:r>
                  <a:rPr lang="de-DE">
                    <a:noFill/>
                  </a:rPr>
                  <a:t> </a:t>
                </a:r>
              </a:p>
            </p:txBody>
          </p:sp>
        </mc:Fallback>
      </mc:AlternateContent>
      <p:sp>
        <p:nvSpPr>
          <p:cNvPr id="5" name="Textfeld 4">
            <a:extLst>
              <a:ext uri="{FF2B5EF4-FFF2-40B4-BE49-F238E27FC236}">
                <a16:creationId xmlns:a16="http://schemas.microsoft.com/office/drawing/2014/main" id="{8A9D6AF3-CE28-081E-DDE6-6F281AE5057D}"/>
              </a:ext>
            </a:extLst>
          </p:cNvPr>
          <p:cNvSpPr txBox="1"/>
          <p:nvPr/>
        </p:nvSpPr>
        <p:spPr>
          <a:xfrm>
            <a:off x="870188" y="2315243"/>
            <a:ext cx="8693708" cy="453183"/>
          </a:xfrm>
          <a:prstGeom prst="rect">
            <a:avLst/>
          </a:prstGeom>
          <a:noFill/>
        </p:spPr>
        <p:txBody>
          <a:bodyPr wrap="none" lIns="72000" tIns="72000" rIns="72000" bIns="72000" rtlCol="0">
            <a:spAutoFit/>
          </a:bodyPr>
          <a:lstStyle/>
          <a:p>
            <a:pPr algn="l"/>
            <a:r>
              <a:rPr lang="de-DE" sz="2000" dirty="0">
                <a:solidFill>
                  <a:schemeClr val="accent2"/>
                </a:solidFill>
              </a:rPr>
              <a:t>Verschiedene Gewichtungsmöglichkeiten: Gleichgewichtung, </a:t>
            </a:r>
            <a:r>
              <a:rPr lang="de-DE" sz="2000" dirty="0" err="1">
                <a:solidFill>
                  <a:schemeClr val="accent2"/>
                </a:solidFill>
              </a:rPr>
              <a:t>nearest-neighboor</a:t>
            </a:r>
            <a:r>
              <a:rPr lang="de-DE" sz="2000" dirty="0">
                <a:solidFill>
                  <a:schemeClr val="accent2"/>
                </a:solidFill>
              </a:rPr>
              <a:t>, …</a:t>
            </a:r>
          </a:p>
        </p:txBody>
      </p:sp>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66234D23-C8C9-DABC-E928-B9AC60F59B33}"/>
                  </a:ext>
                </a:extLst>
              </p:cNvPr>
              <p:cNvSpPr txBox="1"/>
              <p:nvPr/>
            </p:nvSpPr>
            <p:spPr>
              <a:xfrm>
                <a:off x="870188" y="2829597"/>
                <a:ext cx="8615948" cy="1064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de-DE" sz="2000" i="1" smtClean="0">
                              <a:solidFill>
                                <a:schemeClr val="accent2"/>
                              </a:solidFill>
                              <a:latin typeface="Cambria Math" panose="02040503050406030204" pitchFamily="18" charset="0"/>
                            </a:rPr>
                          </m:ctrlPr>
                        </m:sSupPr>
                        <m:e>
                          <m:r>
                            <a:rPr lang="de-DE" sz="2000" b="0" i="1" smtClean="0">
                              <a:solidFill>
                                <a:schemeClr val="accent2"/>
                              </a:solidFill>
                              <a:latin typeface="Cambria Math" panose="02040503050406030204" pitchFamily="18" charset="0"/>
                            </a:rPr>
                            <m:t>𝑊</m:t>
                          </m:r>
                        </m:e>
                        <m:sup>
                          <m:r>
                            <a:rPr lang="de-DE" sz="2000" b="0" i="1" smtClean="0">
                              <a:solidFill>
                                <a:schemeClr val="accent2"/>
                              </a:solidFill>
                              <a:latin typeface="Cambria Math" panose="02040503050406030204" pitchFamily="18" charset="0"/>
                            </a:rPr>
                            <m:t>∗</m:t>
                          </m:r>
                        </m:sup>
                      </m:sSup>
                      <m:r>
                        <a:rPr lang="de-DE" sz="2000" b="0" i="1" smtClean="0">
                          <a:solidFill>
                            <a:schemeClr val="accent2"/>
                          </a:solidFill>
                          <a:latin typeface="Cambria Math" panose="02040503050406030204" pitchFamily="18" charset="0"/>
                        </a:rPr>
                        <m:t>=(</m:t>
                      </m:r>
                      <m:sSubSup>
                        <m:sSubSupPr>
                          <m:ctrlPr>
                            <a:rPr lang="de-DE" sz="2000" b="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𝑤</m:t>
                          </m:r>
                        </m:e>
                        <m:sub>
                          <m:r>
                            <a:rPr lang="de-DE" sz="2000" b="0" i="1" smtClean="0">
                              <a:solidFill>
                                <a:schemeClr val="accent2"/>
                              </a:solidFill>
                              <a:latin typeface="Cambria Math" panose="02040503050406030204" pitchFamily="18" charset="0"/>
                            </a:rPr>
                            <m:t>2</m:t>
                          </m:r>
                        </m:sub>
                        <m:sup>
                          <m:r>
                            <a:rPr lang="de-DE" sz="2000" b="0" i="1" smtClean="0">
                              <a:solidFill>
                                <a:schemeClr val="accent2"/>
                              </a:solidFill>
                              <a:latin typeface="Cambria Math" panose="02040503050406030204" pitchFamily="18" charset="0"/>
                            </a:rPr>
                            <m:t>∗</m:t>
                          </m:r>
                        </m:sup>
                      </m:sSubSup>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𝑤</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ub>
                        <m:sup>
                          <m:r>
                            <a:rPr lang="de-DE" sz="2000" i="1">
                              <a:solidFill>
                                <a:schemeClr val="accent2"/>
                              </a:solidFill>
                              <a:latin typeface="Cambria Math" panose="02040503050406030204" pitchFamily="18" charset="0"/>
                            </a:rPr>
                            <m:t>∗</m:t>
                          </m:r>
                        </m:sup>
                      </m:sSubSup>
                      <m:r>
                        <a:rPr lang="de-DE" sz="2000" b="0" i="1" smtClean="0">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𝑎𝑟𝑔𝑚𝑖𝑛</m:t>
                      </m:r>
                      <m:sSup>
                        <m:sSupPr>
                          <m:ctrlPr>
                            <a:rPr lang="de-DE" sz="2000" b="0" i="1" smtClean="0">
                              <a:solidFill>
                                <a:schemeClr val="accent2"/>
                              </a:solidFill>
                              <a:latin typeface="Cambria Math" panose="02040503050406030204" pitchFamily="18" charset="0"/>
                            </a:rPr>
                          </m:ctrlPr>
                        </m:sSupPr>
                        <m:e>
                          <m:d>
                            <m:dPr>
                              <m:ctrlPr>
                                <a:rPr lang="de-DE" sz="2000" b="0" i="1" smtClean="0">
                                  <a:solidFill>
                                    <a:schemeClr val="accent2"/>
                                  </a:solidFill>
                                  <a:latin typeface="Cambria Math" panose="02040503050406030204" pitchFamily="18" charset="0"/>
                                </a:rPr>
                              </m:ctrlPr>
                            </m:dPr>
                            <m:e>
                              <m:nary>
                                <m:naryPr>
                                  <m:chr m:val="∑"/>
                                  <m:ctrlPr>
                                    <a:rPr lang="de-DE" sz="2000" i="1">
                                      <a:solidFill>
                                        <a:schemeClr val="accent2"/>
                                      </a:solidFill>
                                      <a:latin typeface="Cambria Math" panose="02040503050406030204" pitchFamily="18" charset="0"/>
                                    </a:rPr>
                                  </m:ctrlPr>
                                </m:naryPr>
                                <m:sub>
                                  <m:r>
                                    <m:rPr>
                                      <m:brk m:alnAt="23"/>
                                    </m:rPr>
                                    <a:rPr lang="de-DE" sz="2000" i="1">
                                      <a:solidFill>
                                        <a:schemeClr val="accent2"/>
                                      </a:solidFill>
                                      <a:latin typeface="Cambria Math" panose="02040503050406030204" pitchFamily="18" charset="0"/>
                                    </a:rPr>
                                    <m:t>𝑘</m:t>
                                  </m:r>
                                  <m:r>
                                    <a:rPr lang="de-DE" sz="2000" i="1">
                                      <a:solidFill>
                                        <a:schemeClr val="accent2"/>
                                      </a:solidFill>
                                      <a:latin typeface="Cambria Math" panose="02040503050406030204" pitchFamily="18" charset="0"/>
                                    </a:rPr>
                                    <m:t>=1</m:t>
                                  </m:r>
                                </m:sub>
                                <m:sup>
                                  <m:r>
                                    <a:rPr lang="de-DE" sz="2000" i="1">
                                      <a:solidFill>
                                        <a:schemeClr val="accent2"/>
                                      </a:solidFill>
                                      <a:latin typeface="Cambria Math" panose="02040503050406030204" pitchFamily="18" charset="0"/>
                                    </a:rPr>
                                    <m:t>𝐾</m:t>
                                  </m:r>
                                </m:sup>
                                <m:e>
                                  <m:sSup>
                                    <m:sSupPr>
                                      <m:ctrlPr>
                                        <a:rPr lang="de-DE" sz="2000" i="1">
                                          <a:solidFill>
                                            <a:schemeClr val="accent2"/>
                                          </a:solidFill>
                                          <a:latin typeface="Cambria Math" panose="02040503050406030204" pitchFamily="18" charset="0"/>
                                        </a:rPr>
                                      </m:ctrlPr>
                                    </m:sSupPr>
                                    <m:e>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𝑣</m:t>
                                          </m:r>
                                        </m:e>
                                        <m:sub>
                                          <m:r>
                                            <a:rPr lang="de-DE" sz="2000" i="1">
                                              <a:solidFill>
                                                <a:schemeClr val="accent2"/>
                                              </a:solidFill>
                                              <a:latin typeface="Cambria Math" panose="02040503050406030204" pitchFamily="18" charset="0"/>
                                            </a:rPr>
                                            <m:t>𝑘</m:t>
                                          </m:r>
                                        </m:sub>
                                      </m:sSub>
                                      <m:d>
                                        <m:dPr>
                                          <m:ctrlPr>
                                            <a:rPr lang="de-DE" sz="2000" i="1">
                                              <a:solidFill>
                                                <a:schemeClr val="accent2"/>
                                              </a:solidFill>
                                              <a:latin typeface="Cambria Math" panose="02040503050406030204" pitchFamily="18" charset="0"/>
                                            </a:rPr>
                                          </m:ctrlPr>
                                        </m:dPr>
                                        <m:e>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𝑋</m:t>
                                              </m:r>
                                            </m:e>
                                            <m:sub>
                                              <m:r>
                                                <a:rPr lang="de-DE" sz="2000" i="1">
                                                  <a:solidFill>
                                                    <a:schemeClr val="accent2"/>
                                                  </a:solidFill>
                                                  <a:latin typeface="Cambria Math" panose="02040503050406030204" pitchFamily="18" charset="0"/>
                                                </a:rPr>
                                                <m:t>𝑘</m:t>
                                              </m:r>
                                              <m:r>
                                                <a:rPr lang="de-DE" sz="2000" i="1">
                                                  <a:solidFill>
                                                    <a:schemeClr val="accent2"/>
                                                  </a:solidFill>
                                                  <a:latin typeface="Cambria Math" panose="02040503050406030204" pitchFamily="18" charset="0"/>
                                                </a:rPr>
                                                <m:t>,1</m:t>
                                              </m:r>
                                            </m:sub>
                                          </m:sSub>
                                          <m:r>
                                            <a:rPr lang="de-DE" sz="2000" i="1">
                                              <a:solidFill>
                                                <a:schemeClr val="accent2"/>
                                              </a:solidFill>
                                              <a:latin typeface="Cambria Math" panose="02040503050406030204" pitchFamily="18" charset="0"/>
                                            </a:rPr>
                                            <m:t>−</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𝑤</m:t>
                                              </m:r>
                                            </m:e>
                                            <m:sub>
                                              <m:r>
                                                <a:rPr lang="de-DE" sz="2000" i="1">
                                                  <a:solidFill>
                                                    <a:schemeClr val="accent2"/>
                                                  </a:solidFill>
                                                  <a:latin typeface="Cambria Math" panose="02040503050406030204" pitchFamily="18" charset="0"/>
                                                </a:rPr>
                                                <m:t>2</m:t>
                                              </m:r>
                                            </m:sub>
                                          </m:sSub>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𝑋</m:t>
                                              </m:r>
                                            </m:e>
                                            <m:sub>
                                              <m:r>
                                                <a:rPr lang="de-DE" sz="2000" i="1">
                                                  <a:solidFill>
                                                    <a:schemeClr val="accent2"/>
                                                  </a:solidFill>
                                                  <a:latin typeface="Cambria Math" panose="02040503050406030204" pitchFamily="18" charset="0"/>
                                                </a:rPr>
                                                <m:t>𝑘</m:t>
                                              </m:r>
                                              <m:r>
                                                <a:rPr lang="de-DE" sz="2000" i="1">
                                                  <a:solidFill>
                                                    <a:schemeClr val="accent2"/>
                                                  </a:solidFill>
                                                  <a:latin typeface="Cambria Math" panose="02040503050406030204" pitchFamily="18" charset="0"/>
                                                </a:rPr>
                                                <m:t>,2</m:t>
                                              </m:r>
                                            </m:sub>
                                          </m:sSub>
                                          <m:r>
                                            <a:rPr lang="de-DE" sz="2000" i="1">
                                              <a:solidFill>
                                                <a:schemeClr val="accent2"/>
                                              </a:solidFill>
                                              <a:latin typeface="Cambria Math" panose="02040503050406030204" pitchFamily="18" charset="0"/>
                                            </a:rPr>
                                            <m:t>−…−</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𝑤</m:t>
                                              </m:r>
                                            </m:e>
                                            <m:sub>
                                              <m:r>
                                                <a:rPr lang="de-DE" sz="2000" i="1">
                                                  <a:solidFill>
                                                    <a:schemeClr val="accent2"/>
                                                  </a:solidFill>
                                                  <a:latin typeface="Cambria Math" panose="02040503050406030204" pitchFamily="18" charset="0"/>
                                                </a:rPr>
                                                <m:t>𝐽</m:t>
                                              </m:r>
                                              <m:r>
                                                <a:rPr lang="de-DE" sz="2000" i="1">
                                                  <a:solidFill>
                                                    <a:schemeClr val="accent2"/>
                                                  </a:solidFill>
                                                  <a:latin typeface="Cambria Math" panose="02040503050406030204" pitchFamily="18" charset="0"/>
                                                </a:rPr>
                                                <m:t>+1</m:t>
                                              </m:r>
                                            </m:sub>
                                          </m:sSub>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𝑋</m:t>
                                              </m:r>
                                            </m:e>
                                            <m:sub>
                                              <m:r>
                                                <a:rPr lang="de-DE" sz="2000" i="1">
                                                  <a:solidFill>
                                                    <a:schemeClr val="accent2"/>
                                                  </a:solidFill>
                                                  <a:latin typeface="Cambria Math" panose="02040503050406030204" pitchFamily="18" charset="0"/>
                                                </a:rPr>
                                                <m:t>𝑘</m:t>
                                              </m:r>
                                              <m:r>
                                                <a:rPr lang="de-DE" sz="2000" i="1">
                                                  <a:solidFill>
                                                    <a:schemeClr val="accent2"/>
                                                  </a:solidFill>
                                                  <a:latin typeface="Cambria Math" panose="02040503050406030204" pitchFamily="18" charset="0"/>
                                                </a:rPr>
                                                <m:t>,</m:t>
                                              </m:r>
                                              <m:r>
                                                <a:rPr lang="de-DE" sz="2000" i="1">
                                                  <a:solidFill>
                                                    <a:schemeClr val="accent2"/>
                                                  </a:solidFill>
                                                  <a:latin typeface="Cambria Math" panose="02040503050406030204" pitchFamily="18" charset="0"/>
                                                </a:rPr>
                                                <m:t>𝐽</m:t>
                                              </m:r>
                                              <m:r>
                                                <a:rPr lang="de-DE" sz="2000" i="1">
                                                  <a:solidFill>
                                                    <a:schemeClr val="accent2"/>
                                                  </a:solidFill>
                                                  <a:latin typeface="Cambria Math" panose="02040503050406030204" pitchFamily="18" charset="0"/>
                                                </a:rPr>
                                                <m:t>+1</m:t>
                                              </m:r>
                                            </m:sub>
                                          </m:sSub>
                                        </m:e>
                                      </m:d>
                                    </m:e>
                                    <m:sup>
                                      <m:r>
                                        <a:rPr lang="de-DE" sz="2000" i="1">
                                          <a:solidFill>
                                            <a:schemeClr val="accent2"/>
                                          </a:solidFill>
                                          <a:latin typeface="Cambria Math" panose="02040503050406030204" pitchFamily="18" charset="0"/>
                                        </a:rPr>
                                        <m:t>2</m:t>
                                      </m:r>
                                    </m:sup>
                                  </m:sSup>
                                </m:e>
                              </m:nary>
                            </m:e>
                          </m:d>
                        </m:e>
                        <m:sup>
                          <m:r>
                            <a:rPr lang="de-DE" sz="2000" b="0" i="1" smtClean="0">
                              <a:solidFill>
                                <a:schemeClr val="accent2"/>
                              </a:solidFill>
                              <a:latin typeface="Cambria Math" panose="02040503050406030204" pitchFamily="18" charset="0"/>
                            </a:rPr>
                            <m:t>1/2</m:t>
                          </m:r>
                        </m:sup>
                      </m:sSup>
                    </m:oMath>
                  </m:oMathPara>
                </a14:m>
                <a:endParaRPr lang="de-DE" sz="2000" dirty="0" err="1">
                  <a:solidFill>
                    <a:schemeClr val="accent2"/>
                  </a:solidFill>
                </a:endParaRPr>
              </a:p>
            </p:txBody>
          </p:sp>
        </mc:Choice>
        <mc:Fallback xmlns="">
          <p:sp>
            <p:nvSpPr>
              <p:cNvPr id="13" name="Textfeld 12">
                <a:extLst>
                  <a:ext uri="{FF2B5EF4-FFF2-40B4-BE49-F238E27FC236}">
                    <a16:creationId xmlns:a16="http://schemas.microsoft.com/office/drawing/2014/main" id="{66234D23-C8C9-DABC-E928-B9AC60F59B33}"/>
                  </a:ext>
                </a:extLst>
              </p:cNvPr>
              <p:cNvSpPr txBox="1">
                <a:spLocks noRot="1" noChangeAspect="1" noMove="1" noResize="1" noEditPoints="1" noAdjustHandles="1" noChangeArrowheads="1" noChangeShapeType="1" noTextEdit="1"/>
              </p:cNvSpPr>
              <p:nvPr/>
            </p:nvSpPr>
            <p:spPr>
              <a:xfrm>
                <a:off x="870188" y="2829597"/>
                <a:ext cx="8615948" cy="1064074"/>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FCB09A10-287B-B3B8-225B-709A18852CC0}"/>
                  </a:ext>
                </a:extLst>
              </p:cNvPr>
              <p:cNvSpPr txBox="1"/>
              <p:nvPr/>
            </p:nvSpPr>
            <p:spPr>
              <a:xfrm>
                <a:off x="1146395" y="3893671"/>
                <a:ext cx="6471820"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smtClean="0">
                          <a:solidFill>
                            <a:schemeClr val="accent2"/>
                          </a:solidFill>
                          <a:latin typeface="Cambria Math" panose="02040503050406030204" pitchFamily="18" charset="0"/>
                        </a:rPr>
                        <m:t>𝑠</m:t>
                      </m:r>
                      <m:r>
                        <a:rPr lang="de-DE" sz="1800" b="0" i="1" smtClean="0">
                          <a:solidFill>
                            <a:schemeClr val="accent2"/>
                          </a:solidFill>
                          <a:latin typeface="Cambria Math" panose="02040503050406030204" pitchFamily="18" charset="0"/>
                        </a:rPr>
                        <m:t>. </m:t>
                      </m:r>
                      <m:r>
                        <a:rPr lang="de-DE" sz="1800" b="0" i="1" smtClean="0">
                          <a:solidFill>
                            <a:schemeClr val="accent2"/>
                          </a:solidFill>
                          <a:latin typeface="Cambria Math" panose="02040503050406030204" pitchFamily="18" charset="0"/>
                        </a:rPr>
                        <m:t>𝑡</m:t>
                      </m:r>
                      <m:r>
                        <a:rPr lang="de-DE" sz="1800" b="0" i="1" smtClean="0">
                          <a:solidFill>
                            <a:schemeClr val="accent2"/>
                          </a:solidFill>
                          <a:latin typeface="Cambria Math" panose="02040503050406030204" pitchFamily="18" charset="0"/>
                        </a:rPr>
                        <m:t>. </m:t>
                      </m:r>
                      <m:sSub>
                        <m:sSubPr>
                          <m:ctrlPr>
                            <a:rPr lang="de-DE" sz="1800" b="0" i="1" smtClean="0">
                              <a:solidFill>
                                <a:schemeClr val="accent2"/>
                              </a:solidFill>
                              <a:latin typeface="Cambria Math" panose="02040503050406030204" pitchFamily="18" charset="0"/>
                            </a:rPr>
                          </m:ctrlPr>
                        </m:sSubPr>
                        <m:e>
                          <m:r>
                            <a:rPr lang="de-DE" sz="1800" b="0" i="1" smtClean="0">
                              <a:solidFill>
                                <a:schemeClr val="accent2"/>
                              </a:solidFill>
                              <a:latin typeface="Cambria Math" panose="02040503050406030204" pitchFamily="18" charset="0"/>
                            </a:rPr>
                            <m:t>𝑤</m:t>
                          </m:r>
                        </m:e>
                        <m:sub>
                          <m:r>
                            <a:rPr lang="de-DE" sz="1800" b="0" i="1" smtClean="0">
                              <a:solidFill>
                                <a:schemeClr val="accent2"/>
                              </a:solidFill>
                              <a:latin typeface="Cambria Math" panose="02040503050406030204" pitchFamily="18" charset="0"/>
                            </a:rPr>
                            <m:t>2</m:t>
                          </m:r>
                        </m:sub>
                      </m:sSub>
                      <m:r>
                        <a:rPr lang="de-DE" sz="1800" b="0" i="1" smtClean="0">
                          <a:solidFill>
                            <a:schemeClr val="accent2"/>
                          </a:solidFill>
                          <a:latin typeface="Cambria Math" panose="02040503050406030204" pitchFamily="18" charset="0"/>
                        </a:rPr>
                        <m:t>, …, </m:t>
                      </m:r>
                      <m:sSub>
                        <m:sSubPr>
                          <m:ctrlPr>
                            <a:rPr lang="de-DE" sz="1800" b="0" i="1" smtClean="0">
                              <a:solidFill>
                                <a:schemeClr val="accent2"/>
                              </a:solidFill>
                              <a:latin typeface="Cambria Math" panose="02040503050406030204" pitchFamily="18" charset="0"/>
                            </a:rPr>
                          </m:ctrlPr>
                        </m:sSubPr>
                        <m:e>
                          <m:r>
                            <a:rPr lang="de-DE" sz="1800" b="0" i="1" smtClean="0">
                              <a:solidFill>
                                <a:schemeClr val="accent2"/>
                              </a:solidFill>
                              <a:latin typeface="Cambria Math" panose="02040503050406030204" pitchFamily="18" charset="0"/>
                            </a:rPr>
                            <m:t>𝑤</m:t>
                          </m:r>
                        </m:e>
                        <m:sub>
                          <m:r>
                            <a:rPr lang="de-DE" sz="1800" b="0" i="1" smtClean="0">
                              <a:solidFill>
                                <a:schemeClr val="accent2"/>
                              </a:solidFill>
                              <a:latin typeface="Cambria Math" panose="02040503050406030204" pitchFamily="18" charset="0"/>
                            </a:rPr>
                            <m:t>𝐽</m:t>
                          </m:r>
                          <m:r>
                            <a:rPr lang="de-DE" sz="1800" b="0" i="1" smtClean="0">
                              <a:solidFill>
                                <a:schemeClr val="accent2"/>
                              </a:solidFill>
                              <a:latin typeface="Cambria Math" panose="02040503050406030204" pitchFamily="18" charset="0"/>
                            </a:rPr>
                            <m:t>+1</m:t>
                          </m:r>
                        </m:sub>
                      </m:sSub>
                      <m:r>
                        <a:rPr lang="de-DE" sz="1800" i="1">
                          <a:solidFill>
                            <a:schemeClr val="accent2"/>
                          </a:solidFill>
                          <a:latin typeface="Cambria Math" panose="02040503050406030204" pitchFamily="18" charset="0"/>
                          <a:ea typeface="Cambria Math" panose="02040503050406030204" pitchFamily="18" charset="0"/>
                        </a:rPr>
                        <m:t>≥</m:t>
                      </m:r>
                      <m:r>
                        <a:rPr lang="de-DE" sz="1800" b="0" i="1" smtClean="0">
                          <a:solidFill>
                            <a:schemeClr val="accent2"/>
                          </a:solidFill>
                          <a:latin typeface="Cambria Math" panose="02040503050406030204" pitchFamily="18" charset="0"/>
                          <a:ea typeface="Cambria Math" panose="02040503050406030204" pitchFamily="18" charset="0"/>
                        </a:rPr>
                        <m:t>0 </m:t>
                      </m:r>
                      <m:r>
                        <a:rPr lang="de-DE" sz="1800" b="0" i="1" smtClean="0">
                          <a:solidFill>
                            <a:schemeClr val="accent2"/>
                          </a:solidFill>
                          <a:latin typeface="Cambria Math" panose="02040503050406030204" pitchFamily="18" charset="0"/>
                          <a:ea typeface="Cambria Math" panose="02040503050406030204" pitchFamily="18" charset="0"/>
                        </a:rPr>
                        <m:t>𝑢𝑛𝑑</m:t>
                      </m:r>
                      <m:r>
                        <a:rPr lang="de-DE" sz="1800" b="0" i="1" smtClean="0">
                          <a:solidFill>
                            <a:schemeClr val="accent2"/>
                          </a:solidFill>
                          <a:latin typeface="Cambria Math" panose="02040503050406030204" pitchFamily="18" charset="0"/>
                          <a:ea typeface="Cambria Math" panose="02040503050406030204" pitchFamily="18" charset="0"/>
                        </a:rPr>
                        <m:t> </m:t>
                      </m:r>
                      <m:nary>
                        <m:naryPr>
                          <m:chr m:val="∑"/>
                          <m:subHide m:val="on"/>
                          <m:supHide m:val="on"/>
                          <m:ctrlPr>
                            <a:rPr lang="de-DE" sz="1800" b="0" i="1" smtClean="0">
                              <a:solidFill>
                                <a:schemeClr val="accent2"/>
                              </a:solidFill>
                              <a:latin typeface="Cambria Math" panose="02040503050406030204" pitchFamily="18" charset="0"/>
                              <a:ea typeface="Cambria Math" panose="02040503050406030204" pitchFamily="18" charset="0"/>
                            </a:rPr>
                          </m:ctrlPr>
                        </m:naryPr>
                        <m:sub/>
                        <m:sup/>
                        <m:e>
                          <m:sSub>
                            <m:sSubPr>
                              <m:ctrlPr>
                                <a:rPr lang="de-DE" sz="1800" b="0" i="1" smtClean="0">
                                  <a:solidFill>
                                    <a:schemeClr val="accent2"/>
                                  </a:solidFill>
                                  <a:latin typeface="Cambria Math" panose="02040503050406030204" pitchFamily="18" charset="0"/>
                                  <a:ea typeface="Cambria Math" panose="02040503050406030204" pitchFamily="18" charset="0"/>
                                </a:rPr>
                              </m:ctrlPr>
                            </m:sSubPr>
                            <m:e>
                              <m:r>
                                <a:rPr lang="de-DE" sz="1800" b="0" i="1" smtClean="0">
                                  <a:solidFill>
                                    <a:schemeClr val="accent2"/>
                                  </a:solidFill>
                                  <a:latin typeface="Cambria Math" panose="02040503050406030204" pitchFamily="18" charset="0"/>
                                  <a:ea typeface="Cambria Math" panose="02040503050406030204" pitchFamily="18" charset="0"/>
                                </a:rPr>
                                <m:t>𝑤</m:t>
                              </m:r>
                            </m:e>
                            <m:sub>
                              <m:r>
                                <a:rPr lang="de-DE" sz="1800" b="0" i="1" smtClean="0">
                                  <a:solidFill>
                                    <a:schemeClr val="accent2"/>
                                  </a:solidFill>
                                  <a:latin typeface="Cambria Math" panose="02040503050406030204" pitchFamily="18" charset="0"/>
                                  <a:ea typeface="Cambria Math" panose="02040503050406030204" pitchFamily="18" charset="0"/>
                                </a:rPr>
                                <m:t>𝑗</m:t>
                              </m:r>
                            </m:sub>
                          </m:sSub>
                          <m:r>
                            <a:rPr lang="de-DE" sz="1800" b="0" i="1" smtClean="0">
                              <a:solidFill>
                                <a:schemeClr val="accent2"/>
                              </a:solidFill>
                              <a:latin typeface="Cambria Math" panose="02040503050406030204" pitchFamily="18" charset="0"/>
                              <a:ea typeface="Cambria Math" panose="02040503050406030204" pitchFamily="18" charset="0"/>
                            </a:rPr>
                            <m:t>=1</m:t>
                          </m:r>
                        </m:e>
                      </m:nary>
                    </m:oMath>
                  </m:oMathPara>
                </a14:m>
                <a:endParaRPr lang="de-DE" dirty="0"/>
              </a:p>
            </p:txBody>
          </p:sp>
        </mc:Choice>
        <mc:Fallback xmlns="">
          <p:sp>
            <p:nvSpPr>
              <p:cNvPr id="15" name="Textfeld 14">
                <a:extLst>
                  <a:ext uri="{FF2B5EF4-FFF2-40B4-BE49-F238E27FC236}">
                    <a16:creationId xmlns:a16="http://schemas.microsoft.com/office/drawing/2014/main" id="{FCB09A10-287B-B3B8-225B-709A18852CC0}"/>
                  </a:ext>
                </a:extLst>
              </p:cNvPr>
              <p:cNvSpPr txBox="1">
                <a:spLocks noRot="1" noChangeAspect="1" noMove="1" noResize="1" noEditPoints="1" noAdjustHandles="1" noChangeArrowheads="1" noChangeShapeType="1" noTextEdit="1"/>
              </p:cNvSpPr>
              <p:nvPr/>
            </p:nvSpPr>
            <p:spPr>
              <a:xfrm>
                <a:off x="1146395" y="3893671"/>
                <a:ext cx="6471820" cy="763094"/>
              </a:xfrm>
              <a:prstGeom prst="rect">
                <a:avLst/>
              </a:prstGeom>
              <a:blipFill>
                <a:blip r:embed="rId6"/>
                <a:stretch>
                  <a:fillRect/>
                </a:stretch>
              </a:blipFill>
            </p:spPr>
            <p:txBody>
              <a:bodyPr/>
              <a:lstStyle/>
              <a:p>
                <a:r>
                  <a:rPr lang="de-DE">
                    <a:noFill/>
                  </a:rPr>
                  <a:t> </a:t>
                </a:r>
              </a:p>
            </p:txBody>
          </p:sp>
        </mc:Fallback>
      </mc:AlternateContent>
      <p:sp>
        <p:nvSpPr>
          <p:cNvPr id="21" name="Textfeld 20">
            <a:extLst>
              <a:ext uri="{FF2B5EF4-FFF2-40B4-BE49-F238E27FC236}">
                <a16:creationId xmlns:a16="http://schemas.microsoft.com/office/drawing/2014/main" id="{37ADF5B3-B37E-DEC8-92DE-A7DE8A194736}"/>
              </a:ext>
            </a:extLst>
          </p:cNvPr>
          <p:cNvSpPr txBox="1"/>
          <p:nvPr/>
        </p:nvSpPr>
        <p:spPr>
          <a:xfrm>
            <a:off x="870188" y="4883329"/>
            <a:ext cx="3083518" cy="453183"/>
          </a:xfrm>
          <a:prstGeom prst="rect">
            <a:avLst/>
          </a:prstGeom>
          <a:noFill/>
        </p:spPr>
        <p:txBody>
          <a:bodyPr wrap="none" lIns="72000" tIns="72000" rIns="72000" bIns="72000" rtlCol="0">
            <a:spAutoFit/>
          </a:bodyPr>
          <a:lstStyle/>
          <a:p>
            <a:pPr algn="l"/>
            <a:r>
              <a:rPr lang="de-DE" sz="2000" dirty="0">
                <a:solidFill>
                  <a:schemeClr val="accent2"/>
                </a:solidFill>
              </a:rPr>
              <a:t>Zwei Gewichtungsvektoren: </a:t>
            </a:r>
          </a:p>
        </p:txBody>
      </p:sp>
      <p:sp>
        <p:nvSpPr>
          <p:cNvPr id="24" name="Geschweifte Klammer links 23">
            <a:extLst>
              <a:ext uri="{FF2B5EF4-FFF2-40B4-BE49-F238E27FC236}">
                <a16:creationId xmlns:a16="http://schemas.microsoft.com/office/drawing/2014/main" id="{8B471355-0C6E-C7DF-22FC-A97CE86D3638}"/>
              </a:ext>
            </a:extLst>
          </p:cNvPr>
          <p:cNvSpPr/>
          <p:nvPr/>
        </p:nvSpPr>
        <p:spPr>
          <a:xfrm rot="10800000">
            <a:off x="3953706" y="4686009"/>
            <a:ext cx="155448" cy="914400"/>
          </a:xfrm>
          <a:prstGeom prst="leftBrac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07307FC3-C5B6-EC2C-6B66-9EA489B46070}"/>
                  </a:ext>
                </a:extLst>
              </p:cNvPr>
              <p:cNvSpPr txBox="1"/>
              <p:nvPr/>
            </p:nvSpPr>
            <p:spPr>
              <a:xfrm>
                <a:off x="4319850" y="4686009"/>
                <a:ext cx="17166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𝑉</m:t>
                      </m:r>
                      <m:r>
                        <a:rPr lang="de-DE" sz="2000" b="0" i="1" smtClean="0">
                          <a:solidFill>
                            <a:schemeClr val="accent2"/>
                          </a:solidFill>
                          <a:latin typeface="Cambria Math" panose="02040503050406030204" pitchFamily="18" charset="0"/>
                        </a:rPr>
                        <m:t>=(</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𝑣</m:t>
                          </m:r>
                        </m:e>
                        <m:sub>
                          <m:r>
                            <a:rPr lang="de-DE" sz="2000" b="0" i="1" smtClean="0">
                              <a:solidFill>
                                <a:schemeClr val="accent2"/>
                              </a:solidFill>
                              <a:latin typeface="Cambria Math" panose="02040503050406030204" pitchFamily="18" charset="0"/>
                            </a:rPr>
                            <m:t>1</m:t>
                          </m:r>
                        </m:sub>
                      </m:sSub>
                      <m:r>
                        <a:rPr lang="de-DE" sz="2000" b="0" i="1" smtClean="0">
                          <a:solidFill>
                            <a:schemeClr val="accent2"/>
                          </a:solidFill>
                          <a:latin typeface="Cambria Math" panose="02040503050406030204" pitchFamily="18" charset="0"/>
                        </a:rPr>
                        <m:t>,…,</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𝑣</m:t>
                          </m:r>
                        </m:e>
                        <m:sub>
                          <m:r>
                            <a:rPr lang="de-DE" sz="2000" b="0" i="1" smtClean="0">
                              <a:solidFill>
                                <a:schemeClr val="accent2"/>
                              </a:solidFill>
                              <a:latin typeface="Cambria Math" panose="02040503050406030204" pitchFamily="18" charset="0"/>
                            </a:rPr>
                            <m:t>𝑘</m:t>
                          </m:r>
                        </m:sub>
                      </m:sSub>
                      <m:r>
                        <a:rPr lang="de-DE" sz="2000" b="0" i="1" smtClean="0">
                          <a:solidFill>
                            <a:schemeClr val="accent2"/>
                          </a:solidFill>
                          <a:latin typeface="Cambria Math" panose="02040503050406030204" pitchFamily="18" charset="0"/>
                        </a:rPr>
                        <m:t>)</m:t>
                      </m:r>
                    </m:oMath>
                  </m:oMathPara>
                </a14:m>
                <a:endParaRPr lang="de-DE" sz="2000" dirty="0" err="1">
                  <a:solidFill>
                    <a:schemeClr val="accent2"/>
                  </a:solidFill>
                </a:endParaRPr>
              </a:p>
            </p:txBody>
          </p:sp>
        </mc:Choice>
        <mc:Fallback xmlns="">
          <p:sp>
            <p:nvSpPr>
              <p:cNvPr id="28" name="Textfeld 27">
                <a:extLst>
                  <a:ext uri="{FF2B5EF4-FFF2-40B4-BE49-F238E27FC236}">
                    <a16:creationId xmlns:a16="http://schemas.microsoft.com/office/drawing/2014/main" id="{07307FC3-C5B6-EC2C-6B66-9EA489B46070}"/>
                  </a:ext>
                </a:extLst>
              </p:cNvPr>
              <p:cNvSpPr txBox="1">
                <a:spLocks noRot="1" noChangeAspect="1" noMove="1" noResize="1" noEditPoints="1" noAdjustHandles="1" noChangeArrowheads="1" noChangeShapeType="1" noTextEdit="1"/>
              </p:cNvSpPr>
              <p:nvPr/>
            </p:nvSpPr>
            <p:spPr>
              <a:xfrm>
                <a:off x="4319850" y="4686009"/>
                <a:ext cx="1716624" cy="307777"/>
              </a:xfrm>
              <a:prstGeom prst="rect">
                <a:avLst/>
              </a:prstGeom>
              <a:blipFill>
                <a:blip r:embed="rId7"/>
                <a:stretch>
                  <a:fillRect l="-3203" t="-4000" r="-5338" b="-36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2FB0AFD9-66B0-E8BA-E7FC-46AE29A6D056}"/>
                  </a:ext>
                </a:extLst>
              </p:cNvPr>
              <p:cNvSpPr txBox="1"/>
              <p:nvPr/>
            </p:nvSpPr>
            <p:spPr>
              <a:xfrm>
                <a:off x="4319850" y="5103793"/>
                <a:ext cx="3242234" cy="3292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𝑊</m:t>
                      </m:r>
                      <m:r>
                        <a:rPr lang="de-DE" sz="2000" b="0" i="1" smtClean="0">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𝑉</m:t>
                      </m:r>
                      <m:r>
                        <a:rPr lang="de-DE" sz="2000" b="0" i="1" smtClean="0">
                          <a:solidFill>
                            <a:schemeClr val="accent2"/>
                          </a:solidFill>
                          <a:latin typeface="Cambria Math" panose="02040503050406030204" pitchFamily="18" charset="0"/>
                        </a:rPr>
                        <m:t>)=(</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𝑤</m:t>
                          </m:r>
                        </m:e>
                        <m:sub>
                          <m:r>
                            <a:rPr lang="de-DE" sz="2000" b="0" i="1" smtClean="0">
                              <a:solidFill>
                                <a:schemeClr val="accent2"/>
                              </a:solidFill>
                              <a:latin typeface="Cambria Math" panose="02040503050406030204" pitchFamily="18" charset="0"/>
                            </a:rPr>
                            <m:t>2</m:t>
                          </m:r>
                        </m:sub>
                      </m:sSub>
                      <m:r>
                        <a:rPr lang="de-DE" sz="2000" b="0" i="1" smtClean="0">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𝑉</m:t>
                      </m:r>
                      <m:r>
                        <a:rPr lang="de-DE" sz="2000" b="0" i="1" smtClean="0">
                          <a:solidFill>
                            <a:schemeClr val="accent2"/>
                          </a:solidFill>
                          <a:latin typeface="Cambria Math" panose="02040503050406030204" pitchFamily="18" charset="0"/>
                        </a:rPr>
                        <m:t>),…,</m:t>
                      </m:r>
                      <m:sSub>
                        <m:sSubPr>
                          <m:ctrlPr>
                            <a:rPr lang="de-DE" sz="2000" i="1">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𝑤</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ub>
                      </m:sSub>
                      <m:r>
                        <a:rPr lang="de-DE" sz="2000" b="0" i="1" smtClean="0">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𝑉</m:t>
                      </m:r>
                      <m:r>
                        <a:rPr lang="de-DE" sz="2000" b="0" i="1" smtClean="0">
                          <a:solidFill>
                            <a:schemeClr val="accent2"/>
                          </a:solidFill>
                          <a:latin typeface="Cambria Math" panose="02040503050406030204" pitchFamily="18" charset="0"/>
                        </a:rPr>
                        <m:t>))</m:t>
                      </m:r>
                    </m:oMath>
                  </m:oMathPara>
                </a14:m>
                <a:endParaRPr lang="de-DE" sz="2000" dirty="0" err="1">
                  <a:solidFill>
                    <a:schemeClr val="accent2"/>
                  </a:solidFill>
                </a:endParaRPr>
              </a:p>
            </p:txBody>
          </p:sp>
        </mc:Choice>
        <mc:Fallback xmlns="">
          <p:sp>
            <p:nvSpPr>
              <p:cNvPr id="33" name="Textfeld 32">
                <a:extLst>
                  <a:ext uri="{FF2B5EF4-FFF2-40B4-BE49-F238E27FC236}">
                    <a16:creationId xmlns:a16="http://schemas.microsoft.com/office/drawing/2014/main" id="{2FB0AFD9-66B0-E8BA-E7FC-46AE29A6D056}"/>
                  </a:ext>
                </a:extLst>
              </p:cNvPr>
              <p:cNvSpPr txBox="1">
                <a:spLocks noRot="1" noChangeAspect="1" noMove="1" noResize="1" noEditPoints="1" noAdjustHandles="1" noChangeArrowheads="1" noChangeShapeType="1" noTextEdit="1"/>
              </p:cNvSpPr>
              <p:nvPr/>
            </p:nvSpPr>
            <p:spPr>
              <a:xfrm>
                <a:off x="4319850" y="5103793"/>
                <a:ext cx="3242234" cy="329257"/>
              </a:xfrm>
              <a:prstGeom prst="rect">
                <a:avLst/>
              </a:prstGeom>
              <a:blipFill>
                <a:blip r:embed="rId8"/>
                <a:stretch>
                  <a:fillRect l="-1507" r="-2448" b="-27778"/>
                </a:stretch>
              </a:blipFill>
            </p:spPr>
            <p:txBody>
              <a:bodyPr/>
              <a:lstStyle/>
              <a:p>
                <a:r>
                  <a:rPr lang="de-DE">
                    <a:noFill/>
                  </a:rPr>
                  <a:t> </a:t>
                </a:r>
              </a:p>
            </p:txBody>
          </p:sp>
        </mc:Fallback>
      </mc:AlternateContent>
      <p:sp>
        <p:nvSpPr>
          <p:cNvPr id="38" name="Textfeld 37">
            <a:extLst>
              <a:ext uri="{FF2B5EF4-FFF2-40B4-BE49-F238E27FC236}">
                <a16:creationId xmlns:a16="http://schemas.microsoft.com/office/drawing/2014/main" id="{6914ECB0-79C3-310B-A190-445E1663FAC3}"/>
              </a:ext>
            </a:extLst>
          </p:cNvPr>
          <p:cNvSpPr txBox="1"/>
          <p:nvPr/>
        </p:nvSpPr>
        <p:spPr>
          <a:xfrm>
            <a:off x="7894422" y="4613305"/>
            <a:ext cx="3370328" cy="453183"/>
          </a:xfrm>
          <a:prstGeom prst="rect">
            <a:avLst/>
          </a:prstGeom>
          <a:noFill/>
        </p:spPr>
        <p:txBody>
          <a:bodyPr wrap="none" lIns="72000" tIns="72000" rIns="72000" bIns="72000" rtlCol="0">
            <a:spAutoFit/>
          </a:bodyPr>
          <a:lstStyle/>
          <a:p>
            <a:pPr algn="l"/>
            <a:r>
              <a:rPr lang="de-DE" sz="2000" dirty="0">
                <a:solidFill>
                  <a:schemeClr val="accent2"/>
                </a:solidFill>
              </a:rPr>
              <a:t>Variablen-Gewicht (MSPE) </a:t>
            </a:r>
            <a:r>
              <a:rPr lang="de-DE" sz="2000" dirty="0">
                <a:solidFill>
                  <a:schemeClr val="accent2"/>
                </a:solidFill>
                <a:sym typeface="Wingdings" panose="05000000000000000000" pitchFamily="2" charset="2"/>
              </a:rPr>
              <a:t> Y</a:t>
            </a:r>
            <a:endParaRPr lang="de-DE" sz="2000" dirty="0">
              <a:solidFill>
                <a:schemeClr val="accent2"/>
              </a:solidFill>
            </a:endParaRPr>
          </a:p>
        </p:txBody>
      </p:sp>
      <p:sp>
        <p:nvSpPr>
          <p:cNvPr id="41" name="Textfeld 40">
            <a:extLst>
              <a:ext uri="{FF2B5EF4-FFF2-40B4-BE49-F238E27FC236}">
                <a16:creationId xmlns:a16="http://schemas.microsoft.com/office/drawing/2014/main" id="{4064CF08-2855-EF3C-8A47-3D056BCA35EB}"/>
              </a:ext>
            </a:extLst>
          </p:cNvPr>
          <p:cNvSpPr txBox="1"/>
          <p:nvPr/>
        </p:nvSpPr>
        <p:spPr>
          <a:xfrm>
            <a:off x="7894422" y="4995398"/>
            <a:ext cx="2233670" cy="453183"/>
          </a:xfrm>
          <a:prstGeom prst="rect">
            <a:avLst/>
          </a:prstGeom>
          <a:noFill/>
        </p:spPr>
        <p:txBody>
          <a:bodyPr wrap="none" lIns="72000" tIns="72000" rIns="72000" bIns="72000" rtlCol="0">
            <a:spAutoFit/>
          </a:bodyPr>
          <a:lstStyle/>
          <a:p>
            <a:pPr algn="l"/>
            <a:r>
              <a:rPr lang="de-DE" sz="2000" dirty="0" err="1">
                <a:solidFill>
                  <a:schemeClr val="accent2"/>
                </a:solidFill>
              </a:rPr>
              <a:t>Donor</a:t>
            </a:r>
            <a:r>
              <a:rPr lang="de-DE" sz="2000" dirty="0">
                <a:solidFill>
                  <a:schemeClr val="accent2"/>
                </a:solidFill>
              </a:rPr>
              <a:t>-Gewicht </a:t>
            </a:r>
            <a:r>
              <a:rPr lang="de-DE" sz="2000" dirty="0">
                <a:solidFill>
                  <a:schemeClr val="accent2"/>
                </a:solidFill>
                <a:sym typeface="Wingdings" panose="05000000000000000000" pitchFamily="2" charset="2"/>
              </a:rPr>
              <a:t> X</a:t>
            </a:r>
            <a:endParaRPr lang="de-DE" sz="2000" dirty="0">
              <a:solidFill>
                <a:schemeClr val="accent2"/>
              </a:solidFill>
            </a:endParaRPr>
          </a:p>
        </p:txBody>
      </p:sp>
    </p:spTree>
    <p:extLst>
      <p:ext uri="{BB962C8B-B14F-4D97-AF65-F5344CB8AC3E}">
        <p14:creationId xmlns:p14="http://schemas.microsoft.com/office/powerpoint/2010/main" val="301318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2. Tobacco Ban (</a:t>
            </a:r>
            <a:r>
              <a:rPr lang="de-DE" sz="2000" dirty="0" err="1">
                <a:solidFill>
                  <a:schemeClr val="accent2"/>
                </a:solidFill>
              </a:rPr>
              <a:t>Abadie</a:t>
            </a:r>
            <a:r>
              <a:rPr lang="de-DE" sz="2000" dirty="0">
                <a:solidFill>
                  <a:schemeClr val="accent2"/>
                </a:solidFill>
              </a:rPr>
              <a:t> et al. 2010) </a:t>
            </a:r>
          </a:p>
          <a:p>
            <a:pPr algn="ctr"/>
            <a:r>
              <a:rPr lang="de-DE" sz="2000" b="1" dirty="0">
                <a:solidFill>
                  <a:schemeClr val="tx2"/>
                </a:solidFill>
              </a:rPr>
              <a:t>Intro</a:t>
            </a:r>
          </a:p>
        </p:txBody>
      </p:sp>
      <p:sp>
        <p:nvSpPr>
          <p:cNvPr id="22" name="Rechteck 21">
            <a:extLst>
              <a:ext uri="{FF2B5EF4-FFF2-40B4-BE49-F238E27FC236}">
                <a16:creationId xmlns:a16="http://schemas.microsoft.com/office/drawing/2014/main" id="{7315B435-FD7E-40B8-A3D1-9045104A6BB8}"/>
              </a:ext>
            </a:extLst>
          </p:cNvPr>
          <p:cNvSpPr/>
          <p:nvPr/>
        </p:nvSpPr>
        <p:spPr>
          <a:xfrm>
            <a:off x="133200" y="1873808"/>
            <a:ext cx="150885" cy="392400"/>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4" name="Inhaltsplatzhalter 3">
            <a:extLst>
              <a:ext uri="{FF2B5EF4-FFF2-40B4-BE49-F238E27FC236}">
                <a16:creationId xmlns:a16="http://schemas.microsoft.com/office/drawing/2014/main" id="{96EEF86C-1BF5-4E8B-EE72-A4571A3B6847}"/>
              </a:ext>
            </a:extLst>
          </p:cNvPr>
          <p:cNvSpPr>
            <a:spLocks noGrp="1"/>
          </p:cNvSpPr>
          <p:nvPr>
            <p:ph idx="1"/>
          </p:nvPr>
        </p:nvSpPr>
        <p:spPr>
          <a:xfrm>
            <a:off x="702000" y="1088515"/>
            <a:ext cx="10801350" cy="4756104"/>
          </a:xfrm>
        </p:spPr>
        <p:txBody>
          <a:bodyPr/>
          <a:lstStyle/>
          <a:p>
            <a:pPr marL="342900" indent="-342900">
              <a:buFont typeface="Wingdings" panose="05000000000000000000" pitchFamily="2" charset="2"/>
              <a:buChar char="§"/>
            </a:pPr>
            <a:r>
              <a:rPr lang="de-DE" dirty="0"/>
              <a:t>Kausaler Effekt von Proposition 99 in Kalifornien</a:t>
            </a:r>
          </a:p>
          <a:p>
            <a:pPr marL="342900" indent="-342900">
              <a:buFont typeface="Wingdings" panose="05000000000000000000" pitchFamily="2" charset="2"/>
              <a:buChar char="§"/>
            </a:pPr>
            <a:r>
              <a:rPr lang="de-DE" dirty="0"/>
              <a:t>Proposition 99: Einführung einer staatlichen Verbrauchssteuer von 25 Cent pro Packung auf den Verkauf von Tabakzigaretten sowie weitere Anti-Tabak-Projekte in Kalifornien</a:t>
            </a:r>
          </a:p>
          <a:p>
            <a:pPr marL="342900" indent="-342900">
              <a:buFont typeface="Wingdings" panose="05000000000000000000" pitchFamily="2" charset="2"/>
              <a:buChar char="§"/>
            </a:pPr>
            <a:r>
              <a:rPr lang="de-DE" dirty="0" err="1"/>
              <a:t>Donor</a:t>
            </a:r>
            <a:r>
              <a:rPr lang="de-DE" dirty="0"/>
              <a:t> Pool: Restliche Staaten in den USA</a:t>
            </a:r>
          </a:p>
          <a:p>
            <a:pPr marL="342900" indent="-342900">
              <a:buFont typeface="Wingdings" panose="05000000000000000000" pitchFamily="2" charset="2"/>
              <a:buChar char="§"/>
            </a:pPr>
            <a:r>
              <a:rPr lang="de-DE" dirty="0"/>
              <a:t>Abhängige Variable: Verkaufte Zigaretten</a:t>
            </a:r>
          </a:p>
          <a:p>
            <a:pPr marL="342900" indent="-342900">
              <a:buFont typeface="Wingdings" panose="05000000000000000000" pitchFamily="2" charset="2"/>
              <a:buChar char="§"/>
            </a:pPr>
            <a:r>
              <a:rPr lang="de-DE" dirty="0"/>
              <a:t>Erklärende Variable: </a:t>
            </a:r>
          </a:p>
          <a:p>
            <a:pPr marL="846900" lvl="3" indent="-342900">
              <a:buFont typeface="Wingdings" panose="05000000000000000000" pitchFamily="2" charset="2"/>
              <a:buChar char="§"/>
            </a:pPr>
            <a:r>
              <a:rPr lang="de-DE" dirty="0"/>
              <a:t>Zigarettenpreis</a:t>
            </a:r>
          </a:p>
          <a:p>
            <a:pPr marL="846900" lvl="3" indent="-342900">
              <a:buFont typeface="Wingdings" panose="05000000000000000000" pitchFamily="2" charset="2"/>
              <a:buChar char="§"/>
            </a:pPr>
            <a:r>
              <a:rPr lang="de-DE" dirty="0"/>
              <a:t>Pro-Kopf-Einkommen</a:t>
            </a:r>
          </a:p>
          <a:p>
            <a:pPr marL="846900" lvl="3" indent="-342900">
              <a:buFont typeface="Wingdings" panose="05000000000000000000" pitchFamily="2" charset="2"/>
              <a:buChar char="§"/>
            </a:pPr>
            <a:r>
              <a:rPr lang="de-DE" dirty="0"/>
              <a:t>Prozentsatz der Bevölkerung im Alter von 15-24 Jahren</a:t>
            </a:r>
          </a:p>
          <a:p>
            <a:pPr marL="846900" lvl="3" indent="-342900">
              <a:buFont typeface="Wingdings" panose="05000000000000000000" pitchFamily="2" charset="2"/>
              <a:buChar char="§"/>
            </a:pPr>
            <a:r>
              <a:rPr lang="de-DE" dirty="0"/>
              <a:t>Pro-Kopf-Bierkonsum</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endParaRPr lang="de-DE" dirty="0"/>
          </a:p>
        </p:txBody>
      </p:sp>
    </p:spTree>
    <p:extLst>
      <p:ext uri="{BB962C8B-B14F-4D97-AF65-F5344CB8AC3E}">
        <p14:creationId xmlns:p14="http://schemas.microsoft.com/office/powerpoint/2010/main" val="358062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2. Tobacco Ban (</a:t>
            </a:r>
            <a:r>
              <a:rPr lang="de-DE" sz="2000" dirty="0" err="1">
                <a:solidFill>
                  <a:schemeClr val="accent2"/>
                </a:solidFill>
              </a:rPr>
              <a:t>Abadie</a:t>
            </a:r>
            <a:r>
              <a:rPr lang="de-DE" sz="2000" dirty="0">
                <a:solidFill>
                  <a:schemeClr val="accent2"/>
                </a:solidFill>
              </a:rPr>
              <a:t> et al. 2010) </a:t>
            </a:r>
          </a:p>
          <a:p>
            <a:pPr algn="ctr"/>
            <a:r>
              <a:rPr lang="de-DE" sz="2000" b="1" dirty="0">
                <a:solidFill>
                  <a:schemeClr val="tx2"/>
                </a:solidFill>
              </a:rPr>
              <a:t>Intro</a:t>
            </a:r>
          </a:p>
        </p:txBody>
      </p:sp>
      <p:sp>
        <p:nvSpPr>
          <p:cNvPr id="22" name="Rechteck 21">
            <a:extLst>
              <a:ext uri="{FF2B5EF4-FFF2-40B4-BE49-F238E27FC236}">
                <a16:creationId xmlns:a16="http://schemas.microsoft.com/office/drawing/2014/main" id="{7315B435-FD7E-40B8-A3D1-9045104A6BB8}"/>
              </a:ext>
            </a:extLst>
          </p:cNvPr>
          <p:cNvSpPr/>
          <p:nvPr/>
        </p:nvSpPr>
        <p:spPr>
          <a:xfrm>
            <a:off x="133200" y="1873808"/>
            <a:ext cx="150885" cy="392400"/>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pic>
        <p:nvPicPr>
          <p:cNvPr id="16" name="Grafik 15">
            <a:extLst>
              <a:ext uri="{FF2B5EF4-FFF2-40B4-BE49-F238E27FC236}">
                <a16:creationId xmlns:a16="http://schemas.microsoft.com/office/drawing/2014/main" id="{3B39209D-8B81-3326-E0A8-C5AF64E60E23}"/>
              </a:ext>
            </a:extLst>
          </p:cNvPr>
          <p:cNvPicPr>
            <a:picLocks noChangeAspect="1"/>
          </p:cNvPicPr>
          <p:nvPr/>
        </p:nvPicPr>
        <p:blipFill>
          <a:blip r:embed="rId3"/>
          <a:stretch>
            <a:fillRect/>
          </a:stretch>
        </p:blipFill>
        <p:spPr>
          <a:xfrm>
            <a:off x="912207" y="1376547"/>
            <a:ext cx="1531155" cy="1785039"/>
          </a:xfrm>
          <a:prstGeom prst="rect">
            <a:avLst/>
          </a:prstGeom>
        </p:spPr>
      </p:pic>
      <p:pic>
        <p:nvPicPr>
          <p:cNvPr id="18" name="Grafik 17">
            <a:extLst>
              <a:ext uri="{FF2B5EF4-FFF2-40B4-BE49-F238E27FC236}">
                <a16:creationId xmlns:a16="http://schemas.microsoft.com/office/drawing/2014/main" id="{3A96D49C-5DE3-4958-1707-728C53BFF559}"/>
              </a:ext>
            </a:extLst>
          </p:cNvPr>
          <p:cNvPicPr>
            <a:picLocks noChangeAspect="1"/>
          </p:cNvPicPr>
          <p:nvPr/>
        </p:nvPicPr>
        <p:blipFill>
          <a:blip r:embed="rId4"/>
          <a:stretch>
            <a:fillRect/>
          </a:stretch>
        </p:blipFill>
        <p:spPr>
          <a:xfrm>
            <a:off x="3383394" y="1072879"/>
            <a:ext cx="6755312" cy="4712242"/>
          </a:xfrm>
          <a:prstGeom prst="rect">
            <a:avLst/>
          </a:prstGeom>
        </p:spPr>
      </p:pic>
      <p:pic>
        <p:nvPicPr>
          <p:cNvPr id="20" name="Grafik 19">
            <a:extLst>
              <a:ext uri="{FF2B5EF4-FFF2-40B4-BE49-F238E27FC236}">
                <a16:creationId xmlns:a16="http://schemas.microsoft.com/office/drawing/2014/main" id="{A2133DBD-4A59-C6A1-628D-A0029FA20628}"/>
              </a:ext>
            </a:extLst>
          </p:cNvPr>
          <p:cNvPicPr>
            <a:picLocks noChangeAspect="1"/>
          </p:cNvPicPr>
          <p:nvPr/>
        </p:nvPicPr>
        <p:blipFill>
          <a:blip r:embed="rId5"/>
          <a:stretch>
            <a:fillRect/>
          </a:stretch>
        </p:blipFill>
        <p:spPr>
          <a:xfrm>
            <a:off x="3071482" y="993694"/>
            <a:ext cx="7793574" cy="4791427"/>
          </a:xfrm>
          <a:prstGeom prst="rect">
            <a:avLst/>
          </a:prstGeom>
        </p:spPr>
      </p:pic>
    </p:spTree>
    <p:extLst>
      <p:ext uri="{BB962C8B-B14F-4D97-AF65-F5344CB8AC3E}">
        <p14:creationId xmlns:p14="http://schemas.microsoft.com/office/powerpoint/2010/main" val="175978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2. Tobacco Ban (</a:t>
            </a:r>
            <a:r>
              <a:rPr lang="de-DE" sz="2000" dirty="0" err="1">
                <a:solidFill>
                  <a:schemeClr val="accent2"/>
                </a:solidFill>
              </a:rPr>
              <a:t>Abadie</a:t>
            </a:r>
            <a:r>
              <a:rPr lang="de-DE" sz="2000" dirty="0">
                <a:solidFill>
                  <a:schemeClr val="accent2"/>
                </a:solidFill>
              </a:rPr>
              <a:t> et al. 2010) </a:t>
            </a:r>
          </a:p>
          <a:p>
            <a:pPr algn="ctr"/>
            <a:endParaRPr lang="de-DE" sz="2000" b="1" dirty="0">
              <a:solidFill>
                <a:schemeClr val="tx2"/>
              </a:solidFill>
            </a:endParaRPr>
          </a:p>
        </p:txBody>
      </p:sp>
      <p:sp>
        <p:nvSpPr>
          <p:cNvPr id="22" name="Rechteck 21">
            <a:extLst>
              <a:ext uri="{FF2B5EF4-FFF2-40B4-BE49-F238E27FC236}">
                <a16:creationId xmlns:a16="http://schemas.microsoft.com/office/drawing/2014/main" id="{7315B435-FD7E-40B8-A3D1-9045104A6BB8}"/>
              </a:ext>
            </a:extLst>
          </p:cNvPr>
          <p:cNvSpPr/>
          <p:nvPr/>
        </p:nvSpPr>
        <p:spPr>
          <a:xfrm>
            <a:off x="133200" y="1873808"/>
            <a:ext cx="150885" cy="392400"/>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pic>
        <p:nvPicPr>
          <p:cNvPr id="4" name="Inhaltsplatzhalter 5">
            <a:extLst>
              <a:ext uri="{FF2B5EF4-FFF2-40B4-BE49-F238E27FC236}">
                <a16:creationId xmlns:a16="http://schemas.microsoft.com/office/drawing/2014/main" id="{7B718055-A3A3-4366-3BD8-1C0C0D189F27}"/>
              </a:ext>
            </a:extLst>
          </p:cNvPr>
          <p:cNvPicPr>
            <a:picLocks noGrp="1" noChangeAspect="1"/>
          </p:cNvPicPr>
          <p:nvPr>
            <p:ph idx="1"/>
          </p:nvPr>
        </p:nvPicPr>
        <p:blipFill>
          <a:blip r:embed="rId3"/>
          <a:stretch>
            <a:fillRect/>
          </a:stretch>
        </p:blipFill>
        <p:spPr>
          <a:xfrm>
            <a:off x="1617418" y="1089025"/>
            <a:ext cx="8969863" cy="4756150"/>
          </a:xfrm>
        </p:spPr>
      </p:pic>
      <p:pic>
        <p:nvPicPr>
          <p:cNvPr id="5" name="Grafik 4">
            <a:extLst>
              <a:ext uri="{FF2B5EF4-FFF2-40B4-BE49-F238E27FC236}">
                <a16:creationId xmlns:a16="http://schemas.microsoft.com/office/drawing/2014/main" id="{0A60AC88-D07B-B97C-BB03-37BF7B5A5E8B}"/>
              </a:ext>
            </a:extLst>
          </p:cNvPr>
          <p:cNvPicPr>
            <a:picLocks noChangeAspect="1"/>
          </p:cNvPicPr>
          <p:nvPr/>
        </p:nvPicPr>
        <p:blipFill>
          <a:blip r:embed="rId4"/>
          <a:stretch>
            <a:fillRect/>
          </a:stretch>
        </p:blipFill>
        <p:spPr>
          <a:xfrm>
            <a:off x="6264982" y="581024"/>
            <a:ext cx="2619375" cy="295275"/>
          </a:xfrm>
          <a:prstGeom prst="rect">
            <a:avLst/>
          </a:prstGeom>
        </p:spPr>
      </p:pic>
    </p:spTree>
    <p:extLst>
      <p:ext uri="{BB962C8B-B14F-4D97-AF65-F5344CB8AC3E}">
        <p14:creationId xmlns:p14="http://schemas.microsoft.com/office/powerpoint/2010/main" val="3839468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pic>
        <p:nvPicPr>
          <p:cNvPr id="14" name="Inhaltsplatzhalter 13">
            <a:extLst>
              <a:ext uri="{FF2B5EF4-FFF2-40B4-BE49-F238E27FC236}">
                <a16:creationId xmlns:a16="http://schemas.microsoft.com/office/drawing/2014/main" id="{3F4F3688-447A-421D-D86B-8D2CEC4E5E46}"/>
              </a:ext>
            </a:extLst>
          </p:cNvPr>
          <p:cNvPicPr>
            <a:picLocks noGrp="1" noChangeAspect="1"/>
          </p:cNvPicPr>
          <p:nvPr>
            <p:ph idx="1"/>
          </p:nvPr>
        </p:nvPicPr>
        <p:blipFill>
          <a:blip r:embed="rId2"/>
          <a:stretch>
            <a:fillRect/>
          </a:stretch>
        </p:blipFill>
        <p:spPr>
          <a:xfrm>
            <a:off x="1355693" y="1089025"/>
            <a:ext cx="9493313" cy="4756150"/>
          </a:xfrm>
        </p:spPr>
      </p:pic>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Weiterentwicklungen</a:t>
            </a:r>
            <a:br>
              <a:rPr lang="de-DE" sz="2000" b="1" dirty="0">
                <a:solidFill>
                  <a:schemeClr val="accent2"/>
                </a:solidFill>
              </a:rPr>
            </a:br>
            <a:r>
              <a:rPr lang="de-DE" sz="2000" b="1" dirty="0">
                <a:solidFill>
                  <a:schemeClr val="tx2"/>
                </a:solidFill>
              </a:rPr>
              <a:t>Der VAR-SC-Schätzer</a:t>
            </a:r>
          </a:p>
        </p:txBody>
      </p:sp>
      <p:pic>
        <p:nvPicPr>
          <p:cNvPr id="6" name="Grafik 5">
            <a:extLst>
              <a:ext uri="{FF2B5EF4-FFF2-40B4-BE49-F238E27FC236}">
                <a16:creationId xmlns:a16="http://schemas.microsoft.com/office/drawing/2014/main" id="{E99DB62A-9ADD-84FE-FD43-2695EF57B34F}"/>
              </a:ext>
            </a:extLst>
          </p:cNvPr>
          <p:cNvPicPr>
            <a:picLocks noChangeAspect="1"/>
          </p:cNvPicPr>
          <p:nvPr/>
        </p:nvPicPr>
        <p:blipFill>
          <a:blip r:embed="rId3"/>
          <a:stretch>
            <a:fillRect/>
          </a:stretch>
        </p:blipFill>
        <p:spPr>
          <a:xfrm>
            <a:off x="6400307" y="628698"/>
            <a:ext cx="2733675" cy="266700"/>
          </a:xfrm>
          <a:prstGeom prst="rect">
            <a:avLst/>
          </a:prstGeom>
        </p:spPr>
      </p:pic>
    </p:spTree>
    <p:extLst>
      <p:ext uri="{BB962C8B-B14F-4D97-AF65-F5344CB8AC3E}">
        <p14:creationId xmlns:p14="http://schemas.microsoft.com/office/powerpoint/2010/main" val="2621804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2. Tobacco Ban (</a:t>
            </a:r>
            <a:r>
              <a:rPr lang="de-DE" sz="2000" dirty="0" err="1">
                <a:solidFill>
                  <a:schemeClr val="accent2"/>
                </a:solidFill>
              </a:rPr>
              <a:t>Abadie</a:t>
            </a:r>
            <a:r>
              <a:rPr lang="de-DE" sz="2000" dirty="0">
                <a:solidFill>
                  <a:schemeClr val="accent2"/>
                </a:solidFill>
              </a:rPr>
              <a:t> et al. 2010) </a:t>
            </a:r>
          </a:p>
          <a:p>
            <a:pPr algn="ctr"/>
            <a:endParaRPr lang="de-DE" sz="2000" b="1" dirty="0">
              <a:solidFill>
                <a:schemeClr val="tx2"/>
              </a:solidFill>
            </a:endParaRPr>
          </a:p>
        </p:txBody>
      </p:sp>
      <p:sp>
        <p:nvSpPr>
          <p:cNvPr id="22" name="Rechteck 21">
            <a:extLst>
              <a:ext uri="{FF2B5EF4-FFF2-40B4-BE49-F238E27FC236}">
                <a16:creationId xmlns:a16="http://schemas.microsoft.com/office/drawing/2014/main" id="{7315B435-FD7E-40B8-A3D1-9045104A6BB8}"/>
              </a:ext>
            </a:extLst>
          </p:cNvPr>
          <p:cNvSpPr/>
          <p:nvPr/>
        </p:nvSpPr>
        <p:spPr>
          <a:xfrm>
            <a:off x="133200" y="1873808"/>
            <a:ext cx="150885" cy="392400"/>
          </a:xfrm>
          <a:prstGeom prst="rect">
            <a:avLst/>
          </a:prstGeom>
          <a:solidFill>
            <a:srgbClr val="374D6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pic>
        <p:nvPicPr>
          <p:cNvPr id="5" name="Grafik 4">
            <a:extLst>
              <a:ext uri="{FF2B5EF4-FFF2-40B4-BE49-F238E27FC236}">
                <a16:creationId xmlns:a16="http://schemas.microsoft.com/office/drawing/2014/main" id="{683BDF1E-1DBB-6959-176A-40D1EA99D6A9}"/>
              </a:ext>
            </a:extLst>
          </p:cNvPr>
          <p:cNvPicPr>
            <a:picLocks noChangeAspect="1"/>
          </p:cNvPicPr>
          <p:nvPr/>
        </p:nvPicPr>
        <p:blipFill>
          <a:blip r:embed="rId3"/>
          <a:stretch>
            <a:fillRect/>
          </a:stretch>
        </p:blipFill>
        <p:spPr>
          <a:xfrm>
            <a:off x="1223962" y="1004887"/>
            <a:ext cx="9744075" cy="4848225"/>
          </a:xfrm>
          <a:prstGeom prst="rect">
            <a:avLst/>
          </a:prstGeom>
        </p:spPr>
      </p:pic>
      <p:pic>
        <p:nvPicPr>
          <p:cNvPr id="13" name="Grafik 12">
            <a:extLst>
              <a:ext uri="{FF2B5EF4-FFF2-40B4-BE49-F238E27FC236}">
                <a16:creationId xmlns:a16="http://schemas.microsoft.com/office/drawing/2014/main" id="{B2D2568D-C1E1-98AC-F11A-8E6126AD3AFA}"/>
              </a:ext>
            </a:extLst>
          </p:cNvPr>
          <p:cNvPicPr>
            <a:picLocks noChangeAspect="1"/>
          </p:cNvPicPr>
          <p:nvPr/>
        </p:nvPicPr>
        <p:blipFill>
          <a:blip r:embed="rId4"/>
          <a:stretch>
            <a:fillRect/>
          </a:stretch>
        </p:blipFill>
        <p:spPr>
          <a:xfrm>
            <a:off x="6519698" y="501648"/>
            <a:ext cx="2705100" cy="276225"/>
          </a:xfrm>
          <a:prstGeom prst="rect">
            <a:avLst/>
          </a:prstGeom>
        </p:spPr>
      </p:pic>
    </p:spTree>
    <p:extLst>
      <p:ext uri="{BB962C8B-B14F-4D97-AF65-F5344CB8AC3E}">
        <p14:creationId xmlns:p14="http://schemas.microsoft.com/office/powerpoint/2010/main" val="34738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dirty="0" err="1"/>
              <a:t>Synthetic</a:t>
            </a:r>
            <a:r>
              <a:rPr lang="de-DE" dirty="0"/>
              <a:t>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4" name="Inhaltsplatzhalter 3">
            <a:extLst>
              <a:ext uri="{FF2B5EF4-FFF2-40B4-BE49-F238E27FC236}">
                <a16:creationId xmlns:a16="http://schemas.microsoft.com/office/drawing/2014/main" id="{5A72E44E-4A24-3BE9-956F-7A7E3093EBCF}"/>
              </a:ext>
            </a:extLst>
          </p:cNvPr>
          <p:cNvSpPr>
            <a:spLocks noGrp="1"/>
          </p:cNvSpPr>
          <p:nvPr>
            <p:ph idx="1"/>
          </p:nvPr>
        </p:nvSpPr>
        <p:spPr>
          <a:xfrm>
            <a:off x="702000" y="1088515"/>
            <a:ext cx="10801350" cy="4756104"/>
          </a:xfrm>
        </p:spPr>
        <p:txBody>
          <a:bodyPr/>
          <a:lstStyle/>
          <a:p>
            <a:pPr marL="342900" indent="-342900">
              <a:buFont typeface="Wingdings" panose="05000000000000000000" pitchFamily="2" charset="2"/>
              <a:buChar char="§"/>
            </a:pPr>
            <a:r>
              <a:rPr lang="de-DE" dirty="0"/>
              <a:t>Statistische Methode zur Evaluierung von kausalen Effekten in vergleichenden Fallstudien nach </a:t>
            </a:r>
            <a:r>
              <a:rPr lang="de-DE" dirty="0" err="1"/>
              <a:t>Abadie</a:t>
            </a:r>
            <a:r>
              <a:rPr lang="de-DE" dirty="0"/>
              <a:t> und </a:t>
            </a:r>
            <a:r>
              <a:rPr lang="de-DE" dirty="0" err="1"/>
              <a:t>Gardeazabal</a:t>
            </a:r>
            <a:r>
              <a:rPr lang="de-DE" dirty="0"/>
              <a:t> (2003)</a:t>
            </a:r>
          </a:p>
          <a:p>
            <a:pPr marL="342900" indent="-342900">
              <a:buFont typeface="Wingdings" panose="05000000000000000000" pitchFamily="2" charset="2"/>
              <a:buChar char="§"/>
            </a:pPr>
            <a:r>
              <a:rPr lang="de-DE" dirty="0"/>
              <a:t>Ziel: Abschätzen, was mit einer </a:t>
            </a:r>
            <a:r>
              <a:rPr lang="de-DE" dirty="0" err="1"/>
              <a:t>Treatmentgruppe</a:t>
            </a:r>
            <a:r>
              <a:rPr lang="de-DE" dirty="0"/>
              <a:t> geschehen wäre, wenn sie das Treatment nicht erhalten hätte (</a:t>
            </a:r>
            <a:r>
              <a:rPr lang="de-DE" dirty="0" err="1"/>
              <a:t>Counterfactual</a:t>
            </a:r>
            <a:r>
              <a:rPr lang="de-DE" dirty="0"/>
              <a:t>)</a:t>
            </a:r>
          </a:p>
          <a:p>
            <a:pPr marL="342900" indent="-342900">
              <a:buFont typeface="Wingdings" panose="05000000000000000000" pitchFamily="2" charset="2"/>
              <a:buChar char="§"/>
            </a:pPr>
            <a:r>
              <a:rPr lang="de-DE" dirty="0"/>
              <a:t>Differenz aus beobachteter Größe und </a:t>
            </a:r>
            <a:r>
              <a:rPr lang="de-DE" dirty="0" err="1"/>
              <a:t>Counterfactual</a:t>
            </a:r>
            <a:r>
              <a:rPr lang="de-DE" dirty="0"/>
              <a:t> liefert Treatment Effekt</a:t>
            </a:r>
          </a:p>
          <a:p>
            <a:pPr marL="342900" lvl="1" indent="-342900">
              <a:buFont typeface="Wingdings" panose="05000000000000000000" pitchFamily="2" charset="2"/>
              <a:buChar char="§"/>
            </a:pPr>
            <a:r>
              <a:rPr lang="de-DE" sz="2400" dirty="0"/>
              <a:t>Brexit, Wiedervereinigung, Immigration, Mindestlöhne usw.</a:t>
            </a:r>
          </a:p>
          <a:p>
            <a:pPr marL="342900" lvl="1" indent="-342900">
              <a:buFont typeface="Wingdings" panose="05000000000000000000" pitchFamily="2" charset="2"/>
              <a:buChar char="§"/>
            </a:pPr>
            <a:r>
              <a:rPr lang="de-DE" sz="2400" dirty="0"/>
              <a:t>Vereint Ansätze aus </a:t>
            </a:r>
            <a:r>
              <a:rPr lang="de-DE" sz="2400" dirty="0" err="1"/>
              <a:t>Matching</a:t>
            </a:r>
            <a:r>
              <a:rPr lang="de-DE" sz="2400" dirty="0"/>
              <a:t> und Diff-in-Diff</a:t>
            </a:r>
          </a:p>
          <a:p>
            <a:pPr marL="342900" indent="-342900">
              <a:buFont typeface="Wingdings" panose="05000000000000000000" pitchFamily="2" charset="2"/>
              <a:buChar char="§"/>
            </a:pPr>
            <a:r>
              <a:rPr lang="en-US" dirty="0"/>
              <a:t>“arguably the most important innovation in the policy evaluation literature in the last 15 years” (</a:t>
            </a:r>
            <a:r>
              <a:rPr lang="en-US" dirty="0" err="1"/>
              <a:t>Athey</a:t>
            </a:r>
            <a:r>
              <a:rPr lang="en-US" dirty="0"/>
              <a:t> and </a:t>
            </a:r>
            <a:r>
              <a:rPr lang="en-US" dirty="0" err="1"/>
              <a:t>Imbens</a:t>
            </a:r>
            <a:r>
              <a:rPr lang="en-US" dirty="0"/>
              <a:t>, 2017)</a:t>
            </a:r>
          </a:p>
          <a:p>
            <a:pPr marL="342900" indent="-342900">
              <a:buFont typeface="Wingdings" panose="05000000000000000000" pitchFamily="2" charset="2"/>
              <a:buChar char="§"/>
            </a:pPr>
            <a:endParaRPr lang="de-DE" dirty="0"/>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Überblick </a:t>
            </a:r>
            <a:r>
              <a:rPr lang="de-DE" sz="2000" b="1" dirty="0" err="1">
                <a:solidFill>
                  <a:schemeClr val="tx2"/>
                </a:solidFill>
              </a:rPr>
              <a:t>Synthetic</a:t>
            </a:r>
            <a:r>
              <a:rPr lang="de-DE" sz="2000" b="1" dirty="0">
                <a:solidFill>
                  <a:schemeClr val="tx2"/>
                </a:solidFill>
              </a:rPr>
              <a:t> Controls</a:t>
            </a:r>
          </a:p>
        </p:txBody>
      </p:sp>
    </p:spTree>
    <p:extLst>
      <p:ext uri="{BB962C8B-B14F-4D97-AF65-F5344CB8AC3E}">
        <p14:creationId xmlns:p14="http://schemas.microsoft.com/office/powerpoint/2010/main" val="12677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Überblick</a:t>
            </a:r>
          </a:p>
        </p:txBody>
      </p:sp>
      <p:pic>
        <p:nvPicPr>
          <p:cNvPr id="5" name="Inhaltsplatzhalter 4">
            <a:extLst>
              <a:ext uri="{FF2B5EF4-FFF2-40B4-BE49-F238E27FC236}">
                <a16:creationId xmlns:a16="http://schemas.microsoft.com/office/drawing/2014/main" id="{8E520439-7495-0C6F-EB0F-0415A682EACE}"/>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3883" r="7573" b="3804"/>
          <a:stretch/>
        </p:blipFill>
        <p:spPr>
          <a:xfrm>
            <a:off x="1500326" y="1376363"/>
            <a:ext cx="8579207" cy="4819852"/>
          </a:xfrm>
          <a:prstGeom prst="rect">
            <a:avLst/>
          </a:prstGeom>
        </p:spPr>
      </p:pic>
    </p:spTree>
    <p:extLst>
      <p:ext uri="{BB962C8B-B14F-4D97-AF65-F5344CB8AC3E}">
        <p14:creationId xmlns:p14="http://schemas.microsoft.com/office/powerpoint/2010/main" val="254992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Setup</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D21E3B9-7ABA-28E8-DE70-275B20CAFEB3}"/>
                  </a:ext>
                </a:extLst>
              </p:cNvPr>
              <p:cNvSpPr txBox="1"/>
              <p:nvPr/>
            </p:nvSpPr>
            <p:spPr>
              <a:xfrm>
                <a:off x="1788029" y="1186958"/>
                <a:ext cx="3710865" cy="453183"/>
              </a:xfrm>
              <a:prstGeom prst="rect">
                <a:avLst/>
              </a:prstGeom>
              <a:noFill/>
            </p:spPr>
            <p:txBody>
              <a:bodyPr wrap="square" lIns="72000" tIns="72000" rIns="72000" bIns="72000" rtlCol="0">
                <a:spAutoFit/>
              </a:bodyPr>
              <a:lstStyle/>
              <a:p>
                <a:pPr/>
                <a14:m>
                  <m:oMathPara xmlns:m="http://schemas.openxmlformats.org/officeDocument/2006/math">
                    <m:oMathParaPr>
                      <m:jc m:val="centerGroup"/>
                    </m:oMathParaPr>
                    <m:oMath xmlns:m="http://schemas.openxmlformats.org/officeDocument/2006/math">
                      <m:r>
                        <a:rPr lang="de-DE" sz="2000" i="1">
                          <a:solidFill>
                            <a:schemeClr val="accent2"/>
                          </a:solidFill>
                          <a:latin typeface="Cambria Math" panose="02040503050406030204" pitchFamily="18" charset="0"/>
                        </a:rPr>
                        <m:t>𝑗</m:t>
                      </m:r>
                      <m:r>
                        <a:rPr lang="de-DE" sz="2000" i="1">
                          <a:solidFill>
                            <a:schemeClr val="accent2"/>
                          </a:solidFill>
                          <a:latin typeface="Cambria Math" panose="02040503050406030204" pitchFamily="18" charset="0"/>
                        </a:rPr>
                        <m:t>=1,2,…,</m:t>
                      </m:r>
                      <m:r>
                        <a:rPr lang="de-DE" sz="2000" i="1">
                          <a:solidFill>
                            <a:schemeClr val="accent2"/>
                          </a:solidFill>
                          <a:latin typeface="Cambria Math" panose="02040503050406030204" pitchFamily="18" charset="0"/>
                        </a:rPr>
                        <m:t>𝐽</m:t>
                      </m:r>
                      <m:r>
                        <a:rPr lang="de-DE" sz="2000" i="1">
                          <a:solidFill>
                            <a:schemeClr val="accent2"/>
                          </a:solidFill>
                          <a:latin typeface="Cambria Math" panose="02040503050406030204" pitchFamily="18" charset="0"/>
                        </a:rPr>
                        <m:t>+1</m:t>
                      </m:r>
                    </m:oMath>
                  </m:oMathPara>
                </a14:m>
                <a:endParaRPr lang="de-DE" sz="2000" dirty="0">
                  <a:solidFill>
                    <a:schemeClr val="accent2"/>
                  </a:solidFill>
                </a:endParaRPr>
              </a:p>
            </p:txBody>
          </p:sp>
        </mc:Choice>
        <mc:Fallback xmlns="">
          <p:sp>
            <p:nvSpPr>
              <p:cNvPr id="6" name="Textfeld 5">
                <a:extLst>
                  <a:ext uri="{FF2B5EF4-FFF2-40B4-BE49-F238E27FC236}">
                    <a16:creationId xmlns:a16="http://schemas.microsoft.com/office/drawing/2014/main" id="{BD21E3B9-7ABA-28E8-DE70-275B20CAFEB3}"/>
                  </a:ext>
                </a:extLst>
              </p:cNvPr>
              <p:cNvSpPr txBox="1">
                <a:spLocks noRot="1" noChangeAspect="1" noMove="1" noResize="1" noEditPoints="1" noAdjustHandles="1" noChangeArrowheads="1" noChangeShapeType="1" noTextEdit="1"/>
              </p:cNvSpPr>
              <p:nvPr/>
            </p:nvSpPr>
            <p:spPr>
              <a:xfrm>
                <a:off x="1788029" y="1186958"/>
                <a:ext cx="3710865" cy="453183"/>
              </a:xfrm>
              <a:prstGeom prst="rect">
                <a:avLst/>
              </a:prstGeom>
              <a:blipFill>
                <a:blip r:embed="rId3"/>
                <a:stretch>
                  <a:fillRect b="-6757"/>
                </a:stretch>
              </a:blipFill>
            </p:spPr>
            <p:txBody>
              <a:bodyPr/>
              <a:lstStyle/>
              <a:p>
                <a:r>
                  <a:rPr lang="de-DE">
                    <a:noFill/>
                  </a:rPr>
                  <a:t> </a:t>
                </a:r>
              </a:p>
            </p:txBody>
          </p:sp>
        </mc:Fallback>
      </mc:AlternateContent>
      <p:sp>
        <p:nvSpPr>
          <p:cNvPr id="17" name="Geschweifte Klammer links 16">
            <a:extLst>
              <a:ext uri="{FF2B5EF4-FFF2-40B4-BE49-F238E27FC236}">
                <a16:creationId xmlns:a16="http://schemas.microsoft.com/office/drawing/2014/main" id="{96F292E2-6951-264E-D2E9-137E6B1012F9}"/>
              </a:ext>
            </a:extLst>
          </p:cNvPr>
          <p:cNvSpPr/>
          <p:nvPr/>
        </p:nvSpPr>
        <p:spPr>
          <a:xfrm>
            <a:off x="5498894" y="972239"/>
            <a:ext cx="155448" cy="914400"/>
          </a:xfrm>
          <a:prstGeom prst="leftBrace">
            <a:avLst/>
          </a:prstGeom>
          <a:noFill/>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95D54D70-F4BC-B413-CEF2-F0B680C71F89}"/>
                  </a:ext>
                </a:extLst>
              </p:cNvPr>
              <p:cNvSpPr txBox="1"/>
              <p:nvPr/>
            </p:nvSpPr>
            <p:spPr>
              <a:xfrm>
                <a:off x="5982005" y="939469"/>
                <a:ext cx="2783873" cy="453183"/>
              </a:xfrm>
              <a:prstGeom prst="rect">
                <a:avLst/>
              </a:prstGeom>
              <a:noFill/>
            </p:spPr>
            <p:txBody>
              <a:bodyPr wrap="square" lIns="72000" tIns="72000" rIns="72000" bIns="72000" rtlCol="0">
                <a:spAutoFit/>
              </a:bodyPr>
              <a:lstStyle/>
              <a:p>
                <a:pPr algn="l"/>
                <a14:m>
                  <m:oMath xmlns:m="http://schemas.openxmlformats.org/officeDocument/2006/math">
                    <m:r>
                      <a:rPr lang="de-DE" sz="2000" b="0" i="1" dirty="0" smtClean="0">
                        <a:solidFill>
                          <a:schemeClr val="accent2"/>
                        </a:solidFill>
                        <a:latin typeface="Cambria Math" panose="02040503050406030204" pitchFamily="18" charset="0"/>
                      </a:rPr>
                      <m:t>𝑗</m:t>
                    </m:r>
                    <m:r>
                      <a:rPr lang="de-DE" sz="2000" b="0" i="1" dirty="0" smtClean="0">
                        <a:solidFill>
                          <a:schemeClr val="accent2"/>
                        </a:solidFill>
                        <a:latin typeface="Cambria Math" panose="02040503050406030204" pitchFamily="18" charset="0"/>
                      </a:rPr>
                      <m:t>=1 </m:t>
                    </m:r>
                  </m:oMath>
                </a14:m>
                <a:r>
                  <a:rPr lang="de-DE" sz="2000" dirty="0">
                    <a:solidFill>
                      <a:schemeClr val="accent2"/>
                    </a:solidFill>
                  </a:rPr>
                  <a:t>: </a:t>
                </a:r>
                <a:r>
                  <a:rPr lang="de-DE" sz="2000" dirty="0" err="1">
                    <a:solidFill>
                      <a:schemeClr val="accent2"/>
                    </a:solidFill>
                  </a:rPr>
                  <a:t>Treament</a:t>
                </a:r>
                <a:r>
                  <a:rPr lang="de-DE" sz="2000" dirty="0">
                    <a:solidFill>
                      <a:schemeClr val="accent2"/>
                    </a:solidFill>
                  </a:rPr>
                  <a:t>-Unit</a:t>
                </a:r>
              </a:p>
            </p:txBody>
          </p:sp>
        </mc:Choice>
        <mc:Fallback xmlns="">
          <p:sp>
            <p:nvSpPr>
              <p:cNvPr id="18" name="Textfeld 17">
                <a:extLst>
                  <a:ext uri="{FF2B5EF4-FFF2-40B4-BE49-F238E27FC236}">
                    <a16:creationId xmlns:a16="http://schemas.microsoft.com/office/drawing/2014/main" id="{95D54D70-F4BC-B413-CEF2-F0B680C71F89}"/>
                  </a:ext>
                </a:extLst>
              </p:cNvPr>
              <p:cNvSpPr txBox="1">
                <a:spLocks noRot="1" noChangeAspect="1" noMove="1" noResize="1" noEditPoints="1" noAdjustHandles="1" noChangeArrowheads="1" noChangeShapeType="1" noTextEdit="1"/>
              </p:cNvSpPr>
              <p:nvPr/>
            </p:nvSpPr>
            <p:spPr>
              <a:xfrm>
                <a:off x="5982005" y="939469"/>
                <a:ext cx="2783873" cy="453183"/>
              </a:xfrm>
              <a:prstGeom prst="rect">
                <a:avLst/>
              </a:prstGeom>
              <a:blipFill>
                <a:blip r:embed="rId4"/>
                <a:stretch>
                  <a:fillRect l="-1532" t="-1351" b="-1756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AA4C5566-6A6E-0BC0-FFEC-DF6CE774690A}"/>
                  </a:ext>
                </a:extLst>
              </p:cNvPr>
              <p:cNvSpPr txBox="1"/>
              <p:nvPr/>
            </p:nvSpPr>
            <p:spPr>
              <a:xfrm>
                <a:off x="5845760" y="1449672"/>
                <a:ext cx="4432917" cy="453183"/>
              </a:xfrm>
              <a:prstGeom prst="rect">
                <a:avLst/>
              </a:prstGeom>
              <a:noFill/>
            </p:spPr>
            <p:txBody>
              <a:bodyPr wrap="square" lIns="72000" tIns="72000" rIns="72000" bIns="72000" rtlCol="0">
                <a:spAutoFit/>
              </a:bodyPr>
              <a:lstStyle/>
              <a:p>
                <a:pPr algn="l"/>
                <a14:m>
                  <m:oMath xmlns:m="http://schemas.openxmlformats.org/officeDocument/2006/math">
                    <m:r>
                      <a:rPr lang="de-DE" sz="2000" b="0" i="1" smtClean="0">
                        <a:solidFill>
                          <a:schemeClr val="accent2"/>
                        </a:solidFill>
                        <a:latin typeface="Cambria Math" panose="02040503050406030204" pitchFamily="18" charset="0"/>
                      </a:rPr>
                      <m:t>𝑗</m:t>
                    </m:r>
                    <m:r>
                      <a:rPr lang="de-DE" sz="2000" b="0" i="1" smtClean="0">
                        <a:solidFill>
                          <a:schemeClr val="accent2"/>
                        </a:solidFill>
                        <a:latin typeface="Cambria Math" panose="02040503050406030204" pitchFamily="18" charset="0"/>
                      </a:rPr>
                      <m:t>=2, …, </m:t>
                    </m:r>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oMath>
                </a14:m>
                <a:r>
                  <a:rPr lang="de-DE" sz="2000" dirty="0">
                    <a:solidFill>
                      <a:schemeClr val="accent2"/>
                    </a:solidFill>
                  </a:rPr>
                  <a:t>: </a:t>
                </a:r>
                <a:r>
                  <a:rPr lang="de-DE" sz="2000" dirty="0" err="1">
                    <a:solidFill>
                      <a:schemeClr val="accent2"/>
                    </a:solidFill>
                  </a:rPr>
                  <a:t>Donor</a:t>
                </a:r>
                <a:r>
                  <a:rPr lang="de-DE" sz="2000" dirty="0">
                    <a:solidFill>
                      <a:schemeClr val="accent2"/>
                    </a:solidFill>
                  </a:rPr>
                  <a:t> Pool</a:t>
                </a:r>
              </a:p>
            </p:txBody>
          </p:sp>
        </mc:Choice>
        <mc:Fallback xmlns="">
          <p:sp>
            <p:nvSpPr>
              <p:cNvPr id="19" name="Textfeld 18">
                <a:extLst>
                  <a:ext uri="{FF2B5EF4-FFF2-40B4-BE49-F238E27FC236}">
                    <a16:creationId xmlns:a16="http://schemas.microsoft.com/office/drawing/2014/main" id="{AA4C5566-6A6E-0BC0-FFEC-DF6CE774690A}"/>
                  </a:ext>
                </a:extLst>
              </p:cNvPr>
              <p:cNvSpPr txBox="1">
                <a:spLocks noRot="1" noChangeAspect="1" noMove="1" noResize="1" noEditPoints="1" noAdjustHandles="1" noChangeArrowheads="1" noChangeShapeType="1" noTextEdit="1"/>
              </p:cNvSpPr>
              <p:nvPr/>
            </p:nvSpPr>
            <p:spPr>
              <a:xfrm>
                <a:off x="5845760" y="1449672"/>
                <a:ext cx="4432917" cy="453183"/>
              </a:xfrm>
              <a:prstGeom prst="rect">
                <a:avLst/>
              </a:prstGeom>
              <a:blipFill>
                <a:blip r:embed="rId5"/>
                <a:stretch>
                  <a:fillRect l="-963" t="-1351" b="-17568"/>
                </a:stretch>
              </a:blipFill>
            </p:spPr>
            <p:txBody>
              <a:bodyPr/>
              <a:lstStyle/>
              <a:p>
                <a:r>
                  <a:rPr lang="de-DE">
                    <a:noFill/>
                  </a:rPr>
                  <a:t> </a:t>
                </a:r>
              </a:p>
            </p:txBody>
          </p:sp>
        </mc:Fallback>
      </mc:AlternateContent>
      <p:grpSp>
        <p:nvGrpSpPr>
          <p:cNvPr id="4" name="Gruppieren 3">
            <a:extLst>
              <a:ext uri="{FF2B5EF4-FFF2-40B4-BE49-F238E27FC236}">
                <a16:creationId xmlns:a16="http://schemas.microsoft.com/office/drawing/2014/main" id="{E0269F0F-7E33-31A2-EE9D-AC52F2E8EAE4}"/>
              </a:ext>
            </a:extLst>
          </p:cNvPr>
          <p:cNvGrpSpPr/>
          <p:nvPr/>
        </p:nvGrpSpPr>
        <p:grpSpPr>
          <a:xfrm>
            <a:off x="2594792" y="2085655"/>
            <a:ext cx="8131428" cy="2867814"/>
            <a:chOff x="2465221" y="240582"/>
            <a:chExt cx="6429377" cy="2867814"/>
          </a:xfrm>
        </p:grpSpPr>
        <p:cxnSp>
          <p:nvCxnSpPr>
            <p:cNvPr id="22" name="Gerade Verbindung mit Pfeil 21">
              <a:extLst>
                <a:ext uri="{FF2B5EF4-FFF2-40B4-BE49-F238E27FC236}">
                  <a16:creationId xmlns:a16="http://schemas.microsoft.com/office/drawing/2014/main" id="{0568807E-3C91-72BE-B315-581C4CA7170E}"/>
                </a:ext>
              </a:extLst>
            </p:cNvPr>
            <p:cNvCxnSpPr>
              <a:cxnSpLocks/>
            </p:cNvCxnSpPr>
            <p:nvPr/>
          </p:nvCxnSpPr>
          <p:spPr>
            <a:xfrm>
              <a:off x="2937071" y="2765764"/>
              <a:ext cx="55060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BCDEF80D-35EB-55F9-FCBF-F7FF54D42CC7}"/>
                    </a:ext>
                  </a:extLst>
                </p:cNvPr>
                <p:cNvSpPr txBox="1"/>
                <p:nvPr/>
              </p:nvSpPr>
              <p:spPr>
                <a:xfrm>
                  <a:off x="2465221" y="2800619"/>
                  <a:ext cx="642484"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𝑡</m:t>
                        </m:r>
                        <m:r>
                          <a:rPr lang="de-DE" sz="2000" b="0" i="1" smtClean="0">
                            <a:solidFill>
                              <a:schemeClr val="accent2"/>
                            </a:solidFill>
                            <a:latin typeface="Cambria Math" panose="02040503050406030204" pitchFamily="18" charset="0"/>
                          </a:rPr>
                          <m:t>=1</m:t>
                        </m:r>
                      </m:oMath>
                    </m:oMathPara>
                  </a14:m>
                  <a:endParaRPr lang="de-DE" sz="2000" dirty="0" err="1">
                    <a:solidFill>
                      <a:schemeClr val="accent2"/>
                    </a:solidFill>
                  </a:endParaRPr>
                </a:p>
              </p:txBody>
            </p:sp>
          </mc:Choice>
          <mc:Fallback xmlns="">
            <p:sp>
              <p:nvSpPr>
                <p:cNvPr id="25" name="Textfeld 24">
                  <a:extLst>
                    <a:ext uri="{FF2B5EF4-FFF2-40B4-BE49-F238E27FC236}">
                      <a16:creationId xmlns:a16="http://schemas.microsoft.com/office/drawing/2014/main" id="{BCDEF80D-35EB-55F9-FCBF-F7FF54D42CC7}"/>
                    </a:ext>
                  </a:extLst>
                </p:cNvPr>
                <p:cNvSpPr txBox="1">
                  <a:spLocks noRot="1" noChangeAspect="1" noMove="1" noResize="1" noEditPoints="1" noAdjustHandles="1" noChangeArrowheads="1" noChangeShapeType="1" noTextEdit="1"/>
                </p:cNvSpPr>
                <p:nvPr/>
              </p:nvSpPr>
              <p:spPr>
                <a:xfrm>
                  <a:off x="2465221" y="2800619"/>
                  <a:ext cx="642484" cy="307777"/>
                </a:xfrm>
                <a:prstGeom prst="rect">
                  <a:avLst/>
                </a:prstGeom>
                <a:blipFill>
                  <a:blip r:embed="rId6"/>
                  <a:stretch>
                    <a:fillRect b="-588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2A717F95-5613-2E62-87B5-66A33BC1C71F}"/>
                    </a:ext>
                  </a:extLst>
                </p:cNvPr>
                <p:cNvSpPr txBox="1"/>
                <p:nvPr/>
              </p:nvSpPr>
              <p:spPr>
                <a:xfrm>
                  <a:off x="8236854" y="2797463"/>
                  <a:ext cx="657744"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𝑡</m:t>
                        </m:r>
                        <m:r>
                          <a:rPr lang="de-DE" sz="2000" b="0" i="1" smtClean="0">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𝑇</m:t>
                        </m:r>
                      </m:oMath>
                    </m:oMathPara>
                  </a14:m>
                  <a:endParaRPr lang="de-DE" sz="2000" dirty="0" err="1">
                    <a:solidFill>
                      <a:schemeClr val="accent2"/>
                    </a:solidFill>
                  </a:endParaRPr>
                </a:p>
              </p:txBody>
            </p:sp>
          </mc:Choice>
          <mc:Fallback xmlns="">
            <p:sp>
              <p:nvSpPr>
                <p:cNvPr id="26" name="Textfeld 25">
                  <a:extLst>
                    <a:ext uri="{FF2B5EF4-FFF2-40B4-BE49-F238E27FC236}">
                      <a16:creationId xmlns:a16="http://schemas.microsoft.com/office/drawing/2014/main" id="{2A717F95-5613-2E62-87B5-66A33BC1C71F}"/>
                    </a:ext>
                  </a:extLst>
                </p:cNvPr>
                <p:cNvSpPr txBox="1">
                  <a:spLocks noRot="1" noChangeAspect="1" noMove="1" noResize="1" noEditPoints="1" noAdjustHandles="1" noChangeArrowheads="1" noChangeShapeType="1" noTextEdit="1"/>
                </p:cNvSpPr>
                <p:nvPr/>
              </p:nvSpPr>
              <p:spPr>
                <a:xfrm>
                  <a:off x="8236854" y="2797463"/>
                  <a:ext cx="657744" cy="307777"/>
                </a:xfrm>
                <a:prstGeom prst="rect">
                  <a:avLst/>
                </a:prstGeom>
                <a:blipFill>
                  <a:blip r:embed="rId7"/>
                  <a:stretch>
                    <a:fillRect b="-6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1B0CA4C1-0874-C344-7EE8-AA92CBDDEC71}"/>
                    </a:ext>
                  </a:extLst>
                </p:cNvPr>
                <p:cNvSpPr txBox="1"/>
                <p:nvPr/>
              </p:nvSpPr>
              <p:spPr>
                <a:xfrm>
                  <a:off x="5476553" y="2797463"/>
                  <a:ext cx="744178"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de-DE" sz="2000" b="0" i="1" smtClean="0">
                            <a:solidFill>
                              <a:schemeClr val="accent2"/>
                            </a:solidFill>
                            <a:latin typeface="Cambria Math" panose="02040503050406030204" pitchFamily="18" charset="0"/>
                          </a:rPr>
                          <m:t>𝑡</m:t>
                        </m:r>
                        <m:r>
                          <a:rPr lang="de-DE" sz="2000" b="0" i="1" smtClean="0">
                            <a:solidFill>
                              <a:schemeClr val="accent2"/>
                            </a:solidFill>
                            <a:latin typeface="Cambria Math" panose="02040503050406030204" pitchFamily="18" charset="0"/>
                          </a:rPr>
                          <m:t>=</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𝑇</m:t>
                            </m:r>
                          </m:e>
                          <m:sub>
                            <m:r>
                              <a:rPr lang="de-DE" sz="2000" b="0" i="1" smtClean="0">
                                <a:solidFill>
                                  <a:schemeClr val="accent2"/>
                                </a:solidFill>
                                <a:latin typeface="Cambria Math" panose="02040503050406030204" pitchFamily="18" charset="0"/>
                              </a:rPr>
                              <m:t>0</m:t>
                            </m:r>
                          </m:sub>
                        </m:sSub>
                      </m:oMath>
                    </m:oMathPara>
                  </a14:m>
                  <a:endParaRPr lang="de-DE" sz="2000" dirty="0" err="1">
                    <a:solidFill>
                      <a:schemeClr val="accent2"/>
                    </a:solidFill>
                  </a:endParaRPr>
                </a:p>
              </p:txBody>
            </p:sp>
          </mc:Choice>
          <mc:Fallback xmlns="">
            <p:sp>
              <p:nvSpPr>
                <p:cNvPr id="27" name="Textfeld 26">
                  <a:extLst>
                    <a:ext uri="{FF2B5EF4-FFF2-40B4-BE49-F238E27FC236}">
                      <a16:creationId xmlns:a16="http://schemas.microsoft.com/office/drawing/2014/main" id="{1B0CA4C1-0874-C344-7EE8-AA92CBDDEC71}"/>
                    </a:ext>
                  </a:extLst>
                </p:cNvPr>
                <p:cNvSpPr txBox="1">
                  <a:spLocks noRot="1" noChangeAspect="1" noMove="1" noResize="1" noEditPoints="1" noAdjustHandles="1" noChangeArrowheads="1" noChangeShapeType="1" noTextEdit="1"/>
                </p:cNvSpPr>
                <p:nvPr/>
              </p:nvSpPr>
              <p:spPr>
                <a:xfrm>
                  <a:off x="5476553" y="2797463"/>
                  <a:ext cx="744178" cy="307777"/>
                </a:xfrm>
                <a:prstGeom prst="rect">
                  <a:avLst/>
                </a:prstGeom>
                <a:blipFill>
                  <a:blip r:embed="rId8"/>
                  <a:stretch>
                    <a:fillRect b="-16000"/>
                  </a:stretch>
                </a:blipFill>
              </p:spPr>
              <p:txBody>
                <a:bodyPr/>
                <a:lstStyle/>
                <a:p>
                  <a:r>
                    <a:rPr lang="de-DE">
                      <a:noFill/>
                    </a:rPr>
                    <a:t> </a:t>
                  </a:r>
                </a:p>
              </p:txBody>
            </p:sp>
          </mc:Fallback>
        </mc:AlternateContent>
        <p:cxnSp>
          <p:nvCxnSpPr>
            <p:cNvPr id="29" name="Gerader Verbinder 28">
              <a:extLst>
                <a:ext uri="{FF2B5EF4-FFF2-40B4-BE49-F238E27FC236}">
                  <a16:creationId xmlns:a16="http://schemas.microsoft.com/office/drawing/2014/main" id="{4C8617BC-D5FB-8368-C645-C7FD16514ABC}"/>
                </a:ext>
              </a:extLst>
            </p:cNvPr>
            <p:cNvCxnSpPr>
              <a:cxnSpLocks/>
            </p:cNvCxnSpPr>
            <p:nvPr/>
          </p:nvCxnSpPr>
          <p:spPr>
            <a:xfrm>
              <a:off x="5767802" y="240582"/>
              <a:ext cx="0" cy="2517297"/>
            </a:xfrm>
            <a:prstGeom prst="line">
              <a:avLst/>
            </a:prstGeom>
            <a:ln w="28575">
              <a:solidFill>
                <a:schemeClr val="accent6"/>
              </a:solidFill>
              <a:prstDash val="dashDot"/>
            </a:ln>
          </p:spPr>
          <p:style>
            <a:lnRef idx="1">
              <a:schemeClr val="accent1"/>
            </a:lnRef>
            <a:fillRef idx="0">
              <a:schemeClr val="accent1"/>
            </a:fillRef>
            <a:effectRef idx="0">
              <a:schemeClr val="accent1"/>
            </a:effectRef>
            <a:fontRef idx="minor">
              <a:schemeClr val="tx1"/>
            </a:fontRef>
          </p:style>
        </p:cxnSp>
      </p:grpSp>
      <p:sp>
        <p:nvSpPr>
          <p:cNvPr id="30" name="Textfeld 29">
            <a:extLst>
              <a:ext uri="{FF2B5EF4-FFF2-40B4-BE49-F238E27FC236}">
                <a16:creationId xmlns:a16="http://schemas.microsoft.com/office/drawing/2014/main" id="{D1C84867-7EE4-0FF4-C54A-9DEE70F53A64}"/>
              </a:ext>
            </a:extLst>
          </p:cNvPr>
          <p:cNvSpPr txBox="1"/>
          <p:nvPr/>
        </p:nvSpPr>
        <p:spPr>
          <a:xfrm>
            <a:off x="701999" y="1260183"/>
            <a:ext cx="1680827" cy="453183"/>
          </a:xfrm>
          <a:prstGeom prst="rect">
            <a:avLst/>
          </a:prstGeom>
          <a:noFill/>
        </p:spPr>
        <p:txBody>
          <a:bodyPr wrap="none" lIns="72000" tIns="72000" rIns="72000" bIns="72000" rtlCol="0">
            <a:spAutoFit/>
          </a:bodyPr>
          <a:lstStyle/>
          <a:p>
            <a:pPr algn="l"/>
            <a:r>
              <a:rPr lang="de-DE" sz="2000" dirty="0">
                <a:solidFill>
                  <a:schemeClr val="accent2"/>
                </a:solidFill>
              </a:rPr>
              <a:t>Observationen</a:t>
            </a:r>
          </a:p>
        </p:txBody>
      </p:sp>
      <p:sp>
        <p:nvSpPr>
          <p:cNvPr id="31" name="Textfeld 30">
            <a:extLst>
              <a:ext uri="{FF2B5EF4-FFF2-40B4-BE49-F238E27FC236}">
                <a16:creationId xmlns:a16="http://schemas.microsoft.com/office/drawing/2014/main" id="{5D437D31-8381-748C-84DE-F596E425D34D}"/>
              </a:ext>
            </a:extLst>
          </p:cNvPr>
          <p:cNvSpPr txBox="1"/>
          <p:nvPr/>
        </p:nvSpPr>
        <p:spPr>
          <a:xfrm>
            <a:off x="701999" y="4593861"/>
            <a:ext cx="1871803" cy="453183"/>
          </a:xfrm>
          <a:prstGeom prst="rect">
            <a:avLst/>
          </a:prstGeom>
          <a:noFill/>
        </p:spPr>
        <p:txBody>
          <a:bodyPr wrap="square" lIns="72000" tIns="72000" rIns="72000" bIns="72000" rtlCol="0">
            <a:spAutoFit/>
          </a:bodyPr>
          <a:lstStyle/>
          <a:p>
            <a:pPr algn="l"/>
            <a:r>
              <a:rPr lang="de-DE" sz="2000" dirty="0">
                <a:solidFill>
                  <a:schemeClr val="accent2"/>
                </a:solidFill>
              </a:rPr>
              <a:t>Zeitperioden</a:t>
            </a:r>
          </a:p>
        </p:txBody>
      </p:sp>
      <p:sp>
        <p:nvSpPr>
          <p:cNvPr id="14" name="Textfeld 13">
            <a:extLst>
              <a:ext uri="{FF2B5EF4-FFF2-40B4-BE49-F238E27FC236}">
                <a16:creationId xmlns:a16="http://schemas.microsoft.com/office/drawing/2014/main" id="{D5B21360-BF1C-F1B9-82CE-9BB5FCABB067}"/>
              </a:ext>
            </a:extLst>
          </p:cNvPr>
          <p:cNvSpPr txBox="1"/>
          <p:nvPr/>
        </p:nvSpPr>
        <p:spPr>
          <a:xfrm>
            <a:off x="701999" y="2207294"/>
            <a:ext cx="2212895" cy="760959"/>
          </a:xfrm>
          <a:prstGeom prst="rect">
            <a:avLst/>
          </a:prstGeom>
          <a:noFill/>
        </p:spPr>
        <p:txBody>
          <a:bodyPr wrap="none" lIns="72000" tIns="72000" rIns="72000" bIns="72000" rtlCol="0">
            <a:spAutoFit/>
          </a:bodyPr>
          <a:lstStyle/>
          <a:p>
            <a:pPr algn="l"/>
            <a:r>
              <a:rPr lang="de-DE" sz="2000" dirty="0">
                <a:solidFill>
                  <a:schemeClr val="accent2"/>
                </a:solidFill>
              </a:rPr>
              <a:t>Abhängige Variable </a:t>
            </a:r>
            <a:br>
              <a:rPr lang="de-DE" sz="2000" dirty="0">
                <a:solidFill>
                  <a:schemeClr val="accent2"/>
                </a:solidFill>
              </a:rPr>
            </a:br>
            <a:r>
              <a:rPr lang="de-DE" sz="2000" dirty="0">
                <a:solidFill>
                  <a:schemeClr val="accent2"/>
                </a:solidFill>
              </a:rPr>
              <a:t>(z.B. GDP)</a:t>
            </a:r>
          </a:p>
        </p:txBody>
      </p:sp>
      <p:sp>
        <p:nvSpPr>
          <p:cNvPr id="16" name="Textfeld 15">
            <a:extLst>
              <a:ext uri="{FF2B5EF4-FFF2-40B4-BE49-F238E27FC236}">
                <a16:creationId xmlns:a16="http://schemas.microsoft.com/office/drawing/2014/main" id="{4ECB2A94-EFD0-E146-21E0-6FB12EF1890E}"/>
              </a:ext>
            </a:extLst>
          </p:cNvPr>
          <p:cNvSpPr txBox="1"/>
          <p:nvPr/>
        </p:nvSpPr>
        <p:spPr>
          <a:xfrm>
            <a:off x="701999" y="3169970"/>
            <a:ext cx="2705361" cy="1015663"/>
          </a:xfrm>
          <a:prstGeom prst="rect">
            <a:avLst/>
          </a:prstGeom>
          <a:noFill/>
        </p:spPr>
        <p:txBody>
          <a:bodyPr wrap="square">
            <a:spAutoFit/>
          </a:bodyPr>
          <a:lstStyle/>
          <a:p>
            <a:r>
              <a:rPr lang="de-DE" sz="2000" dirty="0">
                <a:solidFill>
                  <a:schemeClr val="accent2"/>
                </a:solidFill>
              </a:rPr>
              <a:t>Erklärende Variablen</a:t>
            </a:r>
          </a:p>
          <a:p>
            <a:r>
              <a:rPr lang="de-DE" sz="2000" dirty="0">
                <a:solidFill>
                  <a:schemeClr val="accent2"/>
                </a:solidFill>
              </a:rPr>
              <a:t>(z.B. Importe, Exporte usw.) </a:t>
            </a:r>
          </a:p>
        </p:txBody>
      </p: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DBEC8915-75EF-982A-177E-B7A439466C36}"/>
                  </a:ext>
                </a:extLst>
              </p:cNvPr>
              <p:cNvSpPr txBox="1"/>
              <p:nvPr/>
            </p:nvSpPr>
            <p:spPr>
              <a:xfrm>
                <a:off x="3981922" y="2369621"/>
                <a:ext cx="1722716"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sz="200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1</m:t>
                          </m:r>
                        </m:sub>
                        <m:sup>
                          <m:r>
                            <a:rPr lang="de-DE" sz="2000" b="0" i="1" smtClean="0">
                              <a:solidFill>
                                <a:schemeClr val="accent2"/>
                              </a:solidFill>
                              <a:latin typeface="Cambria Math" panose="02040503050406030204" pitchFamily="18" charset="0"/>
                            </a:rPr>
                            <m:t>𝑁</m:t>
                          </m:r>
                        </m:sup>
                      </m:sSubSup>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2</m:t>
                          </m:r>
                        </m:sub>
                        <m:sup>
                          <m:r>
                            <a:rPr lang="de-DE" sz="2000" i="1">
                              <a:solidFill>
                                <a:schemeClr val="accent2"/>
                              </a:solidFill>
                              <a:latin typeface="Cambria Math" panose="02040503050406030204" pitchFamily="18" charset="0"/>
                            </a:rPr>
                            <m:t>𝑁</m:t>
                          </m:r>
                        </m:sup>
                      </m:sSubSup>
                      <m:r>
                        <a:rPr lang="de-DE" sz="2000" i="1">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ub>
                        <m:sup>
                          <m:r>
                            <a:rPr lang="de-DE" sz="2000" i="1">
                              <a:solidFill>
                                <a:schemeClr val="accent2"/>
                              </a:solidFill>
                              <a:latin typeface="Cambria Math" panose="02040503050406030204" pitchFamily="18" charset="0"/>
                            </a:rPr>
                            <m:t>𝑁</m:t>
                          </m:r>
                        </m:sup>
                      </m:sSubSup>
                      <m:r>
                        <a:rPr lang="de-DE" sz="2000" i="1">
                          <a:solidFill>
                            <a:schemeClr val="accent2"/>
                          </a:solidFill>
                          <a:latin typeface="Cambria Math" panose="02040503050406030204" pitchFamily="18" charset="0"/>
                        </a:rPr>
                        <m:t>,</m:t>
                      </m:r>
                    </m:oMath>
                  </m:oMathPara>
                </a14:m>
                <a:endParaRPr lang="de-DE" sz="2000" dirty="0" err="1">
                  <a:solidFill>
                    <a:schemeClr val="accent2"/>
                  </a:solidFill>
                </a:endParaRPr>
              </a:p>
            </p:txBody>
          </p:sp>
        </mc:Choice>
        <mc:Fallback xmlns="">
          <p:sp>
            <p:nvSpPr>
              <p:cNvPr id="20" name="Textfeld 19">
                <a:extLst>
                  <a:ext uri="{FF2B5EF4-FFF2-40B4-BE49-F238E27FC236}">
                    <a16:creationId xmlns:a16="http://schemas.microsoft.com/office/drawing/2014/main" id="{DBEC8915-75EF-982A-177E-B7A439466C36}"/>
                  </a:ext>
                </a:extLst>
              </p:cNvPr>
              <p:cNvSpPr txBox="1">
                <a:spLocks noRot="1" noChangeAspect="1" noMove="1" noResize="1" noEditPoints="1" noAdjustHandles="1" noChangeArrowheads="1" noChangeShapeType="1" noTextEdit="1"/>
              </p:cNvSpPr>
              <p:nvPr/>
            </p:nvSpPr>
            <p:spPr>
              <a:xfrm>
                <a:off x="3981922" y="2369621"/>
                <a:ext cx="1722716" cy="345544"/>
              </a:xfrm>
              <a:prstGeom prst="rect">
                <a:avLst/>
              </a:prstGeom>
              <a:blipFill>
                <a:blip r:embed="rId9"/>
                <a:stretch>
                  <a:fillRect l="-2827" t="-1786" r="-353" b="-2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421A907E-9CFC-4936-8B51-69639B9BB38A}"/>
                  </a:ext>
                </a:extLst>
              </p:cNvPr>
              <p:cNvSpPr txBox="1"/>
              <p:nvPr/>
            </p:nvSpPr>
            <p:spPr>
              <a:xfrm>
                <a:off x="7373941" y="2375744"/>
                <a:ext cx="1698349"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sz="2000" i="1" smtClean="0">
                              <a:solidFill>
                                <a:schemeClr val="accent6"/>
                              </a:solidFill>
                              <a:latin typeface="Cambria Math" panose="02040503050406030204" pitchFamily="18" charset="0"/>
                            </a:rPr>
                          </m:ctrlPr>
                        </m:sSubSupPr>
                        <m:e>
                          <m:r>
                            <a:rPr lang="de-DE" sz="2000" b="0" i="1" smtClean="0">
                              <a:solidFill>
                                <a:schemeClr val="accent6"/>
                              </a:solidFill>
                              <a:latin typeface="Cambria Math" panose="02040503050406030204" pitchFamily="18" charset="0"/>
                            </a:rPr>
                            <m:t>𝑌</m:t>
                          </m:r>
                        </m:e>
                        <m:sub>
                          <m:r>
                            <a:rPr lang="de-DE" sz="2000" b="0" i="1" smtClean="0">
                              <a:solidFill>
                                <a:schemeClr val="accent6"/>
                              </a:solidFill>
                              <a:latin typeface="Cambria Math" panose="02040503050406030204" pitchFamily="18" charset="0"/>
                            </a:rPr>
                            <m:t>1</m:t>
                          </m:r>
                        </m:sub>
                        <m:sup>
                          <m:r>
                            <a:rPr lang="de-DE" sz="2000" b="0" i="1" smtClean="0">
                              <a:solidFill>
                                <a:schemeClr val="accent6"/>
                              </a:solidFill>
                              <a:latin typeface="Cambria Math" panose="02040503050406030204" pitchFamily="18" charset="0"/>
                            </a:rPr>
                            <m:t>𝑇</m:t>
                          </m:r>
                        </m:sup>
                      </m:sSubSup>
                      <m:r>
                        <a:rPr lang="de-DE" sz="2000" b="0" i="1" smtClean="0">
                          <a:solidFill>
                            <a:schemeClr val="accent6"/>
                          </a:solidFill>
                          <a:latin typeface="Cambria Math" panose="02040503050406030204" pitchFamily="18" charset="0"/>
                        </a:rPr>
                        <m:t>,</m:t>
                      </m:r>
                      <m:sSubSup>
                        <m:sSubSupPr>
                          <m:ctrlPr>
                            <a:rPr lang="de-DE" sz="2000" i="1">
                              <a:solidFill>
                                <a:schemeClr val="accent6"/>
                              </a:solidFill>
                              <a:latin typeface="Cambria Math" panose="02040503050406030204" pitchFamily="18" charset="0"/>
                            </a:rPr>
                          </m:ctrlPr>
                        </m:sSubSupPr>
                        <m:e>
                          <m:r>
                            <a:rPr lang="de-DE" sz="2000" i="1">
                              <a:solidFill>
                                <a:schemeClr val="accent6"/>
                              </a:solidFill>
                              <a:latin typeface="Cambria Math" panose="02040503050406030204" pitchFamily="18" charset="0"/>
                            </a:rPr>
                            <m:t>𝑌</m:t>
                          </m:r>
                        </m:e>
                        <m:sub>
                          <m:r>
                            <a:rPr lang="de-DE" sz="2000" b="0" i="1" smtClean="0">
                              <a:solidFill>
                                <a:schemeClr val="accent6"/>
                              </a:solidFill>
                              <a:latin typeface="Cambria Math" panose="02040503050406030204" pitchFamily="18" charset="0"/>
                            </a:rPr>
                            <m:t>2</m:t>
                          </m:r>
                        </m:sub>
                        <m:sup>
                          <m:r>
                            <a:rPr lang="de-DE" sz="2000" i="1">
                              <a:solidFill>
                                <a:schemeClr val="accent6"/>
                              </a:solidFill>
                              <a:latin typeface="Cambria Math" panose="02040503050406030204" pitchFamily="18" charset="0"/>
                            </a:rPr>
                            <m:t>𝑁</m:t>
                          </m:r>
                        </m:sup>
                      </m:sSubSup>
                      <m:r>
                        <a:rPr lang="de-DE" sz="2000" i="1">
                          <a:solidFill>
                            <a:schemeClr val="accent6"/>
                          </a:solidFill>
                          <a:latin typeface="Cambria Math" panose="02040503050406030204" pitchFamily="18" charset="0"/>
                        </a:rPr>
                        <m:t>,</m:t>
                      </m:r>
                      <m:r>
                        <a:rPr lang="de-DE" sz="2000" b="0" i="1" smtClean="0">
                          <a:solidFill>
                            <a:schemeClr val="accent6"/>
                          </a:solidFill>
                          <a:latin typeface="Cambria Math" panose="02040503050406030204" pitchFamily="18" charset="0"/>
                        </a:rPr>
                        <m:t>…,</m:t>
                      </m:r>
                      <m:sSubSup>
                        <m:sSubSupPr>
                          <m:ctrlPr>
                            <a:rPr lang="de-DE" sz="2000" i="1">
                              <a:solidFill>
                                <a:schemeClr val="accent6"/>
                              </a:solidFill>
                              <a:latin typeface="Cambria Math" panose="02040503050406030204" pitchFamily="18" charset="0"/>
                            </a:rPr>
                          </m:ctrlPr>
                        </m:sSubSupPr>
                        <m:e>
                          <m:r>
                            <a:rPr lang="de-DE" sz="2000" i="1">
                              <a:solidFill>
                                <a:schemeClr val="accent6"/>
                              </a:solidFill>
                              <a:latin typeface="Cambria Math" panose="02040503050406030204" pitchFamily="18" charset="0"/>
                            </a:rPr>
                            <m:t>𝑌</m:t>
                          </m:r>
                        </m:e>
                        <m:sub>
                          <m:r>
                            <a:rPr lang="de-DE" sz="2000" b="0" i="1" smtClean="0">
                              <a:solidFill>
                                <a:schemeClr val="accent6"/>
                              </a:solidFill>
                              <a:latin typeface="Cambria Math" panose="02040503050406030204" pitchFamily="18" charset="0"/>
                            </a:rPr>
                            <m:t>𝐽</m:t>
                          </m:r>
                          <m:r>
                            <a:rPr lang="de-DE" sz="2000" b="0" i="1" smtClean="0">
                              <a:solidFill>
                                <a:schemeClr val="accent6"/>
                              </a:solidFill>
                              <a:latin typeface="Cambria Math" panose="02040503050406030204" pitchFamily="18" charset="0"/>
                            </a:rPr>
                            <m:t>+1</m:t>
                          </m:r>
                        </m:sub>
                        <m:sup>
                          <m:r>
                            <a:rPr lang="de-DE" sz="2000" i="1">
                              <a:solidFill>
                                <a:schemeClr val="accent6"/>
                              </a:solidFill>
                              <a:latin typeface="Cambria Math" panose="02040503050406030204" pitchFamily="18" charset="0"/>
                            </a:rPr>
                            <m:t>𝑁</m:t>
                          </m:r>
                        </m:sup>
                      </m:sSubSup>
                      <m:r>
                        <a:rPr lang="de-DE" sz="2000" i="1">
                          <a:solidFill>
                            <a:schemeClr val="accent6"/>
                          </a:solidFill>
                          <a:latin typeface="Cambria Math" panose="02040503050406030204" pitchFamily="18" charset="0"/>
                        </a:rPr>
                        <m:t>,</m:t>
                      </m:r>
                    </m:oMath>
                  </m:oMathPara>
                </a14:m>
                <a:endParaRPr lang="de-DE" sz="2000" dirty="0" err="1">
                  <a:solidFill>
                    <a:schemeClr val="accent2"/>
                  </a:solidFill>
                </a:endParaRPr>
              </a:p>
            </p:txBody>
          </p:sp>
        </mc:Choice>
        <mc:Fallback xmlns="">
          <p:sp>
            <p:nvSpPr>
              <p:cNvPr id="21" name="Textfeld 20">
                <a:extLst>
                  <a:ext uri="{FF2B5EF4-FFF2-40B4-BE49-F238E27FC236}">
                    <a16:creationId xmlns:a16="http://schemas.microsoft.com/office/drawing/2014/main" id="{421A907E-9CFC-4936-8B51-69639B9BB38A}"/>
                  </a:ext>
                </a:extLst>
              </p:cNvPr>
              <p:cNvSpPr txBox="1">
                <a:spLocks noRot="1" noChangeAspect="1" noMove="1" noResize="1" noEditPoints="1" noAdjustHandles="1" noChangeArrowheads="1" noChangeShapeType="1" noTextEdit="1"/>
              </p:cNvSpPr>
              <p:nvPr/>
            </p:nvSpPr>
            <p:spPr>
              <a:xfrm>
                <a:off x="7373941" y="2375744"/>
                <a:ext cx="1698349" cy="345544"/>
              </a:xfrm>
              <a:prstGeom prst="rect">
                <a:avLst/>
              </a:prstGeom>
              <a:blipFill>
                <a:blip r:embed="rId10"/>
                <a:stretch>
                  <a:fillRect l="-3237" t="-1786" b="-2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87307C9A-3ED2-A0F2-DA19-116E4E0BDBA4}"/>
                  </a:ext>
                </a:extLst>
              </p:cNvPr>
              <p:cNvSpPr txBox="1"/>
              <p:nvPr/>
            </p:nvSpPr>
            <p:spPr>
              <a:xfrm>
                <a:off x="4005466" y="3358500"/>
                <a:ext cx="1790490"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sz="200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𝑋</m:t>
                          </m:r>
                        </m:e>
                        <m:sub>
                          <m:r>
                            <a:rPr lang="de-DE" sz="2000" b="0" i="1" smtClean="0">
                              <a:solidFill>
                                <a:schemeClr val="accent2"/>
                              </a:solidFill>
                              <a:latin typeface="Cambria Math" panose="02040503050406030204" pitchFamily="18" charset="0"/>
                            </a:rPr>
                            <m:t>1</m:t>
                          </m:r>
                        </m:sub>
                        <m:sup>
                          <m:r>
                            <a:rPr lang="de-DE" sz="2000" b="0" i="1" smtClean="0">
                              <a:solidFill>
                                <a:schemeClr val="accent2"/>
                              </a:solidFill>
                              <a:latin typeface="Cambria Math" panose="02040503050406030204" pitchFamily="18" charset="0"/>
                            </a:rPr>
                            <m:t>𝑁</m:t>
                          </m:r>
                        </m:sup>
                      </m:sSubSup>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𝑋</m:t>
                          </m:r>
                        </m:e>
                        <m:sub>
                          <m:r>
                            <a:rPr lang="de-DE" sz="2000" b="0" i="1" smtClean="0">
                              <a:solidFill>
                                <a:schemeClr val="accent2"/>
                              </a:solidFill>
                              <a:latin typeface="Cambria Math" panose="02040503050406030204" pitchFamily="18" charset="0"/>
                            </a:rPr>
                            <m:t>2</m:t>
                          </m:r>
                        </m:sub>
                        <m:sup>
                          <m:r>
                            <a:rPr lang="de-DE" sz="2000" i="1">
                              <a:solidFill>
                                <a:schemeClr val="accent2"/>
                              </a:solidFill>
                              <a:latin typeface="Cambria Math" panose="02040503050406030204" pitchFamily="18" charset="0"/>
                            </a:rPr>
                            <m:t>𝑁</m:t>
                          </m:r>
                        </m:sup>
                      </m:sSubSup>
                      <m:r>
                        <a:rPr lang="de-DE" sz="2000" i="1">
                          <a:solidFill>
                            <a:schemeClr val="accent2"/>
                          </a:solidFill>
                          <a:latin typeface="Cambria Math" panose="02040503050406030204" pitchFamily="18" charset="0"/>
                        </a:rPr>
                        <m:t>,</m:t>
                      </m:r>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𝑋</m:t>
                          </m:r>
                        </m:e>
                        <m:sub>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ub>
                        <m:sup>
                          <m:r>
                            <a:rPr lang="de-DE" sz="2000" i="1">
                              <a:solidFill>
                                <a:schemeClr val="accent2"/>
                              </a:solidFill>
                              <a:latin typeface="Cambria Math" panose="02040503050406030204" pitchFamily="18" charset="0"/>
                            </a:rPr>
                            <m:t>𝑁</m:t>
                          </m:r>
                        </m:sup>
                      </m:sSubSup>
                      <m:r>
                        <a:rPr lang="de-DE" sz="2000" i="1">
                          <a:solidFill>
                            <a:schemeClr val="accent2"/>
                          </a:solidFill>
                          <a:latin typeface="Cambria Math" panose="02040503050406030204" pitchFamily="18" charset="0"/>
                        </a:rPr>
                        <m:t>,</m:t>
                      </m:r>
                    </m:oMath>
                  </m:oMathPara>
                </a14:m>
                <a:endParaRPr lang="de-DE" sz="2000" dirty="0" err="1">
                  <a:solidFill>
                    <a:schemeClr val="accent2"/>
                  </a:solidFill>
                </a:endParaRPr>
              </a:p>
            </p:txBody>
          </p:sp>
        </mc:Choice>
        <mc:Fallback xmlns="">
          <p:sp>
            <p:nvSpPr>
              <p:cNvPr id="23" name="Textfeld 22">
                <a:extLst>
                  <a:ext uri="{FF2B5EF4-FFF2-40B4-BE49-F238E27FC236}">
                    <a16:creationId xmlns:a16="http://schemas.microsoft.com/office/drawing/2014/main" id="{87307C9A-3ED2-A0F2-DA19-116E4E0BDBA4}"/>
                  </a:ext>
                </a:extLst>
              </p:cNvPr>
              <p:cNvSpPr txBox="1">
                <a:spLocks noRot="1" noChangeAspect="1" noMove="1" noResize="1" noEditPoints="1" noAdjustHandles="1" noChangeArrowheads="1" noChangeShapeType="1" noTextEdit="1"/>
              </p:cNvSpPr>
              <p:nvPr/>
            </p:nvSpPr>
            <p:spPr>
              <a:xfrm>
                <a:off x="4005466" y="3358500"/>
                <a:ext cx="1790490" cy="345544"/>
              </a:xfrm>
              <a:prstGeom prst="rect">
                <a:avLst/>
              </a:prstGeom>
              <a:blipFill>
                <a:blip r:embed="rId11"/>
                <a:stretch>
                  <a:fillRect l="-2721" t="-1754" b="-2280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1F26DFD2-C3B2-C7B9-46A7-A08B1B59EF5A}"/>
                  </a:ext>
                </a:extLst>
              </p:cNvPr>
              <p:cNvSpPr txBox="1"/>
              <p:nvPr/>
            </p:nvSpPr>
            <p:spPr>
              <a:xfrm>
                <a:off x="7373941" y="3292745"/>
                <a:ext cx="1766125"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sz="2000" i="1" smtClean="0">
                              <a:solidFill>
                                <a:schemeClr val="accent6"/>
                              </a:solidFill>
                              <a:latin typeface="Cambria Math" panose="02040503050406030204" pitchFamily="18" charset="0"/>
                            </a:rPr>
                          </m:ctrlPr>
                        </m:sSubSupPr>
                        <m:e>
                          <m:r>
                            <a:rPr lang="de-DE" sz="2000" b="0" i="1" smtClean="0">
                              <a:solidFill>
                                <a:schemeClr val="accent6"/>
                              </a:solidFill>
                              <a:latin typeface="Cambria Math" panose="02040503050406030204" pitchFamily="18" charset="0"/>
                            </a:rPr>
                            <m:t>𝑋</m:t>
                          </m:r>
                        </m:e>
                        <m:sub>
                          <m:r>
                            <a:rPr lang="de-DE" sz="2000" b="0" i="1" smtClean="0">
                              <a:solidFill>
                                <a:schemeClr val="accent6"/>
                              </a:solidFill>
                              <a:latin typeface="Cambria Math" panose="02040503050406030204" pitchFamily="18" charset="0"/>
                            </a:rPr>
                            <m:t>1</m:t>
                          </m:r>
                        </m:sub>
                        <m:sup>
                          <m:r>
                            <a:rPr lang="de-DE" sz="2000" b="0" i="1" smtClean="0">
                              <a:solidFill>
                                <a:schemeClr val="accent6"/>
                              </a:solidFill>
                              <a:latin typeface="Cambria Math" panose="02040503050406030204" pitchFamily="18" charset="0"/>
                            </a:rPr>
                            <m:t>𝑇</m:t>
                          </m:r>
                        </m:sup>
                      </m:sSubSup>
                      <m:r>
                        <a:rPr lang="de-DE" sz="2000" b="0" i="1" smtClean="0">
                          <a:solidFill>
                            <a:schemeClr val="accent6"/>
                          </a:solidFill>
                          <a:latin typeface="Cambria Math" panose="02040503050406030204" pitchFamily="18" charset="0"/>
                        </a:rPr>
                        <m:t>,</m:t>
                      </m:r>
                      <m:sSubSup>
                        <m:sSubSupPr>
                          <m:ctrlPr>
                            <a:rPr lang="de-DE" sz="2000" i="1">
                              <a:solidFill>
                                <a:schemeClr val="accent6"/>
                              </a:solidFill>
                              <a:latin typeface="Cambria Math" panose="02040503050406030204" pitchFamily="18" charset="0"/>
                            </a:rPr>
                          </m:ctrlPr>
                        </m:sSubSupPr>
                        <m:e>
                          <m:r>
                            <a:rPr lang="de-DE" sz="2000" b="0" i="1" smtClean="0">
                              <a:solidFill>
                                <a:schemeClr val="accent6"/>
                              </a:solidFill>
                              <a:latin typeface="Cambria Math" panose="02040503050406030204" pitchFamily="18" charset="0"/>
                            </a:rPr>
                            <m:t>𝑋</m:t>
                          </m:r>
                        </m:e>
                        <m:sub>
                          <m:r>
                            <a:rPr lang="de-DE" sz="2000" b="0" i="1" smtClean="0">
                              <a:solidFill>
                                <a:schemeClr val="accent6"/>
                              </a:solidFill>
                              <a:latin typeface="Cambria Math" panose="02040503050406030204" pitchFamily="18" charset="0"/>
                            </a:rPr>
                            <m:t>2</m:t>
                          </m:r>
                        </m:sub>
                        <m:sup>
                          <m:r>
                            <a:rPr lang="de-DE" sz="2000" i="1">
                              <a:solidFill>
                                <a:schemeClr val="accent6"/>
                              </a:solidFill>
                              <a:latin typeface="Cambria Math" panose="02040503050406030204" pitchFamily="18" charset="0"/>
                            </a:rPr>
                            <m:t>𝑁</m:t>
                          </m:r>
                        </m:sup>
                      </m:sSubSup>
                      <m:r>
                        <a:rPr lang="de-DE" sz="2000" i="1">
                          <a:solidFill>
                            <a:schemeClr val="accent6"/>
                          </a:solidFill>
                          <a:latin typeface="Cambria Math" panose="02040503050406030204" pitchFamily="18" charset="0"/>
                        </a:rPr>
                        <m:t>,</m:t>
                      </m:r>
                      <m:r>
                        <a:rPr lang="de-DE" sz="2000" b="0" i="1" smtClean="0">
                          <a:solidFill>
                            <a:schemeClr val="accent6"/>
                          </a:solidFill>
                          <a:latin typeface="Cambria Math" panose="02040503050406030204" pitchFamily="18" charset="0"/>
                        </a:rPr>
                        <m:t>…,</m:t>
                      </m:r>
                      <m:sSubSup>
                        <m:sSubSupPr>
                          <m:ctrlPr>
                            <a:rPr lang="de-DE" sz="2000" i="1">
                              <a:solidFill>
                                <a:schemeClr val="accent6"/>
                              </a:solidFill>
                              <a:latin typeface="Cambria Math" panose="02040503050406030204" pitchFamily="18" charset="0"/>
                            </a:rPr>
                          </m:ctrlPr>
                        </m:sSubSupPr>
                        <m:e>
                          <m:r>
                            <a:rPr lang="de-DE" sz="2000" b="0" i="1" smtClean="0">
                              <a:solidFill>
                                <a:schemeClr val="accent6"/>
                              </a:solidFill>
                              <a:latin typeface="Cambria Math" panose="02040503050406030204" pitchFamily="18" charset="0"/>
                            </a:rPr>
                            <m:t>𝑋</m:t>
                          </m:r>
                        </m:e>
                        <m:sub>
                          <m:r>
                            <a:rPr lang="de-DE" sz="2000" b="0" i="1" smtClean="0">
                              <a:solidFill>
                                <a:schemeClr val="accent6"/>
                              </a:solidFill>
                              <a:latin typeface="Cambria Math" panose="02040503050406030204" pitchFamily="18" charset="0"/>
                            </a:rPr>
                            <m:t>𝐽</m:t>
                          </m:r>
                          <m:r>
                            <a:rPr lang="de-DE" sz="2000" b="0" i="1" smtClean="0">
                              <a:solidFill>
                                <a:schemeClr val="accent6"/>
                              </a:solidFill>
                              <a:latin typeface="Cambria Math" panose="02040503050406030204" pitchFamily="18" charset="0"/>
                            </a:rPr>
                            <m:t>+1</m:t>
                          </m:r>
                        </m:sub>
                        <m:sup>
                          <m:r>
                            <a:rPr lang="de-DE" sz="2000" i="1">
                              <a:solidFill>
                                <a:schemeClr val="accent6"/>
                              </a:solidFill>
                              <a:latin typeface="Cambria Math" panose="02040503050406030204" pitchFamily="18" charset="0"/>
                            </a:rPr>
                            <m:t>𝑁</m:t>
                          </m:r>
                        </m:sup>
                      </m:sSubSup>
                      <m:r>
                        <a:rPr lang="de-DE" sz="2000" i="1">
                          <a:solidFill>
                            <a:schemeClr val="accent6"/>
                          </a:solidFill>
                          <a:latin typeface="Cambria Math" panose="02040503050406030204" pitchFamily="18" charset="0"/>
                        </a:rPr>
                        <m:t>,</m:t>
                      </m:r>
                    </m:oMath>
                  </m:oMathPara>
                </a14:m>
                <a:endParaRPr lang="de-DE" sz="2000" dirty="0" err="1">
                  <a:solidFill>
                    <a:schemeClr val="accent2"/>
                  </a:solidFill>
                </a:endParaRPr>
              </a:p>
            </p:txBody>
          </p:sp>
        </mc:Choice>
        <mc:Fallback xmlns="">
          <p:sp>
            <p:nvSpPr>
              <p:cNvPr id="24" name="Textfeld 23">
                <a:extLst>
                  <a:ext uri="{FF2B5EF4-FFF2-40B4-BE49-F238E27FC236}">
                    <a16:creationId xmlns:a16="http://schemas.microsoft.com/office/drawing/2014/main" id="{1F26DFD2-C3B2-C7B9-46A7-A08B1B59EF5A}"/>
                  </a:ext>
                </a:extLst>
              </p:cNvPr>
              <p:cNvSpPr txBox="1">
                <a:spLocks noRot="1" noChangeAspect="1" noMove="1" noResize="1" noEditPoints="1" noAdjustHandles="1" noChangeArrowheads="1" noChangeShapeType="1" noTextEdit="1"/>
              </p:cNvSpPr>
              <p:nvPr/>
            </p:nvSpPr>
            <p:spPr>
              <a:xfrm>
                <a:off x="7373941" y="3292745"/>
                <a:ext cx="1766125" cy="345544"/>
              </a:xfrm>
              <a:prstGeom prst="rect">
                <a:avLst/>
              </a:prstGeom>
              <a:blipFill>
                <a:blip r:embed="rId12"/>
                <a:stretch>
                  <a:fillRect l="-3114" r="-346" b="-2456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81CE654F-9203-2109-52AC-41A7BD7D1412}"/>
                  </a:ext>
                </a:extLst>
              </p:cNvPr>
              <p:cNvSpPr txBox="1"/>
              <p:nvPr/>
            </p:nvSpPr>
            <p:spPr>
              <a:xfrm>
                <a:off x="701999" y="5510909"/>
                <a:ext cx="4039101" cy="496784"/>
              </a:xfrm>
              <a:prstGeom prst="rect">
                <a:avLst/>
              </a:prstGeom>
              <a:noFill/>
            </p:spPr>
            <p:txBody>
              <a:bodyPr wrap="none" lIns="72000" tIns="72000" rIns="72000" bIns="72000" rtlCol="0">
                <a:spAutoFit/>
              </a:bodyPr>
              <a:lstStyle/>
              <a:p>
                <a:r>
                  <a:rPr lang="de-DE" sz="2000" dirty="0">
                    <a:solidFill>
                      <a:schemeClr val="accent2"/>
                    </a:solidFill>
                  </a:rPr>
                  <a:t>Treatment-Effekt </a:t>
                </a:r>
                <a14:m>
                  <m:oMath xmlns:m="http://schemas.openxmlformats.org/officeDocument/2006/math">
                    <m:sSub>
                      <m:sSubPr>
                        <m:ctrlPr>
                          <a:rPr lang="de-DE" sz="200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  </m:t>
                        </m:r>
                        <m:r>
                          <a:rPr lang="de-DE" sz="2000" i="1" smtClean="0">
                            <a:solidFill>
                              <a:schemeClr val="accent2"/>
                            </a:solidFill>
                            <a:latin typeface="Cambria Math" panose="02040503050406030204" pitchFamily="18" charset="0"/>
                            <a:ea typeface="Cambria Math" panose="02040503050406030204" pitchFamily="18" charset="0"/>
                          </a:rPr>
                          <m:t>𝜏</m:t>
                        </m:r>
                      </m:e>
                      <m:sub>
                        <m:r>
                          <a:rPr lang="de-DE" sz="2000" b="0" i="1" smtClean="0">
                            <a:solidFill>
                              <a:schemeClr val="accent2"/>
                            </a:solidFill>
                            <a:latin typeface="Cambria Math" panose="02040503050406030204" pitchFamily="18" charset="0"/>
                          </a:rPr>
                          <m:t>1,</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𝑡</m:t>
                            </m:r>
                          </m:e>
                          <m:sub>
                            <m:r>
                              <a:rPr lang="de-DE" sz="2000" i="1">
                                <a:solidFill>
                                  <a:schemeClr val="accent2"/>
                                </a:solidFill>
                                <a:latin typeface="Cambria Math" panose="02040503050406030204" pitchFamily="18" charset="0"/>
                              </a:rPr>
                              <m:t>0</m:t>
                            </m:r>
                          </m:sub>
                        </m:sSub>
                      </m:sub>
                    </m:sSub>
                    <m:r>
                      <a:rPr lang="de-DE" sz="2000" b="0" i="1" smtClean="0">
                        <a:solidFill>
                          <a:schemeClr val="accent2"/>
                        </a:solidFill>
                        <a:latin typeface="Cambria Math" panose="02040503050406030204" pitchFamily="18" charset="0"/>
                      </a:rPr>
                      <m:t>= </m:t>
                    </m:r>
                    <m:sSubSup>
                      <m:sSubSupPr>
                        <m:ctrlPr>
                          <a:rPr lang="de-DE" sz="2000" b="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1,</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𝑡</m:t>
                            </m:r>
                          </m:e>
                          <m:sub>
                            <m:r>
                              <a:rPr lang="de-DE" sz="2000" b="0" i="1" smtClean="0">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𝑇</m:t>
                        </m:r>
                      </m:sup>
                    </m:sSubSup>
                    <m:r>
                      <a:rPr lang="de-DE" sz="2000" b="0" i="1" smtClean="0">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𝑌</m:t>
                        </m:r>
                      </m:e>
                      <m:sub>
                        <m:r>
                          <a:rPr lang="de-DE" sz="2000" i="1">
                            <a:solidFill>
                              <a:schemeClr val="accent2"/>
                            </a:solidFill>
                            <a:latin typeface="Cambria Math" panose="02040503050406030204" pitchFamily="18" charset="0"/>
                          </a:rPr>
                          <m:t>1,</m:t>
                        </m:r>
                        <m:sSub>
                          <m:sSubPr>
                            <m:ctrlPr>
                              <a:rPr lang="de-DE" sz="2000" i="1">
                                <a:solidFill>
                                  <a:schemeClr val="accent2"/>
                                </a:solidFill>
                                <a:latin typeface="Cambria Math" panose="02040503050406030204" pitchFamily="18" charset="0"/>
                              </a:rPr>
                            </m:ctrlPr>
                          </m:sSubPr>
                          <m:e>
                            <m:r>
                              <a:rPr lang="de-DE" sz="2000" i="1">
                                <a:solidFill>
                                  <a:schemeClr val="accent2"/>
                                </a:solidFill>
                                <a:latin typeface="Cambria Math" panose="02040503050406030204" pitchFamily="18" charset="0"/>
                              </a:rPr>
                              <m:t>𝑡</m:t>
                            </m:r>
                          </m:e>
                          <m:sub>
                            <m:r>
                              <a:rPr lang="de-DE" sz="2000" i="1">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𝑁</m:t>
                        </m:r>
                      </m:sup>
                    </m:sSubSup>
                  </m:oMath>
                </a14:m>
                <a:endParaRPr lang="de-DE" sz="2000" dirty="0">
                  <a:solidFill>
                    <a:schemeClr val="accent2"/>
                  </a:solidFill>
                </a:endParaRPr>
              </a:p>
            </p:txBody>
          </p:sp>
        </mc:Choice>
        <mc:Fallback xmlns="">
          <p:sp>
            <p:nvSpPr>
              <p:cNvPr id="33" name="Textfeld 32">
                <a:extLst>
                  <a:ext uri="{FF2B5EF4-FFF2-40B4-BE49-F238E27FC236}">
                    <a16:creationId xmlns:a16="http://schemas.microsoft.com/office/drawing/2014/main" id="{81CE654F-9203-2109-52AC-41A7BD7D1412}"/>
                  </a:ext>
                </a:extLst>
              </p:cNvPr>
              <p:cNvSpPr txBox="1">
                <a:spLocks noRot="1" noChangeAspect="1" noMove="1" noResize="1" noEditPoints="1" noAdjustHandles="1" noChangeArrowheads="1" noChangeShapeType="1" noTextEdit="1"/>
              </p:cNvSpPr>
              <p:nvPr/>
            </p:nvSpPr>
            <p:spPr>
              <a:xfrm>
                <a:off x="701999" y="5510909"/>
                <a:ext cx="4039101" cy="496784"/>
              </a:xfrm>
              <a:prstGeom prst="rect">
                <a:avLst/>
              </a:prstGeom>
              <a:blipFill>
                <a:blip r:embed="rId13"/>
                <a:stretch>
                  <a:fillRect l="-2112" b="-8537"/>
                </a:stretch>
              </a:blipFill>
            </p:spPr>
            <p:txBody>
              <a:bodyPr/>
              <a:lstStyle/>
              <a:p>
                <a:r>
                  <a:rPr lang="de-DE">
                    <a:noFill/>
                  </a:rPr>
                  <a:t> </a:t>
                </a:r>
              </a:p>
            </p:txBody>
          </p:sp>
        </mc:Fallback>
      </mc:AlternateContent>
      <p:sp>
        <p:nvSpPr>
          <p:cNvPr id="38" name="Rechteck 37">
            <a:extLst>
              <a:ext uri="{FF2B5EF4-FFF2-40B4-BE49-F238E27FC236}">
                <a16:creationId xmlns:a16="http://schemas.microsoft.com/office/drawing/2014/main" id="{7008C7B3-2D0F-71D8-9529-2D3E2694438B}"/>
              </a:ext>
            </a:extLst>
          </p:cNvPr>
          <p:cNvSpPr/>
          <p:nvPr/>
        </p:nvSpPr>
        <p:spPr>
          <a:xfrm>
            <a:off x="4130211" y="5500635"/>
            <a:ext cx="534256" cy="51418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Tree>
    <p:extLst>
      <p:ext uri="{BB962C8B-B14F-4D97-AF65-F5344CB8AC3E}">
        <p14:creationId xmlns:p14="http://schemas.microsoft.com/office/powerpoint/2010/main" val="318511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4" grpId="0"/>
      <p:bldP spid="16" grpId="0"/>
      <p:bldP spid="20" grpId="0"/>
      <p:bldP spid="21" grpId="0"/>
      <p:bldP spid="23" grpId="0"/>
      <p:bldP spid="24" grpId="0"/>
      <p:bldP spid="3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mc:AlternateContent xmlns:mc="http://schemas.openxmlformats.org/markup-compatibility/2006" xmlns:a14="http://schemas.microsoft.com/office/drawing/2010/main">
        <mc:Choice Requires="a14">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Schätzung von </a:t>
                </a:r>
                <a14:m>
                  <m:oMath xmlns:m="http://schemas.openxmlformats.org/officeDocument/2006/math">
                    <m:sSubSup>
                      <m:sSubSupPr>
                        <m:ctrlPr>
                          <a:rPr lang="de-DE" sz="2000" b="1" i="1">
                            <a:solidFill>
                              <a:schemeClr val="tx2"/>
                            </a:solidFill>
                            <a:latin typeface="Cambria Math" panose="02040503050406030204" pitchFamily="18" charset="0"/>
                          </a:rPr>
                        </m:ctrlPr>
                      </m:sSubSupPr>
                      <m:e>
                        <m:r>
                          <a:rPr lang="de-DE" sz="2000" b="1">
                            <a:solidFill>
                              <a:schemeClr val="tx2"/>
                            </a:solidFill>
                            <a:latin typeface="Cambria Math" panose="02040503050406030204" pitchFamily="18" charset="0"/>
                          </a:rPr>
                          <m:t>𝒀</m:t>
                        </m:r>
                      </m:e>
                      <m:sub>
                        <m:r>
                          <a:rPr lang="de-DE" sz="2000" b="1">
                            <a:solidFill>
                              <a:schemeClr val="tx2"/>
                            </a:solidFill>
                            <a:latin typeface="Cambria Math" panose="02040503050406030204" pitchFamily="18" charset="0"/>
                          </a:rPr>
                          <m:t>𝟏</m:t>
                        </m:r>
                        <m:r>
                          <a:rPr lang="de-DE" sz="2000" b="1">
                            <a:solidFill>
                              <a:schemeClr val="tx2"/>
                            </a:solidFill>
                            <a:latin typeface="Cambria Math" panose="02040503050406030204" pitchFamily="18" charset="0"/>
                          </a:rPr>
                          <m:t>,</m:t>
                        </m:r>
                        <m:sSub>
                          <m:sSubPr>
                            <m:ctrlPr>
                              <a:rPr lang="de-DE" sz="2000" b="1" i="1">
                                <a:solidFill>
                                  <a:schemeClr val="tx2"/>
                                </a:solidFill>
                                <a:latin typeface="Cambria Math" panose="02040503050406030204" pitchFamily="18" charset="0"/>
                              </a:rPr>
                            </m:ctrlPr>
                          </m:sSubPr>
                          <m:e>
                            <m:r>
                              <a:rPr lang="de-DE" sz="2000" b="1">
                                <a:solidFill>
                                  <a:schemeClr val="tx2"/>
                                </a:solidFill>
                                <a:latin typeface="Cambria Math" panose="02040503050406030204" pitchFamily="18" charset="0"/>
                              </a:rPr>
                              <m:t>𝒕</m:t>
                            </m:r>
                          </m:e>
                          <m:sub>
                            <m:r>
                              <a:rPr lang="de-DE" sz="2000" b="1">
                                <a:solidFill>
                                  <a:schemeClr val="tx2"/>
                                </a:solidFill>
                                <a:latin typeface="Cambria Math" panose="02040503050406030204" pitchFamily="18" charset="0"/>
                              </a:rPr>
                              <m:t>𝟎</m:t>
                            </m:r>
                          </m:sub>
                        </m:sSub>
                      </m:sub>
                      <m:sup>
                        <m:r>
                          <a:rPr lang="de-DE" sz="2000" b="1">
                            <a:solidFill>
                              <a:schemeClr val="tx2"/>
                            </a:solidFill>
                            <a:latin typeface="Cambria Math" panose="02040503050406030204" pitchFamily="18" charset="0"/>
                          </a:rPr>
                          <m:t>𝑵</m:t>
                        </m:r>
                      </m:sup>
                    </m:sSubSup>
                    <m:r>
                      <a:rPr lang="de-DE" sz="2000" b="1" i="0" smtClean="0">
                        <a:solidFill>
                          <a:schemeClr val="tx2"/>
                        </a:solidFill>
                        <a:latin typeface="Cambria Math" panose="02040503050406030204" pitchFamily="18" charset="0"/>
                      </a:rPr>
                      <m:t>,</m:t>
                    </m:r>
                    <m:sSubSup>
                      <m:sSubSupPr>
                        <m:ctrlPr>
                          <a:rPr lang="de-DE" sz="2000" b="1" i="1">
                            <a:solidFill>
                              <a:schemeClr val="tx2"/>
                            </a:solidFill>
                            <a:latin typeface="Cambria Math" panose="02040503050406030204" pitchFamily="18" charset="0"/>
                          </a:rPr>
                        </m:ctrlPr>
                      </m:sSubSupPr>
                      <m:e>
                        <m:r>
                          <a:rPr lang="de-DE" sz="2000" b="1">
                            <a:solidFill>
                              <a:schemeClr val="tx2"/>
                            </a:solidFill>
                            <a:latin typeface="Cambria Math" panose="02040503050406030204" pitchFamily="18" charset="0"/>
                          </a:rPr>
                          <m:t>𝒀</m:t>
                        </m:r>
                      </m:e>
                      <m:sub>
                        <m:r>
                          <a:rPr lang="de-DE" sz="2000" b="1">
                            <a:solidFill>
                              <a:schemeClr val="tx2"/>
                            </a:solidFill>
                            <a:latin typeface="Cambria Math" panose="02040503050406030204" pitchFamily="18" charset="0"/>
                          </a:rPr>
                          <m:t>𝟏</m:t>
                        </m:r>
                        <m:r>
                          <a:rPr lang="de-DE" sz="2000" b="1">
                            <a:solidFill>
                              <a:schemeClr val="tx2"/>
                            </a:solidFill>
                            <a:latin typeface="Cambria Math" panose="02040503050406030204" pitchFamily="18" charset="0"/>
                          </a:rPr>
                          <m:t>,</m:t>
                        </m:r>
                        <m:sSub>
                          <m:sSubPr>
                            <m:ctrlPr>
                              <a:rPr lang="de-DE" sz="2000" b="1" i="1">
                                <a:solidFill>
                                  <a:schemeClr val="tx2"/>
                                </a:solidFill>
                                <a:latin typeface="Cambria Math" panose="02040503050406030204" pitchFamily="18" charset="0"/>
                              </a:rPr>
                            </m:ctrlPr>
                          </m:sSubPr>
                          <m:e>
                            <m:r>
                              <a:rPr lang="de-DE" sz="2000" b="1">
                                <a:solidFill>
                                  <a:schemeClr val="tx2"/>
                                </a:solidFill>
                                <a:latin typeface="Cambria Math" panose="02040503050406030204" pitchFamily="18" charset="0"/>
                              </a:rPr>
                              <m:t>𝒕</m:t>
                            </m:r>
                          </m:e>
                          <m:sub>
                            <m:r>
                              <a:rPr lang="de-DE" sz="2000" b="1">
                                <a:solidFill>
                                  <a:schemeClr val="tx2"/>
                                </a:solidFill>
                                <a:latin typeface="Cambria Math" panose="02040503050406030204" pitchFamily="18" charset="0"/>
                              </a:rPr>
                              <m:t>𝟎</m:t>
                            </m:r>
                          </m:sub>
                        </m:sSub>
                        <m:r>
                          <a:rPr lang="de-DE" sz="2000" b="1" i="1" smtClean="0">
                            <a:solidFill>
                              <a:schemeClr val="tx2"/>
                            </a:solidFill>
                            <a:latin typeface="Cambria Math" panose="02040503050406030204" pitchFamily="18" charset="0"/>
                          </a:rPr>
                          <m:t>+</m:t>
                        </m:r>
                        <m:r>
                          <a:rPr lang="de-DE" sz="2000" b="1" i="1" smtClean="0">
                            <a:solidFill>
                              <a:schemeClr val="tx2"/>
                            </a:solidFill>
                            <a:latin typeface="Cambria Math" panose="02040503050406030204" pitchFamily="18" charset="0"/>
                          </a:rPr>
                          <m:t>𝟏</m:t>
                        </m:r>
                      </m:sub>
                      <m:sup>
                        <m:r>
                          <a:rPr lang="de-DE" sz="2000" b="1">
                            <a:solidFill>
                              <a:schemeClr val="tx2"/>
                            </a:solidFill>
                            <a:latin typeface="Cambria Math" panose="02040503050406030204" pitchFamily="18" charset="0"/>
                          </a:rPr>
                          <m:t>𝑵</m:t>
                        </m:r>
                      </m:sup>
                    </m:sSubSup>
                    <m:r>
                      <a:rPr lang="de-DE" sz="2000" b="1" i="1" smtClean="0">
                        <a:solidFill>
                          <a:schemeClr val="tx2"/>
                        </a:solidFill>
                        <a:latin typeface="Cambria Math" panose="02040503050406030204" pitchFamily="18" charset="0"/>
                      </a:rPr>
                      <m:t>, …</m:t>
                    </m:r>
                  </m:oMath>
                </a14:m>
                <a:endParaRPr lang="de-DE" sz="2000" b="1" dirty="0">
                  <a:solidFill>
                    <a:schemeClr val="tx2"/>
                  </a:solidFill>
                </a:endParaRPr>
              </a:p>
            </p:txBody>
          </p:sp>
        </mc:Choice>
        <mc:Fallback xmlns="">
          <p:sp>
            <p:nvSpPr>
              <p:cNvPr id="12" name="Rechteck 11">
                <a:extLst>
                  <a:ext uri="{FF2B5EF4-FFF2-40B4-BE49-F238E27FC236}">
                    <a16:creationId xmlns:a16="http://schemas.microsoft.com/office/drawing/2014/main" id="{F7EB5A0C-C7CE-B3C4-B965-809EAAC47E03}"/>
                  </a:ext>
                </a:extLst>
              </p:cNvPr>
              <p:cNvSpPr>
                <a:spLocks noRot="1" noChangeAspect="1" noMove="1" noResize="1" noEditPoints="1" noAdjustHandles="1" noChangeArrowheads="1" noChangeShapeType="1" noTextEdit="1"/>
              </p:cNvSpPr>
              <p:nvPr/>
            </p:nvSpPr>
            <p:spPr>
              <a:xfrm>
                <a:off x="133163" y="78047"/>
                <a:ext cx="5793857" cy="783454"/>
              </a:xfrm>
              <a:prstGeom prst="rect">
                <a:avLst/>
              </a:prstGeom>
              <a:blipFill>
                <a:blip r:embed="rId3"/>
                <a:stretch>
                  <a:fillRect t="-2290" b="-6870"/>
                </a:stretch>
              </a:blipFill>
              <a:ln w="19050">
                <a:solidFill>
                  <a:schemeClr val="accent2"/>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F93ED5E-5381-53E6-ADB5-B81AC5C15928}"/>
                  </a:ext>
                </a:extLst>
              </p:cNvPr>
              <p:cNvSpPr txBox="1"/>
              <p:nvPr/>
            </p:nvSpPr>
            <p:spPr>
              <a:xfrm>
                <a:off x="1077185" y="1308138"/>
                <a:ext cx="1952906" cy="90031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de-DE" sz="2000" b="0" i="1" smtClean="0">
                              <a:solidFill>
                                <a:schemeClr val="accent2"/>
                              </a:solidFill>
                              <a:latin typeface="Cambria Math" panose="02040503050406030204" pitchFamily="18" charset="0"/>
                            </a:rPr>
                          </m:ctrlPr>
                        </m:accPr>
                        <m:e>
                          <m:sSubSup>
                            <m:sSubSupPr>
                              <m:ctrlPr>
                                <a:rPr lang="de-DE" sz="2000" b="0" i="1" smtClean="0">
                                  <a:solidFill>
                                    <a:schemeClr val="accent2"/>
                                  </a:solidFill>
                                  <a:latin typeface="Cambria Math" panose="02040503050406030204" pitchFamily="18" charset="0"/>
                                </a:rPr>
                              </m:ctrlPr>
                            </m:sSubSupPr>
                            <m:e>
                              <m:r>
                                <a:rPr lang="de-DE" sz="2000" b="0" i="1" smtClean="0">
                                  <a:solidFill>
                                    <a:schemeClr val="accent2"/>
                                  </a:solidFill>
                                  <a:latin typeface="Cambria Math" panose="02040503050406030204" pitchFamily="18" charset="0"/>
                                </a:rPr>
                                <m:t>𝑌</m:t>
                              </m:r>
                            </m:e>
                            <m:sub>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1,</m:t>
                                  </m:r>
                                  <m:r>
                                    <a:rPr lang="de-DE" sz="2000" b="0" i="1" smtClean="0">
                                      <a:solidFill>
                                        <a:schemeClr val="accent2"/>
                                      </a:solidFill>
                                      <a:latin typeface="Cambria Math" panose="02040503050406030204" pitchFamily="18" charset="0"/>
                                    </a:rPr>
                                    <m:t>𝑡</m:t>
                                  </m:r>
                                </m:e>
                                <m:sub>
                                  <m:r>
                                    <a:rPr lang="de-DE" sz="2000" b="0" i="1" smtClean="0">
                                      <a:solidFill>
                                        <a:schemeClr val="accent2"/>
                                      </a:solidFill>
                                      <a:latin typeface="Cambria Math" panose="02040503050406030204" pitchFamily="18" charset="0"/>
                                    </a:rPr>
                                    <m:t>0</m:t>
                                  </m:r>
                                </m:sub>
                              </m:sSub>
                            </m:sub>
                            <m:sup>
                              <m:r>
                                <a:rPr lang="de-DE" sz="2000" b="0" i="1" smtClean="0">
                                  <a:solidFill>
                                    <a:schemeClr val="accent2"/>
                                  </a:solidFill>
                                  <a:latin typeface="Cambria Math" panose="02040503050406030204" pitchFamily="18" charset="0"/>
                                </a:rPr>
                                <m:t>𝑁</m:t>
                              </m:r>
                            </m:sup>
                          </m:sSubSup>
                        </m:e>
                      </m:acc>
                      <m:r>
                        <a:rPr lang="de-DE" sz="2000" b="0" i="1" smtClean="0">
                          <a:solidFill>
                            <a:schemeClr val="accent2"/>
                          </a:solidFill>
                          <a:latin typeface="Cambria Math" panose="02040503050406030204" pitchFamily="18" charset="0"/>
                        </a:rPr>
                        <m:t>=</m:t>
                      </m:r>
                      <m:nary>
                        <m:naryPr>
                          <m:chr m:val="∑"/>
                          <m:ctrlPr>
                            <a:rPr lang="de-DE" sz="2000" b="0" i="1" smtClean="0">
                              <a:solidFill>
                                <a:schemeClr val="accent2"/>
                              </a:solidFill>
                              <a:latin typeface="Cambria Math" panose="02040503050406030204" pitchFamily="18" charset="0"/>
                            </a:rPr>
                          </m:ctrlPr>
                        </m:naryPr>
                        <m:sub>
                          <m:r>
                            <m:rPr>
                              <m:brk m:alnAt="23"/>
                            </m:rPr>
                            <a:rPr lang="de-DE" sz="2000" b="0" i="1" smtClean="0">
                              <a:solidFill>
                                <a:schemeClr val="accent2"/>
                              </a:solidFill>
                              <a:latin typeface="Cambria Math" panose="02040503050406030204" pitchFamily="18" charset="0"/>
                            </a:rPr>
                            <m:t>𝑗</m:t>
                          </m:r>
                          <m:r>
                            <a:rPr lang="de-DE" sz="2000" b="0" i="1" smtClean="0">
                              <a:solidFill>
                                <a:schemeClr val="accent2"/>
                              </a:solidFill>
                              <a:latin typeface="Cambria Math" panose="02040503050406030204" pitchFamily="18" charset="0"/>
                            </a:rPr>
                            <m:t>=2</m:t>
                          </m:r>
                        </m:sub>
                        <m:sup>
                          <m:r>
                            <a:rPr lang="de-DE" sz="2000" b="0" i="1" smtClean="0">
                              <a:solidFill>
                                <a:schemeClr val="accent2"/>
                              </a:solidFill>
                              <a:latin typeface="Cambria Math" panose="02040503050406030204" pitchFamily="18" charset="0"/>
                            </a:rPr>
                            <m:t>𝐽</m:t>
                          </m:r>
                          <m:r>
                            <a:rPr lang="de-DE" sz="2000" b="0" i="1" smtClean="0">
                              <a:solidFill>
                                <a:schemeClr val="accent2"/>
                              </a:solidFill>
                              <a:latin typeface="Cambria Math" panose="02040503050406030204" pitchFamily="18" charset="0"/>
                            </a:rPr>
                            <m:t>+1</m:t>
                          </m:r>
                        </m:sup>
                        <m:e>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𝑤</m:t>
                              </m:r>
                            </m:e>
                            <m:sub>
                              <m:r>
                                <a:rPr lang="de-DE" sz="2000" b="0" i="1" smtClean="0">
                                  <a:solidFill>
                                    <a:schemeClr val="accent2"/>
                                  </a:solidFill>
                                  <a:latin typeface="Cambria Math" panose="02040503050406030204" pitchFamily="18" charset="0"/>
                                </a:rPr>
                                <m:t>𝑗</m:t>
                              </m:r>
                            </m:sub>
                          </m:sSub>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𝑌</m:t>
                              </m:r>
                            </m:e>
                            <m:sub>
                              <m:r>
                                <a:rPr lang="de-DE" sz="2000" b="0" i="1" smtClean="0">
                                  <a:solidFill>
                                    <a:schemeClr val="accent2"/>
                                  </a:solidFill>
                                  <a:latin typeface="Cambria Math" panose="02040503050406030204" pitchFamily="18" charset="0"/>
                                </a:rPr>
                                <m:t>𝑗</m:t>
                              </m:r>
                              <m:r>
                                <a:rPr lang="de-DE" sz="2000" b="0" i="1" smtClean="0">
                                  <a:solidFill>
                                    <a:schemeClr val="accent2"/>
                                  </a:solidFill>
                                  <a:latin typeface="Cambria Math" panose="02040503050406030204" pitchFamily="18" charset="0"/>
                                </a:rPr>
                                <m:t>,</m:t>
                              </m:r>
                              <m:sSub>
                                <m:sSubPr>
                                  <m:ctrlPr>
                                    <a:rPr lang="de-DE" sz="2000" b="0" i="1" smtClean="0">
                                      <a:solidFill>
                                        <a:schemeClr val="accent2"/>
                                      </a:solidFill>
                                      <a:latin typeface="Cambria Math" panose="02040503050406030204" pitchFamily="18" charset="0"/>
                                    </a:rPr>
                                  </m:ctrlPr>
                                </m:sSubPr>
                                <m:e>
                                  <m:r>
                                    <a:rPr lang="de-DE" sz="2000" b="0" i="1" smtClean="0">
                                      <a:solidFill>
                                        <a:schemeClr val="accent2"/>
                                      </a:solidFill>
                                      <a:latin typeface="Cambria Math" panose="02040503050406030204" pitchFamily="18" charset="0"/>
                                    </a:rPr>
                                    <m:t>𝑡</m:t>
                                  </m:r>
                                </m:e>
                                <m:sub>
                                  <m:r>
                                    <a:rPr lang="de-DE" sz="2000" b="0" i="1" smtClean="0">
                                      <a:solidFill>
                                        <a:schemeClr val="accent2"/>
                                      </a:solidFill>
                                      <a:latin typeface="Cambria Math" panose="02040503050406030204" pitchFamily="18" charset="0"/>
                                    </a:rPr>
                                    <m:t>0</m:t>
                                  </m:r>
                                </m:sub>
                              </m:sSub>
                            </m:sub>
                          </m:sSub>
                        </m:e>
                      </m:nary>
                    </m:oMath>
                  </m:oMathPara>
                </a14:m>
                <a:endParaRPr lang="de-DE" sz="2000" dirty="0" err="1">
                  <a:solidFill>
                    <a:schemeClr val="accent2"/>
                  </a:solidFill>
                </a:endParaRPr>
              </a:p>
            </p:txBody>
          </p:sp>
        </mc:Choice>
        <mc:Fallback xmlns="">
          <p:sp>
            <p:nvSpPr>
              <p:cNvPr id="4" name="Textfeld 3">
                <a:extLst>
                  <a:ext uri="{FF2B5EF4-FFF2-40B4-BE49-F238E27FC236}">
                    <a16:creationId xmlns:a16="http://schemas.microsoft.com/office/drawing/2014/main" id="{BF93ED5E-5381-53E6-ADB5-B81AC5C15928}"/>
                  </a:ext>
                </a:extLst>
              </p:cNvPr>
              <p:cNvSpPr txBox="1">
                <a:spLocks noRot="1" noChangeAspect="1" noMove="1" noResize="1" noEditPoints="1" noAdjustHandles="1" noChangeArrowheads="1" noChangeShapeType="1" noTextEdit="1"/>
              </p:cNvSpPr>
              <p:nvPr/>
            </p:nvSpPr>
            <p:spPr>
              <a:xfrm>
                <a:off x="1077185" y="1308138"/>
                <a:ext cx="1952906" cy="900311"/>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8A9D6AF3-CE28-081E-DDE6-6F281AE5057D}"/>
                  </a:ext>
                </a:extLst>
              </p:cNvPr>
              <p:cNvSpPr txBox="1"/>
              <p:nvPr/>
            </p:nvSpPr>
            <p:spPr>
              <a:xfrm>
                <a:off x="870189" y="2315243"/>
                <a:ext cx="10633162" cy="3865142"/>
              </a:xfrm>
              <a:prstGeom prst="rect">
                <a:avLst/>
              </a:prstGeom>
              <a:noFill/>
            </p:spPr>
            <p:txBody>
              <a:bodyPr wrap="square" lIns="72000" tIns="72000" rIns="72000" bIns="72000" rtlCol="0">
                <a:spAutoFit/>
              </a:bodyPr>
              <a:lstStyle/>
              <a:p>
                <a:pPr algn="l"/>
                <a:r>
                  <a:rPr lang="de-DE" sz="2000" dirty="0">
                    <a:solidFill>
                      <a:schemeClr val="accent2"/>
                    </a:solidFill>
                  </a:rPr>
                  <a:t>Verschiedene Gewichtungsmöglichkeiten: Gleichgewichtung, </a:t>
                </a:r>
                <a:r>
                  <a:rPr lang="de-DE" sz="2000" dirty="0" err="1">
                    <a:solidFill>
                      <a:schemeClr val="accent2"/>
                    </a:solidFill>
                  </a:rPr>
                  <a:t>nearest-neighboor</a:t>
                </a:r>
                <a:r>
                  <a:rPr lang="de-DE" sz="2000" dirty="0">
                    <a:solidFill>
                      <a:schemeClr val="accent2"/>
                    </a:solidFill>
                  </a:rPr>
                  <a:t>, …</a:t>
                </a:r>
              </a:p>
              <a:p>
                <a:pPr algn="l"/>
                <a:endParaRPr lang="de-DE" sz="2000" dirty="0">
                  <a:solidFill>
                    <a:schemeClr val="accent2"/>
                  </a:solidFill>
                </a:endParaRPr>
              </a:p>
              <a:p>
                <a:pPr algn="l"/>
                <a:r>
                  <a:rPr lang="de-DE" sz="2000" u="sng" dirty="0">
                    <a:solidFill>
                      <a:schemeClr val="accent2"/>
                    </a:solidFill>
                  </a:rPr>
                  <a:t>Idee von </a:t>
                </a:r>
                <a:r>
                  <a:rPr lang="de-DE" sz="2000" u="sng" dirty="0" err="1">
                    <a:solidFill>
                      <a:schemeClr val="accent2"/>
                    </a:solidFill>
                  </a:rPr>
                  <a:t>Abadie</a:t>
                </a:r>
                <a:r>
                  <a:rPr lang="de-DE" sz="2000" u="sng" dirty="0">
                    <a:solidFill>
                      <a:schemeClr val="accent2"/>
                    </a:solidFill>
                  </a:rPr>
                  <a:t> et al.:</a:t>
                </a:r>
              </a:p>
              <a:p>
                <a:pPr algn="l"/>
                <a:endParaRPr lang="de-DE" sz="2000" dirty="0">
                  <a:solidFill>
                    <a:schemeClr val="accent2"/>
                  </a:solidFill>
                </a:endParaRPr>
              </a:p>
              <a:p>
                <a:r>
                  <a:rPr lang="de-DE" sz="2000" dirty="0">
                    <a:solidFill>
                      <a:schemeClr val="accent2"/>
                    </a:solidFill>
                  </a:rPr>
                  <a:t>Finde Gewichte </a:t>
                </a:r>
                <a14:m>
                  <m:oMath xmlns:m="http://schemas.openxmlformats.org/officeDocument/2006/math">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𝑤</m:t>
                        </m:r>
                      </m:e>
                      <m:sub>
                        <m:r>
                          <a:rPr lang="de-DE" sz="2000" i="1">
                            <a:solidFill>
                              <a:schemeClr val="accent2"/>
                            </a:solidFill>
                            <a:latin typeface="Cambria Math" panose="02040503050406030204" pitchFamily="18" charset="0"/>
                          </a:rPr>
                          <m:t>2</m:t>
                        </m:r>
                      </m:sub>
                      <m:sup>
                        <m:r>
                          <a:rPr lang="de-DE" sz="2000" i="1">
                            <a:solidFill>
                              <a:schemeClr val="accent2"/>
                            </a:solidFill>
                            <a:latin typeface="Cambria Math" panose="02040503050406030204" pitchFamily="18" charset="0"/>
                          </a:rPr>
                          <m:t>∗</m:t>
                        </m:r>
                      </m:sup>
                    </m:sSubSup>
                    <m:r>
                      <a:rPr lang="de-DE" sz="2000" i="1">
                        <a:solidFill>
                          <a:schemeClr val="accent2"/>
                        </a:solidFill>
                        <a:latin typeface="Cambria Math" panose="02040503050406030204" pitchFamily="18" charset="0"/>
                      </a:rPr>
                      <m:t>,…,</m:t>
                    </m:r>
                    <m:sSubSup>
                      <m:sSubSupPr>
                        <m:ctrlPr>
                          <a:rPr lang="de-DE" sz="2000" i="1">
                            <a:solidFill>
                              <a:schemeClr val="accent2"/>
                            </a:solidFill>
                            <a:latin typeface="Cambria Math" panose="02040503050406030204" pitchFamily="18" charset="0"/>
                          </a:rPr>
                        </m:ctrlPr>
                      </m:sSubSupPr>
                      <m:e>
                        <m:r>
                          <a:rPr lang="de-DE" sz="2000" i="1">
                            <a:solidFill>
                              <a:schemeClr val="accent2"/>
                            </a:solidFill>
                            <a:latin typeface="Cambria Math" panose="02040503050406030204" pitchFamily="18" charset="0"/>
                          </a:rPr>
                          <m:t>𝑤</m:t>
                        </m:r>
                      </m:e>
                      <m:sub>
                        <m:r>
                          <a:rPr lang="de-DE" sz="2000" i="1">
                            <a:solidFill>
                              <a:schemeClr val="accent2"/>
                            </a:solidFill>
                            <a:latin typeface="Cambria Math" panose="02040503050406030204" pitchFamily="18" charset="0"/>
                          </a:rPr>
                          <m:t>𝐽</m:t>
                        </m:r>
                        <m:r>
                          <a:rPr lang="de-DE" sz="2000" i="1">
                            <a:solidFill>
                              <a:schemeClr val="accent2"/>
                            </a:solidFill>
                            <a:latin typeface="Cambria Math" panose="02040503050406030204" pitchFamily="18" charset="0"/>
                          </a:rPr>
                          <m:t>+1</m:t>
                        </m:r>
                      </m:sub>
                      <m:sup>
                        <m:r>
                          <a:rPr lang="de-DE" sz="2000" i="1">
                            <a:solidFill>
                              <a:schemeClr val="accent2"/>
                            </a:solidFill>
                            <a:latin typeface="Cambria Math" panose="02040503050406030204" pitchFamily="18" charset="0"/>
                          </a:rPr>
                          <m:t>∗</m:t>
                        </m:r>
                      </m:sup>
                    </m:sSubSup>
                  </m:oMath>
                </a14:m>
                <a:r>
                  <a:rPr lang="de-DE" sz="2000" dirty="0">
                    <a:solidFill>
                      <a:schemeClr val="accent2"/>
                    </a:solidFill>
                  </a:rPr>
                  <a:t>, sodass in der </a:t>
                </a:r>
                <a:r>
                  <a:rPr lang="de-DE" sz="2000" dirty="0" err="1">
                    <a:solidFill>
                      <a:schemeClr val="accent2"/>
                    </a:solidFill>
                  </a:rPr>
                  <a:t>pre</a:t>
                </a:r>
                <a:r>
                  <a:rPr lang="de-DE" sz="2000" dirty="0">
                    <a:solidFill>
                      <a:schemeClr val="accent2"/>
                    </a:solidFill>
                  </a:rPr>
                  <a:t>-treatment Phase</a:t>
                </a:r>
              </a:p>
              <a:p>
                <a:pPr marL="342900" indent="-342900">
                  <a:buFont typeface="Wingdings" panose="05000000000000000000" pitchFamily="2" charset="2"/>
                  <a:buChar char="§"/>
                </a:pPr>
                <a:r>
                  <a:rPr lang="de-DE" sz="2000" dirty="0">
                    <a:solidFill>
                      <a:schemeClr val="accent2"/>
                    </a:solidFill>
                  </a:rPr>
                  <a:t>Die </a:t>
                </a:r>
                <a:r>
                  <a:rPr lang="de-DE" sz="2000" b="1" dirty="0">
                    <a:solidFill>
                      <a:schemeClr val="accent2"/>
                    </a:solidFill>
                  </a:rPr>
                  <a:t>Abweichung</a:t>
                </a:r>
                <a:r>
                  <a:rPr lang="de-DE" sz="2000" dirty="0">
                    <a:solidFill>
                      <a:schemeClr val="accent2"/>
                    </a:solidFill>
                  </a:rPr>
                  <a:t> zwischen Treatment-Unit und synthetisierter Unit für </a:t>
                </a:r>
                <a:r>
                  <a:rPr lang="de-DE" sz="2000" b="1" dirty="0">
                    <a:solidFill>
                      <a:schemeClr val="accent2"/>
                    </a:solidFill>
                  </a:rPr>
                  <a:t>abhängige Variable </a:t>
                </a:r>
                <a:r>
                  <a:rPr lang="de-DE" sz="2000" dirty="0">
                    <a:solidFill>
                      <a:schemeClr val="accent2"/>
                    </a:solidFill>
                  </a:rPr>
                  <a:t>für </a:t>
                </a:r>
                <a:r>
                  <a:rPr lang="de-DE" sz="2000" b="1" dirty="0">
                    <a:solidFill>
                      <a:schemeClr val="accent2"/>
                    </a:solidFill>
                  </a:rPr>
                  <a:t>minimal</a:t>
                </a:r>
                <a:r>
                  <a:rPr lang="de-DE" sz="2000" dirty="0">
                    <a:solidFill>
                      <a:schemeClr val="accent2"/>
                    </a:solidFill>
                  </a:rPr>
                  <a:t> ist</a:t>
                </a:r>
              </a:p>
              <a:p>
                <a:pPr marL="342900" indent="-342900">
                  <a:buFont typeface="Wingdings" panose="05000000000000000000" pitchFamily="2" charset="2"/>
                  <a:buChar char="§"/>
                </a:pPr>
                <a:r>
                  <a:rPr lang="de-DE" sz="2000" dirty="0">
                    <a:solidFill>
                      <a:schemeClr val="accent2"/>
                    </a:solidFill>
                  </a:rPr>
                  <a:t>Die </a:t>
                </a:r>
                <a:r>
                  <a:rPr lang="de-DE" sz="2000" b="1" dirty="0">
                    <a:solidFill>
                      <a:schemeClr val="accent2"/>
                    </a:solidFill>
                  </a:rPr>
                  <a:t>Abweichung</a:t>
                </a:r>
                <a:r>
                  <a:rPr lang="de-DE" sz="2000" dirty="0">
                    <a:solidFill>
                      <a:schemeClr val="accent2"/>
                    </a:solidFill>
                  </a:rPr>
                  <a:t> zwischen Treatment-Unit und synthetisierte Unit für </a:t>
                </a:r>
                <a:r>
                  <a:rPr lang="de-DE" sz="2000" b="1" dirty="0">
                    <a:solidFill>
                      <a:schemeClr val="accent2"/>
                    </a:solidFill>
                  </a:rPr>
                  <a:t>erklärenden Variablen </a:t>
                </a:r>
                <a:r>
                  <a:rPr lang="de-DE" sz="2000" dirty="0">
                    <a:solidFill>
                      <a:schemeClr val="accent2"/>
                    </a:solidFill>
                  </a:rPr>
                  <a:t>für </a:t>
                </a:r>
                <a:r>
                  <a:rPr lang="de-DE" sz="2000" b="1" dirty="0">
                    <a:solidFill>
                      <a:schemeClr val="accent2"/>
                    </a:solidFill>
                  </a:rPr>
                  <a:t>minimal</a:t>
                </a:r>
                <a:r>
                  <a:rPr lang="de-DE" sz="2000" dirty="0">
                    <a:solidFill>
                      <a:schemeClr val="accent2"/>
                    </a:solidFill>
                  </a:rPr>
                  <a:t> ist</a:t>
                </a:r>
              </a:p>
              <a:p>
                <a:pPr marL="342900" indent="-342900">
                  <a:buFont typeface="Wingdings" panose="05000000000000000000" pitchFamily="2" charset="2"/>
                  <a:buChar char="§"/>
                </a:pPr>
                <a:r>
                  <a:rPr lang="de-DE" sz="2000" dirty="0">
                    <a:solidFill>
                      <a:schemeClr val="accent2"/>
                    </a:solidFill>
                  </a:rPr>
                  <a:t>Die Gewichte eine </a:t>
                </a:r>
                <a:r>
                  <a:rPr lang="de-DE" sz="2000" b="1" dirty="0">
                    <a:solidFill>
                      <a:schemeClr val="accent2"/>
                    </a:solidFill>
                  </a:rPr>
                  <a:t>Prozentinterpretation</a:t>
                </a:r>
                <a:r>
                  <a:rPr lang="de-DE" sz="2000" dirty="0">
                    <a:solidFill>
                      <a:schemeClr val="accent2"/>
                    </a:solidFill>
                  </a:rPr>
                  <a:t> haben</a:t>
                </a:r>
              </a:p>
              <a:p>
                <a:pPr algn="l"/>
                <a:endParaRPr lang="de-DE" sz="2000" dirty="0">
                  <a:solidFill>
                    <a:schemeClr val="accent2"/>
                  </a:solidFill>
                </a:endParaRPr>
              </a:p>
              <a:p>
                <a:pPr algn="l"/>
                <a:endParaRPr lang="de-DE" sz="2000" dirty="0">
                  <a:solidFill>
                    <a:schemeClr val="accent2"/>
                  </a:solidFill>
                </a:endParaRPr>
              </a:p>
            </p:txBody>
          </p:sp>
        </mc:Choice>
        <mc:Fallback xmlns="">
          <p:sp>
            <p:nvSpPr>
              <p:cNvPr id="5" name="Textfeld 4">
                <a:extLst>
                  <a:ext uri="{FF2B5EF4-FFF2-40B4-BE49-F238E27FC236}">
                    <a16:creationId xmlns:a16="http://schemas.microsoft.com/office/drawing/2014/main" id="{8A9D6AF3-CE28-081E-DDE6-6F281AE5057D}"/>
                  </a:ext>
                </a:extLst>
              </p:cNvPr>
              <p:cNvSpPr txBox="1">
                <a:spLocks noRot="1" noChangeAspect="1" noMove="1" noResize="1" noEditPoints="1" noAdjustHandles="1" noChangeArrowheads="1" noChangeShapeType="1" noTextEdit="1"/>
              </p:cNvSpPr>
              <p:nvPr/>
            </p:nvSpPr>
            <p:spPr>
              <a:xfrm>
                <a:off x="870189" y="2315243"/>
                <a:ext cx="10633162" cy="3865142"/>
              </a:xfrm>
              <a:prstGeom prst="rect">
                <a:avLst/>
              </a:prstGeom>
              <a:blipFill>
                <a:blip r:embed="rId5"/>
                <a:stretch>
                  <a:fillRect l="-803" t="-158"/>
                </a:stretch>
              </a:blipFill>
            </p:spPr>
            <p:txBody>
              <a:bodyPr/>
              <a:lstStyle/>
              <a:p>
                <a:r>
                  <a:rPr lang="de-DE">
                    <a:noFill/>
                  </a:rPr>
                  <a:t> </a:t>
                </a:r>
              </a:p>
            </p:txBody>
          </p:sp>
        </mc:Fallback>
      </mc:AlternateContent>
    </p:spTree>
    <p:extLst>
      <p:ext uri="{BB962C8B-B14F-4D97-AF65-F5344CB8AC3E}">
        <p14:creationId xmlns:p14="http://schemas.microsoft.com/office/powerpoint/2010/main" val="314913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E22A8D2C-099D-2200-5D39-B8B1F99BEC28}"/>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C1C7C2BD-CE86-C364-82DE-B54E64DF9158}"/>
              </a:ext>
            </a:extLst>
          </p:cNvPr>
          <p:cNvSpPr>
            <a:spLocks noGrp="1"/>
          </p:cNvSpPr>
          <p:nvPr>
            <p:ph type="body" sz="quarter" idx="17"/>
          </p:nvPr>
        </p:nvSpPr>
        <p:spPr/>
        <p:txBody>
          <a:bodyPr/>
          <a:lstStyle/>
          <a:p>
            <a:endParaRPr lang="de-DE"/>
          </a:p>
        </p:txBody>
      </p:sp>
      <p:sp>
        <p:nvSpPr>
          <p:cNvPr id="4" name="Inhaltsplatzhalter 3">
            <a:extLst>
              <a:ext uri="{FF2B5EF4-FFF2-40B4-BE49-F238E27FC236}">
                <a16:creationId xmlns:a16="http://schemas.microsoft.com/office/drawing/2014/main" id="{771B86B5-A249-153D-A522-167E6AA56F41}"/>
              </a:ext>
            </a:extLst>
          </p:cNvPr>
          <p:cNvSpPr>
            <a:spLocks noGrp="1"/>
          </p:cNvSpPr>
          <p:nvPr>
            <p:ph sz="half" idx="14"/>
          </p:nvPr>
        </p:nvSpPr>
        <p:spPr>
          <a:xfrm>
            <a:off x="8136675" y="1871632"/>
            <a:ext cx="3360000" cy="3970367"/>
          </a:xfrm>
        </p:spPr>
        <p:txBody>
          <a:bodyPr/>
          <a:lstStyle/>
          <a:p>
            <a:pPr marL="457200" indent="-457200">
              <a:buFont typeface="+mj-lt"/>
              <a:buAutoNum type="arabicPeriod"/>
            </a:pPr>
            <a:r>
              <a:rPr lang="de-DE" sz="2000" dirty="0"/>
              <a:t>Zeit- und Observationsbezogene Plazebotests</a:t>
            </a:r>
          </a:p>
        </p:txBody>
      </p:sp>
      <p:sp>
        <p:nvSpPr>
          <p:cNvPr id="5" name="Inhaltsplatzhalter 4">
            <a:extLst>
              <a:ext uri="{FF2B5EF4-FFF2-40B4-BE49-F238E27FC236}">
                <a16:creationId xmlns:a16="http://schemas.microsoft.com/office/drawing/2014/main" id="{9FCE5CAD-1389-B76D-7E28-420F17E1F3B5}"/>
              </a:ext>
            </a:extLst>
          </p:cNvPr>
          <p:cNvSpPr>
            <a:spLocks noGrp="1"/>
          </p:cNvSpPr>
          <p:nvPr>
            <p:ph sz="half" idx="2"/>
          </p:nvPr>
        </p:nvSpPr>
        <p:spPr>
          <a:xfrm>
            <a:off x="4415999" y="1893938"/>
            <a:ext cx="3360000" cy="3948062"/>
          </a:xfrm>
        </p:spPr>
        <p:txBody>
          <a:bodyPr/>
          <a:lstStyle/>
          <a:p>
            <a:pPr marL="457200" indent="-457200">
              <a:buFont typeface="+mj-lt"/>
              <a:buAutoNum type="arabicPeriod"/>
            </a:pPr>
            <a:r>
              <a:rPr lang="de-DE" sz="2000" dirty="0"/>
              <a:t>Aggregierte Daten zu Prädiktoren und Ergebnisse</a:t>
            </a:r>
          </a:p>
          <a:p>
            <a:pPr marL="457200" indent="-457200">
              <a:buFont typeface="+mj-lt"/>
              <a:buAutoNum type="arabicPeriod"/>
            </a:pPr>
            <a:r>
              <a:rPr lang="de-DE" sz="2000" dirty="0"/>
              <a:t>Ausreichende Informationen vor und nach der Intervention</a:t>
            </a:r>
          </a:p>
          <a:p>
            <a:endParaRPr lang="de-DE" dirty="0"/>
          </a:p>
        </p:txBody>
      </p:sp>
      <p:sp>
        <p:nvSpPr>
          <p:cNvPr id="6" name="Inhaltsplatzhalter 5">
            <a:extLst>
              <a:ext uri="{FF2B5EF4-FFF2-40B4-BE49-F238E27FC236}">
                <a16:creationId xmlns:a16="http://schemas.microsoft.com/office/drawing/2014/main" id="{5BC026D3-1663-CED7-77AA-96B14084611C}"/>
              </a:ext>
            </a:extLst>
          </p:cNvPr>
          <p:cNvSpPr>
            <a:spLocks noGrp="1"/>
          </p:cNvSpPr>
          <p:nvPr>
            <p:ph sz="half" idx="1"/>
          </p:nvPr>
        </p:nvSpPr>
        <p:spPr>
          <a:xfrm>
            <a:off x="702406" y="1893938"/>
            <a:ext cx="3360000" cy="3948061"/>
          </a:xfrm>
        </p:spPr>
        <p:txBody>
          <a:bodyPr/>
          <a:lstStyle/>
          <a:p>
            <a:pPr marL="457200" indent="-457200">
              <a:buFont typeface="+mj-lt"/>
              <a:buAutoNum type="arabicPeriod"/>
            </a:pPr>
            <a:r>
              <a:rPr lang="de-DE" sz="2000" dirty="0">
                <a:solidFill>
                  <a:schemeClr val="accent2"/>
                </a:solidFill>
              </a:rPr>
              <a:t>Größe des Effekts und Volatilität der Variable</a:t>
            </a:r>
          </a:p>
          <a:p>
            <a:pPr marL="457200" indent="-457200">
              <a:buFont typeface="+mj-lt"/>
              <a:buAutoNum type="arabicPeriod"/>
            </a:pPr>
            <a:r>
              <a:rPr lang="de-DE" sz="2000" dirty="0">
                <a:solidFill>
                  <a:schemeClr val="accent2"/>
                </a:solidFill>
              </a:rPr>
              <a:t>Verfügbarkeit einer Vergleichsgruppe</a:t>
            </a:r>
          </a:p>
          <a:p>
            <a:pPr marL="457200" indent="-457200">
              <a:buFont typeface="+mj-lt"/>
              <a:buAutoNum type="arabicPeriod"/>
            </a:pPr>
            <a:r>
              <a:rPr lang="de-DE" sz="2000" dirty="0">
                <a:solidFill>
                  <a:schemeClr val="accent2"/>
                </a:solidFill>
              </a:rPr>
              <a:t>Keine Antizipation</a:t>
            </a:r>
          </a:p>
          <a:p>
            <a:pPr marL="457200" indent="-457200">
              <a:buFont typeface="+mj-lt"/>
              <a:buAutoNum type="arabicPeriod"/>
            </a:pPr>
            <a:r>
              <a:rPr lang="en-US" sz="2000" dirty="0">
                <a:solidFill>
                  <a:schemeClr val="accent2"/>
                </a:solidFill>
              </a:rPr>
              <a:t>Stable Unit Treatment Value Assumption</a:t>
            </a:r>
          </a:p>
          <a:p>
            <a:pPr marL="457200" indent="-457200">
              <a:buFont typeface="+mj-lt"/>
              <a:buAutoNum type="arabicPeriod"/>
            </a:pPr>
            <a:r>
              <a:rPr lang="de-DE" sz="2000" dirty="0">
                <a:solidFill>
                  <a:schemeClr val="accent2"/>
                </a:solidFill>
              </a:rPr>
              <a:t>Konvexe Hülle</a:t>
            </a:r>
          </a:p>
          <a:p>
            <a:pPr marL="457200" indent="-457200">
              <a:buFont typeface="+mj-lt"/>
              <a:buAutoNum type="arabicPeriod"/>
            </a:pPr>
            <a:r>
              <a:rPr lang="de-DE" sz="2000" dirty="0">
                <a:solidFill>
                  <a:schemeClr val="accent2"/>
                </a:solidFill>
              </a:rPr>
              <a:t>Zeithorizont</a:t>
            </a:r>
          </a:p>
          <a:p>
            <a:pPr algn="ctr"/>
            <a:endParaRPr lang="de-DE" sz="2000" dirty="0">
              <a:solidFill>
                <a:schemeClr val="accent2"/>
              </a:solidFill>
            </a:endParaRPr>
          </a:p>
          <a:p>
            <a:endParaRPr lang="de-DE" sz="2000" dirty="0"/>
          </a:p>
          <a:p>
            <a:endParaRPr lang="de-DE" sz="2000" dirty="0"/>
          </a:p>
        </p:txBody>
      </p:sp>
      <p:sp>
        <p:nvSpPr>
          <p:cNvPr id="9" name="Rechteck 8">
            <a:extLst>
              <a:ext uri="{FF2B5EF4-FFF2-40B4-BE49-F238E27FC236}">
                <a16:creationId xmlns:a16="http://schemas.microsoft.com/office/drawing/2014/main" id="{02F6F7F1-422B-540C-F524-1342C34FDFDF}"/>
              </a:ext>
            </a:extLst>
          </p:cNvPr>
          <p:cNvSpPr/>
          <p:nvPr/>
        </p:nvSpPr>
        <p:spPr>
          <a:xfrm>
            <a:off x="133165" y="974840"/>
            <a:ext cx="150922" cy="783454"/>
          </a:xfrm>
          <a:prstGeom prst="rect">
            <a:avLst/>
          </a:prstGeom>
          <a:solidFill>
            <a:srgbClr val="2E4964"/>
          </a:solidFill>
          <a:ln>
            <a:solidFill>
              <a:srgbClr val="2E4964"/>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0" name="Rechteck 9">
            <a:extLst>
              <a:ext uri="{FF2B5EF4-FFF2-40B4-BE49-F238E27FC236}">
                <a16:creationId xmlns:a16="http://schemas.microsoft.com/office/drawing/2014/main" id="{AA2F2959-CEA6-1674-1AB6-094E0DF44724}"/>
              </a:ext>
            </a:extLst>
          </p:cNvPr>
          <p:cNvSpPr/>
          <p:nvPr/>
        </p:nvSpPr>
        <p:spPr>
          <a:xfrm>
            <a:off x="133164" y="1871633"/>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1" name="Rechteck 10">
            <a:extLst>
              <a:ext uri="{FF2B5EF4-FFF2-40B4-BE49-F238E27FC236}">
                <a16:creationId xmlns:a16="http://schemas.microsoft.com/office/drawing/2014/main" id="{66DFC64C-B052-E8CB-CDE8-90721A94FAB3}"/>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8C3E38A2-C4F9-E59D-F0AF-DEA9E51D627F}"/>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3" name="Rechteck 12">
            <a:extLst>
              <a:ext uri="{FF2B5EF4-FFF2-40B4-BE49-F238E27FC236}">
                <a16:creationId xmlns:a16="http://schemas.microsoft.com/office/drawing/2014/main" id="{0F9E7CC6-EE4E-619D-D5CD-FE1E0CC8CC4C}"/>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Methodik</a:t>
            </a:r>
            <a:br>
              <a:rPr lang="de-DE" sz="2000" b="1" dirty="0">
                <a:solidFill>
                  <a:schemeClr val="accent2"/>
                </a:solidFill>
              </a:rPr>
            </a:br>
            <a:r>
              <a:rPr lang="de-DE" sz="2000" b="1" dirty="0">
                <a:solidFill>
                  <a:schemeClr val="tx2"/>
                </a:solidFill>
              </a:rPr>
              <a:t>Annahmen und Anforderungen</a:t>
            </a:r>
          </a:p>
        </p:txBody>
      </p:sp>
      <p:sp>
        <p:nvSpPr>
          <p:cNvPr id="14" name="Rechteck: abgerundete Ecken 13">
            <a:extLst>
              <a:ext uri="{FF2B5EF4-FFF2-40B4-BE49-F238E27FC236}">
                <a16:creationId xmlns:a16="http://schemas.microsoft.com/office/drawing/2014/main" id="{70857115-6FE2-7F5D-E3FE-E5A38DA9FD2B}"/>
              </a:ext>
            </a:extLst>
          </p:cNvPr>
          <p:cNvSpPr/>
          <p:nvPr/>
        </p:nvSpPr>
        <p:spPr>
          <a:xfrm>
            <a:off x="1455936" y="1140262"/>
            <a:ext cx="2095131"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Kontextuell</a:t>
            </a:r>
          </a:p>
        </p:txBody>
      </p:sp>
      <p:sp>
        <p:nvSpPr>
          <p:cNvPr id="15" name="Rechteck: abgerundete Ecken 14">
            <a:extLst>
              <a:ext uri="{FF2B5EF4-FFF2-40B4-BE49-F238E27FC236}">
                <a16:creationId xmlns:a16="http://schemas.microsoft.com/office/drawing/2014/main" id="{3E8ACB8B-C713-C75F-996D-960F987EB275}"/>
              </a:ext>
            </a:extLst>
          </p:cNvPr>
          <p:cNvSpPr/>
          <p:nvPr/>
        </p:nvSpPr>
        <p:spPr>
          <a:xfrm>
            <a:off x="4879454" y="1140262"/>
            <a:ext cx="2095131"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Datenbezogen</a:t>
            </a:r>
          </a:p>
        </p:txBody>
      </p:sp>
      <p:sp>
        <p:nvSpPr>
          <p:cNvPr id="16" name="Rechteck: abgerundete Ecken 15">
            <a:extLst>
              <a:ext uri="{FF2B5EF4-FFF2-40B4-BE49-F238E27FC236}">
                <a16:creationId xmlns:a16="http://schemas.microsoft.com/office/drawing/2014/main" id="{8615F38C-DE96-AAFA-EA73-A02308C2A9D0}"/>
              </a:ext>
            </a:extLst>
          </p:cNvPr>
          <p:cNvSpPr/>
          <p:nvPr/>
        </p:nvSpPr>
        <p:spPr>
          <a:xfrm>
            <a:off x="8640933" y="1140261"/>
            <a:ext cx="2402888" cy="52378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400" b="1" dirty="0"/>
              <a:t>Robustheitstests</a:t>
            </a:r>
          </a:p>
        </p:txBody>
      </p:sp>
    </p:spTree>
    <p:extLst>
      <p:ext uri="{BB962C8B-B14F-4D97-AF65-F5344CB8AC3E}">
        <p14:creationId xmlns:p14="http://schemas.microsoft.com/office/powerpoint/2010/main" val="191902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4" name="Inhaltsplatzhalter 3">
            <a:extLst>
              <a:ext uri="{FF2B5EF4-FFF2-40B4-BE49-F238E27FC236}">
                <a16:creationId xmlns:a16="http://schemas.microsoft.com/office/drawing/2014/main" id="{5A72E44E-4A24-3BE9-956F-7A7E3093EBCF}"/>
              </a:ext>
            </a:extLst>
          </p:cNvPr>
          <p:cNvSpPr>
            <a:spLocks noGrp="1"/>
          </p:cNvSpPr>
          <p:nvPr>
            <p:ph idx="1"/>
          </p:nvPr>
        </p:nvSpPr>
        <p:spPr>
          <a:xfrm>
            <a:off x="702000" y="1088515"/>
            <a:ext cx="10801350" cy="4756104"/>
          </a:xfrm>
        </p:spPr>
        <p:txBody>
          <a:bodyPr/>
          <a:lstStyle/>
          <a:p>
            <a:pPr marL="342900" indent="-342900">
              <a:buFont typeface="Wingdings" panose="05000000000000000000" pitchFamily="2" charset="2"/>
              <a:buChar char="§"/>
            </a:pPr>
            <a:r>
              <a:rPr lang="de-DE" dirty="0"/>
              <a:t>Kausaler Effekt des Brexit-Referendums auf das GDP</a:t>
            </a:r>
          </a:p>
          <a:p>
            <a:pPr marL="342900" indent="-342900">
              <a:buFont typeface="Wingdings" panose="05000000000000000000" pitchFamily="2" charset="2"/>
              <a:buChar char="§"/>
            </a:pPr>
            <a:r>
              <a:rPr lang="de-DE" dirty="0"/>
              <a:t>Treatment Unit: UK</a:t>
            </a:r>
          </a:p>
          <a:p>
            <a:pPr marL="342900" indent="-342900">
              <a:buFont typeface="Wingdings" panose="05000000000000000000" pitchFamily="2" charset="2"/>
              <a:buChar char="§"/>
            </a:pPr>
            <a:r>
              <a:rPr lang="de-DE" dirty="0" err="1"/>
              <a:t>Donor</a:t>
            </a:r>
            <a:r>
              <a:rPr lang="de-DE" dirty="0"/>
              <a:t> Pool: OECD;</a:t>
            </a:r>
            <a:br>
              <a:rPr lang="de-DE" dirty="0"/>
            </a:br>
            <a:r>
              <a:rPr lang="de-DE" dirty="0"/>
              <a:t>unbetroffen von Brexit (STUVA)</a:t>
            </a:r>
          </a:p>
          <a:p>
            <a:pPr marL="342900" indent="-342900">
              <a:buFont typeface="Wingdings" panose="05000000000000000000" pitchFamily="2" charset="2"/>
              <a:buChar char="§"/>
            </a:pPr>
            <a:r>
              <a:rPr lang="de-DE" dirty="0"/>
              <a:t>Identifizierende Annahme: Ohne Brexit wäre UK dem gleichen Pfad wie SC-UK gefolgt</a:t>
            </a:r>
          </a:p>
          <a:p>
            <a:pPr marL="342900" indent="-342900">
              <a:buFont typeface="Wingdings" panose="05000000000000000000" pitchFamily="2" charset="2"/>
              <a:buChar char="§"/>
            </a:pPr>
            <a:r>
              <a:rPr lang="de-DE" dirty="0"/>
              <a:t>Abhängige Variable: GDP</a:t>
            </a:r>
          </a:p>
          <a:p>
            <a:pPr marL="342900" indent="-342900">
              <a:buFont typeface="Wingdings" panose="05000000000000000000" pitchFamily="2" charset="2"/>
              <a:buChar char="§"/>
            </a:pPr>
            <a:r>
              <a:rPr lang="de-DE" dirty="0"/>
              <a:t>Erklärende Variablen: </a:t>
            </a:r>
          </a:p>
          <a:p>
            <a:pPr marL="846900" lvl="3" indent="-342900">
              <a:buFont typeface="Wingdings" panose="05000000000000000000" pitchFamily="2" charset="2"/>
              <a:buChar char="§"/>
            </a:pPr>
            <a:r>
              <a:rPr lang="de-DE" dirty="0"/>
              <a:t>GDP-Anteile von Konsum, Investment, Exporten, Importen</a:t>
            </a:r>
          </a:p>
          <a:p>
            <a:pPr marL="846900" lvl="3" indent="-342900">
              <a:buFont typeface="Wingdings" panose="05000000000000000000" pitchFamily="2" charset="2"/>
              <a:buChar char="§"/>
            </a:pPr>
            <a:r>
              <a:rPr lang="de-DE" dirty="0"/>
              <a:t>Wachstum Arbeitsproduktivität</a:t>
            </a:r>
          </a:p>
          <a:p>
            <a:pPr marL="846900" lvl="3" indent="-342900">
              <a:buFont typeface="Wingdings" panose="05000000000000000000" pitchFamily="2" charset="2"/>
              <a:buChar char="§"/>
            </a:pPr>
            <a:r>
              <a:rPr lang="de-DE" dirty="0"/>
              <a:t>Beschäftigtenquote</a:t>
            </a:r>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endParaRPr lang="de-DE" dirty="0"/>
          </a:p>
          <a:p>
            <a:pPr marL="342900" indent="-342900">
              <a:buFont typeface="Wingdings" panose="05000000000000000000" pitchFamily="2" charset="2"/>
              <a:buChar char="§"/>
            </a:pPr>
            <a:endParaRPr lang="de-DE" dirty="0"/>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1. Brexit (Born et al., 2019)</a:t>
            </a:r>
            <a:br>
              <a:rPr lang="de-DE" sz="2000" b="1" dirty="0">
                <a:solidFill>
                  <a:schemeClr val="accent2"/>
                </a:solidFill>
              </a:rPr>
            </a:br>
            <a:r>
              <a:rPr lang="de-DE" sz="2000" b="1" dirty="0">
                <a:solidFill>
                  <a:schemeClr val="tx2"/>
                </a:solidFill>
              </a:rPr>
              <a:t>Intro</a:t>
            </a:r>
          </a:p>
        </p:txBody>
      </p:sp>
      <p:sp>
        <p:nvSpPr>
          <p:cNvPr id="5" name="Rechteck 4">
            <a:extLst>
              <a:ext uri="{FF2B5EF4-FFF2-40B4-BE49-F238E27FC236}">
                <a16:creationId xmlns:a16="http://schemas.microsoft.com/office/drawing/2014/main" id="{AF1B2DB8-B4C8-1C34-B01B-738B32087923}"/>
              </a:ext>
            </a:extLst>
          </p:cNvPr>
          <p:cNvSpPr/>
          <p:nvPr/>
        </p:nvSpPr>
        <p:spPr>
          <a:xfrm>
            <a:off x="133200" y="2273197"/>
            <a:ext cx="150885" cy="392400"/>
          </a:xfrm>
          <a:prstGeom prst="rect">
            <a:avLst/>
          </a:prstGeom>
          <a:solidFill>
            <a:srgbClr val="C1CDD8"/>
          </a:solidFill>
          <a:ln>
            <a:solidFill>
              <a:srgbClr val="C1CD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Tree>
    <p:extLst>
      <p:ext uri="{BB962C8B-B14F-4D97-AF65-F5344CB8AC3E}">
        <p14:creationId xmlns:p14="http://schemas.microsoft.com/office/powerpoint/2010/main" val="5866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3F8C01D-A49E-6EAF-90AC-ED4BF145E48F}"/>
              </a:ext>
            </a:extLst>
          </p:cNvPr>
          <p:cNvSpPr>
            <a:spLocks noGrp="1"/>
          </p:cNvSpPr>
          <p:nvPr>
            <p:ph type="ftr" sz="quarter" idx="18"/>
          </p:nvPr>
        </p:nvSpPr>
        <p:spPr/>
        <p:txBody>
          <a:bodyPr/>
          <a:lstStyle/>
          <a:p>
            <a:r>
              <a:rPr lang="de-DE"/>
              <a:t>Synthetic Controls - Forschungsgruppe Mikrodaten</a:t>
            </a:r>
          </a:p>
        </p:txBody>
      </p:sp>
      <p:sp>
        <p:nvSpPr>
          <p:cNvPr id="3" name="Textplatzhalter 2">
            <a:extLst>
              <a:ext uri="{FF2B5EF4-FFF2-40B4-BE49-F238E27FC236}">
                <a16:creationId xmlns:a16="http://schemas.microsoft.com/office/drawing/2014/main" id="{880DE2D1-BEA4-F27F-8B9E-2AE7127129F6}"/>
              </a:ext>
            </a:extLst>
          </p:cNvPr>
          <p:cNvSpPr>
            <a:spLocks noGrp="1"/>
          </p:cNvSpPr>
          <p:nvPr>
            <p:ph type="body" sz="quarter" idx="17"/>
          </p:nvPr>
        </p:nvSpPr>
        <p:spPr/>
        <p:txBody>
          <a:bodyPr/>
          <a:lstStyle/>
          <a:p>
            <a:endParaRPr lang="de-DE"/>
          </a:p>
        </p:txBody>
      </p:sp>
      <p:sp>
        <p:nvSpPr>
          <p:cNvPr id="7" name="Rechteck 6">
            <a:extLst>
              <a:ext uri="{FF2B5EF4-FFF2-40B4-BE49-F238E27FC236}">
                <a16:creationId xmlns:a16="http://schemas.microsoft.com/office/drawing/2014/main" id="{F327BE32-4E08-ECD3-5B8B-9F796E0D80F8}"/>
              </a:ext>
            </a:extLst>
          </p:cNvPr>
          <p:cNvSpPr/>
          <p:nvPr/>
        </p:nvSpPr>
        <p:spPr>
          <a:xfrm>
            <a:off x="133163" y="78047"/>
            <a:ext cx="150922" cy="783454"/>
          </a:xfrm>
          <a:prstGeom prst="rect">
            <a:avLst/>
          </a:prstGeom>
          <a:solidFill>
            <a:srgbClr val="C1CDD8"/>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8" name="Rechteck 7">
            <a:extLst>
              <a:ext uri="{FF2B5EF4-FFF2-40B4-BE49-F238E27FC236}">
                <a16:creationId xmlns:a16="http://schemas.microsoft.com/office/drawing/2014/main" id="{D02E4EBB-0C3E-86DB-56A7-83D2BDFABA99}"/>
              </a:ext>
            </a:extLst>
          </p:cNvPr>
          <p:cNvSpPr/>
          <p:nvPr/>
        </p:nvSpPr>
        <p:spPr>
          <a:xfrm>
            <a:off x="133165" y="974840"/>
            <a:ext cx="150922" cy="783454"/>
          </a:xfrm>
          <a:prstGeom prst="rect">
            <a:avLst/>
          </a:prstGeom>
          <a:solidFill>
            <a:srgbClr val="374D64"/>
          </a:solidFill>
          <a:ln>
            <a:solidFill>
              <a:schemeClr val="accent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9" name="Rechteck 8">
            <a:extLst>
              <a:ext uri="{FF2B5EF4-FFF2-40B4-BE49-F238E27FC236}">
                <a16:creationId xmlns:a16="http://schemas.microsoft.com/office/drawing/2014/main" id="{C51C41E4-F300-2FB2-5FBA-9DDD3D25759C}"/>
              </a:ext>
            </a:extLst>
          </p:cNvPr>
          <p:cNvSpPr/>
          <p:nvPr/>
        </p:nvSpPr>
        <p:spPr>
          <a:xfrm>
            <a:off x="133164" y="1871633"/>
            <a:ext cx="150922" cy="783454"/>
          </a:xfrm>
          <a:prstGeom prst="rect">
            <a:avLst/>
          </a:prstGeom>
          <a:solidFill>
            <a:srgbClr val="2E4964"/>
          </a:solidFill>
          <a:ln>
            <a:solidFill>
              <a:srgbClr val="2E49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solidFill>
                <a:srgbClr val="C1CDD8"/>
              </a:solidFill>
            </a:endParaRPr>
          </a:p>
        </p:txBody>
      </p:sp>
      <p:sp>
        <p:nvSpPr>
          <p:cNvPr id="10" name="Rechteck 9">
            <a:extLst>
              <a:ext uri="{FF2B5EF4-FFF2-40B4-BE49-F238E27FC236}">
                <a16:creationId xmlns:a16="http://schemas.microsoft.com/office/drawing/2014/main" id="{64AFC26F-F7CF-EEC9-BF48-43773587D05B}"/>
              </a:ext>
            </a:extLst>
          </p:cNvPr>
          <p:cNvSpPr/>
          <p:nvPr/>
        </p:nvSpPr>
        <p:spPr>
          <a:xfrm>
            <a:off x="133163" y="2768426"/>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1" name="Rechteck 10">
            <a:extLst>
              <a:ext uri="{FF2B5EF4-FFF2-40B4-BE49-F238E27FC236}">
                <a16:creationId xmlns:a16="http://schemas.microsoft.com/office/drawing/2014/main" id="{DEDD3A66-FB00-57D9-AFA5-9DF1386A5C5B}"/>
              </a:ext>
            </a:extLst>
          </p:cNvPr>
          <p:cNvSpPr/>
          <p:nvPr/>
        </p:nvSpPr>
        <p:spPr>
          <a:xfrm>
            <a:off x="133163" y="3665219"/>
            <a:ext cx="150922" cy="783454"/>
          </a:xfrm>
          <a:prstGeom prst="rect">
            <a:avLst/>
          </a:prstGeom>
          <a:solidFill>
            <a:srgbClr val="C1CD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
        <p:nvSpPr>
          <p:cNvPr id="12" name="Rechteck 11">
            <a:extLst>
              <a:ext uri="{FF2B5EF4-FFF2-40B4-BE49-F238E27FC236}">
                <a16:creationId xmlns:a16="http://schemas.microsoft.com/office/drawing/2014/main" id="{F7EB5A0C-C7CE-B3C4-B965-809EAAC47E03}"/>
              </a:ext>
            </a:extLst>
          </p:cNvPr>
          <p:cNvSpPr/>
          <p:nvPr/>
        </p:nvSpPr>
        <p:spPr>
          <a:xfrm>
            <a:off x="133163" y="78047"/>
            <a:ext cx="5793857" cy="783454"/>
          </a:xfrm>
          <a:prstGeom prst="rect">
            <a:avLst/>
          </a:prstGeom>
          <a:solidFill>
            <a:schemeClr val="bg1">
              <a:lumMod val="95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2000" dirty="0">
                <a:solidFill>
                  <a:schemeClr val="accent2"/>
                </a:solidFill>
              </a:rPr>
              <a:t>Anwendungsfälle: 1. Brexit (Born et al. 2019)</a:t>
            </a:r>
            <a:br>
              <a:rPr lang="de-DE" sz="2000" b="1" dirty="0">
                <a:solidFill>
                  <a:schemeClr val="accent2"/>
                </a:solidFill>
              </a:rPr>
            </a:br>
            <a:r>
              <a:rPr lang="de-DE" sz="2000" b="1" dirty="0">
                <a:solidFill>
                  <a:schemeClr val="tx2"/>
                </a:solidFill>
              </a:rPr>
              <a:t>Gewichte und </a:t>
            </a:r>
            <a:r>
              <a:rPr lang="de-DE" sz="2000" b="1" dirty="0" err="1">
                <a:solidFill>
                  <a:schemeClr val="tx2"/>
                </a:solidFill>
              </a:rPr>
              <a:t>Covariates</a:t>
            </a:r>
            <a:endParaRPr lang="de-DE" sz="2000" b="1" dirty="0">
              <a:solidFill>
                <a:schemeClr val="tx2"/>
              </a:solidFill>
            </a:endParaRPr>
          </a:p>
        </p:txBody>
      </p:sp>
      <p:pic>
        <p:nvPicPr>
          <p:cNvPr id="14" name="Grafik 13">
            <a:extLst>
              <a:ext uri="{FF2B5EF4-FFF2-40B4-BE49-F238E27FC236}">
                <a16:creationId xmlns:a16="http://schemas.microsoft.com/office/drawing/2014/main" id="{CA5A8091-AE89-7C4B-1E00-E77792D68C84}"/>
              </a:ext>
            </a:extLst>
          </p:cNvPr>
          <p:cNvPicPr>
            <a:picLocks noChangeAspect="1"/>
          </p:cNvPicPr>
          <p:nvPr/>
        </p:nvPicPr>
        <p:blipFill>
          <a:blip r:embed="rId3"/>
          <a:stretch>
            <a:fillRect/>
          </a:stretch>
        </p:blipFill>
        <p:spPr>
          <a:xfrm>
            <a:off x="989933" y="1227582"/>
            <a:ext cx="10212134" cy="2201418"/>
          </a:xfrm>
          <a:prstGeom prst="rect">
            <a:avLst/>
          </a:prstGeom>
        </p:spPr>
      </p:pic>
      <p:pic>
        <p:nvPicPr>
          <p:cNvPr id="16" name="Grafik 15">
            <a:extLst>
              <a:ext uri="{FF2B5EF4-FFF2-40B4-BE49-F238E27FC236}">
                <a16:creationId xmlns:a16="http://schemas.microsoft.com/office/drawing/2014/main" id="{E46F2142-0638-2FC7-463B-AA37E32CE2F6}"/>
              </a:ext>
            </a:extLst>
          </p:cNvPr>
          <p:cNvPicPr>
            <a:picLocks noChangeAspect="1"/>
          </p:cNvPicPr>
          <p:nvPr/>
        </p:nvPicPr>
        <p:blipFill>
          <a:blip r:embed="rId4"/>
          <a:stretch>
            <a:fillRect/>
          </a:stretch>
        </p:blipFill>
        <p:spPr>
          <a:xfrm>
            <a:off x="989931" y="3160153"/>
            <a:ext cx="10169913" cy="2399369"/>
          </a:xfrm>
          <a:prstGeom prst="rect">
            <a:avLst/>
          </a:prstGeom>
        </p:spPr>
      </p:pic>
      <p:sp>
        <p:nvSpPr>
          <p:cNvPr id="18" name="Rechteck: abgerundete Ecken 17">
            <a:extLst>
              <a:ext uri="{FF2B5EF4-FFF2-40B4-BE49-F238E27FC236}">
                <a16:creationId xmlns:a16="http://schemas.microsoft.com/office/drawing/2014/main" id="{F8B4B211-1E4E-4B91-BC73-0E9EA3357AA2}"/>
              </a:ext>
            </a:extLst>
          </p:cNvPr>
          <p:cNvSpPr/>
          <p:nvPr/>
        </p:nvSpPr>
        <p:spPr>
          <a:xfrm>
            <a:off x="5876544" y="2218944"/>
            <a:ext cx="585216" cy="268224"/>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19" name="Rechteck: abgerundete Ecken 18">
            <a:extLst>
              <a:ext uri="{FF2B5EF4-FFF2-40B4-BE49-F238E27FC236}">
                <a16:creationId xmlns:a16="http://schemas.microsoft.com/office/drawing/2014/main" id="{F2A04C6A-098F-EC69-9691-F279B5BECF96}"/>
              </a:ext>
            </a:extLst>
          </p:cNvPr>
          <p:cNvSpPr/>
          <p:nvPr/>
        </p:nvSpPr>
        <p:spPr>
          <a:xfrm>
            <a:off x="5876544" y="2897573"/>
            <a:ext cx="1328928" cy="262580"/>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20" name="Rechteck: abgerundete Ecken 19">
            <a:extLst>
              <a:ext uri="{FF2B5EF4-FFF2-40B4-BE49-F238E27FC236}">
                <a16:creationId xmlns:a16="http://schemas.microsoft.com/office/drawing/2014/main" id="{0B8A60BB-A0E3-DF6A-B24B-6ABE9731D3F2}"/>
              </a:ext>
            </a:extLst>
          </p:cNvPr>
          <p:cNvSpPr/>
          <p:nvPr/>
        </p:nvSpPr>
        <p:spPr>
          <a:xfrm>
            <a:off x="8503920" y="2001513"/>
            <a:ext cx="871728" cy="268223"/>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21" name="Rechteck: abgerundete Ecken 20">
            <a:extLst>
              <a:ext uri="{FF2B5EF4-FFF2-40B4-BE49-F238E27FC236}">
                <a16:creationId xmlns:a16="http://schemas.microsoft.com/office/drawing/2014/main" id="{BD00D956-0741-B48D-946B-06013BBB766F}"/>
              </a:ext>
            </a:extLst>
          </p:cNvPr>
          <p:cNvSpPr/>
          <p:nvPr/>
        </p:nvSpPr>
        <p:spPr>
          <a:xfrm>
            <a:off x="8503920" y="2440408"/>
            <a:ext cx="1249680" cy="268223"/>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22" name="Rechteck: abgerundete Ecken 21">
            <a:extLst>
              <a:ext uri="{FF2B5EF4-FFF2-40B4-BE49-F238E27FC236}">
                <a16:creationId xmlns:a16="http://schemas.microsoft.com/office/drawing/2014/main" id="{341C3704-D88B-CA5B-ACDF-D0A30585563D}"/>
              </a:ext>
            </a:extLst>
          </p:cNvPr>
          <p:cNvSpPr/>
          <p:nvPr/>
        </p:nvSpPr>
        <p:spPr>
          <a:xfrm>
            <a:off x="5870447" y="1971325"/>
            <a:ext cx="871727" cy="262580"/>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dirty="0"/>
          </a:p>
        </p:txBody>
      </p:sp>
      <p:sp>
        <p:nvSpPr>
          <p:cNvPr id="23" name="Rechteck 22">
            <a:extLst>
              <a:ext uri="{FF2B5EF4-FFF2-40B4-BE49-F238E27FC236}">
                <a16:creationId xmlns:a16="http://schemas.microsoft.com/office/drawing/2014/main" id="{8907E673-B6BF-B01E-32E3-815202FD1B1D}"/>
              </a:ext>
            </a:extLst>
          </p:cNvPr>
          <p:cNvSpPr/>
          <p:nvPr/>
        </p:nvSpPr>
        <p:spPr>
          <a:xfrm>
            <a:off x="133200" y="2273197"/>
            <a:ext cx="150885" cy="392400"/>
          </a:xfrm>
          <a:prstGeom prst="rect">
            <a:avLst/>
          </a:prstGeom>
          <a:solidFill>
            <a:srgbClr val="C1CDD8"/>
          </a:solidFill>
          <a:ln>
            <a:solidFill>
              <a:srgbClr val="C1CD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2000"/>
          </a:p>
        </p:txBody>
      </p:sp>
    </p:spTree>
    <p:extLst>
      <p:ext uri="{BB962C8B-B14F-4D97-AF65-F5344CB8AC3E}">
        <p14:creationId xmlns:p14="http://schemas.microsoft.com/office/powerpoint/2010/main" val="163561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W Consult 16 zu 9">
  <a:themeElements>
    <a:clrScheme name="CD IW Relaunch_mit BF">
      <a:dk1>
        <a:srgbClr val="000000"/>
      </a:dk1>
      <a:lt1>
        <a:srgbClr val="FFFFFF"/>
      </a:lt1>
      <a:dk2>
        <a:srgbClr val="748A9D"/>
      </a:dk2>
      <a:lt2>
        <a:srgbClr val="B5C6D5"/>
      </a:lt2>
      <a:accent1>
        <a:srgbClr val="93A7BB"/>
      </a:accent1>
      <a:accent2>
        <a:srgbClr val="2E4964"/>
      </a:accent2>
      <a:accent3>
        <a:srgbClr val="E0C599"/>
      </a:accent3>
      <a:accent4>
        <a:srgbClr val="32727C"/>
      </a:accent4>
      <a:accent5>
        <a:srgbClr val="CAA54D"/>
      </a:accent5>
      <a:accent6>
        <a:srgbClr val="871811"/>
      </a:accent6>
      <a:hlink>
        <a:srgbClr val="2E4964"/>
      </a:hlink>
      <a:folHlink>
        <a:srgbClr val="0069B4"/>
      </a:folHlink>
    </a:clrScheme>
    <a:fontScheme name="CD_IW-Relaunc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0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algn="l">
          <a:defRPr sz="2000" dirty="0" err="1" smtClean="0">
            <a:solidFill>
              <a:schemeClr val="accent2"/>
            </a:solidFill>
          </a:defRPr>
        </a:defPPr>
      </a:lstStyle>
    </a:txDef>
  </a:objectDefaults>
  <a:extraClrSchemeLst/>
  <a:custClrLst>
    <a:custClr name="Classic Blau">
      <a:srgbClr val="0069B4"/>
    </a:custClr>
    <a:custClr name="Aubergine">
      <a:srgbClr val="735069"/>
    </a:custClr>
    <a:custClr name="Ampel Rot">
      <a:srgbClr val="9C0F11"/>
    </a:custClr>
    <a:custClr name="Ampel Gelb">
      <a:srgbClr val="D8AE00"/>
    </a:custClr>
    <a:custClr name="Ampel Gruen">
      <a:srgbClr val="158143"/>
    </a:custClr>
  </a:custClrLst>
  <a:extLst>
    <a:ext uri="{05A4C25C-085E-4340-85A3-A5531E510DB2}">
      <thm15:themeFamily xmlns:thm15="http://schemas.microsoft.com/office/thememl/2012/main" name="IW Consult 16 zu 9.potx" id="{BD874CBE-6586-45D5-B53B-7CAC9DA95ADC}" vid="{ECDC1F7D-80C5-4541-A44A-15F878727DB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FF7506D977129418A772DE869B28F2E" ma:contentTypeVersion="11" ma:contentTypeDescription="Ein neues Dokument erstellen." ma:contentTypeScope="" ma:versionID="5f6de3ba704a20f95f90a897c1cd7b2e">
  <xsd:schema xmlns:xsd="http://www.w3.org/2001/XMLSchema" xmlns:xs="http://www.w3.org/2001/XMLSchema" xmlns:p="http://schemas.microsoft.com/office/2006/metadata/properties" xmlns:ns2="6c576d71-64c4-4bed-841f-698835626de1" xmlns:ns3="0341f4de-d7da-49aa-9e39-6e943a5fa446" targetNamespace="http://schemas.microsoft.com/office/2006/metadata/properties" ma:root="true" ma:fieldsID="5a4ae21eb4db48f885647756da8bdc98" ns2:_="" ns3:_="">
    <xsd:import namespace="6c576d71-64c4-4bed-841f-698835626de1"/>
    <xsd:import namespace="0341f4de-d7da-49aa-9e39-6e943a5fa4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76d71-64c4-4bed-841f-698835626d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41f4de-d7da-49aa-9e39-6e943a5fa446"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AF45CA-A69C-42EF-A6CC-1DA68205A3E3}">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2581ff10-09c9-452d-a06c-fb9223bface5"/>
    <ds:schemaRef ds:uri="91014c5c-ad7f-4132-8dcb-ea8ae18d45a7"/>
    <ds:schemaRef ds:uri="http://www.w3.org/XML/1998/namespace"/>
  </ds:schemaRefs>
</ds:datastoreItem>
</file>

<file path=customXml/itemProps2.xml><?xml version="1.0" encoding="utf-8"?>
<ds:datastoreItem xmlns:ds="http://schemas.openxmlformats.org/officeDocument/2006/customXml" ds:itemID="{E95A2C07-82C6-4BA4-8E4F-7A2B28903BDC}">
  <ds:schemaRefs>
    <ds:schemaRef ds:uri="http://schemas.microsoft.com/sharepoint/v3/contenttype/forms"/>
  </ds:schemaRefs>
</ds:datastoreItem>
</file>

<file path=customXml/itemProps3.xml><?xml version="1.0" encoding="utf-8"?>
<ds:datastoreItem xmlns:ds="http://schemas.openxmlformats.org/officeDocument/2006/customXml" ds:itemID="{5E406275-C4C1-4C1C-BF52-B3A568E1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76d71-64c4-4bed-841f-698835626de1"/>
    <ds:schemaRef ds:uri="0341f4de-d7da-49aa-9e39-6e943a5fa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IW Consult 16 zu 9</Template>
  <TotalTime>0</TotalTime>
  <Words>2025</Words>
  <Application>Microsoft Office PowerPoint</Application>
  <PresentationFormat>Breitbild</PresentationFormat>
  <Paragraphs>287</Paragraphs>
  <Slides>28</Slides>
  <Notes>22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Arial</vt:lpstr>
      <vt:lpstr>Calibri</vt:lpstr>
      <vt:lpstr>Cambria Math</vt:lpstr>
      <vt:lpstr>Wingdings</vt:lpstr>
      <vt:lpstr>IW Consult 16 zu 9</vt:lpstr>
      <vt:lpstr>Assessing the Limits of Synthetic Controls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Limits of Synthetic Controls</dc:title>
  <dc:creator>Bolwin, Lennart</dc:creator>
  <dc:description>CD-IW-Relaunch | Folienformat 16:9_x000d_
PP Vorlage für IW Consult_x000d_
Version 1.0 | Stand 21.12.2017</dc:description>
  <cp:lastModifiedBy>Bolwin, Lennart</cp:lastModifiedBy>
  <cp:revision>6</cp:revision>
  <dcterms:created xsi:type="dcterms:W3CDTF">2023-01-31T14:21:41Z</dcterms:created>
  <dcterms:modified xsi:type="dcterms:W3CDTF">2023-02-02T10:06:45Z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0x0101002FF7506D977129418A772DE869B28F2E</vt:lpwstr>
  </property>
  <property fmtid="{D5CDD505-2E9C-101B-9397-08002B2CF9AE}" pid="3" name="Order">
    <vt:r8>527600</vt:r8>
  </property>
</Properties>
</file>