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40B2B0-1F08-466D-B1F4-783B9B4FA9F9}" type="datetimeFigureOut">
              <a:rPr lang="zh-CN" altLang="en-US" smtClean="0"/>
              <a:t>2022/07/20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EFFEEB-4B4B-4762-8B38-324AE7F569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56137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EFFEEB-4B4B-4762-8B38-324AE7F5693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58221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EFFEEB-4B4B-4762-8B38-324AE7F5693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50295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EFFEEB-4B4B-4762-8B38-324AE7F56939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98362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EFFEEB-4B4B-4762-8B38-324AE7F56939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92548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862D7D-FB02-4370-BEF5-4BEEA48922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FDCD684-D7A1-4EA8-9C65-7A7BC48FE7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72D00D-F377-4F52-AFB5-7ABC72169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A6F1E-8058-492D-BE88-D9277D9A424C}" type="datetimeFigureOut">
              <a:rPr lang="zh-CN" altLang="en-US" smtClean="0"/>
              <a:t>2022/07/19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AC4DEF-3CA8-4716-9DB6-90AD7D479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A81667-25BF-46A4-95B5-F434134B9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746EA-328C-4E10-ADF3-3F486C3801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3718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C347C3-DE01-4F39-B7B2-89005656B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E1F04D8-1CC1-47E7-BDB3-4B9F6D453D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7F569D-B6E8-4453-9577-54B6A9E22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A6F1E-8058-492D-BE88-D9277D9A424C}" type="datetimeFigureOut">
              <a:rPr lang="zh-CN" altLang="en-US" smtClean="0"/>
              <a:t>2022/07/19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3C1718-09AE-404F-A342-BDC1DAD99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9E9F95-0A7F-429D-BE42-843FF8A46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746EA-328C-4E10-ADF3-3F486C3801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0275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9ED77B3-C1E0-4DC1-B071-B5DFA59FEB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E3F06FF-E474-4445-AF3C-B2CA9312AD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604E78-9AA3-4AB3-AEC3-62AEA87C3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A6F1E-8058-492D-BE88-D9277D9A424C}" type="datetimeFigureOut">
              <a:rPr lang="zh-CN" altLang="en-US" smtClean="0"/>
              <a:t>2022/07/19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6F1141-75CD-48CD-B30D-EFC5078A7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C85D0D-73AF-4B66-913D-891C1BCB3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746EA-328C-4E10-ADF3-3F486C3801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1239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3AB8FF-46D3-44A3-96F6-F6B471322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E6584D-9861-4739-8F03-FA9393787F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349215-19E4-4EE4-8F56-582AB6424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A6F1E-8058-492D-BE88-D9277D9A424C}" type="datetimeFigureOut">
              <a:rPr lang="zh-CN" altLang="en-US" smtClean="0"/>
              <a:t>2022/07/19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39DC70-E22F-4A2D-BD34-5BAD64C8A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2C8FD5-8CE2-4EE4-8BFA-59C6ADAA3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746EA-328C-4E10-ADF3-3F486C3801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0886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F24D11-665C-480E-957F-1A2FC433D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D2FD3E2-D9F5-45A3-A3D0-D0F2E7E5BC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6A5470-759B-42A6-820B-411796EFD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A6F1E-8058-492D-BE88-D9277D9A424C}" type="datetimeFigureOut">
              <a:rPr lang="zh-CN" altLang="en-US" smtClean="0"/>
              <a:t>2022/07/19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0C7BB9-3D50-4E9D-87F8-A94F5DA23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0DCB06-E219-4049-A1EF-2A3D6F268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746EA-328C-4E10-ADF3-3F486C3801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4071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48FF1F-D020-4DA0-88B7-60B142FFB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8287D0-85E5-42BD-BECC-B6A56645BC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91FAB5D-F83C-4594-870B-8A1CE3683A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2FDAB9A-CF09-45E3-A7F7-4F1B55F73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A6F1E-8058-492D-BE88-D9277D9A424C}" type="datetimeFigureOut">
              <a:rPr lang="zh-CN" altLang="en-US" smtClean="0"/>
              <a:t>2022/07/19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190AF1A-3A10-47CC-A5CB-47DA4358F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297B5AF-D09D-40C4-BC43-1FED5F879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746EA-328C-4E10-ADF3-3F486C3801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9875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C3FF0D-52E5-4144-9508-2F564C543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0C08154-FCE6-4853-9CE6-E236CF26A6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B298ECB-D206-4DA8-B152-B61FEFE106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0690298-40DD-4AFA-97AF-FFA343BF72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89E3473-9E8B-4B87-9254-AD1E118AE3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A5623FF-1EBB-4291-AE89-F60A1D393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A6F1E-8058-492D-BE88-D9277D9A424C}" type="datetimeFigureOut">
              <a:rPr lang="zh-CN" altLang="en-US" smtClean="0"/>
              <a:t>2022/07/19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BA9539F-38E6-4EA8-9B0A-D52789523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C18C692-95F5-41D1-AFA2-C012DC2E1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746EA-328C-4E10-ADF3-3F486C3801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2927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C432C1-2A12-4252-A987-3B148637F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6801726-746A-424B-818C-571B726FC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A6F1E-8058-492D-BE88-D9277D9A424C}" type="datetimeFigureOut">
              <a:rPr lang="zh-CN" altLang="en-US" smtClean="0"/>
              <a:t>2022/07/19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E1577A2-2946-4384-8A9F-E3C9B80F3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AECABFA-34EA-45A2-85AD-51E61B93E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746EA-328C-4E10-ADF3-3F486C3801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5132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5CE2781-0222-47EA-98AA-5C7655B27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A6F1E-8058-492D-BE88-D9277D9A424C}" type="datetimeFigureOut">
              <a:rPr lang="zh-CN" altLang="en-US" smtClean="0"/>
              <a:t>2022/07/19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F45BD3D-5D15-4D78-ABAB-E7103948E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2430955-AB96-486A-B8A1-21C84165A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746EA-328C-4E10-ADF3-3F486C3801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4499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349EE0-B49C-48C2-9B5B-D1A312150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D3E235-E52A-46CD-B47E-E64FE99B6E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AC50CE1-DB42-44DF-BFD9-F2C7FA0283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28B9087-FAE4-4A6E-9379-82EC5240A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A6F1E-8058-492D-BE88-D9277D9A424C}" type="datetimeFigureOut">
              <a:rPr lang="zh-CN" altLang="en-US" smtClean="0"/>
              <a:t>2022/07/19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ED4945C-9003-4F73-9A31-7AC1D2B34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8C51326-5D36-4C32-8BA3-2FCC860D2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746EA-328C-4E10-ADF3-3F486C3801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6915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4AA15D-856B-4BB4-B08E-5699BA209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B85DB48-626E-41A5-9B94-2DB207A450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D390175-3273-4F13-BC7A-FF7684951E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A6D78A2-DB97-46AA-8489-EC306FFD6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A6F1E-8058-492D-BE88-D9277D9A424C}" type="datetimeFigureOut">
              <a:rPr lang="zh-CN" altLang="en-US" smtClean="0"/>
              <a:t>2022/07/19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F9C01B3-B95E-4C1E-9C26-A0D4CC9EC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C8A43AF-73D5-4EBE-882A-A8D49044B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746EA-328C-4E10-ADF3-3F486C3801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8355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937A227-165D-40FD-B366-11A6ADABC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B49E448-0292-479A-9790-D254FBD72F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4F4602-11FA-4BB6-B1C7-F7BF5AC280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A6F1E-8058-492D-BE88-D9277D9A424C}" type="datetimeFigureOut">
              <a:rPr lang="zh-CN" altLang="en-US" smtClean="0"/>
              <a:t>2022/07/19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78CA08-D60E-4CBA-B168-36DF595F48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330DD6-E3DE-48B5-BF0F-77599E5E92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9746EA-328C-4E10-ADF3-3F486C3801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380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B2CFA090-32F9-4A10-A82B-617206C67077}"/>
              </a:ext>
            </a:extLst>
          </p:cNvPr>
          <p:cNvSpPr txBox="1"/>
          <p:nvPr/>
        </p:nvSpPr>
        <p:spPr>
          <a:xfrm>
            <a:off x="700391" y="2461098"/>
            <a:ext cx="977629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视觉处理难点：</a:t>
            </a:r>
            <a:endParaRPr lang="en-US" altLang="zh-CN" dirty="0"/>
          </a:p>
          <a:p>
            <a:r>
              <a:rPr lang="en-US" altLang="zh-CN" dirty="0"/>
              <a:t>1)</a:t>
            </a:r>
            <a:r>
              <a:rPr lang="zh-CN" altLang="en-US" dirty="0"/>
              <a:t>视角变化：同一物体，摄像头可以从多个角度来展现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2)</a:t>
            </a:r>
            <a:r>
              <a:rPr lang="zh-CN" altLang="en-US" dirty="0"/>
              <a:t>大小变化：物体可视的大小通常是会变化的</a:t>
            </a:r>
            <a:r>
              <a:rPr lang="en-US" altLang="zh-CN" dirty="0"/>
              <a:t>(</a:t>
            </a:r>
            <a:r>
              <a:rPr lang="zh-CN" altLang="en-US" dirty="0"/>
              <a:t>不仅是在图片中，在真实世界中大小也是由变化的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3)</a:t>
            </a:r>
            <a:r>
              <a:rPr lang="zh-CN" altLang="en-US" dirty="0"/>
              <a:t>形变：很多东西的形状并非一成不变，会有很大变化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4)</a:t>
            </a:r>
            <a:r>
              <a:rPr lang="zh-CN" altLang="en-US" dirty="0"/>
              <a:t>遮挡：目标物体可能被遮挡。有时候只有物体的一部分</a:t>
            </a:r>
            <a:r>
              <a:rPr lang="en-US" altLang="zh-CN" dirty="0"/>
              <a:t>(</a:t>
            </a:r>
            <a:r>
              <a:rPr lang="zh-CN" altLang="en-US" dirty="0"/>
              <a:t>可以小到几个像素</a:t>
            </a:r>
            <a:r>
              <a:rPr lang="en-US" altLang="zh-CN" dirty="0"/>
              <a:t>)</a:t>
            </a:r>
            <a:r>
              <a:rPr lang="zh-CN" altLang="en-US" dirty="0"/>
              <a:t>是可见的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5)</a:t>
            </a:r>
            <a:r>
              <a:rPr lang="zh-CN" altLang="en-US" dirty="0"/>
              <a:t>光照条件：在像素层面上，光照的影响非常大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6)</a:t>
            </a:r>
            <a:r>
              <a:rPr lang="zh-CN" altLang="en-US" dirty="0"/>
              <a:t>背景干扰：物体可能混入背景之中，使之难以被辨认</a:t>
            </a:r>
            <a:r>
              <a:rPr lang="en-US" altLang="zh-CN" dirty="0"/>
              <a:t>;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2F52585-88D6-46E5-AB13-59E21EC5F26D}"/>
              </a:ext>
            </a:extLst>
          </p:cNvPr>
          <p:cNvSpPr txBox="1"/>
          <p:nvPr/>
        </p:nvSpPr>
        <p:spPr>
          <a:xfrm>
            <a:off x="700391" y="700017"/>
            <a:ext cx="977629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软件部分完成的功能：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）机器的定位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）机器循迹标的创建与检测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）将上述信息与电控部分通讯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29807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D37D8FCA-0A26-4D8B-A7B7-09595CB281DE}"/>
              </a:ext>
            </a:extLst>
          </p:cNvPr>
          <p:cNvSpPr txBox="1"/>
          <p:nvPr/>
        </p:nvSpPr>
        <p:spPr>
          <a:xfrm>
            <a:off x="622570" y="888084"/>
            <a:ext cx="97373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在初版方案中，我们采用传统的图片处理方式，但是受到光线影响较大</a:t>
            </a:r>
            <a:r>
              <a:rPr lang="en-US" altLang="zh-CN" dirty="0"/>
              <a:t>,</a:t>
            </a:r>
            <a:r>
              <a:rPr lang="zh-CN" altLang="en-US" dirty="0"/>
              <a:t>如图所示，识别牛奶箱的框偏差较大</a:t>
            </a:r>
            <a:endParaRPr lang="en-US" altLang="zh-CN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E9BAE6E-B494-40C7-80AA-DC4CA68F51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3567" y="1534416"/>
            <a:ext cx="3290051" cy="176326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03E4679-F82E-4748-B03E-A669A30200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7652" y="4227994"/>
            <a:ext cx="3615446" cy="219118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F088EC45-ADCE-433A-A1E6-0A407B688312}"/>
              </a:ext>
            </a:extLst>
          </p:cNvPr>
          <p:cNvSpPr txBox="1"/>
          <p:nvPr/>
        </p:nvSpPr>
        <p:spPr>
          <a:xfrm>
            <a:off x="622570" y="3744773"/>
            <a:ext cx="9737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下图为每帧图片</a:t>
            </a:r>
            <a:r>
              <a:rPr lang="en-US" altLang="zh-CN" dirty="0"/>
              <a:t>X</a:t>
            </a:r>
            <a:r>
              <a:rPr lang="zh-CN" altLang="en-US" dirty="0"/>
              <a:t>坐标与</a:t>
            </a:r>
            <a:r>
              <a:rPr lang="en-US" altLang="zh-CN" dirty="0"/>
              <a:t>Y</a:t>
            </a:r>
            <a:r>
              <a:rPr lang="zh-CN" altLang="en-US" dirty="0"/>
              <a:t>坐标的关系，可以看出误差很大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5531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6C96BAD0-9DAC-4237-A2EF-21F4EAC8E3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90928"/>
            <a:ext cx="6760723" cy="3623747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08BC7E44-37A9-4517-A736-DF020FF8BC55}"/>
              </a:ext>
            </a:extLst>
          </p:cNvPr>
          <p:cNvSpPr txBox="1"/>
          <p:nvPr/>
        </p:nvSpPr>
        <p:spPr>
          <a:xfrm>
            <a:off x="622570" y="888084"/>
            <a:ext cx="9737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以下是部分主要处理代码：</a:t>
            </a:r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64DE96E-49C2-41BB-9345-D417B34AB3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3395" y="2490928"/>
            <a:ext cx="6589780" cy="3478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920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D37D8FCA-0A26-4D8B-A7B7-09595CB281DE}"/>
              </a:ext>
            </a:extLst>
          </p:cNvPr>
          <p:cNvSpPr txBox="1"/>
          <p:nvPr/>
        </p:nvSpPr>
        <p:spPr>
          <a:xfrm>
            <a:off x="622570" y="888084"/>
            <a:ext cx="973738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在最终方案中，我们采用</a:t>
            </a:r>
            <a:r>
              <a:rPr lang="en-US" altLang="zh-CN" dirty="0" err="1"/>
              <a:t>opencv</a:t>
            </a:r>
            <a:r>
              <a:rPr lang="zh-CN" altLang="en-US" dirty="0"/>
              <a:t>库自带的</a:t>
            </a:r>
            <a:r>
              <a:rPr lang="en-US" altLang="zh-CN" dirty="0" err="1"/>
              <a:t>aruco</a:t>
            </a:r>
            <a:r>
              <a:rPr lang="zh-CN" altLang="en-US" dirty="0"/>
              <a:t>模块，</a:t>
            </a:r>
            <a:r>
              <a:rPr lang="en-US" altLang="zh-CN" dirty="0" err="1"/>
              <a:t>aruco</a:t>
            </a:r>
            <a:r>
              <a:rPr lang="zh-CN" altLang="en-US" dirty="0"/>
              <a:t>标记其实就是一种编码，由于单个</a:t>
            </a:r>
            <a:r>
              <a:rPr lang="en-US" altLang="zh-CN" dirty="0" err="1"/>
              <a:t>aruco</a:t>
            </a:r>
            <a:r>
              <a:rPr lang="zh-CN" altLang="en-US" dirty="0"/>
              <a:t>标记就可以提供足够的对应关系，例如有四个明显的角点及内部的二进制编码，所以</a:t>
            </a:r>
            <a:r>
              <a:rPr lang="en-US" altLang="zh-CN" dirty="0" err="1"/>
              <a:t>aruco</a:t>
            </a:r>
            <a:r>
              <a:rPr lang="zh-CN" altLang="en-US" dirty="0"/>
              <a:t>标记被广泛用来增加从二维世界映射到三维世界时的信息量，便于发现二维世界与三维世界之间的投影关系，从而实现姿态估计、相机矫正等等应用。</a:t>
            </a:r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该模块无需对图片进行额外的处理即可得到较好的识别效果：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088EC45-ADCE-433A-A1E6-0A407B688312}"/>
              </a:ext>
            </a:extLst>
          </p:cNvPr>
          <p:cNvSpPr txBox="1"/>
          <p:nvPr/>
        </p:nvSpPr>
        <p:spPr>
          <a:xfrm>
            <a:off x="622570" y="5349836"/>
            <a:ext cx="9737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可以发现，每个</a:t>
            </a:r>
            <a:r>
              <a:rPr lang="en-US" altLang="zh-CN" dirty="0" err="1"/>
              <a:t>aruco</a:t>
            </a:r>
            <a:r>
              <a:rPr lang="zh-CN" altLang="en-US" dirty="0"/>
              <a:t>对于一个</a:t>
            </a:r>
            <a:r>
              <a:rPr lang="en-US" altLang="zh-CN" dirty="0"/>
              <a:t>id</a:t>
            </a:r>
            <a:r>
              <a:rPr lang="zh-CN" altLang="en-US" dirty="0"/>
              <a:t>，这样就可以识别不同信息</a:t>
            </a: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8A496D1-6584-4224-9E0A-D356DB0091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570" y="2494563"/>
            <a:ext cx="4678760" cy="272612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81FF144-D114-4331-820A-AC9402188E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365412"/>
            <a:ext cx="3691648" cy="2840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462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D37D8FCA-0A26-4D8B-A7B7-09595CB281DE}"/>
              </a:ext>
            </a:extLst>
          </p:cNvPr>
          <p:cNvSpPr txBox="1"/>
          <p:nvPr/>
        </p:nvSpPr>
        <p:spPr>
          <a:xfrm>
            <a:off x="622570" y="888084"/>
            <a:ext cx="97373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实现方法：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）使用字典创建</a:t>
            </a:r>
            <a:r>
              <a:rPr lang="en-US" altLang="zh-CN" dirty="0"/>
              <a:t>Marker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）根据字典识别</a:t>
            </a:r>
            <a:r>
              <a:rPr lang="en-US" altLang="zh-CN" dirty="0"/>
              <a:t>Marker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）读取</a:t>
            </a:r>
            <a:r>
              <a:rPr lang="en-US" altLang="zh-CN" dirty="0"/>
              <a:t>Marker</a:t>
            </a:r>
            <a:r>
              <a:rPr lang="zh-CN" altLang="en-US" dirty="0"/>
              <a:t>的</a:t>
            </a:r>
            <a:r>
              <a:rPr lang="en-US" altLang="zh-CN" dirty="0"/>
              <a:t>id</a:t>
            </a:r>
            <a:r>
              <a:rPr lang="zh-CN" altLang="en-US" dirty="0"/>
              <a:t>以及四个顶点坐标信息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9FC5AC4-55F2-4201-98FA-9110DF5FC1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047" y="4244127"/>
            <a:ext cx="8306510" cy="2320598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3135B90D-2780-490B-95DF-B08227F635C2}"/>
              </a:ext>
            </a:extLst>
          </p:cNvPr>
          <p:cNvSpPr txBox="1"/>
          <p:nvPr/>
        </p:nvSpPr>
        <p:spPr>
          <a:xfrm>
            <a:off x="930613" y="2244542"/>
            <a:ext cx="9737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如下为部分代码：</a:t>
            </a:r>
            <a:endParaRPr lang="en-US" altLang="zh-CN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02D01E1C-1471-4822-A258-C245443D3E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570" y="2918007"/>
            <a:ext cx="8483244" cy="1021985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9A2F4148-CD81-4AD3-A0DE-D3B0922624A1}"/>
              </a:ext>
            </a:extLst>
          </p:cNvPr>
          <p:cNvSpPr txBox="1"/>
          <p:nvPr/>
        </p:nvSpPr>
        <p:spPr>
          <a:xfrm>
            <a:off x="8891080" y="3074136"/>
            <a:ext cx="3190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使用官方字典生成</a:t>
            </a:r>
            <a:r>
              <a:rPr lang="en-US" altLang="zh-CN" dirty="0">
                <a:solidFill>
                  <a:srgbClr val="FF0000"/>
                </a:solidFill>
              </a:rPr>
              <a:t>Marker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B5A8DA5-AE21-4E32-9217-FBCE49D9F25A}"/>
              </a:ext>
            </a:extLst>
          </p:cNvPr>
          <p:cNvSpPr txBox="1"/>
          <p:nvPr/>
        </p:nvSpPr>
        <p:spPr>
          <a:xfrm>
            <a:off x="8891080" y="5035094"/>
            <a:ext cx="3190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使用官方字典识别</a:t>
            </a:r>
            <a:r>
              <a:rPr lang="en-US" altLang="zh-CN" dirty="0">
                <a:solidFill>
                  <a:srgbClr val="FF0000"/>
                </a:solidFill>
              </a:rPr>
              <a:t>Marker</a:t>
            </a:r>
          </a:p>
        </p:txBody>
      </p:sp>
    </p:spTree>
    <p:extLst>
      <p:ext uri="{BB962C8B-B14F-4D97-AF65-F5344CB8AC3E}">
        <p14:creationId xmlns:p14="http://schemas.microsoft.com/office/powerpoint/2010/main" val="37831285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FD05C34F-3BB3-4759-8BD9-91395B66A74B}"/>
              </a:ext>
            </a:extLst>
          </p:cNvPr>
          <p:cNvSpPr txBox="1"/>
          <p:nvPr/>
        </p:nvSpPr>
        <p:spPr>
          <a:xfrm>
            <a:off x="622570" y="888084"/>
            <a:ext cx="97373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串口通信实现方法：</a:t>
            </a:r>
            <a:endParaRPr lang="en-US" altLang="zh-CN" dirty="0"/>
          </a:p>
          <a:p>
            <a:r>
              <a:rPr lang="en-US" altLang="zh-CN" dirty="0"/>
              <a:t>1.</a:t>
            </a:r>
            <a:r>
              <a:rPr lang="zh-CN" altLang="en-US" dirty="0"/>
              <a:t>打开串口并清除之前录入的数据的缓存，来实现接下来后续代码的写入。</a:t>
            </a:r>
            <a:endParaRPr lang="en-US" altLang="zh-CN" dirty="0"/>
          </a:p>
          <a:p>
            <a:r>
              <a:rPr lang="zh-CN" altLang="en-US" dirty="0"/>
              <a:t>此部分代码如下：</a:t>
            </a:r>
            <a:endParaRPr lang="en-US" altLang="zh-CN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87D4784-4483-45C9-B726-D197767AE9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569" y="1811414"/>
            <a:ext cx="7054002" cy="1152615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661FC3CE-3ADD-416B-82A6-D3FC068CD855}"/>
              </a:ext>
            </a:extLst>
          </p:cNvPr>
          <p:cNvSpPr txBox="1"/>
          <p:nvPr/>
        </p:nvSpPr>
        <p:spPr>
          <a:xfrm>
            <a:off x="622569" y="2964029"/>
            <a:ext cx="97373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2.</a:t>
            </a:r>
            <a:r>
              <a:rPr lang="zh-CN" altLang="en-US" dirty="0"/>
              <a:t>设置串口波特率然后与</a:t>
            </a:r>
            <a:r>
              <a:rPr lang="en-US" altLang="zh-CN" dirty="0"/>
              <a:t>stm32</a:t>
            </a:r>
            <a:r>
              <a:rPr lang="zh-CN" altLang="en-US" dirty="0"/>
              <a:t>板上设置的波特率相匹配，再把其他与串口通信相关的设置都调整到和</a:t>
            </a:r>
            <a:r>
              <a:rPr lang="en-US" altLang="zh-CN" dirty="0"/>
              <a:t>stm32</a:t>
            </a:r>
            <a:r>
              <a:rPr lang="zh-CN" altLang="en-US" dirty="0"/>
              <a:t>的设置相匹配，同时激活新配置。</a:t>
            </a:r>
            <a:endParaRPr lang="en-US" altLang="zh-CN" dirty="0"/>
          </a:p>
          <a:p>
            <a:r>
              <a:rPr lang="zh-CN" altLang="en-US" dirty="0"/>
              <a:t>此部分代码如下：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D025B12-26A4-40E0-A9DC-A1301E2403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570" y="3887359"/>
            <a:ext cx="2607014" cy="720763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92CDBAD6-3FC1-4204-9C7C-5A34BCC442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569" y="4521555"/>
            <a:ext cx="4280171" cy="1847392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57B13340-A833-417C-A93B-2503DF3CDAC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2568" y="6368947"/>
            <a:ext cx="2752930" cy="444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3980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FD05C34F-3BB3-4759-8BD9-91395B66A74B}"/>
              </a:ext>
            </a:extLst>
          </p:cNvPr>
          <p:cNvSpPr txBox="1"/>
          <p:nvPr/>
        </p:nvSpPr>
        <p:spPr>
          <a:xfrm>
            <a:off x="622570" y="888084"/>
            <a:ext cx="97373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3.</a:t>
            </a:r>
            <a:r>
              <a:rPr lang="zh-CN" altLang="en-US" dirty="0"/>
              <a:t>最后直接把要写入的数据通过函数写入即可。</a:t>
            </a:r>
            <a:endParaRPr lang="en-US" altLang="zh-CN" dirty="0"/>
          </a:p>
          <a:p>
            <a:r>
              <a:rPr lang="zh-CN" altLang="en-US" dirty="0"/>
              <a:t>此部分代码如下：</a:t>
            </a: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B60DF62-A63B-4920-A96C-3521DB20D6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570" y="1534415"/>
            <a:ext cx="2735539" cy="43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6999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486</Words>
  <Application>Microsoft Office PowerPoint</Application>
  <PresentationFormat>宽屏</PresentationFormat>
  <Paragraphs>35</Paragraphs>
  <Slides>7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dministrators A</dc:creator>
  <cp:lastModifiedBy>dministrators A</cp:lastModifiedBy>
  <cp:revision>1</cp:revision>
  <dcterms:created xsi:type="dcterms:W3CDTF">2022-07-19T15:04:59Z</dcterms:created>
  <dcterms:modified xsi:type="dcterms:W3CDTF">2022-07-19T17:09:34Z</dcterms:modified>
</cp:coreProperties>
</file>