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3" d="100"/>
          <a:sy n="93" d="100"/>
        </p:scale>
        <p:origin x="2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rashimman95@outlook.com" userId="051cd2a0c4c8fd39" providerId="LiveId" clId="{685DCD43-23AE-4B4A-A82E-5DD8340DE9D7}"/>
    <pc:docChg chg="undo custSel addSld modSld">
      <pc:chgData name="lakshminarashimman95@outlook.com" userId="051cd2a0c4c8fd39" providerId="LiveId" clId="{685DCD43-23AE-4B4A-A82E-5DD8340DE9D7}" dt="2023-12-27T17:35:44.558" v="3031" actId="27636"/>
      <pc:docMkLst>
        <pc:docMk/>
      </pc:docMkLst>
      <pc:sldChg chg="addSp modSp add">
        <pc:chgData name="lakshminarashimman95@outlook.com" userId="051cd2a0c4c8fd39" providerId="LiveId" clId="{685DCD43-23AE-4B4A-A82E-5DD8340DE9D7}" dt="2023-12-27T14:27:09.855" v="56" actId="1076"/>
        <pc:sldMkLst>
          <pc:docMk/>
          <pc:sldMk cId="4084724664" sldId="257"/>
        </pc:sldMkLst>
        <pc:spChg chg="mod">
          <ac:chgData name="lakshminarashimman95@outlook.com" userId="051cd2a0c4c8fd39" providerId="LiveId" clId="{685DCD43-23AE-4B4A-A82E-5DD8340DE9D7}" dt="2023-12-27T14:07:56.066" v="43" actId="20577"/>
          <ac:spMkLst>
            <pc:docMk/>
            <pc:sldMk cId="4084724664" sldId="257"/>
            <ac:spMk id="2" creationId="{6337634D-59E2-4E2C-8A34-60274DC13FC9}"/>
          </ac:spMkLst>
        </pc:spChg>
        <pc:spChg chg="mod">
          <ac:chgData name="lakshminarashimman95@outlook.com" userId="051cd2a0c4c8fd39" providerId="LiveId" clId="{685DCD43-23AE-4B4A-A82E-5DD8340DE9D7}" dt="2023-12-27T14:23:31.816" v="45" actId="20577"/>
          <ac:spMkLst>
            <pc:docMk/>
            <pc:sldMk cId="4084724664" sldId="257"/>
            <ac:spMk id="3" creationId="{15DC063D-541E-42DA-B299-1158B8F5E7E9}"/>
          </ac:spMkLst>
        </pc:spChg>
        <pc:picChg chg="add mod modCrop">
          <ac:chgData name="lakshminarashimman95@outlook.com" userId="051cd2a0c4c8fd39" providerId="LiveId" clId="{685DCD43-23AE-4B4A-A82E-5DD8340DE9D7}" dt="2023-12-27T14:27:09.855" v="56" actId="1076"/>
          <ac:picMkLst>
            <pc:docMk/>
            <pc:sldMk cId="4084724664" sldId="257"/>
            <ac:picMk id="4" creationId="{32B18511-4E43-4186-9316-770E090A84AE}"/>
          </ac:picMkLst>
        </pc:picChg>
      </pc:sldChg>
      <pc:sldChg chg="addSp delSp modSp add">
        <pc:chgData name="lakshminarashimman95@outlook.com" userId="051cd2a0c4c8fd39" providerId="LiveId" clId="{685DCD43-23AE-4B4A-A82E-5DD8340DE9D7}" dt="2023-12-27T14:41:04.808" v="880" actId="14100"/>
        <pc:sldMkLst>
          <pc:docMk/>
          <pc:sldMk cId="3451677378" sldId="258"/>
        </pc:sldMkLst>
        <pc:spChg chg="mod">
          <ac:chgData name="lakshminarashimman95@outlook.com" userId="051cd2a0c4c8fd39" providerId="LiveId" clId="{685DCD43-23AE-4B4A-A82E-5DD8340DE9D7}" dt="2023-12-27T14:27:44.480" v="103" actId="20577"/>
          <ac:spMkLst>
            <pc:docMk/>
            <pc:sldMk cId="3451677378" sldId="258"/>
            <ac:spMk id="2" creationId="{BA6996CA-02BA-4E30-B10A-6B3C79705328}"/>
          </ac:spMkLst>
        </pc:spChg>
        <pc:spChg chg="mod">
          <ac:chgData name="lakshminarashimman95@outlook.com" userId="051cd2a0c4c8fd39" providerId="LiveId" clId="{685DCD43-23AE-4B4A-A82E-5DD8340DE9D7}" dt="2023-12-27T14:41:04.808" v="880" actId="14100"/>
          <ac:spMkLst>
            <pc:docMk/>
            <pc:sldMk cId="3451677378" sldId="258"/>
            <ac:spMk id="3" creationId="{A13978CB-655B-43EC-A09E-2EF7E3BBC16F}"/>
          </ac:spMkLst>
        </pc:spChg>
        <pc:graphicFrameChg chg="add del mod modGraphic">
          <ac:chgData name="lakshminarashimman95@outlook.com" userId="051cd2a0c4c8fd39" providerId="LiveId" clId="{685DCD43-23AE-4B4A-A82E-5DD8340DE9D7}" dt="2023-12-27T14:40:49.278" v="875"/>
          <ac:graphicFrameMkLst>
            <pc:docMk/>
            <pc:sldMk cId="3451677378" sldId="258"/>
            <ac:graphicFrameMk id="4" creationId="{8AD8D6E8-B64D-49B3-81A0-E19D02DEFFDB}"/>
          </ac:graphicFrameMkLst>
        </pc:graphicFrameChg>
        <pc:picChg chg="add mod">
          <ac:chgData name="lakshminarashimman95@outlook.com" userId="051cd2a0c4c8fd39" providerId="LiveId" clId="{685DCD43-23AE-4B4A-A82E-5DD8340DE9D7}" dt="2023-12-27T14:41:00.333" v="879" actId="14100"/>
          <ac:picMkLst>
            <pc:docMk/>
            <pc:sldMk cId="3451677378" sldId="258"/>
            <ac:picMk id="5" creationId="{E2AB5AB0-1D9E-414D-B87A-207F1D50FEEB}"/>
          </ac:picMkLst>
        </pc:picChg>
      </pc:sldChg>
      <pc:sldChg chg="addSp modSp add">
        <pc:chgData name="lakshminarashimman95@outlook.com" userId="051cd2a0c4c8fd39" providerId="LiveId" clId="{685DCD43-23AE-4B4A-A82E-5DD8340DE9D7}" dt="2023-12-27T14:39:33.733" v="867" actId="14100"/>
        <pc:sldMkLst>
          <pc:docMk/>
          <pc:sldMk cId="233275937" sldId="259"/>
        </pc:sldMkLst>
        <pc:spChg chg="mod">
          <ac:chgData name="lakshminarashimman95@outlook.com" userId="051cd2a0c4c8fd39" providerId="LiveId" clId="{685DCD43-23AE-4B4A-A82E-5DD8340DE9D7}" dt="2023-12-27T14:37:54.735" v="680" actId="20577"/>
          <ac:spMkLst>
            <pc:docMk/>
            <pc:sldMk cId="233275937" sldId="259"/>
            <ac:spMk id="2" creationId="{22601C32-2D93-45AE-9171-5464768AB596}"/>
          </ac:spMkLst>
        </pc:spChg>
        <pc:spChg chg="mod">
          <ac:chgData name="lakshminarashimman95@outlook.com" userId="051cd2a0c4c8fd39" providerId="LiveId" clId="{685DCD43-23AE-4B4A-A82E-5DD8340DE9D7}" dt="2023-12-27T14:38:29.975" v="864" actId="20577"/>
          <ac:spMkLst>
            <pc:docMk/>
            <pc:sldMk cId="233275937" sldId="259"/>
            <ac:spMk id="3" creationId="{9F67AEF0-7B8D-4082-8A2C-5A0590556F7F}"/>
          </ac:spMkLst>
        </pc:spChg>
        <pc:graphicFrameChg chg="add mod modGraphic">
          <ac:chgData name="lakshminarashimman95@outlook.com" userId="051cd2a0c4c8fd39" providerId="LiveId" clId="{685DCD43-23AE-4B4A-A82E-5DD8340DE9D7}" dt="2023-12-27T14:39:33.733" v="867" actId="14100"/>
          <ac:graphicFrameMkLst>
            <pc:docMk/>
            <pc:sldMk cId="233275937" sldId="259"/>
            <ac:graphicFrameMk id="4" creationId="{B6FA7BFC-786B-4CE9-9EE4-9A0AFEAA9450}"/>
          </ac:graphicFrameMkLst>
        </pc:graphicFrameChg>
      </pc:sldChg>
      <pc:sldChg chg="addSp modSp add">
        <pc:chgData name="lakshminarashimman95@outlook.com" userId="051cd2a0c4c8fd39" providerId="LiveId" clId="{685DCD43-23AE-4B4A-A82E-5DD8340DE9D7}" dt="2023-12-27T14:50:21.849" v="1112" actId="1076"/>
        <pc:sldMkLst>
          <pc:docMk/>
          <pc:sldMk cId="660698861" sldId="260"/>
        </pc:sldMkLst>
        <pc:spChg chg="mod">
          <ac:chgData name="lakshminarashimman95@outlook.com" userId="051cd2a0c4c8fd39" providerId="LiveId" clId="{685DCD43-23AE-4B4A-A82E-5DD8340DE9D7}" dt="2023-12-27T14:49:17.371" v="931" actId="20577"/>
          <ac:spMkLst>
            <pc:docMk/>
            <pc:sldMk cId="660698861" sldId="260"/>
            <ac:spMk id="2" creationId="{0947BECA-1F5C-4ABE-89F0-5536412543A5}"/>
          </ac:spMkLst>
        </pc:spChg>
        <pc:spChg chg="mod">
          <ac:chgData name="lakshminarashimman95@outlook.com" userId="051cd2a0c4c8fd39" providerId="LiveId" clId="{685DCD43-23AE-4B4A-A82E-5DD8340DE9D7}" dt="2023-12-27T14:50:11.792" v="1108" actId="20577"/>
          <ac:spMkLst>
            <pc:docMk/>
            <pc:sldMk cId="660698861" sldId="260"/>
            <ac:spMk id="3" creationId="{695DC55A-789B-4CCF-98C1-C5AFB4E8E4B1}"/>
          </ac:spMkLst>
        </pc:spChg>
        <pc:picChg chg="add mod">
          <ac:chgData name="lakshminarashimman95@outlook.com" userId="051cd2a0c4c8fd39" providerId="LiveId" clId="{685DCD43-23AE-4B4A-A82E-5DD8340DE9D7}" dt="2023-12-27T14:50:21.849" v="1112" actId="1076"/>
          <ac:picMkLst>
            <pc:docMk/>
            <pc:sldMk cId="660698861" sldId="260"/>
            <ac:picMk id="4" creationId="{B77CE2A5-3FDB-4269-9471-4E695EC94285}"/>
          </ac:picMkLst>
        </pc:picChg>
      </pc:sldChg>
      <pc:sldChg chg="addSp modSp add">
        <pc:chgData name="lakshminarashimman95@outlook.com" userId="051cd2a0c4c8fd39" providerId="LiveId" clId="{685DCD43-23AE-4B4A-A82E-5DD8340DE9D7}" dt="2023-12-27T14:57:32.083" v="1375" actId="14100"/>
        <pc:sldMkLst>
          <pc:docMk/>
          <pc:sldMk cId="2654590325" sldId="261"/>
        </pc:sldMkLst>
        <pc:spChg chg="mod">
          <ac:chgData name="lakshminarashimman95@outlook.com" userId="051cd2a0c4c8fd39" providerId="LiveId" clId="{685DCD43-23AE-4B4A-A82E-5DD8340DE9D7}" dt="2023-12-27T14:56:37.124" v="1154" actId="20577"/>
          <ac:spMkLst>
            <pc:docMk/>
            <pc:sldMk cId="2654590325" sldId="261"/>
            <ac:spMk id="2" creationId="{40673B3A-0F45-4C9B-845C-2AE033972D0A}"/>
          </ac:spMkLst>
        </pc:spChg>
        <pc:spChg chg="mod">
          <ac:chgData name="lakshminarashimman95@outlook.com" userId="051cd2a0c4c8fd39" providerId="LiveId" clId="{685DCD43-23AE-4B4A-A82E-5DD8340DE9D7}" dt="2023-12-27T14:57:22.735" v="1372" actId="20577"/>
          <ac:spMkLst>
            <pc:docMk/>
            <pc:sldMk cId="2654590325" sldId="261"/>
            <ac:spMk id="3" creationId="{5415945F-1680-4249-A797-8D1662F40AA2}"/>
          </ac:spMkLst>
        </pc:spChg>
        <pc:picChg chg="add mod">
          <ac:chgData name="lakshminarashimman95@outlook.com" userId="051cd2a0c4c8fd39" providerId="LiveId" clId="{685DCD43-23AE-4B4A-A82E-5DD8340DE9D7}" dt="2023-12-27T14:57:32.083" v="1375" actId="14100"/>
          <ac:picMkLst>
            <pc:docMk/>
            <pc:sldMk cId="2654590325" sldId="261"/>
            <ac:picMk id="4" creationId="{9A8F4789-615B-4E64-9D2D-A281EA215434}"/>
          </ac:picMkLst>
        </pc:picChg>
      </pc:sldChg>
      <pc:sldChg chg="addSp modSp add">
        <pc:chgData name="lakshminarashimman95@outlook.com" userId="051cd2a0c4c8fd39" providerId="LiveId" clId="{685DCD43-23AE-4B4A-A82E-5DD8340DE9D7}" dt="2023-12-27T15:00:26.532" v="1635" actId="1076"/>
        <pc:sldMkLst>
          <pc:docMk/>
          <pc:sldMk cId="891082050" sldId="262"/>
        </pc:sldMkLst>
        <pc:spChg chg="mod">
          <ac:chgData name="lakshminarashimman95@outlook.com" userId="051cd2a0c4c8fd39" providerId="LiveId" clId="{685DCD43-23AE-4B4A-A82E-5DD8340DE9D7}" dt="2023-12-27T14:59:21.737" v="1434" actId="20577"/>
          <ac:spMkLst>
            <pc:docMk/>
            <pc:sldMk cId="891082050" sldId="262"/>
            <ac:spMk id="2" creationId="{5F532016-683A-406B-AA4D-08E5597A366A}"/>
          </ac:spMkLst>
        </pc:spChg>
        <pc:spChg chg="mod">
          <ac:chgData name="lakshminarashimman95@outlook.com" userId="051cd2a0c4c8fd39" providerId="LiveId" clId="{685DCD43-23AE-4B4A-A82E-5DD8340DE9D7}" dt="2023-12-27T15:00:03.136" v="1631" actId="20577"/>
          <ac:spMkLst>
            <pc:docMk/>
            <pc:sldMk cId="891082050" sldId="262"/>
            <ac:spMk id="3" creationId="{9F866BBB-9AB1-40A2-8B90-41E9D4D33F56}"/>
          </ac:spMkLst>
        </pc:spChg>
        <pc:picChg chg="add mod">
          <ac:chgData name="lakshminarashimman95@outlook.com" userId="051cd2a0c4c8fd39" providerId="LiveId" clId="{685DCD43-23AE-4B4A-A82E-5DD8340DE9D7}" dt="2023-12-27T15:00:26.532" v="1635" actId="1076"/>
          <ac:picMkLst>
            <pc:docMk/>
            <pc:sldMk cId="891082050" sldId="262"/>
            <ac:picMk id="4" creationId="{DD958D89-796A-4007-AF55-53E48D4DF01F}"/>
          </ac:picMkLst>
        </pc:picChg>
      </pc:sldChg>
      <pc:sldChg chg="addSp modSp add">
        <pc:chgData name="lakshminarashimman95@outlook.com" userId="051cd2a0c4c8fd39" providerId="LiveId" clId="{685DCD43-23AE-4B4A-A82E-5DD8340DE9D7}" dt="2023-12-27T15:05:45.074" v="2147" actId="1076"/>
        <pc:sldMkLst>
          <pc:docMk/>
          <pc:sldMk cId="3189153890" sldId="263"/>
        </pc:sldMkLst>
        <pc:spChg chg="mod">
          <ac:chgData name="lakshminarashimman95@outlook.com" userId="051cd2a0c4c8fd39" providerId="LiveId" clId="{685DCD43-23AE-4B4A-A82E-5DD8340DE9D7}" dt="2023-12-27T15:01:09.845" v="1699" actId="20577"/>
          <ac:spMkLst>
            <pc:docMk/>
            <pc:sldMk cId="3189153890" sldId="263"/>
            <ac:spMk id="2" creationId="{A7165E59-2537-49F0-890D-742EC6138134}"/>
          </ac:spMkLst>
        </pc:spChg>
        <pc:spChg chg="mod">
          <ac:chgData name="lakshminarashimman95@outlook.com" userId="051cd2a0c4c8fd39" providerId="LiveId" clId="{685DCD43-23AE-4B4A-A82E-5DD8340DE9D7}" dt="2023-12-27T15:05:35.731" v="2143" actId="20577"/>
          <ac:spMkLst>
            <pc:docMk/>
            <pc:sldMk cId="3189153890" sldId="263"/>
            <ac:spMk id="3" creationId="{86D2D74C-A274-48F0-95E9-E53F86CCA0EE}"/>
          </ac:spMkLst>
        </pc:spChg>
        <pc:picChg chg="add mod">
          <ac:chgData name="lakshminarashimman95@outlook.com" userId="051cd2a0c4c8fd39" providerId="LiveId" clId="{685DCD43-23AE-4B4A-A82E-5DD8340DE9D7}" dt="2023-12-27T15:05:45.074" v="2147" actId="1076"/>
          <ac:picMkLst>
            <pc:docMk/>
            <pc:sldMk cId="3189153890" sldId="263"/>
            <ac:picMk id="4" creationId="{B1CD97A4-688B-4300-8400-CA6C5DBE76DE}"/>
          </ac:picMkLst>
        </pc:picChg>
      </pc:sldChg>
      <pc:sldChg chg="addSp modSp add">
        <pc:chgData name="lakshminarashimman95@outlook.com" userId="051cd2a0c4c8fd39" providerId="LiveId" clId="{685DCD43-23AE-4B4A-A82E-5DD8340DE9D7}" dt="2023-12-27T15:07:16.685" v="2213" actId="1076"/>
        <pc:sldMkLst>
          <pc:docMk/>
          <pc:sldMk cId="1483676270" sldId="264"/>
        </pc:sldMkLst>
        <pc:spChg chg="mod">
          <ac:chgData name="lakshminarashimman95@outlook.com" userId="051cd2a0c4c8fd39" providerId="LiveId" clId="{685DCD43-23AE-4B4A-A82E-5DD8340DE9D7}" dt="2023-12-27T15:06:41.477" v="2204" actId="20577"/>
          <ac:spMkLst>
            <pc:docMk/>
            <pc:sldMk cId="1483676270" sldId="264"/>
            <ac:spMk id="2" creationId="{5A39AF30-2FD0-4754-BB52-F8C18D79CBA9}"/>
          </ac:spMkLst>
        </pc:spChg>
        <pc:spChg chg="mod">
          <ac:chgData name="lakshminarashimman95@outlook.com" userId="051cd2a0c4c8fd39" providerId="LiveId" clId="{685DCD43-23AE-4B4A-A82E-5DD8340DE9D7}" dt="2023-12-27T15:07:14.799" v="2212" actId="14100"/>
          <ac:spMkLst>
            <pc:docMk/>
            <pc:sldMk cId="1483676270" sldId="264"/>
            <ac:spMk id="3" creationId="{D1D8F209-5702-4532-A62D-FBFBE5618FC5}"/>
          </ac:spMkLst>
        </pc:spChg>
        <pc:picChg chg="add mod">
          <ac:chgData name="lakshminarashimman95@outlook.com" userId="051cd2a0c4c8fd39" providerId="LiveId" clId="{685DCD43-23AE-4B4A-A82E-5DD8340DE9D7}" dt="2023-12-27T15:07:16.685" v="2213" actId="1076"/>
          <ac:picMkLst>
            <pc:docMk/>
            <pc:sldMk cId="1483676270" sldId="264"/>
            <ac:picMk id="4" creationId="{201CCF20-DC5D-473A-856D-0E32548F37D0}"/>
          </ac:picMkLst>
        </pc:picChg>
      </pc:sldChg>
      <pc:sldChg chg="addSp modSp add">
        <pc:chgData name="lakshminarashimman95@outlook.com" userId="051cd2a0c4c8fd39" providerId="LiveId" clId="{685DCD43-23AE-4B4A-A82E-5DD8340DE9D7}" dt="2023-12-27T15:09:11.238" v="2547" actId="1076"/>
        <pc:sldMkLst>
          <pc:docMk/>
          <pc:sldMk cId="786623916" sldId="265"/>
        </pc:sldMkLst>
        <pc:spChg chg="mod">
          <ac:chgData name="lakshminarashimman95@outlook.com" userId="051cd2a0c4c8fd39" providerId="LiveId" clId="{685DCD43-23AE-4B4A-A82E-5DD8340DE9D7}" dt="2023-12-27T15:07:58.174" v="2277" actId="20577"/>
          <ac:spMkLst>
            <pc:docMk/>
            <pc:sldMk cId="786623916" sldId="265"/>
            <ac:spMk id="2" creationId="{70E9C247-2F9A-4BF3-8CD4-366387DBBD2A}"/>
          </ac:spMkLst>
        </pc:spChg>
        <pc:spChg chg="mod">
          <ac:chgData name="lakshminarashimman95@outlook.com" userId="051cd2a0c4c8fd39" providerId="LiveId" clId="{685DCD43-23AE-4B4A-A82E-5DD8340DE9D7}" dt="2023-12-27T15:08:53.661" v="2543" actId="20577"/>
          <ac:spMkLst>
            <pc:docMk/>
            <pc:sldMk cId="786623916" sldId="265"/>
            <ac:spMk id="3" creationId="{9415092A-9F62-4681-ACFA-E0EC9ECC7718}"/>
          </ac:spMkLst>
        </pc:spChg>
        <pc:picChg chg="add mod">
          <ac:chgData name="lakshminarashimman95@outlook.com" userId="051cd2a0c4c8fd39" providerId="LiveId" clId="{685DCD43-23AE-4B4A-A82E-5DD8340DE9D7}" dt="2023-12-27T15:09:11.238" v="2547" actId="1076"/>
          <ac:picMkLst>
            <pc:docMk/>
            <pc:sldMk cId="786623916" sldId="265"/>
            <ac:picMk id="4" creationId="{FFCA9B7D-8C83-4067-BCC7-A11FC0285FA2}"/>
          </ac:picMkLst>
        </pc:picChg>
      </pc:sldChg>
      <pc:sldChg chg="addSp modSp add">
        <pc:chgData name="lakshminarashimman95@outlook.com" userId="051cd2a0c4c8fd39" providerId="LiveId" clId="{685DCD43-23AE-4B4A-A82E-5DD8340DE9D7}" dt="2023-12-27T15:16:07.270" v="2627" actId="1076"/>
        <pc:sldMkLst>
          <pc:docMk/>
          <pc:sldMk cId="1944243740" sldId="266"/>
        </pc:sldMkLst>
        <pc:spChg chg="mod">
          <ac:chgData name="lakshminarashimman95@outlook.com" userId="051cd2a0c4c8fd39" providerId="LiveId" clId="{685DCD43-23AE-4B4A-A82E-5DD8340DE9D7}" dt="2023-12-27T15:14:19.997" v="2614" actId="20577"/>
          <ac:spMkLst>
            <pc:docMk/>
            <pc:sldMk cId="1944243740" sldId="266"/>
            <ac:spMk id="2" creationId="{D9BB0A0B-CD27-410F-BA58-67932A9335FF}"/>
          </ac:spMkLst>
        </pc:spChg>
        <pc:spChg chg="mod">
          <ac:chgData name="lakshminarashimman95@outlook.com" userId="051cd2a0c4c8fd39" providerId="LiveId" clId="{685DCD43-23AE-4B4A-A82E-5DD8340DE9D7}" dt="2023-12-27T15:15:50.400" v="2623" actId="20577"/>
          <ac:spMkLst>
            <pc:docMk/>
            <pc:sldMk cId="1944243740" sldId="266"/>
            <ac:spMk id="3" creationId="{EBB100F7-8CD5-429F-A934-C8108E15CCDB}"/>
          </ac:spMkLst>
        </pc:spChg>
        <pc:picChg chg="add mod">
          <ac:chgData name="lakshminarashimman95@outlook.com" userId="051cd2a0c4c8fd39" providerId="LiveId" clId="{685DCD43-23AE-4B4A-A82E-5DD8340DE9D7}" dt="2023-12-27T15:16:07.270" v="2627" actId="1076"/>
          <ac:picMkLst>
            <pc:docMk/>
            <pc:sldMk cId="1944243740" sldId="266"/>
            <ac:picMk id="4" creationId="{1C163143-B2EB-4FF5-8C26-ED7A79CA04D3}"/>
          </ac:picMkLst>
        </pc:picChg>
      </pc:sldChg>
      <pc:sldChg chg="modSp add">
        <pc:chgData name="lakshminarashimman95@outlook.com" userId="051cd2a0c4c8fd39" providerId="LiveId" clId="{685DCD43-23AE-4B4A-A82E-5DD8340DE9D7}" dt="2023-12-27T15:23:01.305" v="2942"/>
        <pc:sldMkLst>
          <pc:docMk/>
          <pc:sldMk cId="1183754387" sldId="267"/>
        </pc:sldMkLst>
        <pc:spChg chg="mod">
          <ac:chgData name="lakshminarashimman95@outlook.com" userId="051cd2a0c4c8fd39" providerId="LiveId" clId="{685DCD43-23AE-4B4A-A82E-5DD8340DE9D7}" dt="2023-12-27T15:20:17.671" v="2656" actId="20577"/>
          <ac:spMkLst>
            <pc:docMk/>
            <pc:sldMk cId="1183754387" sldId="267"/>
            <ac:spMk id="2" creationId="{8BADBDD8-3CB7-4367-A0DA-8DBAFC148320}"/>
          </ac:spMkLst>
        </pc:spChg>
        <pc:spChg chg="mod">
          <ac:chgData name="lakshminarashimman95@outlook.com" userId="051cd2a0c4c8fd39" providerId="LiveId" clId="{685DCD43-23AE-4B4A-A82E-5DD8340DE9D7}" dt="2023-12-27T15:23:01.305" v="2942"/>
          <ac:spMkLst>
            <pc:docMk/>
            <pc:sldMk cId="1183754387" sldId="267"/>
            <ac:spMk id="3" creationId="{CD253612-D16D-4426-BD80-98151F91034F}"/>
          </ac:spMkLst>
        </pc:spChg>
      </pc:sldChg>
      <pc:sldChg chg="modSp add">
        <pc:chgData name="lakshminarashimman95@outlook.com" userId="051cd2a0c4c8fd39" providerId="LiveId" clId="{685DCD43-23AE-4B4A-A82E-5DD8340DE9D7}" dt="2023-12-27T15:24:19.578" v="2985" actId="20577"/>
        <pc:sldMkLst>
          <pc:docMk/>
          <pc:sldMk cId="3293544084" sldId="268"/>
        </pc:sldMkLst>
        <pc:spChg chg="mod">
          <ac:chgData name="lakshminarashimman95@outlook.com" userId="051cd2a0c4c8fd39" providerId="LiveId" clId="{685DCD43-23AE-4B4A-A82E-5DD8340DE9D7}" dt="2023-12-27T15:23:13.500" v="2978" actId="20577"/>
          <ac:spMkLst>
            <pc:docMk/>
            <pc:sldMk cId="3293544084" sldId="268"/>
            <ac:spMk id="2" creationId="{2F4F47B4-E782-4321-8111-20BCA57CA588}"/>
          </ac:spMkLst>
        </pc:spChg>
        <pc:spChg chg="mod">
          <ac:chgData name="lakshminarashimman95@outlook.com" userId="051cd2a0c4c8fd39" providerId="LiveId" clId="{685DCD43-23AE-4B4A-A82E-5DD8340DE9D7}" dt="2023-12-27T15:24:19.578" v="2985" actId="20577"/>
          <ac:spMkLst>
            <pc:docMk/>
            <pc:sldMk cId="3293544084" sldId="268"/>
            <ac:spMk id="3" creationId="{B9932B20-C4B9-4963-8162-B8DFB15C9987}"/>
          </ac:spMkLst>
        </pc:spChg>
      </pc:sldChg>
      <pc:sldChg chg="delSp modSp add">
        <pc:chgData name="lakshminarashimman95@outlook.com" userId="051cd2a0c4c8fd39" providerId="LiveId" clId="{685DCD43-23AE-4B4A-A82E-5DD8340DE9D7}" dt="2023-12-27T15:26:13.784" v="3001" actId="14100"/>
        <pc:sldMkLst>
          <pc:docMk/>
          <pc:sldMk cId="4027194653" sldId="269"/>
        </pc:sldMkLst>
        <pc:spChg chg="mod">
          <ac:chgData name="lakshminarashimman95@outlook.com" userId="051cd2a0c4c8fd39" providerId="LiveId" clId="{685DCD43-23AE-4B4A-A82E-5DD8340DE9D7}" dt="2023-12-27T15:26:13.784" v="3001" actId="14100"/>
          <ac:spMkLst>
            <pc:docMk/>
            <pc:sldMk cId="4027194653" sldId="269"/>
            <ac:spMk id="2" creationId="{1859A6B6-3DF3-45C9-8F55-3D22AE5B23EB}"/>
          </ac:spMkLst>
        </pc:spChg>
        <pc:spChg chg="del">
          <ac:chgData name="lakshminarashimman95@outlook.com" userId="051cd2a0c4c8fd39" providerId="LiveId" clId="{685DCD43-23AE-4B4A-A82E-5DD8340DE9D7}" dt="2023-12-27T15:25:39.257" v="2987"/>
          <ac:spMkLst>
            <pc:docMk/>
            <pc:sldMk cId="4027194653" sldId="269"/>
            <ac:spMk id="3" creationId="{549D9DAC-9E49-4190-9FC4-42338F801584}"/>
          </ac:spMkLst>
        </pc:spChg>
      </pc:sldChg>
      <pc:sldChg chg="modSp add">
        <pc:chgData name="lakshminarashimman95@outlook.com" userId="051cd2a0c4c8fd39" providerId="LiveId" clId="{685DCD43-23AE-4B4A-A82E-5DD8340DE9D7}" dt="2023-12-27T17:35:44.558" v="3031" actId="27636"/>
        <pc:sldMkLst>
          <pc:docMk/>
          <pc:sldMk cId="1337417090" sldId="270"/>
        </pc:sldMkLst>
        <pc:spChg chg="mod">
          <ac:chgData name="lakshminarashimman95@outlook.com" userId="051cd2a0c4c8fd39" providerId="LiveId" clId="{685DCD43-23AE-4B4A-A82E-5DD8340DE9D7}" dt="2023-12-27T17:35:44.558" v="3031" actId="27636"/>
          <ac:spMkLst>
            <pc:docMk/>
            <pc:sldMk cId="1337417090" sldId="270"/>
            <ac:spMk id="2" creationId="{02F1961B-5421-4A57-A230-A1DD55EE21CD}"/>
          </ac:spMkLst>
        </pc:spChg>
        <pc:spChg chg="mod">
          <ac:chgData name="lakshminarashimman95@outlook.com" userId="051cd2a0c4c8fd39" providerId="LiveId" clId="{685DCD43-23AE-4B4A-A82E-5DD8340DE9D7}" dt="2023-12-27T17:35:33.722" v="3008" actId="14100"/>
          <ac:spMkLst>
            <pc:docMk/>
            <pc:sldMk cId="1337417090" sldId="270"/>
            <ac:spMk id="3" creationId="{10C9BA8E-AE9E-4D32-8F33-E6F9359569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57172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62478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2BB26E-70BD-417A-81EF-E8D0FA392B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588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31935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2BB26E-70BD-417A-81EF-E8D0FA392B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5525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905393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931688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3058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254582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AA4D43-3609-48C1-B2E3-9D69390279CD}" type="datetimeFigureOut">
              <a:rPr lang="en-IN" smtClean="0"/>
              <a:t>27-12-2023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298562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423189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4D43-3609-48C1-B2E3-9D69390279CD}" type="datetimeFigureOut">
              <a:rPr lang="en-IN" smtClean="0"/>
              <a:t>27-12-2023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40099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4D43-3609-48C1-B2E3-9D69390279CD}" type="datetimeFigureOut">
              <a:rPr lang="en-IN" smtClean="0"/>
              <a:t>27-12-2023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32970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4D43-3609-48C1-B2E3-9D69390279CD}" type="datetimeFigureOut">
              <a:rPr lang="en-IN" smtClean="0"/>
              <a:t>27-12-2023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337134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26631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AA4D43-3609-48C1-B2E3-9D69390279CD}" type="datetimeFigureOut">
              <a:rPr lang="en-IN" smtClean="0"/>
              <a:t>27-12-2023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2BB26E-70BD-417A-81EF-E8D0FA392BCB}" type="slidenum">
              <a:rPr lang="en-IN" smtClean="0"/>
              <a:t>‹#›</a:t>
            </a:fld>
            <a:endParaRPr lang="en-IN"/>
          </a:p>
        </p:txBody>
      </p:sp>
    </p:spTree>
    <p:extLst>
      <p:ext uri="{BB962C8B-B14F-4D97-AF65-F5344CB8AC3E}">
        <p14:creationId xmlns:p14="http://schemas.microsoft.com/office/powerpoint/2010/main" val="194228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AA4D43-3609-48C1-B2E3-9D69390279CD}" type="datetimeFigureOut">
              <a:rPr lang="en-IN" smtClean="0"/>
              <a:t>27-12-2023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2BB26E-70BD-417A-81EF-E8D0FA392BCB}" type="slidenum">
              <a:rPr lang="en-IN" smtClean="0"/>
              <a:t>‹#›</a:t>
            </a:fld>
            <a:endParaRPr lang="en-IN"/>
          </a:p>
        </p:txBody>
      </p:sp>
    </p:spTree>
    <p:extLst>
      <p:ext uri="{BB962C8B-B14F-4D97-AF65-F5344CB8AC3E}">
        <p14:creationId xmlns:p14="http://schemas.microsoft.com/office/powerpoint/2010/main" val="1277100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43A-0B88-4F92-A2B6-953C7FE559B7}"/>
              </a:ext>
            </a:extLst>
          </p:cNvPr>
          <p:cNvSpPr>
            <a:spLocks noGrp="1"/>
          </p:cNvSpPr>
          <p:nvPr>
            <p:ph type="ctrTitle"/>
          </p:nvPr>
        </p:nvSpPr>
        <p:spPr/>
        <p:txBody>
          <a:bodyPr>
            <a:normAutofit fontScale="90000"/>
          </a:bodyPr>
          <a:lstStyle/>
          <a:p>
            <a:r>
              <a:rPr lang="en-US" dirty="0" err="1"/>
              <a:t>Mitron</a:t>
            </a:r>
            <a:r>
              <a:rPr lang="en-US" dirty="0"/>
              <a:t> Bank Product Strategy – </a:t>
            </a:r>
            <a:r>
              <a:rPr lang="en-US" dirty="0" err="1"/>
              <a:t>Codebasics</a:t>
            </a:r>
            <a:r>
              <a:rPr lang="en-US" dirty="0"/>
              <a:t> Project</a:t>
            </a:r>
            <a:endParaRPr lang="en-IN" dirty="0"/>
          </a:p>
        </p:txBody>
      </p:sp>
      <p:sp>
        <p:nvSpPr>
          <p:cNvPr id="3" name="Subtitle 2">
            <a:extLst>
              <a:ext uri="{FF2B5EF4-FFF2-40B4-BE49-F238E27FC236}">
                <a16:creationId xmlns:a16="http://schemas.microsoft.com/office/drawing/2014/main" id="{81F21A81-5923-4D1D-8F42-88F6D8DF75A1}"/>
              </a:ext>
            </a:extLst>
          </p:cNvPr>
          <p:cNvSpPr>
            <a:spLocks noGrp="1"/>
          </p:cNvSpPr>
          <p:nvPr>
            <p:ph type="subTitle" idx="1"/>
          </p:nvPr>
        </p:nvSpPr>
        <p:spPr/>
        <p:txBody>
          <a:bodyPr/>
          <a:lstStyle/>
          <a:p>
            <a:r>
              <a:rPr lang="en-US" dirty="0"/>
              <a:t>By </a:t>
            </a:r>
          </a:p>
          <a:p>
            <a:r>
              <a:rPr lang="en-US" dirty="0"/>
              <a:t>Lakshmi Narashimman. D</a:t>
            </a:r>
            <a:endParaRPr lang="en-IN" dirty="0"/>
          </a:p>
        </p:txBody>
      </p:sp>
    </p:spTree>
    <p:extLst>
      <p:ext uri="{BB962C8B-B14F-4D97-AF65-F5344CB8AC3E}">
        <p14:creationId xmlns:p14="http://schemas.microsoft.com/office/powerpoint/2010/main" val="249085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AF30-2FD0-4754-BB52-F8C18D79CBA9}"/>
              </a:ext>
            </a:extLst>
          </p:cNvPr>
          <p:cNvSpPr>
            <a:spLocks noGrp="1"/>
          </p:cNvSpPr>
          <p:nvPr>
            <p:ph type="title"/>
          </p:nvPr>
        </p:nvSpPr>
        <p:spPr/>
        <p:txBody>
          <a:bodyPr/>
          <a:lstStyle/>
          <a:p>
            <a:r>
              <a:rPr lang="en-IN" dirty="0"/>
              <a:t>Which category attracts the highest income utilization? </a:t>
            </a:r>
          </a:p>
        </p:txBody>
      </p:sp>
      <p:sp>
        <p:nvSpPr>
          <p:cNvPr id="3" name="Content Placeholder 2">
            <a:extLst>
              <a:ext uri="{FF2B5EF4-FFF2-40B4-BE49-F238E27FC236}">
                <a16:creationId xmlns:a16="http://schemas.microsoft.com/office/drawing/2014/main" id="{D1D8F209-5702-4532-A62D-FBFBE5618FC5}"/>
              </a:ext>
            </a:extLst>
          </p:cNvPr>
          <p:cNvSpPr>
            <a:spLocks noGrp="1"/>
          </p:cNvSpPr>
          <p:nvPr>
            <p:ph idx="1"/>
          </p:nvPr>
        </p:nvSpPr>
        <p:spPr>
          <a:xfrm>
            <a:off x="2589212" y="2133599"/>
            <a:ext cx="8915400" cy="4431957"/>
          </a:xfrm>
        </p:spPr>
        <p:txBody>
          <a:bodyPr/>
          <a:lstStyle/>
          <a:p>
            <a:r>
              <a:rPr lang="en-US" dirty="0"/>
              <a:t>Bills, Groceries, Electronics, health and wellness are the categories that enjoy the highest income utilization above 30.  </a:t>
            </a:r>
          </a:p>
          <a:p>
            <a:endParaRPr lang="en-IN" dirty="0"/>
          </a:p>
        </p:txBody>
      </p:sp>
      <p:pic>
        <p:nvPicPr>
          <p:cNvPr id="4" name="Picture 3">
            <a:extLst>
              <a:ext uri="{FF2B5EF4-FFF2-40B4-BE49-F238E27FC236}">
                <a16:creationId xmlns:a16="http://schemas.microsoft.com/office/drawing/2014/main" id="{201CCF20-DC5D-473A-856D-0E32548F37D0}"/>
              </a:ext>
            </a:extLst>
          </p:cNvPr>
          <p:cNvPicPr>
            <a:picLocks noChangeAspect="1"/>
          </p:cNvPicPr>
          <p:nvPr/>
        </p:nvPicPr>
        <p:blipFill>
          <a:blip r:embed="rId2"/>
          <a:stretch>
            <a:fillRect/>
          </a:stretch>
        </p:blipFill>
        <p:spPr>
          <a:xfrm>
            <a:off x="4624590" y="2881970"/>
            <a:ext cx="3662676" cy="3488535"/>
          </a:xfrm>
          <a:prstGeom prst="rect">
            <a:avLst/>
          </a:prstGeom>
        </p:spPr>
      </p:pic>
    </p:spTree>
    <p:extLst>
      <p:ext uri="{BB962C8B-B14F-4D97-AF65-F5344CB8AC3E}">
        <p14:creationId xmlns:p14="http://schemas.microsoft.com/office/powerpoint/2010/main" val="148367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C247-2F9A-4BF3-8CD4-366387DBBD2A}"/>
              </a:ext>
            </a:extLst>
          </p:cNvPr>
          <p:cNvSpPr>
            <a:spLocks noGrp="1"/>
          </p:cNvSpPr>
          <p:nvPr>
            <p:ph type="title"/>
          </p:nvPr>
        </p:nvSpPr>
        <p:spPr/>
        <p:txBody>
          <a:bodyPr/>
          <a:lstStyle/>
          <a:p>
            <a:r>
              <a:rPr lang="en-IN" dirty="0"/>
              <a:t>Which month enjoyed a higher income utilization percentage?</a:t>
            </a:r>
          </a:p>
        </p:txBody>
      </p:sp>
      <p:sp>
        <p:nvSpPr>
          <p:cNvPr id="3" name="Content Placeholder 2">
            <a:extLst>
              <a:ext uri="{FF2B5EF4-FFF2-40B4-BE49-F238E27FC236}">
                <a16:creationId xmlns:a16="http://schemas.microsoft.com/office/drawing/2014/main" id="{9415092A-9F62-4681-ACFA-E0EC9ECC7718}"/>
              </a:ext>
            </a:extLst>
          </p:cNvPr>
          <p:cNvSpPr>
            <a:spLocks noGrp="1"/>
          </p:cNvSpPr>
          <p:nvPr>
            <p:ph idx="1"/>
          </p:nvPr>
        </p:nvSpPr>
        <p:spPr/>
        <p:txBody>
          <a:bodyPr/>
          <a:lstStyle/>
          <a:p>
            <a:r>
              <a:rPr lang="en-IN" dirty="0"/>
              <a:t>The months August, September and October attracted the highest income utilization percentage as the festival seasons and pre-festival shopping occurs during this time, where customers do their bulk purchases. </a:t>
            </a:r>
          </a:p>
          <a:p>
            <a:endParaRPr lang="en-IN" dirty="0"/>
          </a:p>
        </p:txBody>
      </p:sp>
      <p:pic>
        <p:nvPicPr>
          <p:cNvPr id="4" name="Picture 3">
            <a:extLst>
              <a:ext uri="{FF2B5EF4-FFF2-40B4-BE49-F238E27FC236}">
                <a16:creationId xmlns:a16="http://schemas.microsoft.com/office/drawing/2014/main" id="{FFCA9B7D-8C83-4067-BCC7-A11FC0285FA2}"/>
              </a:ext>
            </a:extLst>
          </p:cNvPr>
          <p:cNvPicPr>
            <a:picLocks noChangeAspect="1"/>
          </p:cNvPicPr>
          <p:nvPr/>
        </p:nvPicPr>
        <p:blipFill>
          <a:blip r:embed="rId2"/>
          <a:stretch>
            <a:fillRect/>
          </a:stretch>
        </p:blipFill>
        <p:spPr>
          <a:xfrm>
            <a:off x="4657540" y="3429000"/>
            <a:ext cx="3160168" cy="2195204"/>
          </a:xfrm>
          <a:prstGeom prst="rect">
            <a:avLst/>
          </a:prstGeom>
        </p:spPr>
      </p:pic>
    </p:spTree>
    <p:extLst>
      <p:ext uri="{BB962C8B-B14F-4D97-AF65-F5344CB8AC3E}">
        <p14:creationId xmlns:p14="http://schemas.microsoft.com/office/powerpoint/2010/main" val="78662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0A0B-CD27-410F-BA58-67932A9335FF}"/>
              </a:ext>
            </a:extLst>
          </p:cNvPr>
          <p:cNvSpPr>
            <a:spLocks noGrp="1"/>
          </p:cNvSpPr>
          <p:nvPr>
            <p:ph type="title"/>
          </p:nvPr>
        </p:nvSpPr>
        <p:spPr/>
        <p:txBody>
          <a:bodyPr/>
          <a:lstStyle/>
          <a:p>
            <a:r>
              <a:rPr lang="en-IN" dirty="0"/>
              <a:t>Which payment type had the highest income utilization percentage? </a:t>
            </a:r>
          </a:p>
        </p:txBody>
      </p:sp>
      <p:sp>
        <p:nvSpPr>
          <p:cNvPr id="3" name="Content Placeholder 2">
            <a:extLst>
              <a:ext uri="{FF2B5EF4-FFF2-40B4-BE49-F238E27FC236}">
                <a16:creationId xmlns:a16="http://schemas.microsoft.com/office/drawing/2014/main" id="{EBB100F7-8CD5-429F-A934-C8108E15CCDB}"/>
              </a:ext>
            </a:extLst>
          </p:cNvPr>
          <p:cNvSpPr>
            <a:spLocks noGrp="1"/>
          </p:cNvSpPr>
          <p:nvPr>
            <p:ph idx="1"/>
          </p:nvPr>
        </p:nvSpPr>
        <p:spPr/>
        <p:txBody>
          <a:bodyPr/>
          <a:lstStyle/>
          <a:p>
            <a:r>
              <a:rPr lang="en-US" dirty="0"/>
              <a:t>Credit card and UPI have the highest income utilization followed by Debit card for these customers. This is because of the increased penetration of UPI apps and credit cards by customers for multiple options like EMI. The usage of debit card is a bit lower as customers in India use debit card when their UPIs don't work. Net banking has the least income utilization percentage as the increased usage of UPI has minimized the usage of internet banking by customers often for the convenience. </a:t>
            </a:r>
          </a:p>
          <a:p>
            <a:endParaRPr lang="en-IN" dirty="0"/>
          </a:p>
        </p:txBody>
      </p:sp>
      <p:pic>
        <p:nvPicPr>
          <p:cNvPr id="4" name="Picture 3">
            <a:extLst>
              <a:ext uri="{FF2B5EF4-FFF2-40B4-BE49-F238E27FC236}">
                <a16:creationId xmlns:a16="http://schemas.microsoft.com/office/drawing/2014/main" id="{1C163143-B2EB-4FF5-8C26-ED7A79CA04D3}"/>
              </a:ext>
            </a:extLst>
          </p:cNvPr>
          <p:cNvPicPr>
            <a:picLocks noChangeAspect="1"/>
          </p:cNvPicPr>
          <p:nvPr/>
        </p:nvPicPr>
        <p:blipFill>
          <a:blip r:embed="rId2"/>
          <a:stretch>
            <a:fillRect/>
          </a:stretch>
        </p:blipFill>
        <p:spPr>
          <a:xfrm>
            <a:off x="5110621" y="4258511"/>
            <a:ext cx="3010618" cy="1573878"/>
          </a:xfrm>
          <a:prstGeom prst="rect">
            <a:avLst/>
          </a:prstGeom>
        </p:spPr>
      </p:pic>
    </p:spTree>
    <p:extLst>
      <p:ext uri="{BB962C8B-B14F-4D97-AF65-F5344CB8AC3E}">
        <p14:creationId xmlns:p14="http://schemas.microsoft.com/office/powerpoint/2010/main" val="1944243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BDD8-3CB7-4367-A0DA-8DBAFC148320}"/>
              </a:ext>
            </a:extLst>
          </p:cNvPr>
          <p:cNvSpPr>
            <a:spLocks noGrp="1"/>
          </p:cNvSpPr>
          <p:nvPr>
            <p:ph type="title"/>
          </p:nvPr>
        </p:nvSpPr>
        <p:spPr/>
        <p:txBody>
          <a:bodyPr/>
          <a:lstStyle/>
          <a:p>
            <a:r>
              <a:rPr lang="en-IN" dirty="0"/>
              <a:t>Credit Card Recommendations </a:t>
            </a:r>
          </a:p>
        </p:txBody>
      </p:sp>
      <p:sp>
        <p:nvSpPr>
          <p:cNvPr id="3" name="Content Placeholder 2">
            <a:extLst>
              <a:ext uri="{FF2B5EF4-FFF2-40B4-BE49-F238E27FC236}">
                <a16:creationId xmlns:a16="http://schemas.microsoft.com/office/drawing/2014/main" id="{CD253612-D16D-4426-BD80-98151F91034F}"/>
              </a:ext>
            </a:extLst>
          </p:cNvPr>
          <p:cNvSpPr>
            <a:spLocks noGrp="1"/>
          </p:cNvSpPr>
          <p:nvPr>
            <p:ph idx="1"/>
          </p:nvPr>
        </p:nvSpPr>
        <p:spPr>
          <a:xfrm>
            <a:off x="2589212" y="1524000"/>
            <a:ext cx="8915400" cy="4387222"/>
          </a:xfrm>
        </p:spPr>
        <p:txBody>
          <a:bodyPr/>
          <a:lstStyle/>
          <a:p>
            <a:r>
              <a:rPr lang="en-IN" dirty="0"/>
              <a:t>A Statista research of Jan 2021 and Jan 2022 states that more Indian customers are looking out for contactless payment options even in credit cards. The contactless transactions grew by 6x in 2021 compared to 2018. </a:t>
            </a:r>
          </a:p>
          <a:p>
            <a:r>
              <a:rPr lang="en-US" dirty="0"/>
              <a:t>Indians tend to be attracted to credit cards that offer lucrative rewards, such as cashback, discounts on dining, travel perks, and fuel rewards. According to RBI data, reward points played a significant role in increasing credit card usage in recent years.</a:t>
            </a:r>
          </a:p>
          <a:p>
            <a:r>
              <a:rPr lang="en-US" dirty="0"/>
              <a:t>Heightened security measures like two-factor authentication, fraud alerts, and enhanced encryption are critical. A study by PwC India highlights that security concerns often deter credit card usage.</a:t>
            </a:r>
            <a:endParaRPr lang="en-IN" dirty="0"/>
          </a:p>
        </p:txBody>
      </p:sp>
    </p:spTree>
    <p:extLst>
      <p:ext uri="{BB962C8B-B14F-4D97-AF65-F5344CB8AC3E}">
        <p14:creationId xmlns:p14="http://schemas.microsoft.com/office/powerpoint/2010/main" val="118375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47B4-E782-4321-8111-20BCA57CA588}"/>
              </a:ext>
            </a:extLst>
          </p:cNvPr>
          <p:cNvSpPr>
            <a:spLocks noGrp="1"/>
          </p:cNvSpPr>
          <p:nvPr>
            <p:ph type="title"/>
          </p:nvPr>
        </p:nvSpPr>
        <p:spPr/>
        <p:txBody>
          <a:bodyPr/>
          <a:lstStyle/>
          <a:p>
            <a:r>
              <a:rPr lang="en-IN" dirty="0"/>
              <a:t>Credit card recommendations</a:t>
            </a:r>
          </a:p>
        </p:txBody>
      </p:sp>
      <p:sp>
        <p:nvSpPr>
          <p:cNvPr id="3" name="Content Placeholder 2">
            <a:extLst>
              <a:ext uri="{FF2B5EF4-FFF2-40B4-BE49-F238E27FC236}">
                <a16:creationId xmlns:a16="http://schemas.microsoft.com/office/drawing/2014/main" id="{B9932B20-C4B9-4963-8162-B8DFB15C9987}"/>
              </a:ext>
            </a:extLst>
          </p:cNvPr>
          <p:cNvSpPr>
            <a:spLocks noGrp="1"/>
          </p:cNvSpPr>
          <p:nvPr>
            <p:ph idx="1"/>
          </p:nvPr>
        </p:nvSpPr>
        <p:spPr/>
        <p:txBody>
          <a:bodyPr/>
          <a:lstStyle/>
          <a:p>
            <a:r>
              <a:rPr lang="en-US" dirty="0"/>
              <a:t>Tailoring offers and benefits based on spending patterns and lifestyle choices can make credit cards more appealing. Offering personalized deals or discounts at preferred retailers or for specific spending categories can drive usage. </a:t>
            </a:r>
          </a:p>
          <a:p>
            <a:r>
              <a:rPr lang="en-US" dirty="0"/>
              <a:t>Indians are often sensitive to fees. Credit cards with minimal or waived annual fees tend to attract more users, as per a report by CRISIL Research.</a:t>
            </a:r>
          </a:p>
          <a:p>
            <a:r>
              <a:rPr lang="en-US" dirty="0"/>
              <a:t>Educating consumers about the responsible use of credit cards and their benefits can also positively impact usage. Programs and resources that promote financial literacy can encourage more individuals to use credit cards. </a:t>
            </a:r>
            <a:endParaRPr lang="en-IN" dirty="0"/>
          </a:p>
        </p:txBody>
      </p:sp>
    </p:spTree>
    <p:extLst>
      <p:ext uri="{BB962C8B-B14F-4D97-AF65-F5344CB8AC3E}">
        <p14:creationId xmlns:p14="http://schemas.microsoft.com/office/powerpoint/2010/main" val="329354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A6B6-3DF3-45C9-8F55-3D22AE5B23EB}"/>
              </a:ext>
            </a:extLst>
          </p:cNvPr>
          <p:cNvSpPr>
            <a:spLocks noGrp="1"/>
          </p:cNvSpPr>
          <p:nvPr>
            <p:ph type="title"/>
          </p:nvPr>
        </p:nvSpPr>
        <p:spPr>
          <a:xfrm>
            <a:off x="2592925" y="2364259"/>
            <a:ext cx="8911687" cy="2232455"/>
          </a:xfrm>
        </p:spPr>
        <p:txBody>
          <a:bodyPr>
            <a:normAutofit/>
          </a:bodyPr>
          <a:lstStyle/>
          <a:p>
            <a:pPr algn="ctr"/>
            <a:r>
              <a:rPr lang="en-IN" sz="9600" dirty="0"/>
              <a:t>THANK YOU</a:t>
            </a:r>
          </a:p>
        </p:txBody>
      </p:sp>
    </p:spTree>
    <p:extLst>
      <p:ext uri="{BB962C8B-B14F-4D97-AF65-F5344CB8AC3E}">
        <p14:creationId xmlns:p14="http://schemas.microsoft.com/office/powerpoint/2010/main" val="402719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961B-5421-4A57-A230-A1DD55EE21CD}"/>
              </a:ext>
            </a:extLst>
          </p:cNvPr>
          <p:cNvSpPr>
            <a:spLocks noGrp="1"/>
          </p:cNvSpPr>
          <p:nvPr>
            <p:ph type="title"/>
          </p:nvPr>
        </p:nvSpPr>
        <p:spPr>
          <a:xfrm>
            <a:off x="2592925" y="624110"/>
            <a:ext cx="8911687" cy="693944"/>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10C9BA8E-AE9E-4D32-8F33-E6F9359569A1}"/>
              </a:ext>
            </a:extLst>
          </p:cNvPr>
          <p:cNvSpPr>
            <a:spLocks noGrp="1"/>
          </p:cNvSpPr>
          <p:nvPr>
            <p:ph idx="1"/>
          </p:nvPr>
        </p:nvSpPr>
        <p:spPr>
          <a:xfrm>
            <a:off x="2589212" y="1540476"/>
            <a:ext cx="8915400" cy="4693414"/>
          </a:xfrm>
        </p:spPr>
        <p:txBody>
          <a:bodyPr>
            <a:normAutofit fontScale="85000" lnSpcReduction="20000"/>
          </a:bodyPr>
          <a:lstStyle/>
          <a:p>
            <a:r>
              <a:rPr lang="en-US" dirty="0" err="1"/>
              <a:t>Mitron</a:t>
            </a:r>
            <a:r>
              <a:rPr lang="en-US" dirty="0"/>
              <a:t> Bank is a legacy financial institution headquartered in Hyderabad. They want to introduce a new line of credit cards, aiming to broaden its product offerings and reach in the financial market. </a:t>
            </a:r>
          </a:p>
          <a:p>
            <a:endParaRPr lang="en-US" dirty="0"/>
          </a:p>
          <a:p>
            <a:r>
              <a:rPr lang="en-US" dirty="0" err="1"/>
              <a:t>AtliQ</a:t>
            </a:r>
            <a:r>
              <a:rPr lang="en-US" dirty="0"/>
              <a:t> Data Services came to know about this through an internal link and approached </a:t>
            </a:r>
            <a:r>
              <a:rPr lang="en-US" dirty="0" err="1"/>
              <a:t>Mitron</a:t>
            </a:r>
            <a:r>
              <a:rPr lang="en-US" dirty="0"/>
              <a:t> Bank with a proposal to implement this project. However, the strategy director of </a:t>
            </a:r>
            <a:r>
              <a:rPr lang="en-US" dirty="0" err="1"/>
              <a:t>Mitron</a:t>
            </a:r>
            <a:r>
              <a:rPr lang="en-US" dirty="0"/>
              <a:t> Bank, Mr. </a:t>
            </a:r>
            <a:r>
              <a:rPr lang="en-US" dirty="0" err="1"/>
              <a:t>Bashnir</a:t>
            </a:r>
            <a:r>
              <a:rPr lang="en-US" dirty="0"/>
              <a:t> Rover is skeptical and asked them to do a pilot project with the sample data before handing over them the full project. They provided a sample dataset of 4000 customers across five cities on their online spending and other details. </a:t>
            </a:r>
          </a:p>
          <a:p>
            <a:endParaRPr lang="en-US" dirty="0"/>
          </a:p>
          <a:p>
            <a:r>
              <a:rPr lang="en-US" dirty="0"/>
              <a:t>Peter Pandey is a data analyst at </a:t>
            </a:r>
            <a:r>
              <a:rPr lang="en-US" dirty="0" err="1"/>
              <a:t>AtliQ</a:t>
            </a:r>
            <a:r>
              <a:rPr lang="en-US" dirty="0"/>
              <a:t> Data Services and was asked by his manager to take over this project. His role is to </a:t>
            </a:r>
            <a:r>
              <a:rPr lang="en-US" dirty="0" err="1"/>
              <a:t>analyse</a:t>
            </a:r>
            <a:r>
              <a:rPr lang="en-US" dirty="0"/>
              <a:t> the provided sample data and report key findings to the strategy team of </a:t>
            </a:r>
            <a:r>
              <a:rPr lang="en-US" dirty="0" err="1"/>
              <a:t>Mitron</a:t>
            </a:r>
            <a:r>
              <a:rPr lang="en-US" dirty="0"/>
              <a:t> Bank. This analysis is expected to guide them in tailoring the credit cards to customer needs and market trends. </a:t>
            </a:r>
          </a:p>
          <a:p>
            <a:endParaRPr lang="en-US" dirty="0"/>
          </a:p>
          <a:p>
            <a:r>
              <a:rPr lang="en-US" dirty="0"/>
              <a:t>The successful acquisition of this project depends on Peter's ability to provide actionable, data-driven recommendations and impress Mr. </a:t>
            </a:r>
            <a:r>
              <a:rPr lang="en-US" dirty="0" err="1"/>
              <a:t>Bashnir</a:t>
            </a:r>
            <a:r>
              <a:rPr lang="en-US" dirty="0"/>
              <a:t> Rover &amp; his team. Peter requested support from his manager Tony Sharma, and he provided him with some ideas to generate insights based on the data provided. </a:t>
            </a:r>
            <a:endParaRPr lang="en-IN" dirty="0"/>
          </a:p>
        </p:txBody>
      </p:sp>
    </p:spTree>
    <p:extLst>
      <p:ext uri="{BB962C8B-B14F-4D97-AF65-F5344CB8AC3E}">
        <p14:creationId xmlns:p14="http://schemas.microsoft.com/office/powerpoint/2010/main" val="133741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634D-59E2-4E2C-8A34-60274DC13FC9}"/>
              </a:ext>
            </a:extLst>
          </p:cNvPr>
          <p:cNvSpPr>
            <a:spLocks noGrp="1"/>
          </p:cNvSpPr>
          <p:nvPr>
            <p:ph type="title"/>
          </p:nvPr>
        </p:nvSpPr>
        <p:spPr/>
        <p:txBody>
          <a:bodyPr/>
          <a:lstStyle/>
          <a:p>
            <a:r>
              <a:rPr lang="en-IN" dirty="0"/>
              <a:t>Where do people spend their money the most?</a:t>
            </a:r>
          </a:p>
        </p:txBody>
      </p:sp>
      <p:sp>
        <p:nvSpPr>
          <p:cNvPr id="3" name="Content Placeholder 2">
            <a:extLst>
              <a:ext uri="{FF2B5EF4-FFF2-40B4-BE49-F238E27FC236}">
                <a16:creationId xmlns:a16="http://schemas.microsoft.com/office/drawing/2014/main" id="{15DC063D-541E-42DA-B299-1158B8F5E7E9}"/>
              </a:ext>
            </a:extLst>
          </p:cNvPr>
          <p:cNvSpPr>
            <a:spLocks noGrp="1"/>
          </p:cNvSpPr>
          <p:nvPr>
            <p:ph idx="1"/>
          </p:nvPr>
        </p:nvSpPr>
        <p:spPr/>
        <p:txBody>
          <a:bodyPr/>
          <a:lstStyle/>
          <a:p>
            <a:r>
              <a:rPr lang="en-US" dirty="0"/>
              <a:t>More than 72% of total spending goes to bills, electronics, groceries, health and wellness and travel. It is in these segments people spend more money into. </a:t>
            </a:r>
          </a:p>
          <a:p>
            <a:endParaRPr lang="en-IN" dirty="0"/>
          </a:p>
        </p:txBody>
      </p:sp>
      <p:pic>
        <p:nvPicPr>
          <p:cNvPr id="4" name="Picture 3">
            <a:extLst>
              <a:ext uri="{FF2B5EF4-FFF2-40B4-BE49-F238E27FC236}">
                <a16:creationId xmlns:a16="http://schemas.microsoft.com/office/drawing/2014/main" id="{32B18511-4E43-4186-9316-770E090A84AE}"/>
              </a:ext>
            </a:extLst>
          </p:cNvPr>
          <p:cNvPicPr>
            <a:picLocks noChangeAspect="1"/>
          </p:cNvPicPr>
          <p:nvPr/>
        </p:nvPicPr>
        <p:blipFill rotWithShape="1">
          <a:blip r:embed="rId2"/>
          <a:srcRect l="20240" t="29019" r="38300" b="20826"/>
          <a:stretch/>
        </p:blipFill>
        <p:spPr>
          <a:xfrm>
            <a:off x="3929447" y="3006812"/>
            <a:ext cx="4868564" cy="3312925"/>
          </a:xfrm>
          <a:prstGeom prst="rect">
            <a:avLst/>
          </a:prstGeom>
        </p:spPr>
      </p:pic>
    </p:spTree>
    <p:extLst>
      <p:ext uri="{BB962C8B-B14F-4D97-AF65-F5344CB8AC3E}">
        <p14:creationId xmlns:p14="http://schemas.microsoft.com/office/powerpoint/2010/main" val="408472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96CA-02BA-4E30-B10A-6B3C79705328}"/>
              </a:ext>
            </a:extLst>
          </p:cNvPr>
          <p:cNvSpPr>
            <a:spLocks noGrp="1"/>
          </p:cNvSpPr>
          <p:nvPr>
            <p:ph type="title"/>
          </p:nvPr>
        </p:nvSpPr>
        <p:spPr/>
        <p:txBody>
          <a:bodyPr/>
          <a:lstStyle/>
          <a:p>
            <a:r>
              <a:rPr lang="en-IN" dirty="0"/>
              <a:t>Which employees contribute to major spending? </a:t>
            </a:r>
          </a:p>
        </p:txBody>
      </p:sp>
      <p:sp>
        <p:nvSpPr>
          <p:cNvPr id="3" name="Content Placeholder 2">
            <a:extLst>
              <a:ext uri="{FF2B5EF4-FFF2-40B4-BE49-F238E27FC236}">
                <a16:creationId xmlns:a16="http://schemas.microsoft.com/office/drawing/2014/main" id="{A13978CB-655B-43EC-A09E-2EF7E3BBC16F}"/>
              </a:ext>
            </a:extLst>
          </p:cNvPr>
          <p:cNvSpPr>
            <a:spLocks noGrp="1"/>
          </p:cNvSpPr>
          <p:nvPr>
            <p:ph idx="1"/>
          </p:nvPr>
        </p:nvSpPr>
        <p:spPr>
          <a:xfrm>
            <a:off x="2589212" y="2133599"/>
            <a:ext cx="8915400" cy="4316627"/>
          </a:xfrm>
        </p:spPr>
        <p:txBody>
          <a:bodyPr/>
          <a:lstStyle/>
          <a:p>
            <a:r>
              <a:rPr lang="en-IN" dirty="0"/>
              <a:t>Salaried employees solely contribute to 55 percent of the total spending. Business owners and the salaried employees contribute to more than 75% of total spending. It is optimal to focus on salaried employees, business owners and freelancers as they contribute to a major chunk of spending. The government employees contribute to least spending when it comes to even the credit card spending. </a:t>
            </a:r>
          </a:p>
        </p:txBody>
      </p:sp>
      <p:pic>
        <p:nvPicPr>
          <p:cNvPr id="5" name="Picture 4">
            <a:extLst>
              <a:ext uri="{FF2B5EF4-FFF2-40B4-BE49-F238E27FC236}">
                <a16:creationId xmlns:a16="http://schemas.microsoft.com/office/drawing/2014/main" id="{E2AB5AB0-1D9E-414D-B87A-207F1D50FEEB}"/>
              </a:ext>
            </a:extLst>
          </p:cNvPr>
          <p:cNvPicPr>
            <a:picLocks noChangeAspect="1"/>
          </p:cNvPicPr>
          <p:nvPr/>
        </p:nvPicPr>
        <p:blipFill>
          <a:blip r:embed="rId2"/>
          <a:stretch>
            <a:fillRect/>
          </a:stretch>
        </p:blipFill>
        <p:spPr>
          <a:xfrm>
            <a:off x="3025656" y="4098532"/>
            <a:ext cx="8022646" cy="2135357"/>
          </a:xfrm>
          <a:prstGeom prst="rect">
            <a:avLst/>
          </a:prstGeom>
        </p:spPr>
      </p:pic>
    </p:spTree>
    <p:extLst>
      <p:ext uri="{BB962C8B-B14F-4D97-AF65-F5344CB8AC3E}">
        <p14:creationId xmlns:p14="http://schemas.microsoft.com/office/powerpoint/2010/main" val="345167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1C32-2D93-45AE-9171-5464768AB596}"/>
              </a:ext>
            </a:extLst>
          </p:cNvPr>
          <p:cNvSpPr>
            <a:spLocks noGrp="1"/>
          </p:cNvSpPr>
          <p:nvPr>
            <p:ph type="title"/>
          </p:nvPr>
        </p:nvSpPr>
        <p:spPr/>
        <p:txBody>
          <a:bodyPr/>
          <a:lstStyle/>
          <a:p>
            <a:r>
              <a:rPr lang="en-IN" dirty="0"/>
              <a:t>Who spends more on an average? Men or Women</a:t>
            </a:r>
          </a:p>
        </p:txBody>
      </p:sp>
      <p:sp>
        <p:nvSpPr>
          <p:cNvPr id="3" name="Content Placeholder 2">
            <a:extLst>
              <a:ext uri="{FF2B5EF4-FFF2-40B4-BE49-F238E27FC236}">
                <a16:creationId xmlns:a16="http://schemas.microsoft.com/office/drawing/2014/main" id="{9F67AEF0-7B8D-4082-8A2C-5A0590556F7F}"/>
              </a:ext>
            </a:extLst>
          </p:cNvPr>
          <p:cNvSpPr>
            <a:spLocks noGrp="1"/>
          </p:cNvSpPr>
          <p:nvPr>
            <p:ph idx="1"/>
          </p:nvPr>
        </p:nvSpPr>
        <p:spPr/>
        <p:txBody>
          <a:bodyPr/>
          <a:lstStyle/>
          <a:p>
            <a:r>
              <a:rPr lang="en-IN" dirty="0"/>
              <a:t>Women spend lesser than men from this sample dataset of 4000 customers. The average spending of women is 50 to 60 rupees lesser than men. </a:t>
            </a:r>
          </a:p>
        </p:txBody>
      </p:sp>
      <p:graphicFrame>
        <p:nvGraphicFramePr>
          <p:cNvPr id="4" name="Table 3">
            <a:extLst>
              <a:ext uri="{FF2B5EF4-FFF2-40B4-BE49-F238E27FC236}">
                <a16:creationId xmlns:a16="http://schemas.microsoft.com/office/drawing/2014/main" id="{B6FA7BFC-786B-4CE9-9EE4-9A0AFEAA9450}"/>
              </a:ext>
            </a:extLst>
          </p:cNvPr>
          <p:cNvGraphicFramePr>
            <a:graphicFrameLocks noGrp="1"/>
          </p:cNvGraphicFramePr>
          <p:nvPr>
            <p:extLst>
              <p:ext uri="{D42A27DB-BD31-4B8C-83A1-F6EECF244321}">
                <p14:modId xmlns:p14="http://schemas.microsoft.com/office/powerpoint/2010/main" val="2101271710"/>
              </p:ext>
            </p:extLst>
          </p:nvPr>
        </p:nvGraphicFramePr>
        <p:xfrm>
          <a:off x="3797643" y="3163330"/>
          <a:ext cx="6211330" cy="1993558"/>
        </p:xfrm>
        <a:graphic>
          <a:graphicData uri="http://schemas.openxmlformats.org/drawingml/2006/table">
            <a:tbl>
              <a:tblPr>
                <a:tableStyleId>{5C22544A-7EE6-4342-B048-85BDC9FD1C3A}</a:tableStyleId>
              </a:tblPr>
              <a:tblGrid>
                <a:gridCol w="1403224">
                  <a:extLst>
                    <a:ext uri="{9D8B030D-6E8A-4147-A177-3AD203B41FA5}">
                      <a16:colId xmlns:a16="http://schemas.microsoft.com/office/drawing/2014/main" val="1936446418"/>
                    </a:ext>
                  </a:extLst>
                </a:gridCol>
                <a:gridCol w="1403224">
                  <a:extLst>
                    <a:ext uri="{9D8B030D-6E8A-4147-A177-3AD203B41FA5}">
                      <a16:colId xmlns:a16="http://schemas.microsoft.com/office/drawing/2014/main" val="788200566"/>
                    </a:ext>
                  </a:extLst>
                </a:gridCol>
                <a:gridCol w="1527038">
                  <a:extLst>
                    <a:ext uri="{9D8B030D-6E8A-4147-A177-3AD203B41FA5}">
                      <a16:colId xmlns:a16="http://schemas.microsoft.com/office/drawing/2014/main" val="2166821440"/>
                    </a:ext>
                  </a:extLst>
                </a:gridCol>
                <a:gridCol w="1877844">
                  <a:extLst>
                    <a:ext uri="{9D8B030D-6E8A-4147-A177-3AD203B41FA5}">
                      <a16:colId xmlns:a16="http://schemas.microsoft.com/office/drawing/2014/main" val="2768171735"/>
                    </a:ext>
                  </a:extLst>
                </a:gridCol>
              </a:tblGrid>
              <a:tr h="636242">
                <a:tc>
                  <a:txBody>
                    <a:bodyPr/>
                    <a:lstStyle/>
                    <a:p>
                      <a:pPr algn="l" fontAlgn="b"/>
                      <a:r>
                        <a:rPr lang="en-IN" sz="1100" u="none" strike="noStrike">
                          <a:effectLst/>
                        </a:rPr>
                        <a:t>Average of spend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917152"/>
                  </a:ext>
                </a:extLst>
              </a:tr>
              <a:tr h="339329">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Married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Single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2092420"/>
                  </a:ext>
                </a:extLst>
              </a:tr>
              <a:tr h="339329">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590.2244229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501.6786309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573.3735844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1983676"/>
                  </a:ext>
                </a:extLst>
              </a:tr>
              <a:tr h="339329">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657.8765394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565.6009368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636.6641656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633223"/>
                  </a:ext>
                </a:extLst>
              </a:tr>
              <a:tr h="339329">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633.3699053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545.8471686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614.4649942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6314379"/>
                  </a:ext>
                </a:extLst>
              </a:tr>
            </a:tbl>
          </a:graphicData>
        </a:graphic>
      </p:graphicFrame>
    </p:spTree>
    <p:extLst>
      <p:ext uri="{BB962C8B-B14F-4D97-AF65-F5344CB8AC3E}">
        <p14:creationId xmlns:p14="http://schemas.microsoft.com/office/powerpoint/2010/main" val="23327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BECA-1F5C-4ABE-89F0-5536412543A5}"/>
              </a:ext>
            </a:extLst>
          </p:cNvPr>
          <p:cNvSpPr>
            <a:spLocks noGrp="1"/>
          </p:cNvSpPr>
          <p:nvPr>
            <p:ph type="title"/>
          </p:nvPr>
        </p:nvSpPr>
        <p:spPr/>
        <p:txBody>
          <a:bodyPr/>
          <a:lstStyle/>
          <a:p>
            <a:r>
              <a:rPr lang="en-IN" dirty="0"/>
              <a:t>Which age groups contribute to major spending?</a:t>
            </a:r>
          </a:p>
        </p:txBody>
      </p:sp>
      <p:sp>
        <p:nvSpPr>
          <p:cNvPr id="3" name="Content Placeholder 2">
            <a:extLst>
              <a:ext uri="{FF2B5EF4-FFF2-40B4-BE49-F238E27FC236}">
                <a16:creationId xmlns:a16="http://schemas.microsoft.com/office/drawing/2014/main" id="{695DC55A-789B-4CCF-98C1-C5AFB4E8E4B1}"/>
              </a:ext>
            </a:extLst>
          </p:cNvPr>
          <p:cNvSpPr>
            <a:spLocks noGrp="1"/>
          </p:cNvSpPr>
          <p:nvPr>
            <p:ph idx="1"/>
          </p:nvPr>
        </p:nvSpPr>
        <p:spPr/>
        <p:txBody>
          <a:bodyPr/>
          <a:lstStyle/>
          <a:p>
            <a:r>
              <a:rPr lang="en-IN" dirty="0"/>
              <a:t>The age groups of 25 to 45 contribute to more than 75% of spending. It is optimal for </a:t>
            </a:r>
            <a:r>
              <a:rPr lang="en-IN" dirty="0" err="1"/>
              <a:t>Mitron</a:t>
            </a:r>
            <a:r>
              <a:rPr lang="en-IN" dirty="0"/>
              <a:t> bank to focus on credit card marketing schemes towards these ages. </a:t>
            </a:r>
          </a:p>
          <a:p>
            <a:endParaRPr lang="en-IN" dirty="0"/>
          </a:p>
        </p:txBody>
      </p:sp>
      <p:pic>
        <p:nvPicPr>
          <p:cNvPr id="4" name="Picture 3">
            <a:extLst>
              <a:ext uri="{FF2B5EF4-FFF2-40B4-BE49-F238E27FC236}">
                <a16:creationId xmlns:a16="http://schemas.microsoft.com/office/drawing/2014/main" id="{B77CE2A5-3FDB-4269-9471-4E695EC94285}"/>
              </a:ext>
            </a:extLst>
          </p:cNvPr>
          <p:cNvPicPr>
            <a:picLocks noChangeAspect="1"/>
          </p:cNvPicPr>
          <p:nvPr/>
        </p:nvPicPr>
        <p:blipFill>
          <a:blip r:embed="rId2"/>
          <a:stretch>
            <a:fillRect/>
          </a:stretch>
        </p:blipFill>
        <p:spPr>
          <a:xfrm>
            <a:off x="3658896" y="3544330"/>
            <a:ext cx="4874207" cy="2032686"/>
          </a:xfrm>
          <a:prstGeom prst="rect">
            <a:avLst/>
          </a:prstGeom>
        </p:spPr>
      </p:pic>
    </p:spTree>
    <p:extLst>
      <p:ext uri="{BB962C8B-B14F-4D97-AF65-F5344CB8AC3E}">
        <p14:creationId xmlns:p14="http://schemas.microsoft.com/office/powerpoint/2010/main" val="66069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3B3A-0F45-4C9B-845C-2AE033972D0A}"/>
              </a:ext>
            </a:extLst>
          </p:cNvPr>
          <p:cNvSpPr>
            <a:spLocks noGrp="1"/>
          </p:cNvSpPr>
          <p:nvPr>
            <p:ph type="title"/>
          </p:nvPr>
        </p:nvSpPr>
        <p:spPr/>
        <p:txBody>
          <a:bodyPr/>
          <a:lstStyle/>
          <a:p>
            <a:r>
              <a:rPr lang="en-IN" dirty="0"/>
              <a:t>Which city has the highest average spend?</a:t>
            </a:r>
          </a:p>
        </p:txBody>
      </p:sp>
      <p:sp>
        <p:nvSpPr>
          <p:cNvPr id="3" name="Content Placeholder 2">
            <a:extLst>
              <a:ext uri="{FF2B5EF4-FFF2-40B4-BE49-F238E27FC236}">
                <a16:creationId xmlns:a16="http://schemas.microsoft.com/office/drawing/2014/main" id="{5415945F-1680-4249-A797-8D1662F40AA2}"/>
              </a:ext>
            </a:extLst>
          </p:cNvPr>
          <p:cNvSpPr>
            <a:spLocks noGrp="1"/>
          </p:cNvSpPr>
          <p:nvPr>
            <p:ph idx="1"/>
          </p:nvPr>
        </p:nvSpPr>
        <p:spPr/>
        <p:txBody>
          <a:bodyPr/>
          <a:lstStyle/>
          <a:p>
            <a:r>
              <a:rPr lang="en-IN" dirty="0"/>
              <a:t>Mumbai, Delhi and Bengaluru has the highest average spend. Their share of average of spending is 70% and contributes to major chunk of consumer spending among the sample dataset of 4000 customers. </a:t>
            </a:r>
          </a:p>
          <a:p>
            <a:endParaRPr lang="en-IN" dirty="0"/>
          </a:p>
        </p:txBody>
      </p:sp>
      <p:pic>
        <p:nvPicPr>
          <p:cNvPr id="4" name="Picture 3">
            <a:extLst>
              <a:ext uri="{FF2B5EF4-FFF2-40B4-BE49-F238E27FC236}">
                <a16:creationId xmlns:a16="http://schemas.microsoft.com/office/drawing/2014/main" id="{9A8F4789-615B-4E64-9D2D-A281EA215434}"/>
              </a:ext>
            </a:extLst>
          </p:cNvPr>
          <p:cNvPicPr>
            <a:picLocks noChangeAspect="1"/>
          </p:cNvPicPr>
          <p:nvPr/>
        </p:nvPicPr>
        <p:blipFill>
          <a:blip r:embed="rId2"/>
          <a:stretch>
            <a:fillRect/>
          </a:stretch>
        </p:blipFill>
        <p:spPr>
          <a:xfrm>
            <a:off x="2858099" y="3258273"/>
            <a:ext cx="7072091" cy="2401121"/>
          </a:xfrm>
          <a:prstGeom prst="rect">
            <a:avLst/>
          </a:prstGeom>
        </p:spPr>
      </p:pic>
    </p:spTree>
    <p:extLst>
      <p:ext uri="{BB962C8B-B14F-4D97-AF65-F5344CB8AC3E}">
        <p14:creationId xmlns:p14="http://schemas.microsoft.com/office/powerpoint/2010/main" val="265459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2016-683A-406B-AA4D-08E5597A366A}"/>
              </a:ext>
            </a:extLst>
          </p:cNvPr>
          <p:cNvSpPr>
            <a:spLocks noGrp="1"/>
          </p:cNvSpPr>
          <p:nvPr>
            <p:ph type="title"/>
          </p:nvPr>
        </p:nvSpPr>
        <p:spPr/>
        <p:txBody>
          <a:bodyPr/>
          <a:lstStyle/>
          <a:p>
            <a:r>
              <a:rPr lang="en-IN" dirty="0"/>
              <a:t>Which city has the highest income utilization percentage? </a:t>
            </a:r>
          </a:p>
        </p:txBody>
      </p:sp>
      <p:sp>
        <p:nvSpPr>
          <p:cNvPr id="3" name="Content Placeholder 2">
            <a:extLst>
              <a:ext uri="{FF2B5EF4-FFF2-40B4-BE49-F238E27FC236}">
                <a16:creationId xmlns:a16="http://schemas.microsoft.com/office/drawing/2014/main" id="{9F866BBB-9AB1-40A2-8B90-41E9D4D33F56}"/>
              </a:ext>
            </a:extLst>
          </p:cNvPr>
          <p:cNvSpPr>
            <a:spLocks noGrp="1"/>
          </p:cNvSpPr>
          <p:nvPr>
            <p:ph idx="1"/>
          </p:nvPr>
        </p:nvSpPr>
        <p:spPr/>
        <p:txBody>
          <a:bodyPr/>
          <a:lstStyle/>
          <a:p>
            <a:r>
              <a:rPr lang="en-IN" dirty="0"/>
              <a:t>Mumbai, Delhi and Bengaluru have the highest income utilization score of more than 250. Hence, it is optimal to target the customers from these cities for more credit cards. </a:t>
            </a:r>
          </a:p>
          <a:p>
            <a:endParaRPr lang="en-IN" dirty="0"/>
          </a:p>
        </p:txBody>
      </p:sp>
      <p:pic>
        <p:nvPicPr>
          <p:cNvPr id="4" name="Picture 3">
            <a:extLst>
              <a:ext uri="{FF2B5EF4-FFF2-40B4-BE49-F238E27FC236}">
                <a16:creationId xmlns:a16="http://schemas.microsoft.com/office/drawing/2014/main" id="{DD958D89-796A-4007-AF55-53E48D4DF01F}"/>
              </a:ext>
            </a:extLst>
          </p:cNvPr>
          <p:cNvPicPr>
            <a:picLocks noChangeAspect="1"/>
          </p:cNvPicPr>
          <p:nvPr/>
        </p:nvPicPr>
        <p:blipFill>
          <a:blip r:embed="rId2"/>
          <a:stretch>
            <a:fillRect/>
          </a:stretch>
        </p:blipFill>
        <p:spPr>
          <a:xfrm>
            <a:off x="4352740" y="3295593"/>
            <a:ext cx="4296989" cy="2615629"/>
          </a:xfrm>
          <a:prstGeom prst="rect">
            <a:avLst/>
          </a:prstGeom>
        </p:spPr>
      </p:pic>
    </p:spTree>
    <p:extLst>
      <p:ext uri="{BB962C8B-B14F-4D97-AF65-F5344CB8AC3E}">
        <p14:creationId xmlns:p14="http://schemas.microsoft.com/office/powerpoint/2010/main" val="89108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5E59-2537-49F0-890D-742EC6138134}"/>
              </a:ext>
            </a:extLst>
          </p:cNvPr>
          <p:cNvSpPr>
            <a:spLocks noGrp="1"/>
          </p:cNvSpPr>
          <p:nvPr>
            <p:ph type="title"/>
          </p:nvPr>
        </p:nvSpPr>
        <p:spPr/>
        <p:txBody>
          <a:bodyPr/>
          <a:lstStyle/>
          <a:p>
            <a:r>
              <a:rPr lang="en-IN" dirty="0"/>
              <a:t>Which occupation has the highest income utilization percentage?</a:t>
            </a:r>
          </a:p>
        </p:txBody>
      </p:sp>
      <p:sp>
        <p:nvSpPr>
          <p:cNvPr id="3" name="Content Placeholder 2">
            <a:extLst>
              <a:ext uri="{FF2B5EF4-FFF2-40B4-BE49-F238E27FC236}">
                <a16:creationId xmlns:a16="http://schemas.microsoft.com/office/drawing/2014/main" id="{86D2D74C-A274-48F0-95E9-E53F86CCA0EE}"/>
              </a:ext>
            </a:extLst>
          </p:cNvPr>
          <p:cNvSpPr>
            <a:spLocks noGrp="1"/>
          </p:cNvSpPr>
          <p:nvPr>
            <p:ph idx="1"/>
          </p:nvPr>
        </p:nvSpPr>
        <p:spPr/>
        <p:txBody>
          <a:bodyPr/>
          <a:lstStyle/>
          <a:p>
            <a:r>
              <a:rPr lang="en-IN" dirty="0"/>
              <a:t>The salaried employees and the freelancers have the highest income utilization percentage. In terms of income utilization, the freelancers have a higher score than the business owners. This is because Freelancers have a greater need to separate their personal and business expenses. And they look out for credit cards that can be used solely for their business purposes. </a:t>
            </a:r>
          </a:p>
          <a:p>
            <a:endParaRPr lang="en-IN" dirty="0"/>
          </a:p>
        </p:txBody>
      </p:sp>
      <p:pic>
        <p:nvPicPr>
          <p:cNvPr id="4" name="Picture 3">
            <a:extLst>
              <a:ext uri="{FF2B5EF4-FFF2-40B4-BE49-F238E27FC236}">
                <a16:creationId xmlns:a16="http://schemas.microsoft.com/office/drawing/2014/main" id="{B1CD97A4-688B-4300-8400-CA6C5DBE76DE}"/>
              </a:ext>
            </a:extLst>
          </p:cNvPr>
          <p:cNvPicPr>
            <a:picLocks noChangeAspect="1"/>
          </p:cNvPicPr>
          <p:nvPr/>
        </p:nvPicPr>
        <p:blipFill>
          <a:blip r:embed="rId2"/>
          <a:stretch>
            <a:fillRect/>
          </a:stretch>
        </p:blipFill>
        <p:spPr>
          <a:xfrm>
            <a:off x="4583399" y="3760781"/>
            <a:ext cx="4717119" cy="2871367"/>
          </a:xfrm>
          <a:prstGeom prst="rect">
            <a:avLst/>
          </a:prstGeom>
        </p:spPr>
      </p:pic>
    </p:spTree>
    <p:extLst>
      <p:ext uri="{BB962C8B-B14F-4D97-AF65-F5344CB8AC3E}">
        <p14:creationId xmlns:p14="http://schemas.microsoft.com/office/powerpoint/2010/main" val="3189153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244</TotalTime>
  <Words>1007</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Mitron Bank Product Strategy – Codebasics Project</vt:lpstr>
      <vt:lpstr>Problem Statement</vt:lpstr>
      <vt:lpstr>Where do people spend their money the most?</vt:lpstr>
      <vt:lpstr>Which employees contribute to major spending? </vt:lpstr>
      <vt:lpstr>Who spends more on an average? Men or Women</vt:lpstr>
      <vt:lpstr>Which age groups contribute to major spending?</vt:lpstr>
      <vt:lpstr>Which city has the highest average spend?</vt:lpstr>
      <vt:lpstr>Which city has the highest income utilization percentage? </vt:lpstr>
      <vt:lpstr>Which occupation has the highest income utilization percentage?</vt:lpstr>
      <vt:lpstr>Which category attracts the highest income utilization? </vt:lpstr>
      <vt:lpstr>Which month enjoyed a higher income utilization percentage?</vt:lpstr>
      <vt:lpstr>Which payment type had the highest income utilization percentage? </vt:lpstr>
      <vt:lpstr>Credit Card Recommendations </vt:lpstr>
      <vt:lpstr>Credit card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Mitron Bank Product Strategy – Codebasics Project</dc:title>
  <dc:creator>lakshminarashimman95@outlook.com</dc:creator>
  <cp:lastModifiedBy>lakshminarashimman95@outlook.com</cp:lastModifiedBy>
  <cp:revision>5</cp:revision>
  <dcterms:created xsi:type="dcterms:W3CDTF">2023-12-27T11:45:04Z</dcterms:created>
  <dcterms:modified xsi:type="dcterms:W3CDTF">2023-12-27T17:35:51Z</dcterms:modified>
</cp:coreProperties>
</file>