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D9937-0809-4C89-9255-FAACF691A8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1313B0D-8614-4941-A699-1D6FC486BD0E}">
      <dgm:prSet phldrT="[Text]"/>
      <dgm:spPr/>
      <dgm:t>
        <a:bodyPr/>
        <a:lstStyle/>
        <a:p>
          <a:r>
            <a:rPr lang="de-DE" dirty="0" smtClean="0"/>
            <a:t>Arbeiter werden eingestellt</a:t>
          </a:r>
          <a:endParaRPr lang="de-DE" dirty="0"/>
        </a:p>
      </dgm:t>
    </dgm:pt>
    <dgm:pt modelId="{FE8AE53E-8905-4DB3-88BC-4159F9D2880E}" type="parTrans" cxnId="{F2E6D6C7-3B72-4EE1-87B3-442C41A6F40A}">
      <dgm:prSet/>
      <dgm:spPr/>
      <dgm:t>
        <a:bodyPr/>
        <a:lstStyle/>
        <a:p>
          <a:endParaRPr lang="de-DE"/>
        </a:p>
      </dgm:t>
    </dgm:pt>
    <dgm:pt modelId="{0FB375B6-BCAA-437C-AD49-42DDAA7262A8}" type="sibTrans" cxnId="{F2E6D6C7-3B72-4EE1-87B3-442C41A6F40A}">
      <dgm:prSet/>
      <dgm:spPr/>
      <dgm:t>
        <a:bodyPr/>
        <a:lstStyle/>
        <a:p>
          <a:endParaRPr lang="de-DE"/>
        </a:p>
      </dgm:t>
    </dgm:pt>
    <dgm:pt modelId="{B8B28ED0-5645-4086-A6FE-3B834A341DBC}">
      <dgm:prSet phldrT="[Text]"/>
      <dgm:spPr/>
      <dgm:t>
        <a:bodyPr/>
        <a:lstStyle/>
        <a:p>
          <a:r>
            <a:rPr lang="de-DE" dirty="0" smtClean="0"/>
            <a:t>Zunahme der Realeinkommen</a:t>
          </a:r>
          <a:endParaRPr lang="de-DE" dirty="0"/>
        </a:p>
      </dgm:t>
    </dgm:pt>
    <dgm:pt modelId="{39740FF9-DED2-45BA-A354-E5FF30211231}" type="parTrans" cxnId="{3A7E66B2-19C3-473E-949C-816D2FBEFB91}">
      <dgm:prSet/>
      <dgm:spPr/>
      <dgm:t>
        <a:bodyPr/>
        <a:lstStyle/>
        <a:p>
          <a:endParaRPr lang="de-DE"/>
        </a:p>
      </dgm:t>
    </dgm:pt>
    <dgm:pt modelId="{67E418BF-CB00-4FD0-93EA-8AF236A67EBE}" type="sibTrans" cxnId="{3A7E66B2-19C3-473E-949C-816D2FBEFB91}">
      <dgm:prSet/>
      <dgm:spPr/>
      <dgm:t>
        <a:bodyPr/>
        <a:lstStyle/>
        <a:p>
          <a:endParaRPr lang="de-DE"/>
        </a:p>
      </dgm:t>
    </dgm:pt>
    <dgm:pt modelId="{4F739EFF-8C09-4843-A432-0061A63AA2C6}">
      <dgm:prSet phldrT="[Text]"/>
      <dgm:spPr/>
      <dgm:t>
        <a:bodyPr/>
        <a:lstStyle/>
        <a:p>
          <a:r>
            <a:rPr lang="de-DE" dirty="0" smtClean="0"/>
            <a:t>Höheres Einkommen bewirkt Nachfragesteigerung gemäß marginalen Neigungen</a:t>
          </a:r>
          <a:endParaRPr lang="de-DE" dirty="0"/>
        </a:p>
      </dgm:t>
    </dgm:pt>
    <dgm:pt modelId="{78927CB2-EE01-449D-B31E-E4CBD5C76A70}" type="parTrans" cxnId="{B367A028-7FC0-460E-8423-6012D42DE2B1}">
      <dgm:prSet/>
      <dgm:spPr/>
      <dgm:t>
        <a:bodyPr/>
        <a:lstStyle/>
        <a:p>
          <a:endParaRPr lang="de-DE"/>
        </a:p>
      </dgm:t>
    </dgm:pt>
    <dgm:pt modelId="{DF5FF11B-347A-41B2-88E4-4DBE261800C3}" type="sibTrans" cxnId="{B367A028-7FC0-460E-8423-6012D42DE2B1}">
      <dgm:prSet/>
      <dgm:spPr/>
      <dgm:t>
        <a:bodyPr/>
        <a:lstStyle/>
        <a:p>
          <a:endParaRPr lang="de-DE"/>
        </a:p>
      </dgm:t>
    </dgm:pt>
    <dgm:pt modelId="{E6EE9CF6-6E60-4774-B17D-D5E9E567D827}">
      <dgm:prSet phldrT="[Text]"/>
      <dgm:spPr/>
      <dgm:t>
        <a:bodyPr/>
        <a:lstStyle/>
        <a:p>
          <a:r>
            <a:rPr lang="de-DE" dirty="0" smtClean="0"/>
            <a:t>Produktionssteigerung</a:t>
          </a:r>
          <a:endParaRPr lang="de-DE" dirty="0"/>
        </a:p>
      </dgm:t>
    </dgm:pt>
    <dgm:pt modelId="{D7E610A1-B80A-435C-A5D1-E2D60AEE2190}" type="parTrans" cxnId="{C3C25469-1D61-490B-AD88-57DC13112474}">
      <dgm:prSet/>
      <dgm:spPr/>
      <dgm:t>
        <a:bodyPr/>
        <a:lstStyle/>
        <a:p>
          <a:endParaRPr lang="de-DE"/>
        </a:p>
      </dgm:t>
    </dgm:pt>
    <dgm:pt modelId="{7A9543D6-B510-45EE-BB8C-4678BAFAED11}" type="sibTrans" cxnId="{C3C25469-1D61-490B-AD88-57DC13112474}">
      <dgm:prSet/>
      <dgm:spPr/>
      <dgm:t>
        <a:bodyPr/>
        <a:lstStyle/>
        <a:p>
          <a:endParaRPr lang="de-DE"/>
        </a:p>
      </dgm:t>
    </dgm:pt>
    <dgm:pt modelId="{BDB4F6B5-3EC3-4BB4-A592-F7ED861A72ED}" type="pres">
      <dgm:prSet presAssocID="{B25D9937-0809-4C89-9255-FAACF691A8D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CD3D699-9116-46CF-A3CC-C5E88B90ED51}" type="pres">
      <dgm:prSet presAssocID="{91313B0D-8614-4941-A699-1D6FC486BD0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C69901-FAA6-4B16-8251-71CC371DA2C2}" type="pres">
      <dgm:prSet presAssocID="{91313B0D-8614-4941-A699-1D6FC486BD0E}" presName="spNode" presStyleCnt="0"/>
      <dgm:spPr/>
    </dgm:pt>
    <dgm:pt modelId="{63791579-BB7C-48F7-8524-D07A0AC3D392}" type="pres">
      <dgm:prSet presAssocID="{0FB375B6-BCAA-437C-AD49-42DDAA7262A8}" presName="sibTrans" presStyleLbl="sibTrans1D1" presStyleIdx="0" presStyleCnt="4"/>
      <dgm:spPr/>
      <dgm:t>
        <a:bodyPr/>
        <a:lstStyle/>
        <a:p>
          <a:endParaRPr lang="de-DE"/>
        </a:p>
      </dgm:t>
    </dgm:pt>
    <dgm:pt modelId="{642358B0-01AB-4DB0-BDEE-E5DBDC178720}" type="pres">
      <dgm:prSet presAssocID="{B8B28ED0-5645-4086-A6FE-3B834A341D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AFDB89-6CCA-4F85-8C4F-31A519C0AA67}" type="pres">
      <dgm:prSet presAssocID="{B8B28ED0-5645-4086-A6FE-3B834A341DBC}" presName="spNode" presStyleCnt="0"/>
      <dgm:spPr/>
    </dgm:pt>
    <dgm:pt modelId="{C29582EA-B348-40DD-9A1E-692E177FC828}" type="pres">
      <dgm:prSet presAssocID="{67E418BF-CB00-4FD0-93EA-8AF236A67EBE}" presName="sibTrans" presStyleLbl="sibTrans1D1" presStyleIdx="1" presStyleCnt="4"/>
      <dgm:spPr/>
      <dgm:t>
        <a:bodyPr/>
        <a:lstStyle/>
        <a:p>
          <a:endParaRPr lang="de-DE"/>
        </a:p>
      </dgm:t>
    </dgm:pt>
    <dgm:pt modelId="{9E5DB2A4-763E-4BF8-969D-D0AB58A683EA}" type="pres">
      <dgm:prSet presAssocID="{4F739EFF-8C09-4843-A432-0061A63AA2C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733D1B-F40D-4F8D-B926-7E6777891DFC}" type="pres">
      <dgm:prSet presAssocID="{4F739EFF-8C09-4843-A432-0061A63AA2C6}" presName="spNode" presStyleCnt="0"/>
      <dgm:spPr/>
    </dgm:pt>
    <dgm:pt modelId="{770C72AB-1C54-4FCC-A2D2-9512301E1CF8}" type="pres">
      <dgm:prSet presAssocID="{DF5FF11B-347A-41B2-88E4-4DBE261800C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35052950-3D76-4E43-B86B-BD5A95D47FBA}" type="pres">
      <dgm:prSet presAssocID="{E6EE9CF6-6E60-4774-B17D-D5E9E567D82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CDC27D-40AB-4001-A7D5-8299D2FF7A4F}" type="pres">
      <dgm:prSet presAssocID="{E6EE9CF6-6E60-4774-B17D-D5E9E567D827}" presName="spNode" presStyleCnt="0"/>
      <dgm:spPr/>
    </dgm:pt>
    <dgm:pt modelId="{B7BF9376-2C86-43B7-9D51-95710D7D43CD}" type="pres">
      <dgm:prSet presAssocID="{7A9543D6-B510-45EE-BB8C-4678BAFAED11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C3C25469-1D61-490B-AD88-57DC13112474}" srcId="{B25D9937-0809-4C89-9255-FAACF691A8DC}" destId="{E6EE9CF6-6E60-4774-B17D-D5E9E567D827}" srcOrd="3" destOrd="0" parTransId="{D7E610A1-B80A-435C-A5D1-E2D60AEE2190}" sibTransId="{7A9543D6-B510-45EE-BB8C-4678BAFAED11}"/>
    <dgm:cxn modelId="{C6054B8B-EA35-423F-9E8D-EFFA85A932BC}" type="presOf" srcId="{B8B28ED0-5645-4086-A6FE-3B834A341DBC}" destId="{642358B0-01AB-4DB0-BDEE-E5DBDC178720}" srcOrd="0" destOrd="0" presId="urn:microsoft.com/office/officeart/2005/8/layout/cycle5"/>
    <dgm:cxn modelId="{395D80FD-BD8C-4EBC-9BD9-30AD63782E2A}" type="presOf" srcId="{91313B0D-8614-4941-A699-1D6FC486BD0E}" destId="{9CD3D699-9116-46CF-A3CC-C5E88B90ED51}" srcOrd="0" destOrd="0" presId="urn:microsoft.com/office/officeart/2005/8/layout/cycle5"/>
    <dgm:cxn modelId="{F5B75B64-F0EB-4077-A0BA-3F130F57FAC1}" type="presOf" srcId="{67E418BF-CB00-4FD0-93EA-8AF236A67EBE}" destId="{C29582EA-B348-40DD-9A1E-692E177FC828}" srcOrd="0" destOrd="0" presId="urn:microsoft.com/office/officeart/2005/8/layout/cycle5"/>
    <dgm:cxn modelId="{853B97D7-70BF-4C9C-8093-951DEAB792AA}" type="presOf" srcId="{B25D9937-0809-4C89-9255-FAACF691A8DC}" destId="{BDB4F6B5-3EC3-4BB4-A592-F7ED861A72ED}" srcOrd="0" destOrd="0" presId="urn:microsoft.com/office/officeart/2005/8/layout/cycle5"/>
    <dgm:cxn modelId="{E1A4898E-6951-4F74-B574-C6305058ADE8}" type="presOf" srcId="{DF5FF11B-347A-41B2-88E4-4DBE261800C3}" destId="{770C72AB-1C54-4FCC-A2D2-9512301E1CF8}" srcOrd="0" destOrd="0" presId="urn:microsoft.com/office/officeart/2005/8/layout/cycle5"/>
    <dgm:cxn modelId="{F2E6D6C7-3B72-4EE1-87B3-442C41A6F40A}" srcId="{B25D9937-0809-4C89-9255-FAACF691A8DC}" destId="{91313B0D-8614-4941-A699-1D6FC486BD0E}" srcOrd="0" destOrd="0" parTransId="{FE8AE53E-8905-4DB3-88BC-4159F9D2880E}" sibTransId="{0FB375B6-BCAA-437C-AD49-42DDAA7262A8}"/>
    <dgm:cxn modelId="{9CEB724E-12F2-45FB-9470-14E01A2A4449}" type="presOf" srcId="{7A9543D6-B510-45EE-BB8C-4678BAFAED11}" destId="{B7BF9376-2C86-43B7-9D51-95710D7D43CD}" srcOrd="0" destOrd="0" presId="urn:microsoft.com/office/officeart/2005/8/layout/cycle5"/>
    <dgm:cxn modelId="{C3C68D42-89E5-4EFD-9897-EB51E23648DC}" type="presOf" srcId="{0FB375B6-BCAA-437C-AD49-42DDAA7262A8}" destId="{63791579-BB7C-48F7-8524-D07A0AC3D392}" srcOrd="0" destOrd="0" presId="urn:microsoft.com/office/officeart/2005/8/layout/cycle5"/>
    <dgm:cxn modelId="{3A7E66B2-19C3-473E-949C-816D2FBEFB91}" srcId="{B25D9937-0809-4C89-9255-FAACF691A8DC}" destId="{B8B28ED0-5645-4086-A6FE-3B834A341DBC}" srcOrd="1" destOrd="0" parTransId="{39740FF9-DED2-45BA-A354-E5FF30211231}" sibTransId="{67E418BF-CB00-4FD0-93EA-8AF236A67EBE}"/>
    <dgm:cxn modelId="{DC3DB22E-597B-469B-9BD7-A097C724506E}" type="presOf" srcId="{E6EE9CF6-6E60-4774-B17D-D5E9E567D827}" destId="{35052950-3D76-4E43-B86B-BD5A95D47FBA}" srcOrd="0" destOrd="0" presId="urn:microsoft.com/office/officeart/2005/8/layout/cycle5"/>
    <dgm:cxn modelId="{B367A028-7FC0-460E-8423-6012D42DE2B1}" srcId="{B25D9937-0809-4C89-9255-FAACF691A8DC}" destId="{4F739EFF-8C09-4843-A432-0061A63AA2C6}" srcOrd="2" destOrd="0" parTransId="{78927CB2-EE01-449D-B31E-E4CBD5C76A70}" sibTransId="{DF5FF11B-347A-41B2-88E4-4DBE261800C3}"/>
    <dgm:cxn modelId="{1688EC60-B972-4636-9CCA-BD3D1E5DBE88}" type="presOf" srcId="{4F739EFF-8C09-4843-A432-0061A63AA2C6}" destId="{9E5DB2A4-763E-4BF8-969D-D0AB58A683EA}" srcOrd="0" destOrd="0" presId="urn:microsoft.com/office/officeart/2005/8/layout/cycle5"/>
    <dgm:cxn modelId="{AF5AD1BC-BD6A-4FEE-946F-D8836F9519AE}" type="presParOf" srcId="{BDB4F6B5-3EC3-4BB4-A592-F7ED861A72ED}" destId="{9CD3D699-9116-46CF-A3CC-C5E88B90ED51}" srcOrd="0" destOrd="0" presId="urn:microsoft.com/office/officeart/2005/8/layout/cycle5"/>
    <dgm:cxn modelId="{25973DB7-CB26-4DB4-8D54-8F77AB845231}" type="presParOf" srcId="{BDB4F6B5-3EC3-4BB4-A592-F7ED861A72ED}" destId="{79C69901-FAA6-4B16-8251-71CC371DA2C2}" srcOrd="1" destOrd="0" presId="urn:microsoft.com/office/officeart/2005/8/layout/cycle5"/>
    <dgm:cxn modelId="{10201AB1-5CC7-4CE1-8CBB-08351C3066F4}" type="presParOf" srcId="{BDB4F6B5-3EC3-4BB4-A592-F7ED861A72ED}" destId="{63791579-BB7C-48F7-8524-D07A0AC3D392}" srcOrd="2" destOrd="0" presId="urn:microsoft.com/office/officeart/2005/8/layout/cycle5"/>
    <dgm:cxn modelId="{A7F5356D-4AE2-4E0F-A516-3DEBDE02CF25}" type="presParOf" srcId="{BDB4F6B5-3EC3-4BB4-A592-F7ED861A72ED}" destId="{642358B0-01AB-4DB0-BDEE-E5DBDC178720}" srcOrd="3" destOrd="0" presId="urn:microsoft.com/office/officeart/2005/8/layout/cycle5"/>
    <dgm:cxn modelId="{3FFA171C-6F59-404C-B856-44125C6ADBFB}" type="presParOf" srcId="{BDB4F6B5-3EC3-4BB4-A592-F7ED861A72ED}" destId="{79AFDB89-6CCA-4F85-8C4F-31A519C0AA67}" srcOrd="4" destOrd="0" presId="urn:microsoft.com/office/officeart/2005/8/layout/cycle5"/>
    <dgm:cxn modelId="{CDC19EF6-0C71-4040-A5DC-8ABBB1938EC5}" type="presParOf" srcId="{BDB4F6B5-3EC3-4BB4-A592-F7ED861A72ED}" destId="{C29582EA-B348-40DD-9A1E-692E177FC828}" srcOrd="5" destOrd="0" presId="urn:microsoft.com/office/officeart/2005/8/layout/cycle5"/>
    <dgm:cxn modelId="{70E305A6-0645-4981-BF60-1645D5165128}" type="presParOf" srcId="{BDB4F6B5-3EC3-4BB4-A592-F7ED861A72ED}" destId="{9E5DB2A4-763E-4BF8-969D-D0AB58A683EA}" srcOrd="6" destOrd="0" presId="urn:microsoft.com/office/officeart/2005/8/layout/cycle5"/>
    <dgm:cxn modelId="{64C046CF-B0B3-489F-8832-8EA0F02203B3}" type="presParOf" srcId="{BDB4F6B5-3EC3-4BB4-A592-F7ED861A72ED}" destId="{CF733D1B-F40D-4F8D-B926-7E6777891DFC}" srcOrd="7" destOrd="0" presId="urn:microsoft.com/office/officeart/2005/8/layout/cycle5"/>
    <dgm:cxn modelId="{1D9952D9-5F2B-43D8-BC7F-0CAA9BBE9C57}" type="presParOf" srcId="{BDB4F6B5-3EC3-4BB4-A592-F7ED861A72ED}" destId="{770C72AB-1C54-4FCC-A2D2-9512301E1CF8}" srcOrd="8" destOrd="0" presId="urn:microsoft.com/office/officeart/2005/8/layout/cycle5"/>
    <dgm:cxn modelId="{6655EBCA-2F96-4881-BDE3-C53774E08923}" type="presParOf" srcId="{BDB4F6B5-3EC3-4BB4-A592-F7ED861A72ED}" destId="{35052950-3D76-4E43-B86B-BD5A95D47FBA}" srcOrd="9" destOrd="0" presId="urn:microsoft.com/office/officeart/2005/8/layout/cycle5"/>
    <dgm:cxn modelId="{CDB12569-0C8C-4D10-A29F-6ABA816BF0FC}" type="presParOf" srcId="{BDB4F6B5-3EC3-4BB4-A592-F7ED861A72ED}" destId="{9ECDC27D-40AB-4001-A7D5-8299D2FF7A4F}" srcOrd="10" destOrd="0" presId="urn:microsoft.com/office/officeart/2005/8/layout/cycle5"/>
    <dgm:cxn modelId="{C5C46922-4524-45BF-9399-06207A5A6A19}" type="presParOf" srcId="{BDB4F6B5-3EC3-4BB4-A592-F7ED861A72ED}" destId="{B7BF9376-2C86-43B7-9D51-95710D7D43C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3D699-9116-46CF-A3CC-C5E88B90ED51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Arbeiter werden eingestellt</a:t>
          </a:r>
          <a:endParaRPr lang="de-DE" sz="1000" kern="1200" dirty="0"/>
        </a:p>
      </dsp:txBody>
      <dsp:txXfrm>
        <a:off x="2367808" y="46264"/>
        <a:ext cx="1360382" cy="851985"/>
      </dsp:txXfrm>
    </dsp:sp>
    <dsp:sp modelId="{63791579-BB7C-48F7-8524-D07A0AC3D392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486503" y="305186"/>
              </a:moveTo>
              <a:arcTo wR="1559742" hR="1559742" stAng="18387232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358B0-01AB-4DB0-BDEE-E5DBDC178720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Zunahme der Realeinkommen</a:t>
          </a:r>
          <a:endParaRPr lang="de-DE" sz="1000" kern="1200" dirty="0"/>
        </a:p>
      </dsp:txBody>
      <dsp:txXfrm>
        <a:off x="3927551" y="1606007"/>
        <a:ext cx="1360382" cy="851985"/>
      </dsp:txXfrm>
    </dsp:sp>
    <dsp:sp modelId="{C29582EA-B348-40DD-9A1E-692E177FC828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957789" y="2251307"/>
              </a:moveTo>
              <a:arcTo wR="1559742" hR="1559742" stAng="1579199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DB2A4-763E-4BF8-969D-D0AB58A683EA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Höheres Einkommen bewirkt Nachfragesteigerung gemäß marginalen Neigungen</a:t>
          </a:r>
          <a:endParaRPr lang="de-DE" sz="1000" kern="1200" dirty="0"/>
        </a:p>
      </dsp:txBody>
      <dsp:txXfrm>
        <a:off x="2367808" y="3165749"/>
        <a:ext cx="1360382" cy="851985"/>
      </dsp:txXfrm>
    </dsp:sp>
    <dsp:sp modelId="{770C72AB-1C54-4FCC-A2D2-9512301E1CF8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632981" y="2814299"/>
              </a:moveTo>
              <a:arcTo wR="1559742" hR="1559742" stAng="7587232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52950-3D76-4E43-B86B-BD5A95D47FBA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Produktionssteigerung</a:t>
          </a:r>
          <a:endParaRPr lang="de-DE" sz="1000" kern="1200" dirty="0"/>
        </a:p>
      </dsp:txBody>
      <dsp:txXfrm>
        <a:off x="808065" y="1606007"/>
        <a:ext cx="1360382" cy="851985"/>
      </dsp:txXfrm>
    </dsp:sp>
    <dsp:sp modelId="{B7BF9376-2C86-43B7-9D51-95710D7D43CD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61695" y="868178"/>
              </a:moveTo>
              <a:arcTo wR="1559742" hR="1559742" stAng="12379199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8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8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2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35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49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7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56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10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64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2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62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F663F-3523-4E21-AFE2-30AD832BF65D}" type="datetimeFigureOut">
              <a:rPr lang="de-DE" smtClean="0"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38DA-BCA9-4994-9E17-A64E53390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09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 flipH="1">
            <a:off x="1259632" y="5085184"/>
            <a:ext cx="3096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259632" y="2636912"/>
            <a:ext cx="2808312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259632" y="2348880"/>
            <a:ext cx="0" cy="27363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259633" y="4350005"/>
            <a:ext cx="1427560" cy="73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2687193" y="2636912"/>
            <a:ext cx="1380751" cy="171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067944" y="2636912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1259632" y="2636912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687193" y="4350005"/>
            <a:ext cx="1380751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2687193" y="3861048"/>
            <a:ext cx="0" cy="122413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225420" y="45764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369026" y="45764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369026" y="37324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2423454" y="507610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5/10</a:t>
            </a:r>
            <a:endParaRPr lang="de-DE" sz="1000" dirty="0"/>
          </a:p>
        </p:txBody>
      </p:sp>
      <p:sp>
        <p:nvSpPr>
          <p:cNvPr id="42" name="Textfeld 41"/>
          <p:cNvSpPr txBox="1"/>
          <p:nvPr/>
        </p:nvSpPr>
        <p:spPr>
          <a:xfrm>
            <a:off x="3815916" y="506671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10/10</a:t>
            </a:r>
            <a:endParaRPr lang="de-DE" sz="1000" dirty="0"/>
          </a:p>
        </p:txBody>
      </p:sp>
      <p:sp>
        <p:nvSpPr>
          <p:cNvPr id="49" name="Textfeld 48"/>
          <p:cNvSpPr txBox="1"/>
          <p:nvPr/>
        </p:nvSpPr>
        <p:spPr>
          <a:xfrm>
            <a:off x="744768" y="251380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20/20</a:t>
            </a:r>
            <a:endParaRPr lang="de-DE" sz="1000" dirty="0"/>
          </a:p>
        </p:txBody>
      </p:sp>
      <p:sp>
        <p:nvSpPr>
          <p:cNvPr id="50" name="Textfeld 49"/>
          <p:cNvSpPr txBox="1"/>
          <p:nvPr/>
        </p:nvSpPr>
        <p:spPr>
          <a:xfrm>
            <a:off x="899592" y="4226895"/>
            <a:ext cx="51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5/20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732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043608" y="404664"/>
            <a:ext cx="0" cy="2808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043608" y="3501008"/>
            <a:ext cx="0" cy="33569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043608" y="3212976"/>
            <a:ext cx="3096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043608" y="6301768"/>
            <a:ext cx="3096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139952" y="30007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165806" y="61171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61800" y="28824"/>
            <a:ext cx="63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</a:t>
            </a:r>
            <a:r>
              <a:rPr lang="de-DE" baseline="30000" dirty="0" err="1" smtClean="0"/>
              <a:t>d</a:t>
            </a:r>
            <a:r>
              <a:rPr lang="de-DE" dirty="0" smtClean="0"/>
              <a:t>, </a:t>
            </a:r>
            <a:r>
              <a:rPr lang="de-DE" dirty="0" err="1" smtClean="0"/>
              <a:t>Y</a:t>
            </a:r>
            <a:r>
              <a:rPr lang="de-DE" baseline="30000" dirty="0" err="1" smtClean="0"/>
              <a:t>s</a:t>
            </a:r>
            <a:endParaRPr lang="de-DE" baseline="300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6732" y="33163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043608" y="764704"/>
            <a:ext cx="288032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037196" y="1493168"/>
            <a:ext cx="288032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1043608" y="398156"/>
            <a:ext cx="3024336" cy="281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>
            <a:off x="3491880" y="972415"/>
            <a:ext cx="216024" cy="700144"/>
          </a:xfrm>
          <a:prstGeom prst="rightBrace">
            <a:avLst>
              <a:gd name="adj1" fmla="val 916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>
            <a:endCxn id="19" idx="2"/>
          </p:cNvCxnSpPr>
          <p:nvPr/>
        </p:nvCxnSpPr>
        <p:spPr>
          <a:xfrm>
            <a:off x="3491880" y="972415"/>
            <a:ext cx="0" cy="700144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051030" y="11663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45°Linie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711872" y="112383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S=I</a:t>
            </a:r>
            <a:endParaRPr lang="de-DE" baseline="-25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2087724" y="2171353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455876" y="900407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923928" y="567079"/>
            <a:ext cx="98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</a:t>
            </a:r>
            <a:r>
              <a:rPr lang="de-DE" baseline="30000" dirty="0" err="1" smtClean="0"/>
              <a:t>d</a:t>
            </a:r>
            <a:r>
              <a:rPr lang="de-DE" dirty="0" smtClean="0"/>
              <a:t> = C + 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720811" y="144731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 = c</a:t>
            </a:r>
            <a:r>
              <a:rPr lang="de-DE" baseline="-25000" dirty="0" smtClean="0"/>
              <a:t>0</a:t>
            </a:r>
            <a:r>
              <a:rPr lang="de-DE" dirty="0" smtClean="0"/>
              <a:t> + c</a:t>
            </a:r>
            <a:r>
              <a:rPr lang="de-DE" baseline="-25000" dirty="0" smtClean="0"/>
              <a:t>1</a:t>
            </a:r>
            <a:r>
              <a:rPr lang="de-DE" dirty="0" smtClean="0"/>
              <a:t> Y</a:t>
            </a:r>
          </a:p>
        </p:txBody>
      </p:sp>
      <p:cxnSp>
        <p:nvCxnSpPr>
          <p:cNvPr id="29" name="Gerade Verbindung 28"/>
          <p:cNvCxnSpPr>
            <a:stCxn id="24" idx="0"/>
          </p:cNvCxnSpPr>
          <p:nvPr/>
        </p:nvCxnSpPr>
        <p:spPr>
          <a:xfrm flipH="1">
            <a:off x="2087724" y="2171353"/>
            <a:ext cx="36004" cy="41304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2033718" y="6265764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3419872" y="5501920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1055487" y="5573928"/>
            <a:ext cx="216024" cy="700144"/>
          </a:xfrm>
          <a:prstGeom prst="rightBrace">
            <a:avLst>
              <a:gd name="adj1" fmla="val 916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271511" y="57393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S=I</a:t>
            </a:r>
          </a:p>
        </p:txBody>
      </p:sp>
      <p:cxnSp>
        <p:nvCxnSpPr>
          <p:cNvPr id="35" name="Gerade Verbindung 34"/>
          <p:cNvCxnSpPr/>
          <p:nvPr/>
        </p:nvCxnSpPr>
        <p:spPr>
          <a:xfrm>
            <a:off x="3268253" y="1143096"/>
            <a:ext cx="0" cy="66247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059832" y="1340768"/>
            <a:ext cx="0" cy="47587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2843808" y="1538350"/>
            <a:ext cx="0" cy="378482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699792" y="1727591"/>
            <a:ext cx="0" cy="18924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2550468" y="1834673"/>
            <a:ext cx="0" cy="18924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3455876" y="965358"/>
            <a:ext cx="36004" cy="46445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055487" y="5179504"/>
            <a:ext cx="3012457" cy="167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32" idx="2"/>
          </p:cNvCxnSpPr>
          <p:nvPr/>
        </p:nvCxnSpPr>
        <p:spPr>
          <a:xfrm>
            <a:off x="1043608" y="5537924"/>
            <a:ext cx="2376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159732" y="20333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S=0</a:t>
            </a:r>
            <a:endParaRPr lang="de-DE" baseline="-25000" dirty="0" smtClean="0"/>
          </a:p>
        </p:txBody>
      </p:sp>
      <p:sp>
        <p:nvSpPr>
          <p:cNvPr id="54" name="Textfeld 53"/>
          <p:cNvSpPr txBox="1"/>
          <p:nvPr/>
        </p:nvSpPr>
        <p:spPr>
          <a:xfrm>
            <a:off x="520708" y="615310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S=0</a:t>
            </a:r>
            <a:endParaRPr lang="de-DE" baseline="-25000" dirty="0" smtClean="0"/>
          </a:p>
        </p:txBody>
      </p:sp>
      <p:sp>
        <p:nvSpPr>
          <p:cNvPr id="57" name="Geschweifte Klammer rechts 56"/>
          <p:cNvSpPr/>
          <p:nvPr/>
        </p:nvSpPr>
        <p:spPr>
          <a:xfrm>
            <a:off x="1055486" y="6337772"/>
            <a:ext cx="204145" cy="520228"/>
          </a:xfrm>
          <a:prstGeom prst="rightBrace">
            <a:avLst>
              <a:gd name="adj1" fmla="val 916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1179094" y="64132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-c</a:t>
            </a:r>
            <a:r>
              <a:rPr lang="de-DE" baseline="-25000" dirty="0" smtClean="0"/>
              <a:t>0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557354" y="557946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S=I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H="1" flipV="1">
            <a:off x="3527884" y="5609932"/>
            <a:ext cx="108012" cy="129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251974" y="630176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S=0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 flipH="1" flipV="1">
            <a:off x="2159732" y="6348519"/>
            <a:ext cx="108012" cy="129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0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 Verbindung 19"/>
          <p:cNvCxnSpPr/>
          <p:nvPr/>
        </p:nvCxnSpPr>
        <p:spPr>
          <a:xfrm>
            <a:off x="1043608" y="1484784"/>
            <a:ext cx="0" cy="2808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043608" y="4293096"/>
            <a:ext cx="3096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045969" y="2335530"/>
            <a:ext cx="288032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1043608" y="1478276"/>
            <a:ext cx="3024336" cy="281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051030" y="119675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45°Linie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923927" y="2150864"/>
            <a:ext cx="98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</a:t>
            </a:r>
            <a:r>
              <a:rPr lang="de-DE" baseline="30000" dirty="0" err="1" smtClean="0"/>
              <a:t>d</a:t>
            </a:r>
            <a:r>
              <a:rPr lang="de-DE" dirty="0" smtClean="0"/>
              <a:t> = C + I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574600" y="34443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r>
              <a:rPr lang="de-DE" baseline="-25000" dirty="0" smtClean="0"/>
              <a:t>0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761800" y="1108944"/>
            <a:ext cx="63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</a:t>
            </a:r>
            <a:r>
              <a:rPr lang="de-DE" baseline="30000" dirty="0" err="1" smtClean="0"/>
              <a:t>d</a:t>
            </a:r>
            <a:r>
              <a:rPr lang="de-DE" dirty="0" smtClean="0"/>
              <a:t>, </a:t>
            </a:r>
            <a:r>
              <a:rPr lang="de-DE" dirty="0" err="1" smtClean="0"/>
              <a:t>Y</a:t>
            </a:r>
            <a:r>
              <a:rPr lang="de-DE" baseline="30000" dirty="0" err="1" smtClean="0"/>
              <a:t>s</a:t>
            </a:r>
            <a:endParaRPr lang="de-DE" baseline="30000" dirty="0"/>
          </a:p>
        </p:txBody>
      </p:sp>
      <p:sp>
        <p:nvSpPr>
          <p:cNvPr id="40" name="Textfeld 39"/>
          <p:cNvSpPr txBox="1"/>
          <p:nvPr/>
        </p:nvSpPr>
        <p:spPr>
          <a:xfrm>
            <a:off x="4139952" y="41084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cxnSp>
        <p:nvCxnSpPr>
          <p:cNvPr id="45" name="Gerade Verbindung 44"/>
          <p:cNvCxnSpPr/>
          <p:nvPr/>
        </p:nvCxnSpPr>
        <p:spPr>
          <a:xfrm>
            <a:off x="1037196" y="3797682"/>
            <a:ext cx="30138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Geschweifte Klammer links 45"/>
          <p:cNvSpPr/>
          <p:nvPr/>
        </p:nvSpPr>
        <p:spPr>
          <a:xfrm>
            <a:off x="829945" y="3487658"/>
            <a:ext cx="216024" cy="282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links 46"/>
          <p:cNvSpPr/>
          <p:nvPr/>
        </p:nvSpPr>
        <p:spPr>
          <a:xfrm>
            <a:off x="829945" y="3813676"/>
            <a:ext cx="207251" cy="479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531938" y="38687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2267744" y="2636912"/>
            <a:ext cx="276369" cy="248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1619369" y="2335530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</a:t>
            </a:r>
            <a:r>
              <a:rPr lang="de-DE" baseline="30000" dirty="0" err="1" smtClean="0"/>
              <a:t>d</a:t>
            </a:r>
            <a:r>
              <a:rPr lang="de-DE" baseline="30000" dirty="0" smtClean="0"/>
              <a:t> </a:t>
            </a:r>
            <a:r>
              <a:rPr lang="de-DE" dirty="0" smtClean="0"/>
              <a:t>= Y = </a:t>
            </a:r>
            <a:r>
              <a:rPr lang="de-DE" dirty="0" err="1"/>
              <a:t>Y</a:t>
            </a:r>
            <a:r>
              <a:rPr lang="de-DE" baseline="30000" dirty="0" err="1"/>
              <a:t>s</a:t>
            </a:r>
            <a:endParaRPr lang="de-DE" baseline="30000" dirty="0"/>
          </a:p>
        </p:txBody>
      </p:sp>
      <p:cxnSp>
        <p:nvCxnSpPr>
          <p:cNvPr id="53" name="Gerade Verbindung mit Pfeil 52"/>
          <p:cNvCxnSpPr/>
          <p:nvPr/>
        </p:nvCxnSpPr>
        <p:spPr>
          <a:xfrm flipH="1" flipV="1">
            <a:off x="3275856" y="2636912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3635896" y="2769331"/>
            <a:ext cx="12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Steigung: c</a:t>
            </a:r>
            <a:r>
              <a:rPr lang="de-DE" baseline="-25000" dirty="0" smtClean="0"/>
              <a:t>1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37967" y="429309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Y*</a:t>
            </a:r>
          </a:p>
        </p:txBody>
      </p:sp>
      <p:cxnSp>
        <p:nvCxnSpPr>
          <p:cNvPr id="57" name="Gerade Verbindung 56"/>
          <p:cNvCxnSpPr/>
          <p:nvPr/>
        </p:nvCxnSpPr>
        <p:spPr>
          <a:xfrm flipH="1">
            <a:off x="2555776" y="2885686"/>
            <a:ext cx="1" cy="140741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1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172682" y="2276872"/>
            <a:ext cx="6412" cy="25649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179094" y="4285544"/>
            <a:ext cx="3096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301292" y="41008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00509" y="21226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9" name="Ellipse 8"/>
          <p:cNvSpPr/>
          <p:nvPr/>
        </p:nvSpPr>
        <p:spPr>
          <a:xfrm>
            <a:off x="3555358" y="3485696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/>
          <p:cNvSpPr/>
          <p:nvPr/>
        </p:nvSpPr>
        <p:spPr>
          <a:xfrm rot="10800000">
            <a:off x="919438" y="3549396"/>
            <a:ext cx="216024" cy="700144"/>
          </a:xfrm>
          <a:prstGeom prst="rightBrace">
            <a:avLst>
              <a:gd name="adj1" fmla="val 916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51908" y="371480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</a:t>
            </a:r>
            <a:endParaRPr lang="de-DE" baseline="-25000" dirty="0" smtClean="0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190973" y="3163280"/>
            <a:ext cx="3012457" cy="167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179094" y="3521700"/>
            <a:ext cx="36809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56194" y="413688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S=0</a:t>
            </a:r>
            <a:endParaRPr lang="de-DE" baseline="-25000" dirty="0" smtClean="0"/>
          </a:p>
        </p:txBody>
      </p:sp>
      <p:sp>
        <p:nvSpPr>
          <p:cNvPr id="15" name="Geschweifte Klammer rechts 14"/>
          <p:cNvSpPr/>
          <p:nvPr/>
        </p:nvSpPr>
        <p:spPr>
          <a:xfrm>
            <a:off x="1190972" y="4321548"/>
            <a:ext cx="204145" cy="520228"/>
          </a:xfrm>
          <a:prstGeom prst="rightBrace">
            <a:avLst>
              <a:gd name="adj1" fmla="val 916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328452" y="438589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-c</a:t>
            </a:r>
            <a:r>
              <a:rPr lang="de-DE" baseline="-25000" dirty="0" smtClean="0"/>
              <a:t>0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73486" y="424954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Y*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3663370" y="3593708"/>
            <a:ext cx="108012" cy="129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9" idx="4"/>
          </p:cNvCxnSpPr>
          <p:nvPr/>
        </p:nvCxnSpPr>
        <p:spPr>
          <a:xfrm>
            <a:off x="3591362" y="3557704"/>
            <a:ext cx="0" cy="691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785778" y="35715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S=I</a:t>
            </a:r>
            <a:endParaRPr lang="de-DE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1826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00717739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Gerade Verbindung 3"/>
          <p:cNvSpPr/>
          <p:nvPr/>
        </p:nvSpPr>
        <p:spPr>
          <a:xfrm>
            <a:off x="2555776" y="2060849"/>
            <a:ext cx="1751333" cy="1728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86503" y="305186"/>
                </a:moveTo>
                <a:arcTo wR="1559742" hR="1559742" stAng="18387232" swAng="1633569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Gerade Verbindung 3"/>
          <p:cNvSpPr/>
          <p:nvPr/>
        </p:nvSpPr>
        <p:spPr>
          <a:xfrm>
            <a:off x="2555776" y="1700808"/>
            <a:ext cx="3119485" cy="31194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57789" y="2251307"/>
                </a:moveTo>
                <a:arcTo wR="1559742" hR="1559742" stAng="1579199" swAng="1633569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Gerade Verbindung 3"/>
          <p:cNvSpPr/>
          <p:nvPr/>
        </p:nvSpPr>
        <p:spPr>
          <a:xfrm>
            <a:off x="3431442" y="1700807"/>
            <a:ext cx="3119485" cy="31194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2981" y="2814299"/>
                </a:moveTo>
                <a:arcTo wR="1559742" hR="1559742" stAng="7587232" swAng="1633569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Gerade Verbindung 3"/>
          <p:cNvSpPr/>
          <p:nvPr/>
        </p:nvSpPr>
        <p:spPr>
          <a:xfrm>
            <a:off x="3431442" y="2060849"/>
            <a:ext cx="3119485" cy="31194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1695" y="868178"/>
                </a:moveTo>
                <a:arcTo wR="1559742" hR="1559742" stAng="12379199" swAng="1633569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Gerade Verbindung 3"/>
          <p:cNvSpPr/>
          <p:nvPr/>
        </p:nvSpPr>
        <p:spPr>
          <a:xfrm>
            <a:off x="3779912" y="2348880"/>
            <a:ext cx="3119485" cy="31194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1695" y="868178"/>
                </a:moveTo>
                <a:arcTo wR="1559742" hR="1559742" stAng="12379199" swAng="1633569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Gerade Verbindung 3"/>
          <p:cNvSpPr/>
          <p:nvPr/>
        </p:nvSpPr>
        <p:spPr>
          <a:xfrm>
            <a:off x="2267744" y="2339423"/>
            <a:ext cx="1751333" cy="1728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86503" y="305186"/>
                </a:moveTo>
                <a:arcTo wR="1559742" hR="1559742" stAng="18387232" swAng="1633569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Gerade Verbindung 3"/>
          <p:cNvSpPr/>
          <p:nvPr/>
        </p:nvSpPr>
        <p:spPr>
          <a:xfrm>
            <a:off x="2240506" y="1484784"/>
            <a:ext cx="3119485" cy="31194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57789" y="2251307"/>
                </a:moveTo>
                <a:arcTo wR="1559742" hR="1559742" stAng="1579199" swAng="1633569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Gerade Verbindung 3"/>
          <p:cNvSpPr/>
          <p:nvPr/>
        </p:nvSpPr>
        <p:spPr>
          <a:xfrm>
            <a:off x="3765568" y="1483312"/>
            <a:ext cx="3119485" cy="31194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2981" y="2814299"/>
                </a:moveTo>
                <a:arcTo wR="1559742" hR="1559742" stAng="7587232" swAng="1633569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xtfeld 22"/>
          <p:cNvSpPr txBox="1"/>
          <p:nvPr/>
        </p:nvSpPr>
        <p:spPr>
          <a:xfrm>
            <a:off x="107504" y="3133485"/>
            <a:ext cx="144016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smtClean="0"/>
              <a:t>Autonome Nachfrageerhöhung (Bsp. </a:t>
            </a:r>
            <a:r>
              <a:rPr lang="de-DE" sz="1200" dirty="0" smtClean="0"/>
              <a:t>dc</a:t>
            </a:r>
            <a:r>
              <a:rPr lang="de-DE" sz="1200" baseline="-25000" dirty="0" smtClean="0"/>
              <a:t>0</a:t>
            </a:r>
            <a:r>
              <a:rPr lang="de-DE" sz="1200" dirty="0" smtClean="0"/>
              <a:t>&gt;0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1619672" y="3456650"/>
            <a:ext cx="62083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018973" y="2194991"/>
            <a:ext cx="464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</a:t>
            </a:r>
            <a:r>
              <a:rPr lang="de-DE" sz="1400" dirty="0" smtClean="0"/>
              <a:t>Y</a:t>
            </a:r>
            <a:r>
              <a:rPr lang="de-DE" sz="1400" baseline="30000" dirty="0" smtClean="0"/>
              <a:t>s</a:t>
            </a:r>
            <a:r>
              <a:rPr lang="de-DE" sz="1400" baseline="-25000" dirty="0" smtClean="0"/>
              <a:t>0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5724128" y="2185534"/>
            <a:ext cx="485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dY</a:t>
            </a:r>
            <a:r>
              <a:rPr lang="de-DE" sz="1400" baseline="30000" dirty="0" smtClean="0"/>
              <a:t>d</a:t>
            </a:r>
            <a:r>
              <a:rPr lang="de-DE" sz="1400" baseline="-25000" dirty="0" smtClean="0"/>
              <a:t>0</a:t>
            </a:r>
            <a:endParaRPr lang="de-DE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5724128" y="436510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dY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2956500" y="4365104"/>
            <a:ext cx="533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dY</a:t>
            </a:r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>
            <a:off x="3309356" y="2484122"/>
            <a:ext cx="67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dY</a:t>
            </a:r>
            <a:r>
              <a:rPr lang="de-DE" sz="1400" baseline="30000" dirty="0" smtClean="0"/>
              <a:t>s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sp>
        <p:nvSpPr>
          <p:cNvPr id="33" name="Textfeld 32"/>
          <p:cNvSpPr txBox="1"/>
          <p:nvPr/>
        </p:nvSpPr>
        <p:spPr>
          <a:xfrm>
            <a:off x="5306940" y="2484122"/>
            <a:ext cx="62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dY</a:t>
            </a:r>
            <a:r>
              <a:rPr lang="de-DE" sz="1400" baseline="30000" dirty="0" smtClean="0"/>
              <a:t>d</a:t>
            </a:r>
            <a:r>
              <a:rPr lang="de-DE" sz="1400" baseline="-25000" dirty="0" smtClean="0"/>
              <a:t>0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5383461" y="4209727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dY</a:t>
            </a:r>
            <a:endParaRPr lang="de-DE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4974208" y="391372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</a:t>
            </a:r>
            <a:r>
              <a:rPr lang="de-DE" sz="1400" baseline="-25000" dirty="0"/>
              <a:t>1</a:t>
            </a:r>
            <a:r>
              <a:rPr lang="de-DE" sz="1400" baseline="30000" dirty="0"/>
              <a:t>2 </a:t>
            </a:r>
            <a:r>
              <a:rPr lang="de-DE" sz="1400" dirty="0" err="1" smtClean="0"/>
              <a:t>dY</a:t>
            </a:r>
            <a:endParaRPr lang="de-DE" sz="1400" dirty="0"/>
          </a:p>
        </p:txBody>
      </p:sp>
      <p:sp>
        <p:nvSpPr>
          <p:cNvPr id="37" name="Textfeld 36"/>
          <p:cNvSpPr txBox="1"/>
          <p:nvPr/>
        </p:nvSpPr>
        <p:spPr>
          <a:xfrm>
            <a:off x="4874217" y="2735277"/>
            <a:ext cx="71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</a:t>
            </a:r>
            <a:r>
              <a:rPr lang="de-DE" sz="1400" baseline="-25000" dirty="0"/>
              <a:t>1</a:t>
            </a:r>
            <a:r>
              <a:rPr lang="de-DE" sz="1400" baseline="30000" dirty="0"/>
              <a:t>2 </a:t>
            </a:r>
            <a:r>
              <a:rPr lang="de-DE" sz="1400" dirty="0" smtClean="0"/>
              <a:t>dY</a:t>
            </a:r>
            <a:r>
              <a:rPr lang="de-DE" sz="1400" baseline="30000" dirty="0" smtClean="0"/>
              <a:t>d</a:t>
            </a:r>
            <a:r>
              <a:rPr lang="de-DE" sz="1400" baseline="-25000" dirty="0" smtClean="0"/>
              <a:t>0</a:t>
            </a:r>
            <a:endParaRPr lang="de-DE" sz="1400" dirty="0"/>
          </a:p>
        </p:txBody>
      </p:sp>
      <p:sp>
        <p:nvSpPr>
          <p:cNvPr id="38" name="Textfeld 37"/>
          <p:cNvSpPr txBox="1"/>
          <p:nvPr/>
        </p:nvSpPr>
        <p:spPr>
          <a:xfrm>
            <a:off x="3765568" y="2735276"/>
            <a:ext cx="67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</a:t>
            </a:r>
            <a:r>
              <a:rPr lang="de-DE" sz="1400" baseline="-25000" dirty="0" smtClean="0"/>
              <a:t>1</a:t>
            </a:r>
            <a:r>
              <a:rPr lang="de-DE" sz="1400" baseline="30000" dirty="0" smtClean="0"/>
              <a:t>2</a:t>
            </a:r>
            <a:r>
              <a:rPr lang="de-DE" sz="1400" dirty="0" smtClean="0"/>
              <a:t>dY</a:t>
            </a:r>
            <a:r>
              <a:rPr lang="de-DE" sz="1400" baseline="30000" dirty="0" smtClean="0"/>
              <a:t>s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513097" y="4208477"/>
            <a:ext cx="656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r>
              <a:rPr lang="de-DE" sz="1400" baseline="-25000" dirty="0"/>
              <a:t>1</a:t>
            </a:r>
            <a:r>
              <a:rPr lang="de-DE" sz="1400" baseline="30000" dirty="0"/>
              <a:t>2 </a:t>
            </a:r>
            <a:r>
              <a:rPr lang="de-DE" sz="1400" dirty="0" err="1" smtClean="0"/>
              <a:t>dY</a:t>
            </a:r>
            <a:endParaRPr lang="de-DE" sz="1400" dirty="0"/>
          </a:p>
        </p:txBody>
      </p:sp>
      <p:sp>
        <p:nvSpPr>
          <p:cNvPr id="40" name="Textfeld 39"/>
          <p:cNvSpPr txBox="1"/>
          <p:nvPr/>
        </p:nvSpPr>
        <p:spPr>
          <a:xfrm>
            <a:off x="3903152" y="3913726"/>
            <a:ext cx="66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</a:t>
            </a:r>
            <a:r>
              <a:rPr lang="de-DE" sz="1400" baseline="-25000" dirty="0" smtClean="0"/>
              <a:t>1</a:t>
            </a:r>
            <a:r>
              <a:rPr lang="de-DE" sz="1400" baseline="30000" dirty="0" smtClean="0"/>
              <a:t>3 </a:t>
            </a:r>
            <a:r>
              <a:rPr lang="de-DE" sz="1400" dirty="0" err="1" smtClean="0"/>
              <a:t>dY</a:t>
            </a:r>
            <a:endParaRPr lang="de-DE" sz="1400" dirty="0"/>
          </a:p>
        </p:txBody>
      </p:sp>
      <p:sp>
        <p:nvSpPr>
          <p:cNvPr id="44" name="Textfeld 43"/>
          <p:cNvSpPr txBox="1"/>
          <p:nvPr/>
        </p:nvSpPr>
        <p:spPr>
          <a:xfrm>
            <a:off x="1554808" y="3133485"/>
            <a:ext cx="82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d</a:t>
            </a:r>
            <a:r>
              <a:rPr lang="de-DE" sz="1400" dirty="0" err="1" smtClean="0"/>
              <a:t>Y</a:t>
            </a:r>
            <a:r>
              <a:rPr lang="de-DE" sz="1400" dirty="0" smtClean="0"/>
              <a:t> </a:t>
            </a:r>
            <a:r>
              <a:rPr lang="de-DE" sz="1400" dirty="0" smtClean="0"/>
              <a:t>=</a:t>
            </a:r>
            <a:r>
              <a:rPr lang="de-DE" sz="1400" dirty="0"/>
              <a:t> </a:t>
            </a:r>
            <a:r>
              <a:rPr lang="de-DE" sz="1400" dirty="0" smtClean="0"/>
              <a:t>dc</a:t>
            </a:r>
            <a:r>
              <a:rPr lang="de-DE" sz="1400" baseline="-25000" dirty="0" smtClean="0"/>
              <a:t>0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384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043608" y="1484784"/>
            <a:ext cx="0" cy="2808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4293096"/>
            <a:ext cx="3096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043607" y="2924944"/>
            <a:ext cx="3007423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043608" y="1478276"/>
            <a:ext cx="3024336" cy="281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051030" y="119675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45°Linie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051030" y="2740278"/>
            <a:ext cx="98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</a:t>
            </a:r>
            <a:r>
              <a:rPr lang="de-DE" baseline="30000" dirty="0" err="1" smtClean="0"/>
              <a:t>d</a:t>
            </a:r>
            <a:r>
              <a:rPr lang="de-DE" dirty="0" smtClean="0"/>
              <a:t> = C + 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61800" y="1108944"/>
            <a:ext cx="63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</a:t>
            </a:r>
            <a:r>
              <a:rPr lang="de-DE" baseline="30000" dirty="0" err="1" smtClean="0"/>
              <a:t>d</a:t>
            </a:r>
            <a:r>
              <a:rPr lang="de-DE" dirty="0" smtClean="0"/>
              <a:t>, </a:t>
            </a:r>
            <a:r>
              <a:rPr lang="de-DE" dirty="0" err="1" smtClean="0"/>
              <a:t>Y</a:t>
            </a:r>
            <a:r>
              <a:rPr lang="de-DE" baseline="30000" dirty="0" err="1" smtClean="0"/>
              <a:t>s</a:t>
            </a:r>
            <a:endParaRPr lang="de-DE" baseline="30000" dirty="0"/>
          </a:p>
        </p:txBody>
      </p:sp>
      <p:sp>
        <p:nvSpPr>
          <p:cNvPr id="12" name="Textfeld 11"/>
          <p:cNvSpPr txBox="1"/>
          <p:nvPr/>
        </p:nvSpPr>
        <p:spPr>
          <a:xfrm>
            <a:off x="4139952" y="41084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629551" y="429886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Y*</a:t>
            </a:r>
          </a:p>
        </p:txBody>
      </p:sp>
      <p:cxnSp>
        <p:nvCxnSpPr>
          <p:cNvPr id="22" name="Gerade Verbindung 21"/>
          <p:cNvCxnSpPr/>
          <p:nvPr/>
        </p:nvCxnSpPr>
        <p:spPr>
          <a:xfrm flipH="1">
            <a:off x="1835697" y="3579812"/>
            <a:ext cx="1" cy="71328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032435" y="2308230"/>
            <a:ext cx="3007423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232648" y="313428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dc</a:t>
            </a:r>
            <a:r>
              <a:rPr lang="de-DE" sz="1400" baseline="-25000" dirty="0" smtClean="0"/>
              <a:t>0</a:t>
            </a:r>
            <a:r>
              <a:rPr lang="de-DE" sz="1400" dirty="0" smtClean="0"/>
              <a:t>&gt;0</a:t>
            </a:r>
            <a:endParaRPr lang="de-DE" sz="1400" dirty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1835698" y="2965144"/>
            <a:ext cx="0" cy="564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771801" y="2674403"/>
            <a:ext cx="1" cy="161869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565656" y="430160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Y*</a:t>
            </a:r>
          </a:p>
        </p:txBody>
      </p:sp>
      <p:cxnSp>
        <p:nvCxnSpPr>
          <p:cNvPr id="35" name="Gerade Verbindung mit Pfeil 34"/>
          <p:cNvCxnSpPr>
            <a:stCxn id="21" idx="3"/>
          </p:cNvCxnSpPr>
          <p:nvPr/>
        </p:nvCxnSpPr>
        <p:spPr>
          <a:xfrm flipV="1">
            <a:off x="2041843" y="4477762"/>
            <a:ext cx="494303" cy="5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1835698" y="2965144"/>
            <a:ext cx="64807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2483768" y="2740278"/>
            <a:ext cx="0" cy="22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483768" y="2740278"/>
            <a:ext cx="21602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2699792" y="2674403"/>
            <a:ext cx="0" cy="6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687356"/>
            <a:ext cx="720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073122" y="273179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c</a:t>
            </a:r>
            <a:r>
              <a:rPr lang="de-DE" sz="1000" baseline="-25000" dirty="0" smtClean="0"/>
              <a:t>1</a:t>
            </a:r>
            <a:r>
              <a:rPr lang="de-DE" sz="1000" dirty="0" smtClean="0"/>
              <a:t>dc</a:t>
            </a:r>
            <a:r>
              <a:rPr lang="de-DE" sz="1000" baseline="-25000" dirty="0" smtClean="0"/>
              <a:t>0</a:t>
            </a:r>
            <a:endParaRPr lang="de-DE" sz="1000" dirty="0"/>
          </a:p>
        </p:txBody>
      </p:sp>
      <p:sp>
        <p:nvSpPr>
          <p:cNvPr id="24" name="Textfeld 23"/>
          <p:cNvSpPr txBox="1"/>
          <p:nvPr/>
        </p:nvSpPr>
        <p:spPr>
          <a:xfrm>
            <a:off x="2349892" y="2579634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c</a:t>
            </a:r>
            <a:r>
              <a:rPr lang="de-DE" sz="800" baseline="-25000" dirty="0" smtClean="0"/>
              <a:t>1</a:t>
            </a:r>
            <a:r>
              <a:rPr lang="de-DE" sz="800" baseline="30000" dirty="0" smtClean="0"/>
              <a:t>2</a:t>
            </a:r>
            <a:r>
              <a:rPr lang="de-DE" sz="800" dirty="0" smtClean="0"/>
              <a:t>dc</a:t>
            </a:r>
            <a:r>
              <a:rPr lang="de-DE" sz="800" baseline="-25000" dirty="0" smtClean="0"/>
              <a:t>0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6206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761800" y="479013"/>
            <a:ext cx="0" cy="2808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761800" y="2708920"/>
            <a:ext cx="3096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79992" y="1031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</a:t>
            </a:r>
            <a:endParaRPr lang="de-DE" baseline="30000" dirty="0"/>
          </a:p>
        </p:txBody>
      </p:sp>
      <p:sp>
        <p:nvSpPr>
          <p:cNvPr id="12" name="Textfeld 11"/>
          <p:cNvSpPr txBox="1"/>
          <p:nvPr/>
        </p:nvSpPr>
        <p:spPr>
          <a:xfrm>
            <a:off x="3858144" y="25242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4644008" y="479013"/>
            <a:ext cx="0" cy="2229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4008" y="2708920"/>
            <a:ext cx="3096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740352" y="25242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cxnSp>
        <p:nvCxnSpPr>
          <p:cNvPr id="29" name="Gerade Verbindung 28"/>
          <p:cNvCxnSpPr/>
          <p:nvPr/>
        </p:nvCxnSpPr>
        <p:spPr>
          <a:xfrm>
            <a:off x="761800" y="3647365"/>
            <a:ext cx="0" cy="2229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761800" y="5877272"/>
            <a:ext cx="3096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858144" y="569260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644008" y="3647365"/>
            <a:ext cx="0" cy="2229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4644008" y="5877272"/>
            <a:ext cx="30963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495570" y="1886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7740352" y="564458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cxnSp>
        <p:nvCxnSpPr>
          <p:cNvPr id="43" name="Gerade Verbindung 42"/>
          <p:cNvCxnSpPr/>
          <p:nvPr/>
        </p:nvCxnSpPr>
        <p:spPr>
          <a:xfrm flipV="1">
            <a:off x="761800" y="980728"/>
            <a:ext cx="2514056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275856" y="7960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</a:t>
            </a:r>
            <a:endParaRPr lang="de-DE" baseline="30000" dirty="0"/>
          </a:p>
        </p:txBody>
      </p:sp>
      <p:sp>
        <p:nvSpPr>
          <p:cNvPr id="45" name="Textfeld 44"/>
          <p:cNvSpPr txBox="1"/>
          <p:nvPr/>
        </p:nvSpPr>
        <p:spPr>
          <a:xfrm>
            <a:off x="471336" y="34626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</a:t>
            </a:r>
            <a:endParaRPr lang="de-DE" baseline="30000" dirty="0"/>
          </a:p>
        </p:txBody>
      </p:sp>
      <p:sp>
        <p:nvSpPr>
          <p:cNvPr id="46" name="Textfeld 45"/>
          <p:cNvSpPr txBox="1"/>
          <p:nvPr/>
        </p:nvSpPr>
        <p:spPr>
          <a:xfrm>
            <a:off x="4376787" y="343810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</a:t>
            </a:r>
            <a:endParaRPr lang="de-DE" baseline="30000" dirty="0"/>
          </a:p>
        </p:txBody>
      </p:sp>
      <p:sp>
        <p:nvSpPr>
          <p:cNvPr id="47" name="Textfeld 46"/>
          <p:cNvSpPr txBox="1"/>
          <p:nvPr/>
        </p:nvSpPr>
        <p:spPr>
          <a:xfrm>
            <a:off x="5580112" y="10968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(b) I=S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90953" y="101688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Sparfunktion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5022981" y="3253441"/>
            <a:ext cx="233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(c) Investitionsfunktion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1690953" y="3212976"/>
            <a:ext cx="127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(d) IS-Kurve</a:t>
            </a:r>
            <a:endParaRPr lang="de-DE" dirty="0"/>
          </a:p>
        </p:txBody>
      </p:sp>
      <p:cxnSp>
        <p:nvCxnSpPr>
          <p:cNvPr id="52" name="Gerade Verbindung 51"/>
          <p:cNvCxnSpPr/>
          <p:nvPr/>
        </p:nvCxnSpPr>
        <p:spPr>
          <a:xfrm flipV="1">
            <a:off x="4644008" y="557972"/>
            <a:ext cx="2880320" cy="215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524328" y="3670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45°</a:t>
            </a:r>
          </a:p>
        </p:txBody>
      </p:sp>
      <p:cxnSp>
        <p:nvCxnSpPr>
          <p:cNvPr id="56" name="Gerade Verbindung 55"/>
          <p:cNvCxnSpPr/>
          <p:nvPr/>
        </p:nvCxnSpPr>
        <p:spPr>
          <a:xfrm>
            <a:off x="4792446" y="3807439"/>
            <a:ext cx="2875898" cy="183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887217" y="1268760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2051720" y="1988840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6517332" y="1268760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60"/>
          <p:cNvCxnSpPr>
            <a:stCxn id="57" idx="2"/>
            <a:endCxn id="59" idx="2"/>
          </p:cNvCxnSpPr>
          <p:nvPr/>
        </p:nvCxnSpPr>
        <p:spPr>
          <a:xfrm>
            <a:off x="2887217" y="1304764"/>
            <a:ext cx="36301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2087724" y="2024844"/>
            <a:ext cx="34923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88" idx="6"/>
          </p:cNvCxnSpPr>
          <p:nvPr/>
        </p:nvCxnSpPr>
        <p:spPr>
          <a:xfrm flipH="1" flipV="1">
            <a:off x="5580112" y="2024844"/>
            <a:ext cx="21878" cy="22737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89" idx="4"/>
          </p:cNvCxnSpPr>
          <p:nvPr/>
        </p:nvCxnSpPr>
        <p:spPr>
          <a:xfrm flipV="1">
            <a:off x="6558148" y="1327228"/>
            <a:ext cx="0" cy="36499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2087724" y="4293096"/>
            <a:ext cx="34923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2959225" y="4941168"/>
            <a:ext cx="36301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85" idx="4"/>
          </p:cNvCxnSpPr>
          <p:nvPr/>
        </p:nvCxnSpPr>
        <p:spPr>
          <a:xfrm flipV="1">
            <a:off x="2923221" y="1304764"/>
            <a:ext cx="0" cy="3672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Gerade Verbindung 80"/>
          <p:cNvCxnSpPr>
            <a:stCxn id="84" idx="4"/>
            <a:endCxn id="58" idx="4"/>
          </p:cNvCxnSpPr>
          <p:nvPr/>
        </p:nvCxnSpPr>
        <p:spPr>
          <a:xfrm flipV="1">
            <a:off x="2087724" y="2060848"/>
            <a:ext cx="0" cy="226825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Ellipse 83"/>
          <p:cNvSpPr/>
          <p:nvPr/>
        </p:nvSpPr>
        <p:spPr>
          <a:xfrm>
            <a:off x="2051720" y="4257092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2887217" y="4905164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5544108" y="1994384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5529982" y="426263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6522144" y="4905164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 Verbindung 96"/>
          <p:cNvCxnSpPr/>
          <p:nvPr/>
        </p:nvCxnSpPr>
        <p:spPr>
          <a:xfrm>
            <a:off x="971600" y="3397642"/>
            <a:ext cx="2736304" cy="21915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187624" y="2204864"/>
            <a:ext cx="0" cy="2229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187624" y="4434771"/>
            <a:ext cx="28083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942596" y="4434771"/>
            <a:ext cx="77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M/P, L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39186" y="183553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1907704" y="2204864"/>
            <a:ext cx="0" cy="222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276752" y="2996952"/>
            <a:ext cx="2647176" cy="125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277974" y="2485828"/>
            <a:ext cx="2647176" cy="12531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923928" y="4030678"/>
            <a:ext cx="61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L(</a:t>
            </a:r>
            <a:r>
              <a:rPr lang="de-DE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Y,i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933374" y="3554315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L(</a:t>
            </a:r>
            <a:r>
              <a:rPr lang="de-DE" dirty="0" err="1" smtClean="0">
                <a:solidFill>
                  <a:srgbClr val="C00000"/>
                </a:solidFill>
              </a:rPr>
              <a:t>Y‘,i</a:t>
            </a:r>
            <a:r>
              <a:rPr lang="de-DE" dirty="0" smtClean="0">
                <a:solidFill>
                  <a:srgbClr val="C00000"/>
                </a:solidFill>
              </a:rPr>
              <a:t>)</a:t>
            </a:r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2572918" y="2204864"/>
            <a:ext cx="0" cy="22299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566392" y="443477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(M/P)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907704" y="3319817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956370" y="29969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C00000"/>
                </a:solidFill>
              </a:rPr>
              <a:t>dY</a:t>
            </a:r>
            <a:r>
              <a:rPr lang="de-DE" dirty="0" smtClean="0">
                <a:solidFill>
                  <a:srgbClr val="C00000"/>
                </a:solidFill>
              </a:rPr>
              <a:t>&gt;0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859533" y="3279133"/>
            <a:ext cx="9634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852710" y="2744924"/>
            <a:ext cx="96341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>
            <a:endCxn id="23" idx="2"/>
          </p:cNvCxnSpPr>
          <p:nvPr/>
        </p:nvCxnSpPr>
        <p:spPr>
          <a:xfrm>
            <a:off x="1187624" y="3315137"/>
            <a:ext cx="67190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187624" y="2780928"/>
            <a:ext cx="67190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57222" y="313515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950058" y="25962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i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907703" y="38457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dM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&gt;0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519749" y="3587524"/>
            <a:ext cx="96341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/>
          <p:cNvCxnSpPr/>
          <p:nvPr/>
        </p:nvCxnSpPr>
        <p:spPr>
          <a:xfrm>
            <a:off x="1187624" y="3630315"/>
            <a:ext cx="13851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51046" y="34388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202274" y="44325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(M‘/P)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187624" y="2204864"/>
            <a:ext cx="0" cy="2229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187624" y="4434771"/>
            <a:ext cx="28083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942596" y="4434771"/>
            <a:ext cx="77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M/P, 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9186" y="183553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1907704" y="2204864"/>
            <a:ext cx="0" cy="222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276752" y="2996952"/>
            <a:ext cx="2647176" cy="125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923928" y="4030678"/>
            <a:ext cx="61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L(</a:t>
            </a:r>
            <a:r>
              <a:rPr lang="de-DE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Y,i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33374" y="3554315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L(</a:t>
            </a:r>
            <a:r>
              <a:rPr lang="de-DE" dirty="0" err="1" smtClean="0">
                <a:solidFill>
                  <a:srgbClr val="C00000"/>
                </a:solidFill>
              </a:rPr>
              <a:t>Y‘,i</a:t>
            </a:r>
            <a:r>
              <a:rPr lang="de-DE" dirty="0" smtClean="0">
                <a:solidFill>
                  <a:srgbClr val="C00000"/>
                </a:solidFill>
              </a:rPr>
              <a:t>)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566392" y="443477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(M/P)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859533" y="3279133"/>
            <a:ext cx="9634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852710" y="2744924"/>
            <a:ext cx="96341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>
            <a:off x="1187624" y="3315137"/>
            <a:ext cx="5337444" cy="65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91984" y="2785577"/>
            <a:ext cx="6004993" cy="313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1286198" y="2493138"/>
            <a:ext cx="2647176" cy="12531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957222" y="313515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>
            <a:off x="5012900" y="2211409"/>
            <a:ext cx="0" cy="2229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012900" y="4441316"/>
            <a:ext cx="28083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767872" y="44413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4864462" y="18420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cxnSp>
        <p:nvCxnSpPr>
          <p:cNvPr id="31" name="Gerade Verbindung 30"/>
          <p:cNvCxnSpPr/>
          <p:nvPr/>
        </p:nvCxnSpPr>
        <p:spPr>
          <a:xfrm flipH="1">
            <a:off x="5577718" y="2420888"/>
            <a:ext cx="2090626" cy="1609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7668344" y="221164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LM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376630" y="44437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7196977" y="2801255"/>
            <a:ext cx="0" cy="16400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7019685" y="442938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Y‘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20403" y="260280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i</a:t>
            </a:r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6525068" y="3318409"/>
            <a:ext cx="0" cy="11229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100636" y="2779171"/>
            <a:ext cx="96341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6474298" y="3279133"/>
            <a:ext cx="9634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1691680" y="1628800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 Geldmarkt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5544678" y="1628800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 LM-Kurve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 rot="19519099">
            <a:off x="4998271" y="2677544"/>
            <a:ext cx="25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Geldangebotsüberschuss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 rot="19519099">
            <a:off x="5721478" y="331981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Geldnachfrageüberschuss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1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Bildschirmpräsentation 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WIWI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Mutschler</dc:creator>
  <cp:lastModifiedBy>Willi Mutschler</cp:lastModifiedBy>
  <cp:revision>19</cp:revision>
  <dcterms:created xsi:type="dcterms:W3CDTF">2013-05-13T08:57:41Z</dcterms:created>
  <dcterms:modified xsi:type="dcterms:W3CDTF">2013-05-14T12:25:19Z</dcterms:modified>
</cp:coreProperties>
</file>