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308" r:id="rId2"/>
    <p:sldId id="317" r:id="rId3"/>
    <p:sldId id="318" r:id="rId4"/>
    <p:sldId id="385" r:id="rId5"/>
    <p:sldId id="319" r:id="rId6"/>
    <p:sldId id="320" r:id="rId7"/>
    <p:sldId id="386" r:id="rId8"/>
    <p:sldId id="326" r:id="rId9"/>
    <p:sldId id="327" r:id="rId10"/>
    <p:sldId id="350" r:id="rId11"/>
    <p:sldId id="387" r:id="rId12"/>
    <p:sldId id="456" r:id="rId13"/>
    <p:sldId id="390" r:id="rId14"/>
    <p:sldId id="388" r:id="rId15"/>
    <p:sldId id="328" r:id="rId16"/>
    <p:sldId id="389" r:id="rId17"/>
    <p:sldId id="329" r:id="rId18"/>
    <p:sldId id="330" r:id="rId19"/>
    <p:sldId id="331" r:id="rId20"/>
    <p:sldId id="332" r:id="rId21"/>
    <p:sldId id="455" r:id="rId22"/>
    <p:sldId id="457" r:id="rId23"/>
    <p:sldId id="458" r:id="rId24"/>
    <p:sldId id="459" r:id="rId25"/>
    <p:sldId id="461" r:id="rId26"/>
    <p:sldId id="473" r:id="rId27"/>
    <p:sldId id="462" r:id="rId28"/>
    <p:sldId id="463" r:id="rId29"/>
    <p:sldId id="464" r:id="rId30"/>
    <p:sldId id="465" r:id="rId31"/>
    <p:sldId id="466" r:id="rId32"/>
    <p:sldId id="467" r:id="rId33"/>
    <p:sldId id="468" r:id="rId34"/>
    <p:sldId id="469" r:id="rId35"/>
    <p:sldId id="470" r:id="rId36"/>
    <p:sldId id="471" r:id="rId37"/>
    <p:sldId id="472" r:id="rId38"/>
    <p:sldId id="340" r:id="rId39"/>
    <p:sldId id="341" r:id="rId40"/>
    <p:sldId id="342" r:id="rId41"/>
    <p:sldId id="343" r:id="rId42"/>
    <p:sldId id="344" r:id="rId43"/>
    <p:sldId id="383" r:id="rId44"/>
    <p:sldId id="346" r:id="rId45"/>
    <p:sldId id="347" r:id="rId46"/>
    <p:sldId id="475" r:id="rId47"/>
    <p:sldId id="368" r:id="rId48"/>
    <p:sldId id="349" r:id="rId49"/>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2" autoAdjust="0"/>
    <p:restoredTop sz="89986" autoAdjust="0"/>
  </p:normalViewPr>
  <p:slideViewPr>
    <p:cSldViewPr>
      <p:cViewPr varScale="1">
        <p:scale>
          <a:sx n="113" d="100"/>
          <a:sy n="113" d="100"/>
        </p:scale>
        <p:origin x="1664" y="168"/>
      </p:cViewPr>
      <p:guideLst>
        <p:guide orient="horz" pos="2160"/>
        <p:guide pos="2880"/>
      </p:guideLst>
    </p:cSldViewPr>
  </p:slideViewPr>
  <p:outlineViewPr>
    <p:cViewPr>
      <p:scale>
        <a:sx n="33" d="100"/>
        <a:sy n="33" d="100"/>
      </p:scale>
      <p:origin x="0" y="17371"/>
    </p:cViewPr>
  </p:outlineViewPr>
  <p:notesTextViewPr>
    <p:cViewPr>
      <p:scale>
        <a:sx n="100" d="100"/>
        <a:sy n="100" d="100"/>
      </p:scale>
      <p:origin x="0" y="0"/>
    </p:cViewPr>
  </p:notesTextViewPr>
  <p:sorterViewPr>
    <p:cViewPr>
      <p:scale>
        <a:sx n="66" d="100"/>
        <a:sy n="66" d="100"/>
      </p:scale>
      <p:origin x="0" y="27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4" Type="http://schemas.openxmlformats.org/officeDocument/2006/relationships/image" Target="../media/image32.wmf"/><Relationship Id="rId1" Type="http://schemas.openxmlformats.org/officeDocument/2006/relationships/image" Target="../media/image29.wmf"/><Relationship Id="rId2"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1" Type="http://schemas.openxmlformats.org/officeDocument/2006/relationships/image" Target="../media/image39.wmf"/><Relationship Id="rId2"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4" Type="http://schemas.openxmlformats.org/officeDocument/2006/relationships/image" Target="../media/image54.wmf"/><Relationship Id="rId1" Type="http://schemas.openxmlformats.org/officeDocument/2006/relationships/image" Target="../media/image51.wmf"/><Relationship Id="rId2"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4" Type="http://schemas.openxmlformats.org/officeDocument/2006/relationships/image" Target="../media/image57.wmf"/><Relationship Id="rId1" Type="http://schemas.openxmlformats.org/officeDocument/2006/relationships/image" Target="../media/image51.wmf"/><Relationship Id="rId2"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wmf"/><Relationship Id="rId2"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1" Type="http://schemas.openxmlformats.org/officeDocument/2006/relationships/image" Target="../media/image64.wmf"/><Relationship Id="rId2"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72.wmf"/><Relationship Id="rId5" Type="http://schemas.openxmlformats.org/officeDocument/2006/relationships/image" Target="../media/image73.wmf"/><Relationship Id="rId1" Type="http://schemas.openxmlformats.org/officeDocument/2006/relationships/image" Target="../media/image69.wmf"/><Relationship Id="rId2"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wmf"/><Relationship Id="rId2"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image" Target="../media/image13.wmf"/><Relationship Id="rId2"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wmf"/><Relationship Id="rId3"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82A4531-9DF6-404F-8BD5-27B0984B6BAC}" type="datetimeFigureOut">
              <a:rPr lang="zh-CN" altLang="en-US" smtClean="0"/>
              <a:pPr/>
              <a:t>2017/11/27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B13B390-D9C8-4638-BF6E-3250A743165E}" type="slidenum">
              <a:rPr lang="zh-CN" altLang="en-US" smtClean="0"/>
              <a:pPr/>
              <a:t>‹#›</a:t>
            </a:fld>
            <a:endParaRPr lang="zh-CN" altLang="en-US"/>
          </a:p>
        </p:txBody>
      </p:sp>
    </p:spTree>
    <p:extLst>
      <p:ext uri="{BB962C8B-B14F-4D97-AF65-F5344CB8AC3E}">
        <p14:creationId xmlns:p14="http://schemas.microsoft.com/office/powerpoint/2010/main" val="108501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69C39CF-4763-49D6-8684-F6FB9DC3263E}" type="datetimeFigureOut">
              <a:rPr lang="zh-CN" altLang="en-US" smtClean="0"/>
              <a:pPr/>
              <a:t>2017/11/27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BCC88B2-BE22-4475-8A02-CD420CD1D503}" type="slidenum">
              <a:rPr lang="zh-CN" altLang="en-US" smtClean="0"/>
              <a:pPr/>
              <a:t>‹#›</a:t>
            </a:fld>
            <a:endParaRPr lang="zh-CN" altLang="en-US"/>
          </a:p>
        </p:txBody>
      </p:sp>
    </p:spTree>
    <p:extLst>
      <p:ext uri="{BB962C8B-B14F-4D97-AF65-F5344CB8AC3E}">
        <p14:creationId xmlns:p14="http://schemas.microsoft.com/office/powerpoint/2010/main" val="318366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1</a:t>
            </a:fld>
            <a:endParaRPr lang="zh-CN" altLang="en-US"/>
          </a:p>
        </p:txBody>
      </p:sp>
    </p:spTree>
    <p:extLst>
      <p:ext uri="{BB962C8B-B14F-4D97-AF65-F5344CB8AC3E}">
        <p14:creationId xmlns:p14="http://schemas.microsoft.com/office/powerpoint/2010/main" val="87161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10</a:t>
            </a:fld>
            <a:endParaRPr lang="zh-CN" altLang="en-US"/>
          </a:p>
        </p:txBody>
      </p:sp>
    </p:spTree>
    <p:extLst>
      <p:ext uri="{BB962C8B-B14F-4D97-AF65-F5344CB8AC3E}">
        <p14:creationId xmlns:p14="http://schemas.microsoft.com/office/powerpoint/2010/main" val="197015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11</a:t>
            </a:fld>
            <a:endParaRPr lang="zh-CN" altLang="en-US"/>
          </a:p>
        </p:txBody>
      </p:sp>
    </p:spTree>
    <p:extLst>
      <p:ext uri="{BB962C8B-B14F-4D97-AF65-F5344CB8AC3E}">
        <p14:creationId xmlns:p14="http://schemas.microsoft.com/office/powerpoint/2010/main" val="41969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12</a:t>
            </a:fld>
            <a:endParaRPr lang="zh-CN" altLang="en-US"/>
          </a:p>
        </p:txBody>
      </p:sp>
    </p:spTree>
    <p:extLst>
      <p:ext uri="{BB962C8B-B14F-4D97-AF65-F5344CB8AC3E}">
        <p14:creationId xmlns:p14="http://schemas.microsoft.com/office/powerpoint/2010/main" val="1424719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13</a:t>
            </a:fld>
            <a:endParaRPr lang="zh-CN" altLang="en-US"/>
          </a:p>
        </p:txBody>
      </p:sp>
    </p:spTree>
    <p:extLst>
      <p:ext uri="{BB962C8B-B14F-4D97-AF65-F5344CB8AC3E}">
        <p14:creationId xmlns:p14="http://schemas.microsoft.com/office/powerpoint/2010/main" val="145393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14</a:t>
            </a:fld>
            <a:endParaRPr lang="zh-CN" altLang="en-US"/>
          </a:p>
        </p:txBody>
      </p:sp>
    </p:spTree>
    <p:extLst>
      <p:ext uri="{BB962C8B-B14F-4D97-AF65-F5344CB8AC3E}">
        <p14:creationId xmlns:p14="http://schemas.microsoft.com/office/powerpoint/2010/main" val="214391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15</a:t>
            </a:fld>
            <a:endParaRPr lang="zh-CN" altLang="en-US"/>
          </a:p>
        </p:txBody>
      </p:sp>
    </p:spTree>
    <p:extLst>
      <p:ext uri="{BB962C8B-B14F-4D97-AF65-F5344CB8AC3E}">
        <p14:creationId xmlns:p14="http://schemas.microsoft.com/office/powerpoint/2010/main" val="221192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16</a:t>
            </a:fld>
            <a:endParaRPr lang="zh-CN" altLang="en-US"/>
          </a:p>
        </p:txBody>
      </p:sp>
    </p:spTree>
    <p:extLst>
      <p:ext uri="{BB962C8B-B14F-4D97-AF65-F5344CB8AC3E}">
        <p14:creationId xmlns:p14="http://schemas.microsoft.com/office/powerpoint/2010/main" val="284793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17</a:t>
            </a:fld>
            <a:endParaRPr lang="zh-CN" altLang="en-US"/>
          </a:p>
        </p:txBody>
      </p:sp>
    </p:spTree>
    <p:extLst>
      <p:ext uri="{BB962C8B-B14F-4D97-AF65-F5344CB8AC3E}">
        <p14:creationId xmlns:p14="http://schemas.microsoft.com/office/powerpoint/2010/main" val="834799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18</a:t>
            </a:fld>
            <a:endParaRPr lang="zh-CN" altLang="en-US"/>
          </a:p>
        </p:txBody>
      </p:sp>
    </p:spTree>
    <p:extLst>
      <p:ext uri="{BB962C8B-B14F-4D97-AF65-F5344CB8AC3E}">
        <p14:creationId xmlns:p14="http://schemas.microsoft.com/office/powerpoint/2010/main" val="959522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19</a:t>
            </a:fld>
            <a:endParaRPr lang="zh-CN" altLang="en-US"/>
          </a:p>
        </p:txBody>
      </p:sp>
    </p:spTree>
    <p:extLst>
      <p:ext uri="{BB962C8B-B14F-4D97-AF65-F5344CB8AC3E}">
        <p14:creationId xmlns:p14="http://schemas.microsoft.com/office/powerpoint/2010/main" val="12342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a:t>
            </a:fld>
            <a:endParaRPr lang="zh-CN" altLang="en-US"/>
          </a:p>
        </p:txBody>
      </p:sp>
    </p:spTree>
    <p:extLst>
      <p:ext uri="{BB962C8B-B14F-4D97-AF65-F5344CB8AC3E}">
        <p14:creationId xmlns:p14="http://schemas.microsoft.com/office/powerpoint/2010/main" val="137144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20</a:t>
            </a:fld>
            <a:endParaRPr lang="zh-CN" altLang="en-US"/>
          </a:p>
        </p:txBody>
      </p:sp>
    </p:spTree>
    <p:extLst>
      <p:ext uri="{BB962C8B-B14F-4D97-AF65-F5344CB8AC3E}">
        <p14:creationId xmlns:p14="http://schemas.microsoft.com/office/powerpoint/2010/main" val="213753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21</a:t>
            </a:fld>
            <a:endParaRPr lang="zh-CN" altLang="en-US"/>
          </a:p>
        </p:txBody>
      </p:sp>
    </p:spTree>
    <p:extLst>
      <p:ext uri="{BB962C8B-B14F-4D97-AF65-F5344CB8AC3E}">
        <p14:creationId xmlns:p14="http://schemas.microsoft.com/office/powerpoint/2010/main" val="3772843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22</a:t>
            </a:fld>
            <a:endParaRPr lang="zh-CN" altLang="en-US"/>
          </a:p>
        </p:txBody>
      </p:sp>
    </p:spTree>
    <p:extLst>
      <p:ext uri="{BB962C8B-B14F-4D97-AF65-F5344CB8AC3E}">
        <p14:creationId xmlns:p14="http://schemas.microsoft.com/office/powerpoint/2010/main" val="1381741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23</a:t>
            </a:fld>
            <a:endParaRPr lang="zh-CN" altLang="en-US"/>
          </a:p>
        </p:txBody>
      </p:sp>
    </p:spTree>
    <p:extLst>
      <p:ext uri="{BB962C8B-B14F-4D97-AF65-F5344CB8AC3E}">
        <p14:creationId xmlns:p14="http://schemas.microsoft.com/office/powerpoint/2010/main" val="37063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24</a:t>
            </a:fld>
            <a:endParaRPr lang="zh-CN" altLang="en-US"/>
          </a:p>
        </p:txBody>
      </p:sp>
    </p:spTree>
    <p:extLst>
      <p:ext uri="{BB962C8B-B14F-4D97-AF65-F5344CB8AC3E}">
        <p14:creationId xmlns:p14="http://schemas.microsoft.com/office/powerpoint/2010/main" val="600824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25</a:t>
            </a:fld>
            <a:endParaRPr lang="zh-CN" altLang="en-US"/>
          </a:p>
        </p:txBody>
      </p:sp>
    </p:spTree>
    <p:extLst>
      <p:ext uri="{BB962C8B-B14F-4D97-AF65-F5344CB8AC3E}">
        <p14:creationId xmlns:p14="http://schemas.microsoft.com/office/powerpoint/2010/main" val="585801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26</a:t>
            </a:fld>
            <a:endParaRPr lang="zh-CN" altLang="en-US"/>
          </a:p>
        </p:txBody>
      </p:sp>
    </p:spTree>
    <p:extLst>
      <p:ext uri="{BB962C8B-B14F-4D97-AF65-F5344CB8AC3E}">
        <p14:creationId xmlns:p14="http://schemas.microsoft.com/office/powerpoint/2010/main" val="111881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27</a:t>
            </a:fld>
            <a:endParaRPr lang="zh-CN" altLang="en-US"/>
          </a:p>
        </p:txBody>
      </p:sp>
    </p:spTree>
    <p:extLst>
      <p:ext uri="{BB962C8B-B14F-4D97-AF65-F5344CB8AC3E}">
        <p14:creationId xmlns:p14="http://schemas.microsoft.com/office/powerpoint/2010/main" val="502334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28</a:t>
            </a:fld>
            <a:endParaRPr lang="zh-CN" altLang="en-US"/>
          </a:p>
        </p:txBody>
      </p:sp>
    </p:spTree>
    <p:extLst>
      <p:ext uri="{BB962C8B-B14F-4D97-AF65-F5344CB8AC3E}">
        <p14:creationId xmlns:p14="http://schemas.microsoft.com/office/powerpoint/2010/main" val="973926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29</a:t>
            </a:fld>
            <a:endParaRPr lang="zh-CN" altLang="en-US"/>
          </a:p>
        </p:txBody>
      </p:sp>
    </p:spTree>
    <p:extLst>
      <p:ext uri="{BB962C8B-B14F-4D97-AF65-F5344CB8AC3E}">
        <p14:creationId xmlns:p14="http://schemas.microsoft.com/office/powerpoint/2010/main" val="66671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3</a:t>
            </a:fld>
            <a:endParaRPr lang="zh-CN" altLang="en-US"/>
          </a:p>
        </p:txBody>
      </p:sp>
    </p:spTree>
    <p:extLst>
      <p:ext uri="{BB962C8B-B14F-4D97-AF65-F5344CB8AC3E}">
        <p14:creationId xmlns:p14="http://schemas.microsoft.com/office/powerpoint/2010/main" val="932400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30</a:t>
            </a:fld>
            <a:endParaRPr lang="zh-CN" altLang="en-US"/>
          </a:p>
        </p:txBody>
      </p:sp>
    </p:spTree>
    <p:extLst>
      <p:ext uri="{BB962C8B-B14F-4D97-AF65-F5344CB8AC3E}">
        <p14:creationId xmlns:p14="http://schemas.microsoft.com/office/powerpoint/2010/main" val="2051658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31</a:t>
            </a:fld>
            <a:endParaRPr lang="zh-CN" altLang="en-US"/>
          </a:p>
        </p:txBody>
      </p:sp>
    </p:spTree>
    <p:extLst>
      <p:ext uri="{BB962C8B-B14F-4D97-AF65-F5344CB8AC3E}">
        <p14:creationId xmlns:p14="http://schemas.microsoft.com/office/powerpoint/2010/main" val="35749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32</a:t>
            </a:fld>
            <a:endParaRPr lang="zh-CN" altLang="en-US"/>
          </a:p>
        </p:txBody>
      </p:sp>
    </p:spTree>
    <p:extLst>
      <p:ext uri="{BB962C8B-B14F-4D97-AF65-F5344CB8AC3E}">
        <p14:creationId xmlns:p14="http://schemas.microsoft.com/office/powerpoint/2010/main" val="1843644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33</a:t>
            </a:fld>
            <a:endParaRPr lang="zh-CN" altLang="en-US"/>
          </a:p>
        </p:txBody>
      </p:sp>
    </p:spTree>
    <p:extLst>
      <p:ext uri="{BB962C8B-B14F-4D97-AF65-F5344CB8AC3E}">
        <p14:creationId xmlns:p14="http://schemas.microsoft.com/office/powerpoint/2010/main" val="1678244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34</a:t>
            </a:fld>
            <a:endParaRPr lang="zh-CN" altLang="en-US"/>
          </a:p>
        </p:txBody>
      </p:sp>
    </p:spTree>
    <p:extLst>
      <p:ext uri="{BB962C8B-B14F-4D97-AF65-F5344CB8AC3E}">
        <p14:creationId xmlns:p14="http://schemas.microsoft.com/office/powerpoint/2010/main" val="1207310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35</a:t>
            </a:fld>
            <a:endParaRPr lang="zh-CN" altLang="en-US"/>
          </a:p>
        </p:txBody>
      </p:sp>
    </p:spTree>
    <p:extLst>
      <p:ext uri="{BB962C8B-B14F-4D97-AF65-F5344CB8AC3E}">
        <p14:creationId xmlns:p14="http://schemas.microsoft.com/office/powerpoint/2010/main" val="1839152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82E61DF-08A5-4D28-B91C-641BC9D8750E}" type="slidenum">
              <a:rPr lang="zh-CN" altLang="en-US" smtClean="0"/>
              <a:pPr/>
              <a:t>36</a:t>
            </a:fld>
            <a:endParaRPr lang="zh-CN" altLang="en-US"/>
          </a:p>
        </p:txBody>
      </p:sp>
    </p:spTree>
    <p:extLst>
      <p:ext uri="{BB962C8B-B14F-4D97-AF65-F5344CB8AC3E}">
        <p14:creationId xmlns:p14="http://schemas.microsoft.com/office/powerpoint/2010/main" val="389185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37</a:t>
            </a:fld>
            <a:endParaRPr lang="zh-CN" altLang="en-US"/>
          </a:p>
        </p:txBody>
      </p:sp>
    </p:spTree>
    <p:extLst>
      <p:ext uri="{BB962C8B-B14F-4D97-AF65-F5344CB8AC3E}">
        <p14:creationId xmlns:p14="http://schemas.microsoft.com/office/powerpoint/2010/main" val="4055818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38</a:t>
            </a:fld>
            <a:endParaRPr lang="zh-CN" altLang="en-US"/>
          </a:p>
        </p:txBody>
      </p:sp>
    </p:spTree>
    <p:extLst>
      <p:ext uri="{BB962C8B-B14F-4D97-AF65-F5344CB8AC3E}">
        <p14:creationId xmlns:p14="http://schemas.microsoft.com/office/powerpoint/2010/main" val="420819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39</a:t>
            </a:fld>
            <a:endParaRPr lang="zh-CN" altLang="en-US"/>
          </a:p>
        </p:txBody>
      </p:sp>
    </p:spTree>
    <p:extLst>
      <p:ext uri="{BB962C8B-B14F-4D97-AF65-F5344CB8AC3E}">
        <p14:creationId xmlns:p14="http://schemas.microsoft.com/office/powerpoint/2010/main" val="105462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4</a:t>
            </a:fld>
            <a:endParaRPr lang="zh-CN" altLang="en-US"/>
          </a:p>
        </p:txBody>
      </p:sp>
    </p:spTree>
    <p:extLst>
      <p:ext uri="{BB962C8B-B14F-4D97-AF65-F5344CB8AC3E}">
        <p14:creationId xmlns:p14="http://schemas.microsoft.com/office/powerpoint/2010/main" val="669182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40</a:t>
            </a:fld>
            <a:endParaRPr lang="zh-CN" altLang="en-US"/>
          </a:p>
        </p:txBody>
      </p:sp>
    </p:spTree>
    <p:extLst>
      <p:ext uri="{BB962C8B-B14F-4D97-AF65-F5344CB8AC3E}">
        <p14:creationId xmlns:p14="http://schemas.microsoft.com/office/powerpoint/2010/main" val="1953400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41</a:t>
            </a:fld>
            <a:endParaRPr lang="zh-CN" altLang="en-US"/>
          </a:p>
        </p:txBody>
      </p:sp>
    </p:spTree>
    <p:extLst>
      <p:ext uri="{BB962C8B-B14F-4D97-AF65-F5344CB8AC3E}">
        <p14:creationId xmlns:p14="http://schemas.microsoft.com/office/powerpoint/2010/main" val="65797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42</a:t>
            </a:fld>
            <a:endParaRPr lang="zh-CN" altLang="en-US"/>
          </a:p>
        </p:txBody>
      </p:sp>
    </p:spTree>
    <p:extLst>
      <p:ext uri="{BB962C8B-B14F-4D97-AF65-F5344CB8AC3E}">
        <p14:creationId xmlns:p14="http://schemas.microsoft.com/office/powerpoint/2010/main" val="1222140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43</a:t>
            </a:fld>
            <a:endParaRPr lang="zh-CN" altLang="en-US"/>
          </a:p>
        </p:txBody>
      </p:sp>
    </p:spTree>
    <p:extLst>
      <p:ext uri="{BB962C8B-B14F-4D97-AF65-F5344CB8AC3E}">
        <p14:creationId xmlns:p14="http://schemas.microsoft.com/office/powerpoint/2010/main" val="198230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44</a:t>
            </a:fld>
            <a:endParaRPr lang="zh-CN" altLang="en-US"/>
          </a:p>
        </p:txBody>
      </p:sp>
    </p:spTree>
    <p:extLst>
      <p:ext uri="{BB962C8B-B14F-4D97-AF65-F5344CB8AC3E}">
        <p14:creationId xmlns:p14="http://schemas.microsoft.com/office/powerpoint/2010/main" val="532263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45</a:t>
            </a:fld>
            <a:endParaRPr lang="zh-CN" altLang="en-US"/>
          </a:p>
        </p:txBody>
      </p:sp>
    </p:spTree>
    <p:extLst>
      <p:ext uri="{BB962C8B-B14F-4D97-AF65-F5344CB8AC3E}">
        <p14:creationId xmlns:p14="http://schemas.microsoft.com/office/powerpoint/2010/main" val="1490061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47</a:t>
            </a:fld>
            <a:endParaRPr lang="zh-CN" altLang="en-US"/>
          </a:p>
        </p:txBody>
      </p:sp>
    </p:spTree>
    <p:extLst>
      <p:ext uri="{BB962C8B-B14F-4D97-AF65-F5344CB8AC3E}">
        <p14:creationId xmlns:p14="http://schemas.microsoft.com/office/powerpoint/2010/main" val="1658167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48</a:t>
            </a:fld>
            <a:endParaRPr lang="zh-CN" altLang="en-US"/>
          </a:p>
        </p:txBody>
      </p:sp>
    </p:spTree>
    <p:extLst>
      <p:ext uri="{BB962C8B-B14F-4D97-AF65-F5344CB8AC3E}">
        <p14:creationId xmlns:p14="http://schemas.microsoft.com/office/powerpoint/2010/main" val="92408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5</a:t>
            </a:fld>
            <a:endParaRPr lang="zh-CN" altLang="en-US"/>
          </a:p>
        </p:txBody>
      </p:sp>
    </p:spTree>
    <p:extLst>
      <p:ext uri="{BB962C8B-B14F-4D97-AF65-F5344CB8AC3E}">
        <p14:creationId xmlns:p14="http://schemas.microsoft.com/office/powerpoint/2010/main" val="191308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6</a:t>
            </a:fld>
            <a:endParaRPr lang="zh-CN" altLang="en-US"/>
          </a:p>
        </p:txBody>
      </p:sp>
    </p:spTree>
    <p:extLst>
      <p:ext uri="{BB962C8B-B14F-4D97-AF65-F5344CB8AC3E}">
        <p14:creationId xmlns:p14="http://schemas.microsoft.com/office/powerpoint/2010/main" val="109444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CC88B2-BE22-4475-8A02-CD420CD1D503}" type="slidenum">
              <a:rPr lang="zh-CN" altLang="en-US" smtClean="0"/>
              <a:pPr/>
              <a:t>7</a:t>
            </a:fld>
            <a:endParaRPr lang="zh-CN" altLang="en-US"/>
          </a:p>
        </p:txBody>
      </p:sp>
    </p:spTree>
    <p:extLst>
      <p:ext uri="{BB962C8B-B14F-4D97-AF65-F5344CB8AC3E}">
        <p14:creationId xmlns:p14="http://schemas.microsoft.com/office/powerpoint/2010/main" val="120561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8</a:t>
            </a:fld>
            <a:endParaRPr lang="zh-CN" altLang="en-US"/>
          </a:p>
        </p:txBody>
      </p:sp>
    </p:spTree>
    <p:extLst>
      <p:ext uri="{BB962C8B-B14F-4D97-AF65-F5344CB8AC3E}">
        <p14:creationId xmlns:p14="http://schemas.microsoft.com/office/powerpoint/2010/main" val="121781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860DA6-659C-462C-9CC1-B23719F07463}" type="slidenum">
              <a:rPr lang="zh-CN" altLang="en-US" smtClean="0"/>
              <a:pPr/>
              <a:t>9</a:t>
            </a:fld>
            <a:endParaRPr lang="zh-CN" altLang="en-US"/>
          </a:p>
        </p:txBody>
      </p:sp>
    </p:spTree>
    <p:extLst>
      <p:ext uri="{BB962C8B-B14F-4D97-AF65-F5344CB8AC3E}">
        <p14:creationId xmlns:p14="http://schemas.microsoft.com/office/powerpoint/2010/main" val="19203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1AADB5-B720-4FE5-AAD8-24B51644B913}" type="datetimeFigureOut">
              <a:rPr lang="zh-CN" altLang="en-US" smtClean="0"/>
              <a:pPr/>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BF712-D07D-41D7-8C0F-E20981CD206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AADB5-B720-4FE5-AAD8-24B51644B913}" type="datetimeFigureOut">
              <a:rPr lang="zh-CN" altLang="en-US" smtClean="0"/>
              <a:pPr/>
              <a:t>2017/11/27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BF712-D07D-41D7-8C0F-E20981CD206E}"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1.bin"/><Relationship Id="rId5" Type="http://schemas.openxmlformats.org/officeDocument/2006/relationships/image" Target="../media/image1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2.bin"/><Relationship Id="rId5" Type="http://schemas.openxmlformats.org/officeDocument/2006/relationships/image" Target="../media/image13.wmf"/><Relationship Id="rId6" Type="http://schemas.openxmlformats.org/officeDocument/2006/relationships/oleObject" Target="../embeddings/oleObject13.bin"/><Relationship Id="rId7" Type="http://schemas.openxmlformats.org/officeDocument/2006/relationships/image" Target="../media/image14.wmf"/><Relationship Id="rId8" Type="http://schemas.openxmlformats.org/officeDocument/2006/relationships/oleObject" Target="../embeddings/oleObject14.bin"/><Relationship Id="rId9" Type="http://schemas.openxmlformats.org/officeDocument/2006/relationships/image" Target="../media/image15.wmf"/><Relationship Id="rId10" Type="http://schemas.openxmlformats.org/officeDocument/2006/relationships/oleObject" Target="../embeddings/oleObject15.bin"/><Relationship Id="rId11" Type="http://schemas.openxmlformats.org/officeDocument/2006/relationships/image" Target="../media/image16.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6.bin"/><Relationship Id="rId5" Type="http://schemas.openxmlformats.org/officeDocument/2006/relationships/image" Target="../media/image17.emf"/><Relationship Id="rId6" Type="http://schemas.openxmlformats.org/officeDocument/2006/relationships/oleObject" Target="../embeddings/oleObject17.bin"/><Relationship Id="rId7" Type="http://schemas.openxmlformats.org/officeDocument/2006/relationships/image" Target="../media/image18.wmf"/><Relationship Id="rId8" Type="http://schemas.openxmlformats.org/officeDocument/2006/relationships/oleObject" Target="../embeddings/oleObject18.bin"/><Relationship Id="rId9" Type="http://schemas.openxmlformats.org/officeDocument/2006/relationships/image" Target="../media/image1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9.bin"/><Relationship Id="rId5" Type="http://schemas.openxmlformats.org/officeDocument/2006/relationships/image" Target="../media/image20.wmf"/><Relationship Id="rId6" Type="http://schemas.openxmlformats.org/officeDocument/2006/relationships/oleObject" Target="../embeddings/oleObject20.bin"/><Relationship Id="rId7" Type="http://schemas.openxmlformats.org/officeDocument/2006/relationships/image" Target="../media/image21.wmf"/><Relationship Id="rId8" Type="http://schemas.openxmlformats.org/officeDocument/2006/relationships/oleObject" Target="../embeddings/oleObject21.bin"/><Relationship Id="rId9"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2.bin"/><Relationship Id="rId5" Type="http://schemas.openxmlformats.org/officeDocument/2006/relationships/image" Target="../media/image23.wmf"/><Relationship Id="rId6" Type="http://schemas.openxmlformats.org/officeDocument/2006/relationships/oleObject" Target="../embeddings/oleObject23.bin"/><Relationship Id="rId7" Type="http://schemas.openxmlformats.org/officeDocument/2006/relationships/image" Target="../media/image24.wmf"/><Relationship Id="rId8" Type="http://schemas.openxmlformats.org/officeDocument/2006/relationships/oleObject" Target="../embeddings/oleObject24.bin"/><Relationship Id="rId9" Type="http://schemas.openxmlformats.org/officeDocument/2006/relationships/image" Target="../media/image2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5.bin"/><Relationship Id="rId5" Type="http://schemas.openxmlformats.org/officeDocument/2006/relationships/image" Target="../media/image26.wmf"/><Relationship Id="rId6" Type="http://schemas.openxmlformats.org/officeDocument/2006/relationships/oleObject" Target="../embeddings/oleObject26.bin"/><Relationship Id="rId7" Type="http://schemas.openxmlformats.org/officeDocument/2006/relationships/image" Target="../media/image27.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9.wmf"/><Relationship Id="rId6" Type="http://schemas.openxmlformats.org/officeDocument/2006/relationships/oleObject" Target="../embeddings/oleObject28.bin"/><Relationship Id="rId7" Type="http://schemas.openxmlformats.org/officeDocument/2006/relationships/image" Target="../media/image30.wmf"/><Relationship Id="rId8" Type="http://schemas.openxmlformats.org/officeDocument/2006/relationships/oleObject" Target="../embeddings/oleObject29.bin"/><Relationship Id="rId9" Type="http://schemas.openxmlformats.org/officeDocument/2006/relationships/image" Target="../media/image31.wmf"/><Relationship Id="rId10" Type="http://schemas.openxmlformats.org/officeDocument/2006/relationships/oleObject" Target="../embeddings/oleObject30.bin"/><Relationship Id="rId11" Type="http://schemas.openxmlformats.org/officeDocument/2006/relationships/image" Target="../media/image32.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1.bin"/><Relationship Id="rId5" Type="http://schemas.openxmlformats.org/officeDocument/2006/relationships/image" Target="../media/image36.wmf"/><Relationship Id="rId6" Type="http://schemas.openxmlformats.org/officeDocument/2006/relationships/oleObject" Target="../embeddings/oleObject32.bin"/><Relationship Id="rId7" Type="http://schemas.openxmlformats.org/officeDocument/2006/relationships/image" Target="../media/image37.wmf"/><Relationship Id="rId8" Type="http://schemas.openxmlformats.org/officeDocument/2006/relationships/oleObject" Target="../embeddings/oleObject33.bin"/><Relationship Id="rId9" Type="http://schemas.openxmlformats.org/officeDocument/2006/relationships/image" Target="../media/image3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4.bin"/><Relationship Id="rId5" Type="http://schemas.openxmlformats.org/officeDocument/2006/relationships/image" Target="../media/image39.wmf"/><Relationship Id="rId6" Type="http://schemas.openxmlformats.org/officeDocument/2006/relationships/oleObject" Target="../embeddings/oleObject35.bin"/><Relationship Id="rId7" Type="http://schemas.openxmlformats.org/officeDocument/2006/relationships/image" Target="../media/image40.wmf"/><Relationship Id="rId8" Type="http://schemas.openxmlformats.org/officeDocument/2006/relationships/oleObject" Target="../embeddings/oleObject36.bin"/><Relationship Id="rId9" Type="http://schemas.openxmlformats.org/officeDocument/2006/relationships/image" Target="../media/image41.wmf"/><Relationship Id="rId10" Type="http://schemas.openxmlformats.org/officeDocument/2006/relationships/oleObject" Target="../embeddings/oleObject37.bin"/><Relationship Id="rId11" Type="http://schemas.openxmlformats.org/officeDocument/2006/relationships/image" Target="../media/image42.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8.bin"/><Relationship Id="rId5" Type="http://schemas.openxmlformats.org/officeDocument/2006/relationships/image" Target="../media/image43.wmf"/><Relationship Id="rId6" Type="http://schemas.openxmlformats.org/officeDocument/2006/relationships/oleObject" Target="../embeddings/oleObject39.bin"/><Relationship Id="rId7" Type="http://schemas.openxmlformats.org/officeDocument/2006/relationships/image" Target="../media/image44.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40.bin"/><Relationship Id="rId5" Type="http://schemas.openxmlformats.org/officeDocument/2006/relationships/image" Target="../media/image45.wmf"/><Relationship Id="rId6" Type="http://schemas.openxmlformats.org/officeDocument/2006/relationships/oleObject" Target="../embeddings/oleObject41.bin"/><Relationship Id="rId7" Type="http://schemas.openxmlformats.org/officeDocument/2006/relationships/image" Target="../media/image46.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2.bin"/><Relationship Id="rId5" Type="http://schemas.openxmlformats.org/officeDocument/2006/relationships/image" Target="../media/image47.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emf"/><Relationship Id="rId6" Type="http://schemas.openxmlformats.org/officeDocument/2006/relationships/oleObject" Target="../embeddings/oleObject3.bin"/><Relationship Id="rId7" Type="http://schemas.openxmlformats.org/officeDocument/2006/relationships/image" Target="../media/image3.emf"/><Relationship Id="rId8" Type="http://schemas.openxmlformats.org/officeDocument/2006/relationships/oleObject" Target="../embeddings/oleObject4.bin"/><Relationship Id="rId9"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43.bin"/><Relationship Id="rId5" Type="http://schemas.openxmlformats.org/officeDocument/2006/relationships/image" Target="../media/image48.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44.bin"/><Relationship Id="rId5" Type="http://schemas.openxmlformats.org/officeDocument/2006/relationships/image" Target="../media/image49.wmf"/><Relationship Id="rId6" Type="http://schemas.openxmlformats.org/officeDocument/2006/relationships/oleObject" Target="../embeddings/oleObject45.bin"/><Relationship Id="rId7" Type="http://schemas.openxmlformats.org/officeDocument/2006/relationships/image" Target="../media/image50.wmf"/><Relationship Id="rId8" Type="http://schemas.openxmlformats.org/officeDocument/2006/relationships/oleObject" Target="../embeddings/oleObject46.bin"/><Relationship Id="rId9" Type="http://schemas.openxmlformats.org/officeDocument/2006/relationships/image" Target="../media/image51.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7.bin"/><Relationship Id="rId5" Type="http://schemas.openxmlformats.org/officeDocument/2006/relationships/image" Target="../media/image51.wmf"/><Relationship Id="rId6" Type="http://schemas.openxmlformats.org/officeDocument/2006/relationships/oleObject" Target="../embeddings/oleObject48.bin"/><Relationship Id="rId7" Type="http://schemas.openxmlformats.org/officeDocument/2006/relationships/image" Target="../media/image52.wmf"/><Relationship Id="rId8" Type="http://schemas.openxmlformats.org/officeDocument/2006/relationships/oleObject" Target="../embeddings/oleObject49.bin"/><Relationship Id="rId9" Type="http://schemas.openxmlformats.org/officeDocument/2006/relationships/image" Target="../media/image53.wmf"/><Relationship Id="rId10" Type="http://schemas.openxmlformats.org/officeDocument/2006/relationships/oleObject" Target="../embeddings/oleObject50.bin"/><Relationship Id="rId11" Type="http://schemas.openxmlformats.org/officeDocument/2006/relationships/image" Target="../media/image54.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1.bin"/><Relationship Id="rId5" Type="http://schemas.openxmlformats.org/officeDocument/2006/relationships/image" Target="../media/image51.wmf"/><Relationship Id="rId6" Type="http://schemas.openxmlformats.org/officeDocument/2006/relationships/oleObject" Target="../embeddings/oleObject52.bin"/><Relationship Id="rId7" Type="http://schemas.openxmlformats.org/officeDocument/2006/relationships/image" Target="../media/image55.wmf"/><Relationship Id="rId8" Type="http://schemas.openxmlformats.org/officeDocument/2006/relationships/oleObject" Target="../embeddings/oleObject53.bin"/><Relationship Id="rId9" Type="http://schemas.openxmlformats.org/officeDocument/2006/relationships/image" Target="../media/image56.wmf"/><Relationship Id="rId10" Type="http://schemas.openxmlformats.org/officeDocument/2006/relationships/oleObject" Target="../embeddings/oleObject54.bin"/><Relationship Id="rId11" Type="http://schemas.openxmlformats.org/officeDocument/2006/relationships/image" Target="../media/image57.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55.bin"/><Relationship Id="rId5" Type="http://schemas.openxmlformats.org/officeDocument/2006/relationships/image" Target="../media/image57.wmf"/><Relationship Id="rId6" Type="http://schemas.openxmlformats.org/officeDocument/2006/relationships/oleObject" Target="../embeddings/oleObject56.bin"/><Relationship Id="rId7" Type="http://schemas.openxmlformats.org/officeDocument/2006/relationships/image" Target="../media/image58.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57.bin"/><Relationship Id="rId5" Type="http://schemas.openxmlformats.org/officeDocument/2006/relationships/image" Target="../media/image59.wmf"/><Relationship Id="rId6" Type="http://schemas.openxmlformats.org/officeDocument/2006/relationships/oleObject" Target="../embeddings/oleObject58.bin"/><Relationship Id="rId7" Type="http://schemas.openxmlformats.org/officeDocument/2006/relationships/image" Target="../media/image60.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59.bin"/><Relationship Id="rId5" Type="http://schemas.openxmlformats.org/officeDocument/2006/relationships/image" Target="../media/image61.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60.bin"/><Relationship Id="rId5" Type="http://schemas.openxmlformats.org/officeDocument/2006/relationships/image" Target="../media/image62.wmf"/><Relationship Id="rId6" Type="http://schemas.openxmlformats.org/officeDocument/2006/relationships/oleObject" Target="../embeddings/oleObject61.bin"/><Relationship Id="rId7" Type="http://schemas.openxmlformats.org/officeDocument/2006/relationships/image" Target="../media/image63.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 Type="http://schemas.openxmlformats.org/officeDocument/2006/relationships/image" Target="../media/image67.wmf"/><Relationship Id="rId12" Type="http://schemas.openxmlformats.org/officeDocument/2006/relationships/oleObject" Target="../embeddings/oleObject66.bin"/><Relationship Id="rId13" Type="http://schemas.openxmlformats.org/officeDocument/2006/relationships/image" Target="../media/image68.wmf"/><Relationship Id="rId1" Type="http://schemas.openxmlformats.org/officeDocument/2006/relationships/vmlDrawing" Target="../drawings/vmlDrawing26.vml"/><Relationship Id="rId2" Type="http://schemas.openxmlformats.org/officeDocument/2006/relationships/slideLayout" Target="../slideLayouts/slideLayout2.xml"/><Relationship Id="rId3" Type="http://schemas.openxmlformats.org/officeDocument/2006/relationships/notesSlide" Target="../notesSlides/notesSlide40.xml"/><Relationship Id="rId4" Type="http://schemas.openxmlformats.org/officeDocument/2006/relationships/oleObject" Target="../embeddings/oleObject62.bin"/><Relationship Id="rId5" Type="http://schemas.openxmlformats.org/officeDocument/2006/relationships/image" Target="../media/image64.wmf"/><Relationship Id="rId6" Type="http://schemas.openxmlformats.org/officeDocument/2006/relationships/oleObject" Target="../embeddings/oleObject63.bin"/><Relationship Id="rId7" Type="http://schemas.openxmlformats.org/officeDocument/2006/relationships/image" Target="../media/image65.wmf"/><Relationship Id="rId8" Type="http://schemas.openxmlformats.org/officeDocument/2006/relationships/oleObject" Target="../embeddings/oleObject64.bin"/><Relationship Id="rId9" Type="http://schemas.openxmlformats.org/officeDocument/2006/relationships/image" Target="../media/image66.wmf"/><Relationship Id="rId10"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11" Type="http://schemas.openxmlformats.org/officeDocument/2006/relationships/image" Target="../media/image72.wmf"/><Relationship Id="rId12" Type="http://schemas.openxmlformats.org/officeDocument/2006/relationships/oleObject" Target="../embeddings/oleObject71.bin"/><Relationship Id="rId13" Type="http://schemas.openxmlformats.org/officeDocument/2006/relationships/image" Target="../media/image73.wmf"/><Relationship Id="rId1" Type="http://schemas.openxmlformats.org/officeDocument/2006/relationships/vmlDrawing" Target="../drawings/vmlDrawing27.vml"/><Relationship Id="rId2" Type="http://schemas.openxmlformats.org/officeDocument/2006/relationships/slideLayout" Target="../slideLayouts/slideLayout2.xml"/><Relationship Id="rId3" Type="http://schemas.openxmlformats.org/officeDocument/2006/relationships/notesSlide" Target="../notesSlides/notesSlide41.xml"/><Relationship Id="rId4" Type="http://schemas.openxmlformats.org/officeDocument/2006/relationships/oleObject" Target="../embeddings/oleObject67.bin"/><Relationship Id="rId5" Type="http://schemas.openxmlformats.org/officeDocument/2006/relationships/image" Target="../media/image69.wmf"/><Relationship Id="rId6" Type="http://schemas.openxmlformats.org/officeDocument/2006/relationships/oleObject" Target="../embeddings/oleObject68.bin"/><Relationship Id="rId7" Type="http://schemas.openxmlformats.org/officeDocument/2006/relationships/image" Target="../media/image70.wmf"/><Relationship Id="rId8" Type="http://schemas.openxmlformats.org/officeDocument/2006/relationships/oleObject" Target="../embeddings/oleObject69.bin"/><Relationship Id="rId9" Type="http://schemas.openxmlformats.org/officeDocument/2006/relationships/image" Target="../media/image71.wmf"/><Relationship Id="rId10" Type="http://schemas.openxmlformats.org/officeDocument/2006/relationships/oleObject" Target="../embeddings/oleObject7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7.bin"/><Relationship Id="rId5" Type="http://schemas.openxmlformats.org/officeDocument/2006/relationships/image" Target="../media/image8.wmf"/><Relationship Id="rId6" Type="http://schemas.openxmlformats.org/officeDocument/2006/relationships/oleObject" Target="../embeddings/oleObject8.bin"/><Relationship Id="rId7" Type="http://schemas.openxmlformats.org/officeDocument/2006/relationships/image" Target="../media/image9.wmf"/><Relationship Id="rId8" Type="http://schemas.openxmlformats.org/officeDocument/2006/relationships/oleObject" Target="../embeddings/oleObject9.bin"/><Relationship Id="rId9" Type="http://schemas.openxmlformats.org/officeDocument/2006/relationships/image" Target="../media/image10.wmf"/><Relationship Id="rId10" Type="http://schemas.openxmlformats.org/officeDocument/2006/relationships/oleObject" Target="../embeddings/oleObject10.bin"/><Relationship Id="rId11"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643050"/>
            <a:ext cx="7858180" cy="1470025"/>
          </a:xfrm>
        </p:spPr>
        <p:txBody>
          <a:bodyPr>
            <a:normAutofit/>
          </a:bodyPr>
          <a:lstStyle/>
          <a:p>
            <a:r>
              <a:rPr lang="en-US" altLang="zh-CN" dirty="0" smtClean="0">
                <a:solidFill>
                  <a:srgbClr val="FFC000"/>
                </a:solidFill>
                <a:latin typeface="umb10" pitchFamily="18" charset="0"/>
              </a:rPr>
              <a:t/>
            </a:r>
            <a:br>
              <a:rPr lang="en-US" altLang="zh-CN" dirty="0" smtClean="0">
                <a:solidFill>
                  <a:srgbClr val="FFC000"/>
                </a:solidFill>
                <a:latin typeface="umb10" pitchFamily="18" charset="0"/>
              </a:rPr>
            </a:br>
            <a:r>
              <a:rPr lang="en-US" altLang="zh-CN" dirty="0" smtClean="0">
                <a:solidFill>
                  <a:srgbClr val="FFC000"/>
                </a:solidFill>
                <a:latin typeface="umb10" pitchFamily="18" charset="0"/>
              </a:rPr>
              <a:t>Decomposition Method </a:t>
            </a:r>
            <a:endParaRPr lang="zh-CN" altLang="en-US" sz="3600" dirty="0">
              <a:solidFill>
                <a:srgbClr val="FFC000"/>
              </a:solidFill>
              <a:latin typeface="umb10" pitchFamily="18" charset="0"/>
            </a:endParaRPr>
          </a:p>
        </p:txBody>
      </p:sp>
      <p:sp>
        <p:nvSpPr>
          <p:cNvPr id="3" name="副标题 2"/>
          <p:cNvSpPr>
            <a:spLocks noGrp="1"/>
          </p:cNvSpPr>
          <p:nvPr>
            <p:ph type="subTitle" idx="1"/>
          </p:nvPr>
        </p:nvSpPr>
        <p:spPr>
          <a:xfrm>
            <a:off x="1214414" y="4143380"/>
            <a:ext cx="6400800" cy="2186006"/>
          </a:xfrm>
        </p:spPr>
        <p:txBody>
          <a:bodyPr>
            <a:normAutofit/>
          </a:bodyPr>
          <a:lstStyle/>
          <a:p>
            <a:r>
              <a:rPr lang="en-US" altLang="zh-CN" dirty="0" err="1" smtClean="0">
                <a:solidFill>
                  <a:schemeClr val="tx2"/>
                </a:solidFill>
                <a:latin typeface="umb10" pitchFamily="18" charset="0"/>
              </a:rPr>
              <a:t>Zhaopeng</a:t>
            </a:r>
            <a:r>
              <a:rPr lang="en-US" altLang="zh-CN" dirty="0" smtClean="0">
                <a:solidFill>
                  <a:schemeClr val="tx2"/>
                </a:solidFill>
                <a:latin typeface="umb10" pitchFamily="18" charset="0"/>
              </a:rPr>
              <a:t> </a:t>
            </a:r>
            <a:r>
              <a:rPr lang="en-US" altLang="zh-CN" dirty="0" err="1" smtClean="0">
                <a:solidFill>
                  <a:schemeClr val="tx2"/>
                </a:solidFill>
                <a:latin typeface="umb10" pitchFamily="18" charset="0"/>
              </a:rPr>
              <a:t>Qu</a:t>
            </a:r>
            <a:endParaRPr lang="en-US" altLang="zh-CN" dirty="0" smtClean="0">
              <a:solidFill>
                <a:schemeClr val="tx2"/>
              </a:solidFill>
              <a:latin typeface="umb10" pitchFamily="18" charset="0"/>
            </a:endParaRPr>
          </a:p>
          <a:p>
            <a:r>
              <a:rPr lang="en-US" altLang="zh-CN" smtClean="0">
                <a:solidFill>
                  <a:schemeClr val="tx2"/>
                </a:solidFill>
                <a:latin typeface="umb10" pitchFamily="18" charset="0"/>
              </a:rPr>
              <a:t>Fall 2017</a:t>
            </a:r>
            <a:endParaRPr lang="en-US" altLang="zh-CN" dirty="0" smtClean="0">
              <a:solidFill>
                <a:schemeClr val="tx2"/>
              </a:solidFill>
              <a:latin typeface="umb10" pitchFamily="18" charset="0"/>
            </a:endParaRPr>
          </a:p>
          <a:p>
            <a:endParaRPr lang="zh-CN" altLang="en-US" dirty="0">
              <a:solidFill>
                <a:srgbClr val="FFC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Katz and </a:t>
            </a:r>
            <a:r>
              <a:rPr lang="en-US" altLang="zh-CN" dirty="0" err="1" smtClean="0">
                <a:solidFill>
                  <a:srgbClr val="FFC000"/>
                </a:solidFill>
                <a:latin typeface="umb10" pitchFamily="18" charset="0"/>
              </a:rPr>
              <a:t>Autor</a:t>
            </a:r>
            <a:r>
              <a:rPr lang="en-US" altLang="zh-CN" dirty="0" smtClean="0">
                <a:solidFill>
                  <a:srgbClr val="FFC000"/>
                </a:solidFill>
                <a:latin typeface="umb10" pitchFamily="18" charset="0"/>
              </a:rPr>
              <a:t>(1999)</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solidFill>
                  <a:srgbClr val="FFC000"/>
                </a:solidFill>
                <a:latin typeface="umb10" pitchFamily="18" charset="0"/>
              </a:rPr>
              <a:t>Between two periods or two groups</a:t>
            </a:r>
          </a:p>
          <a:p>
            <a:pPr>
              <a:buNone/>
            </a:pPr>
            <a:endParaRPr lang="en-US" altLang="zh-CN" i="1" dirty="0" smtClean="0">
              <a:solidFill>
                <a:srgbClr val="FFC000"/>
              </a:solidFill>
              <a:latin typeface="umb10" pitchFamily="18" charset="0"/>
            </a:endParaRPr>
          </a:p>
          <a:p>
            <a:pPr>
              <a:buNone/>
            </a:pPr>
            <a:endParaRPr lang="en-US" altLang="zh-CN" i="1" dirty="0" smtClean="0">
              <a:solidFill>
                <a:srgbClr val="FFC000"/>
              </a:solidFill>
              <a:latin typeface="umb10" pitchFamily="18" charset="0"/>
            </a:endParaRPr>
          </a:p>
          <a:p>
            <a:pPr>
              <a:buNone/>
            </a:pPr>
            <a:endParaRPr lang="en-US" altLang="zh-CN" i="1" dirty="0" smtClean="0">
              <a:solidFill>
                <a:srgbClr val="FFC000"/>
              </a:solidFill>
              <a:latin typeface="umb10" pitchFamily="18" charset="0"/>
            </a:endParaRPr>
          </a:p>
          <a:p>
            <a:r>
              <a:rPr lang="en-US" altLang="zh-CN" dirty="0" smtClean="0">
                <a:solidFill>
                  <a:srgbClr val="FFC000"/>
                </a:solidFill>
                <a:latin typeface="umb10" pitchFamily="18" charset="0"/>
              </a:rPr>
              <a:t>So the change of the variance can be decomposition into the change in </a:t>
            </a:r>
            <a:r>
              <a:rPr lang="en-US" altLang="zh-CN" i="1" dirty="0" smtClean="0">
                <a:solidFill>
                  <a:srgbClr val="FFC000"/>
                </a:solidFill>
                <a:latin typeface="umb10" pitchFamily="18" charset="0"/>
              </a:rPr>
              <a:t>between-group</a:t>
            </a:r>
            <a:r>
              <a:rPr lang="en-US" altLang="zh-CN" dirty="0" smtClean="0">
                <a:solidFill>
                  <a:srgbClr val="FFC000"/>
                </a:solidFill>
                <a:latin typeface="umb10" pitchFamily="18" charset="0"/>
              </a:rPr>
              <a:t> </a:t>
            </a:r>
            <a:r>
              <a:rPr lang="en-US" altLang="zh-CN" i="1" dirty="0" smtClean="0">
                <a:solidFill>
                  <a:srgbClr val="FFC000"/>
                </a:solidFill>
                <a:latin typeface="umb10" pitchFamily="18" charset="0"/>
              </a:rPr>
              <a:t>inequality</a:t>
            </a:r>
            <a:r>
              <a:rPr lang="en-US" altLang="zh-CN" dirty="0" smtClean="0">
                <a:solidFill>
                  <a:srgbClr val="FFC000"/>
                </a:solidFill>
                <a:latin typeface="umb10" pitchFamily="18" charset="0"/>
              </a:rPr>
              <a:t>(change in the predicted values) and the change in </a:t>
            </a:r>
            <a:r>
              <a:rPr lang="en-US" altLang="zh-CN" i="1" dirty="0" smtClean="0">
                <a:solidFill>
                  <a:srgbClr val="FFC000"/>
                </a:solidFill>
                <a:latin typeface="umb10" pitchFamily="18" charset="0"/>
              </a:rPr>
              <a:t>within group inequality</a:t>
            </a:r>
            <a:r>
              <a:rPr lang="en-US" altLang="zh-CN" dirty="0" smtClean="0">
                <a:solidFill>
                  <a:srgbClr val="FFC000"/>
                </a:solidFill>
                <a:latin typeface="umb10" pitchFamily="18" charset="0"/>
              </a:rPr>
              <a:t>(change in the residual variance).</a:t>
            </a:r>
          </a:p>
          <a:p>
            <a:endParaRPr lang="zh-CN" altLang="en-US" dirty="0"/>
          </a:p>
        </p:txBody>
      </p:sp>
      <p:graphicFrame>
        <p:nvGraphicFramePr>
          <p:cNvPr id="87043" name="Object 8"/>
          <p:cNvGraphicFramePr>
            <a:graphicFrameLocks noChangeAspect="1"/>
          </p:cNvGraphicFramePr>
          <p:nvPr/>
        </p:nvGraphicFramePr>
        <p:xfrm>
          <a:off x="971600" y="2348880"/>
          <a:ext cx="6572250" cy="1189038"/>
        </p:xfrm>
        <a:graphic>
          <a:graphicData uri="http://schemas.openxmlformats.org/presentationml/2006/ole">
            <mc:AlternateContent xmlns:mc="http://schemas.openxmlformats.org/markup-compatibility/2006">
              <mc:Choice xmlns:v="urn:schemas-microsoft-com:vml" Requires="v">
                <p:oleObj spid="_x0000_s87123" name="Equation" r:id="rId4" imgW="2908080" imgH="507960" progId="Equation.DSMT4">
                  <p:embed/>
                </p:oleObj>
              </mc:Choice>
              <mc:Fallback>
                <p:oleObj name="Equation" r:id="rId4" imgW="2908080" imgH="5079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348880"/>
                        <a:ext cx="6572250" cy="1189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fade">
                                      <p:cBhvr>
                                        <p:cTn id="12" dur="2000"/>
                                        <p:tgtEl>
                                          <p:spTgt spid="870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Katz and </a:t>
            </a:r>
            <a:r>
              <a:rPr lang="en-US" altLang="zh-CN" dirty="0" err="1" smtClean="0">
                <a:solidFill>
                  <a:srgbClr val="FFC000"/>
                </a:solidFill>
                <a:latin typeface="umb10" pitchFamily="18" charset="0"/>
              </a:rPr>
              <a:t>Autor</a:t>
            </a:r>
            <a:r>
              <a:rPr lang="en-US" altLang="zh-CN" dirty="0" smtClean="0">
                <a:solidFill>
                  <a:srgbClr val="FFC000"/>
                </a:solidFill>
                <a:latin typeface="umb10" pitchFamily="18" charset="0"/>
              </a:rPr>
              <a:t>(1999)</a:t>
            </a:r>
            <a:endParaRPr lang="zh-CN" altLang="en-US" dirty="0"/>
          </a:p>
        </p:txBody>
      </p:sp>
      <p:sp>
        <p:nvSpPr>
          <p:cNvPr id="3" name="内容占位符 2"/>
          <p:cNvSpPr>
            <a:spLocks noGrp="1"/>
          </p:cNvSpPr>
          <p:nvPr>
            <p:ph idx="1"/>
          </p:nvPr>
        </p:nvSpPr>
        <p:spPr/>
        <p:txBody>
          <a:bodyPr/>
          <a:lstStyle/>
          <a:p>
            <a:r>
              <a:rPr lang="en-US" altLang="zh-CN" dirty="0" smtClean="0">
                <a:latin typeface="umb10" pitchFamily="18" charset="0"/>
              </a:rPr>
              <a:t>A lot of wage inequality studies use the framework.</a:t>
            </a:r>
          </a:p>
          <a:p>
            <a:endParaRPr lang="en-US" altLang="zh-CN" dirty="0" smtClean="0">
              <a:latin typeface="umb10" pitchFamily="18" charset="0"/>
            </a:endParaRPr>
          </a:p>
          <a:p>
            <a:r>
              <a:rPr lang="en-US" altLang="zh-CN" dirty="0" smtClean="0">
                <a:latin typeface="umb10" pitchFamily="18" charset="0"/>
              </a:rPr>
              <a:t>But the variance is not a good measure of distribution.</a:t>
            </a:r>
          </a:p>
          <a:p>
            <a:endParaRPr lang="en-US" altLang="zh-CN" dirty="0" smtClean="0">
              <a:latin typeface="umb10" pitchFamily="18" charset="0"/>
            </a:endParaRPr>
          </a:p>
          <a:p>
            <a:endParaRPr lang="zh-CN" altLang="en-US" dirty="0">
              <a:latin typeface="umb10"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052736"/>
            <a:ext cx="7772400" cy="1470025"/>
          </a:xfrm>
        </p:spPr>
        <p:txBody>
          <a:bodyPr>
            <a:normAutofit/>
          </a:bodyPr>
          <a:lstStyle/>
          <a:p>
            <a:r>
              <a:rPr lang="en-US" altLang="zh-CN" dirty="0" smtClean="0">
                <a:solidFill>
                  <a:srgbClr val="FFC000"/>
                </a:solidFill>
                <a:latin typeface="umb10" pitchFamily="18" charset="0"/>
              </a:rPr>
              <a:t>JMP Decomposition</a:t>
            </a:r>
            <a:r>
              <a:rPr lang="en-US" altLang="zh-CN" dirty="0">
                <a:solidFill>
                  <a:srgbClr val="FFC000"/>
                </a:solidFill>
                <a:latin typeface="umb10" pitchFamily="18" charset="0"/>
              </a:rPr>
              <a:t/>
            </a:r>
            <a:br>
              <a:rPr lang="en-US" altLang="zh-CN" dirty="0">
                <a:solidFill>
                  <a:srgbClr val="FFC000"/>
                </a:solidFill>
                <a:latin typeface="umb10" pitchFamily="18" charset="0"/>
              </a:rPr>
            </a:br>
            <a:endParaRPr lang="zh-CN" altLang="en-US" dirty="0"/>
          </a:p>
        </p:txBody>
      </p:sp>
      <p:sp>
        <p:nvSpPr>
          <p:cNvPr id="3" name="副标题 2"/>
          <p:cNvSpPr>
            <a:spLocks noGrp="1"/>
          </p:cNvSpPr>
          <p:nvPr>
            <p:ph type="subTitle" idx="1"/>
          </p:nvPr>
        </p:nvSpPr>
        <p:spPr>
          <a:xfrm>
            <a:off x="1403648" y="2924944"/>
            <a:ext cx="6400800" cy="1752600"/>
          </a:xfrm>
        </p:spPr>
        <p:txBody>
          <a:bodyPr>
            <a:normAutofit fontScale="92500" lnSpcReduction="20000"/>
          </a:bodyPr>
          <a:lstStyle/>
          <a:p>
            <a:r>
              <a:rPr lang="en-US" altLang="zh-CN" dirty="0" err="1">
                <a:solidFill>
                  <a:srgbClr val="FFC000"/>
                </a:solidFill>
                <a:latin typeface="umb10" pitchFamily="18" charset="0"/>
              </a:rPr>
              <a:t>Juhn</a:t>
            </a:r>
            <a:r>
              <a:rPr lang="en-US" altLang="zh-CN" dirty="0">
                <a:solidFill>
                  <a:srgbClr val="FFC000"/>
                </a:solidFill>
                <a:latin typeface="umb10" pitchFamily="18" charset="0"/>
              </a:rPr>
              <a:t>, Murphy and Pierce(1993</a:t>
            </a:r>
            <a:r>
              <a:rPr lang="en-US" altLang="zh-CN" dirty="0" smtClean="0">
                <a:solidFill>
                  <a:srgbClr val="FFC000"/>
                </a:solidFill>
                <a:latin typeface="umb10" pitchFamily="18" charset="0"/>
              </a:rPr>
              <a:t>)</a:t>
            </a:r>
          </a:p>
          <a:p>
            <a:pPr lvl="0"/>
            <a:r>
              <a:rPr lang="en-US" altLang="zh-CN" dirty="0"/>
              <a:t>Wage Inequality and the Rise in Returns to Skill”, </a:t>
            </a:r>
            <a:r>
              <a:rPr lang="en-US" altLang="zh-CN" i="1" dirty="0"/>
              <a:t>Journal of Political Economy</a:t>
            </a:r>
            <a:r>
              <a:rPr lang="en-US" altLang="zh-CN" dirty="0"/>
              <a:t>, 101(3), pp.410-442.</a:t>
            </a:r>
            <a:endParaRPr lang="zh-CN" altLang="zh-CN" dirty="0"/>
          </a:p>
          <a:p>
            <a:endParaRPr lang="zh-CN" altLang="en-US" dirty="0"/>
          </a:p>
        </p:txBody>
      </p:sp>
    </p:spTree>
    <p:extLst>
      <p:ext uri="{BB962C8B-B14F-4D97-AF65-F5344CB8AC3E}">
        <p14:creationId xmlns:p14="http://schemas.microsoft.com/office/powerpoint/2010/main" val="4181568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p>
        </p:txBody>
      </p:sp>
      <p:sp>
        <p:nvSpPr>
          <p:cNvPr id="3" name="内容占位符 2"/>
          <p:cNvSpPr>
            <a:spLocks noGrp="1"/>
          </p:cNvSpPr>
          <p:nvPr>
            <p:ph idx="1"/>
          </p:nvPr>
        </p:nvSpPr>
        <p:spPr>
          <a:xfrm>
            <a:off x="457200" y="1600200"/>
            <a:ext cx="8229600" cy="4853136"/>
          </a:xfrm>
        </p:spPr>
        <p:txBody>
          <a:bodyPr>
            <a:normAutofit fontScale="92500"/>
          </a:bodyPr>
          <a:lstStyle/>
          <a:p>
            <a:r>
              <a:rPr lang="en-US" altLang="zh-CN" sz="3500" dirty="0" smtClean="0">
                <a:solidFill>
                  <a:srgbClr val="FFFF00"/>
                </a:solidFill>
                <a:latin typeface="umb10" pitchFamily="18" charset="0"/>
              </a:rPr>
              <a:t>Set out to summarize the rising dispersion of earnings in the U.S. during 1970s &amp; 1980s.</a:t>
            </a:r>
          </a:p>
          <a:p>
            <a:endParaRPr lang="en-US" altLang="zh-CN" sz="3500" dirty="0" smtClean="0">
              <a:solidFill>
                <a:srgbClr val="FFFF00"/>
              </a:solidFill>
              <a:latin typeface="umb10" pitchFamily="18" charset="0"/>
            </a:endParaRPr>
          </a:p>
          <a:p>
            <a:r>
              <a:rPr lang="en-US" altLang="zh-CN" sz="3500" dirty="0" smtClean="0">
                <a:solidFill>
                  <a:srgbClr val="FFFF00"/>
                </a:solidFill>
                <a:latin typeface="umb10" pitchFamily="18" charset="0"/>
              </a:rPr>
              <a:t>Invert a tool to describing the components of wage density changes that could attributed to </a:t>
            </a:r>
          </a:p>
          <a:p>
            <a:pPr marL="971550" lvl="1" indent="-514350">
              <a:buFont typeface="+mj-ea"/>
              <a:buAutoNum type="circleNumDbPlain"/>
            </a:pPr>
            <a:r>
              <a:rPr lang="en-US" altLang="zh-CN" sz="3100" dirty="0" smtClean="0">
                <a:solidFill>
                  <a:srgbClr val="FFFF00"/>
                </a:solidFill>
                <a:latin typeface="umb10" pitchFamily="18" charset="0"/>
              </a:rPr>
              <a:t>measured prices,</a:t>
            </a:r>
          </a:p>
          <a:p>
            <a:pPr marL="971550" lvl="1" indent="-514350">
              <a:buFont typeface="+mj-ea"/>
              <a:buAutoNum type="circleNumDbPlain"/>
            </a:pPr>
            <a:r>
              <a:rPr lang="en-US" altLang="zh-CN" sz="3100" dirty="0" smtClean="0">
                <a:solidFill>
                  <a:srgbClr val="FFFF00"/>
                </a:solidFill>
                <a:latin typeface="umb10" pitchFamily="18" charset="0"/>
              </a:rPr>
              <a:t>measured quantities </a:t>
            </a:r>
          </a:p>
          <a:p>
            <a:pPr marL="971550" lvl="1" indent="-514350">
              <a:buFont typeface="+mj-ea"/>
              <a:buAutoNum type="circleNumDbPlain"/>
            </a:pPr>
            <a:r>
              <a:rPr lang="en-US" altLang="zh-CN" sz="3100" dirty="0" smtClean="0">
                <a:solidFill>
                  <a:srgbClr val="FFFF00"/>
                </a:solidFill>
                <a:latin typeface="umb10" pitchFamily="18" charset="0"/>
              </a:rPr>
              <a:t>residuals(unmeasured prices and quantities)</a:t>
            </a:r>
          </a:p>
          <a:p>
            <a:endParaRPr lang="zh-CN" altLang="en-US" dirty="0">
              <a:latin typeface="umb10"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en-US" altLang="zh-CN" dirty="0" smtClean="0">
                <a:solidFill>
                  <a:srgbClr val="FFC000"/>
                </a:solidFill>
                <a:latin typeface="umb10" pitchFamily="18" charset="0"/>
              </a:rPr>
              <a:t>A  simple wage equation</a:t>
            </a:r>
          </a:p>
          <a:p>
            <a:endParaRPr lang="en-US" altLang="zh-CN" dirty="0" smtClean="0">
              <a:solidFill>
                <a:srgbClr val="FFC000"/>
              </a:solidFill>
              <a:latin typeface="umb10" pitchFamily="18" charset="0"/>
            </a:endParaRPr>
          </a:p>
          <a:p>
            <a:r>
              <a:rPr lang="en-US" altLang="zh-CN" dirty="0" smtClean="0">
                <a:solidFill>
                  <a:srgbClr val="FFC000"/>
                </a:solidFill>
                <a:latin typeface="umb10" pitchFamily="18" charset="0"/>
              </a:rPr>
              <a:t>The residual distribution</a:t>
            </a:r>
          </a:p>
          <a:p>
            <a:pPr>
              <a:buNone/>
            </a:pPr>
            <a:endParaRPr lang="en-US" altLang="zh-CN" dirty="0" smtClean="0">
              <a:solidFill>
                <a:srgbClr val="FFC000"/>
              </a:solidFill>
              <a:latin typeface="umb10" pitchFamily="18" charset="0"/>
            </a:endParaRPr>
          </a:p>
          <a:p>
            <a:pPr>
              <a:buNone/>
            </a:pPr>
            <a:r>
              <a:rPr lang="en-US" altLang="zh-CN" dirty="0" smtClean="0">
                <a:solidFill>
                  <a:srgbClr val="FFC000"/>
                </a:solidFill>
                <a:latin typeface="umb10" pitchFamily="18" charset="0"/>
              </a:rPr>
              <a:t>             is the inverse distribution of wage residual.</a:t>
            </a:r>
          </a:p>
          <a:p>
            <a:pPr>
              <a:buNone/>
            </a:pPr>
            <a:r>
              <a:rPr lang="en-US" altLang="zh-CN" dirty="0" smtClean="0">
                <a:solidFill>
                  <a:srgbClr val="FFC000"/>
                </a:solidFill>
                <a:latin typeface="umb10" pitchFamily="18" charset="0"/>
              </a:rPr>
              <a:t>      is percentile rank in the distribution of residuals.</a:t>
            </a:r>
          </a:p>
          <a:p>
            <a:pPr>
              <a:buNone/>
            </a:pPr>
            <a:r>
              <a:rPr lang="en-US" altLang="zh-CN" dirty="0" smtClean="0">
                <a:solidFill>
                  <a:srgbClr val="FFC000"/>
                </a:solidFill>
                <a:latin typeface="umb10" pitchFamily="18" charset="0"/>
              </a:rPr>
              <a:t>  </a:t>
            </a:r>
            <a:r>
              <a:rPr lang="en-US" altLang="zh-CN" i="1" dirty="0" smtClean="0">
                <a:solidFill>
                  <a:srgbClr val="FFFF00"/>
                </a:solidFill>
                <a:latin typeface="umb10" pitchFamily="18" charset="0"/>
              </a:rPr>
              <a:t>t</a:t>
            </a:r>
            <a:r>
              <a:rPr lang="en-US" altLang="zh-CN" dirty="0" smtClean="0">
                <a:solidFill>
                  <a:srgbClr val="FFFF00"/>
                </a:solidFill>
                <a:latin typeface="umb10" pitchFamily="18" charset="0"/>
              </a:rPr>
              <a:t> </a:t>
            </a:r>
            <a:r>
              <a:rPr lang="en-US" altLang="zh-CN" dirty="0" smtClean="0">
                <a:solidFill>
                  <a:srgbClr val="FFC000"/>
                </a:solidFill>
                <a:latin typeface="umb10" pitchFamily="18" charset="0"/>
              </a:rPr>
              <a:t>also</a:t>
            </a:r>
            <a:r>
              <a:rPr lang="en-US" altLang="zh-CN" dirty="0" smtClean="0">
                <a:solidFill>
                  <a:srgbClr val="FFFF00"/>
                </a:solidFill>
                <a:latin typeface="umb10" pitchFamily="18" charset="0"/>
              </a:rPr>
              <a:t> </a:t>
            </a:r>
            <a:r>
              <a:rPr lang="en-US" altLang="zh-CN" dirty="0" smtClean="0">
                <a:solidFill>
                  <a:srgbClr val="FFC000"/>
                </a:solidFill>
                <a:latin typeface="umb10" pitchFamily="18" charset="0"/>
              </a:rPr>
              <a:t>can be male and female. </a:t>
            </a:r>
            <a:endParaRPr lang="en-US" altLang="zh-CN" i="1" dirty="0" smtClean="0">
              <a:solidFill>
                <a:srgbClr val="FFC000"/>
              </a:solidFill>
              <a:latin typeface="umb10" pitchFamily="18" charset="0"/>
            </a:endParaRPr>
          </a:p>
          <a:p>
            <a:endParaRPr lang="zh-CN" altLang="en-US" dirty="0"/>
          </a:p>
        </p:txBody>
      </p:sp>
      <p:graphicFrame>
        <p:nvGraphicFramePr>
          <p:cNvPr id="178179" name="Object 3"/>
          <p:cNvGraphicFramePr>
            <a:graphicFrameLocks noChangeAspect="1"/>
          </p:cNvGraphicFramePr>
          <p:nvPr/>
        </p:nvGraphicFramePr>
        <p:xfrm>
          <a:off x="2699792" y="2132856"/>
          <a:ext cx="2505075" cy="633412"/>
        </p:xfrm>
        <a:graphic>
          <a:graphicData uri="http://schemas.openxmlformats.org/presentationml/2006/ole">
            <mc:AlternateContent xmlns:mc="http://schemas.openxmlformats.org/markup-compatibility/2006">
              <mc:Choice xmlns:v="urn:schemas-microsoft-com:vml" Requires="v">
                <p:oleObj spid="_x0000_s178471" name="Equation" r:id="rId4" imgW="1104840" imgH="279360" progId="Equation.DSMT4">
                  <p:embed/>
                </p:oleObj>
              </mc:Choice>
              <mc:Fallback>
                <p:oleObj name="Equation" r:id="rId4" imgW="1104840" imgH="279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132856"/>
                        <a:ext cx="2505075" cy="633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1" name="Object 2"/>
          <p:cNvGraphicFramePr>
            <a:graphicFrameLocks noChangeAspect="1"/>
          </p:cNvGraphicFramePr>
          <p:nvPr/>
        </p:nvGraphicFramePr>
        <p:xfrm>
          <a:off x="2771800" y="3356992"/>
          <a:ext cx="2500313" cy="558800"/>
        </p:xfrm>
        <a:graphic>
          <a:graphicData uri="http://schemas.openxmlformats.org/presentationml/2006/ole">
            <mc:AlternateContent xmlns:mc="http://schemas.openxmlformats.org/markup-compatibility/2006">
              <mc:Choice xmlns:v="urn:schemas-microsoft-com:vml" Requires="v">
                <p:oleObj spid="_x0000_s178472" name="Equation" r:id="rId6" imgW="1079280" imgH="241200" progId="Equation.DSMT4">
                  <p:embed/>
                </p:oleObj>
              </mc:Choice>
              <mc:Fallback>
                <p:oleObj name="Equation" r:id="rId6" imgW="1079280" imgH="241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3356992"/>
                        <a:ext cx="2500313" cy="55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3" name="Object 3"/>
          <p:cNvGraphicFramePr>
            <a:graphicFrameLocks noChangeAspect="1"/>
          </p:cNvGraphicFramePr>
          <p:nvPr>
            <p:extLst>
              <p:ext uri="{D42A27DB-BD31-4B8C-83A1-F6EECF244321}">
                <p14:modId xmlns:p14="http://schemas.microsoft.com/office/powerpoint/2010/main" val="2684870234"/>
              </p:ext>
            </p:extLst>
          </p:nvPr>
        </p:nvGraphicFramePr>
        <p:xfrm>
          <a:off x="827584" y="3861048"/>
          <a:ext cx="1027825" cy="594296"/>
        </p:xfrm>
        <a:graphic>
          <a:graphicData uri="http://schemas.openxmlformats.org/presentationml/2006/ole">
            <mc:AlternateContent xmlns:mc="http://schemas.openxmlformats.org/markup-compatibility/2006">
              <mc:Choice xmlns:v="urn:schemas-microsoft-com:vml" Requires="v">
                <p:oleObj spid="_x0000_s178473" name="Equation" r:id="rId8" imgW="406080" imgH="241200" progId="Equation.DSMT4">
                  <p:embed/>
                </p:oleObj>
              </mc:Choice>
              <mc:Fallback>
                <p:oleObj name="Equation" r:id="rId8" imgW="406080" imgH="24120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3861048"/>
                        <a:ext cx="1027825" cy="594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4" name="Object 4"/>
          <p:cNvGraphicFramePr>
            <a:graphicFrameLocks noChangeAspect="1"/>
          </p:cNvGraphicFramePr>
          <p:nvPr/>
        </p:nvGraphicFramePr>
        <p:xfrm>
          <a:off x="683568" y="4941168"/>
          <a:ext cx="432048" cy="624068"/>
        </p:xfrm>
        <a:graphic>
          <a:graphicData uri="http://schemas.openxmlformats.org/presentationml/2006/ole">
            <mc:AlternateContent xmlns:mc="http://schemas.openxmlformats.org/markup-compatibility/2006">
              <mc:Choice xmlns:v="urn:schemas-microsoft-com:vml" Requires="v">
                <p:oleObj spid="_x0000_s178474" name="Equation" r:id="rId10" imgW="177480" imgH="228600" progId="Equation.DSMT4">
                  <p:embed/>
                </p:oleObj>
              </mc:Choice>
              <mc:Fallback>
                <p:oleObj name="Equation" r:id="rId10" imgW="177480" imgH="228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568" y="4941168"/>
                        <a:ext cx="432048" cy="6240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fade">
                                      <p:cBhvr>
                                        <p:cTn id="12" dur="2000"/>
                                        <p:tgtEl>
                                          <p:spTgt spid="178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181"/>
                                        </p:tgtEl>
                                        <p:attrNameLst>
                                          <p:attrName>style.visibility</p:attrName>
                                        </p:attrNameLst>
                                      </p:cBhvr>
                                      <p:to>
                                        <p:strVal val="visible"/>
                                      </p:to>
                                    </p:set>
                                    <p:animEffect transition="in" filter="fade">
                                      <p:cBhvr>
                                        <p:cTn id="22" dur="2000"/>
                                        <p:tgtEl>
                                          <p:spTgt spid="178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183"/>
                                        </p:tgtEl>
                                        <p:attrNameLst>
                                          <p:attrName>style.visibility</p:attrName>
                                        </p:attrNameLst>
                                      </p:cBhvr>
                                      <p:to>
                                        <p:strVal val="visible"/>
                                      </p:to>
                                    </p:set>
                                    <p:animEffect transition="in" filter="fade">
                                      <p:cBhvr>
                                        <p:cTn id="27" dur="2000"/>
                                        <p:tgtEl>
                                          <p:spTgt spid="178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184"/>
                                        </p:tgtEl>
                                        <p:attrNameLst>
                                          <p:attrName>style.visibility</p:attrName>
                                        </p:attrNameLst>
                                      </p:cBhvr>
                                      <p:to>
                                        <p:strVal val="visible"/>
                                      </p:to>
                                    </p:set>
                                    <p:animEffect transition="in" filter="fade">
                                      <p:cBhvr>
                                        <p:cTn id="37" dur="2000"/>
                                        <p:tgtEl>
                                          <p:spTgt spid="17818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285720" y="1214422"/>
            <a:ext cx="8715436" cy="5643578"/>
          </a:xfrm>
        </p:spPr>
        <p:txBody>
          <a:bodyPr>
            <a:normAutofit/>
          </a:bodyPr>
          <a:lstStyle/>
          <a:p>
            <a:r>
              <a:rPr lang="en-US" altLang="zh-CN" sz="3000" dirty="0" smtClean="0">
                <a:solidFill>
                  <a:srgbClr val="FFC000"/>
                </a:solidFill>
                <a:latin typeface="umb10" pitchFamily="18" charset="0"/>
              </a:rPr>
              <a:t>The wage distribution </a:t>
            </a:r>
          </a:p>
          <a:p>
            <a:pPr>
              <a:buNone/>
            </a:pPr>
            <a:endParaRPr lang="en-US" altLang="zh-CN" sz="3000" dirty="0" smtClean="0">
              <a:solidFill>
                <a:srgbClr val="FFC000"/>
              </a:solidFill>
              <a:latin typeface="umb10" pitchFamily="18" charset="0"/>
            </a:endParaRPr>
          </a:p>
          <a:p>
            <a:pPr>
              <a:buNone/>
            </a:pPr>
            <a:endParaRPr lang="en-US" altLang="zh-CN" sz="3000" dirty="0" smtClean="0">
              <a:solidFill>
                <a:srgbClr val="FFC000"/>
              </a:solidFill>
              <a:latin typeface="umb10" pitchFamily="18" charset="0"/>
            </a:endParaRPr>
          </a:p>
          <a:p>
            <a:pPr>
              <a:buNone/>
            </a:pPr>
            <a:r>
              <a:rPr lang="en-US" altLang="zh-CN" sz="3000" dirty="0" smtClean="0">
                <a:solidFill>
                  <a:srgbClr val="FFC000"/>
                </a:solidFill>
                <a:latin typeface="umb10" pitchFamily="18" charset="0"/>
              </a:rPr>
              <a:t/>
            </a:r>
            <a:br>
              <a:rPr lang="en-US" altLang="zh-CN" sz="3000" dirty="0" smtClean="0">
                <a:solidFill>
                  <a:srgbClr val="FFC000"/>
                </a:solidFill>
                <a:latin typeface="umb10" pitchFamily="18" charset="0"/>
              </a:rPr>
            </a:br>
            <a:endParaRPr lang="en-US" altLang="zh-CN" sz="3000" dirty="0" smtClean="0">
              <a:solidFill>
                <a:srgbClr val="FFC000"/>
              </a:solidFill>
              <a:latin typeface="umb10" pitchFamily="18" charset="0"/>
            </a:endParaRPr>
          </a:p>
          <a:p>
            <a:pPr>
              <a:buNone/>
            </a:pPr>
            <a:r>
              <a:rPr lang="en-US" altLang="zh-CN" sz="3000" dirty="0" smtClean="0">
                <a:solidFill>
                  <a:srgbClr val="FFC000"/>
                </a:solidFill>
                <a:latin typeface="umb10" pitchFamily="18" charset="0"/>
              </a:rPr>
              <a:t>Here      is the average returns to the observables over time</a:t>
            </a:r>
          </a:p>
          <a:p>
            <a:pPr>
              <a:buNone/>
            </a:pPr>
            <a:r>
              <a:rPr lang="en-US" altLang="zh-CN" sz="3000" dirty="0" smtClean="0">
                <a:solidFill>
                  <a:srgbClr val="FFC000"/>
                </a:solidFill>
                <a:latin typeface="umb10" pitchFamily="18" charset="0"/>
              </a:rPr>
              <a:t>               is the average cumulative distribution of residual.</a:t>
            </a:r>
          </a:p>
          <a:p>
            <a:endParaRPr lang="en-US" altLang="zh-CN" sz="3000" dirty="0" smtClean="0">
              <a:solidFill>
                <a:srgbClr val="FFC000"/>
              </a:solidFill>
              <a:latin typeface="umb10" pitchFamily="18" charset="0"/>
            </a:endParaRPr>
          </a:p>
          <a:p>
            <a:pPr>
              <a:buNone/>
            </a:pPr>
            <a:endParaRPr lang="en-US" altLang="zh-CN" sz="2800" dirty="0" smtClean="0">
              <a:solidFill>
                <a:srgbClr val="FFC000"/>
              </a:solidFill>
            </a:endParaRPr>
          </a:p>
          <a:p>
            <a:pPr>
              <a:buNone/>
            </a:pPr>
            <a:endParaRPr lang="en-US" altLang="zh-CN" sz="2800" dirty="0" smtClean="0">
              <a:solidFill>
                <a:srgbClr val="FFC000"/>
              </a:solidFill>
            </a:endParaRPr>
          </a:p>
          <a:p>
            <a:pPr>
              <a:buNone/>
            </a:pPr>
            <a:endParaRPr lang="en-US" altLang="zh-CN" dirty="0" smtClean="0">
              <a:solidFill>
                <a:srgbClr val="FFC000"/>
              </a:solidFill>
            </a:endParaRPr>
          </a:p>
        </p:txBody>
      </p:sp>
      <p:graphicFrame>
        <p:nvGraphicFramePr>
          <p:cNvPr id="30726" name="Object 6"/>
          <p:cNvGraphicFramePr>
            <a:graphicFrameLocks noChangeAspect="1"/>
          </p:cNvGraphicFramePr>
          <p:nvPr>
            <p:extLst>
              <p:ext uri="{D42A27DB-BD31-4B8C-83A1-F6EECF244321}">
                <p14:modId xmlns:p14="http://schemas.microsoft.com/office/powerpoint/2010/main" val="2950333088"/>
              </p:ext>
            </p:extLst>
          </p:nvPr>
        </p:nvGraphicFramePr>
        <p:xfrm>
          <a:off x="119063" y="2003425"/>
          <a:ext cx="8939212" cy="1555750"/>
        </p:xfrm>
        <a:graphic>
          <a:graphicData uri="http://schemas.openxmlformats.org/presentationml/2006/ole">
            <mc:AlternateContent xmlns:mc="http://schemas.openxmlformats.org/markup-compatibility/2006">
              <mc:Choice xmlns:v="urn:schemas-microsoft-com:vml" Requires="v">
                <p:oleObj spid="_x0000_s77028" name="公式" r:id="rId4" imgW="2997200" imgH="520700" progId="Equation.3">
                  <p:embed/>
                </p:oleObj>
              </mc:Choice>
              <mc:Fallback>
                <p:oleObj name="公式" r:id="rId4" imgW="2997200" imgH="520700" progId="Equation.3">
                  <p:embed/>
                  <p:pic>
                    <p:nvPicPr>
                      <p:cNvPr id="0" name="Object 6"/>
                      <p:cNvPicPr>
                        <a:picLocks noChangeAspect="1" noChangeArrowheads="1"/>
                      </p:cNvPicPr>
                      <p:nvPr/>
                    </p:nvPicPr>
                    <p:blipFill>
                      <a:blip r:embed="rId5"/>
                      <a:srcRect/>
                      <a:stretch>
                        <a:fillRect/>
                      </a:stretch>
                    </p:blipFill>
                    <p:spPr bwMode="auto">
                      <a:xfrm>
                        <a:off x="119063" y="2003425"/>
                        <a:ext cx="8939212" cy="1555750"/>
                      </a:xfrm>
                      <a:prstGeom prst="rect">
                        <a:avLst/>
                      </a:prstGeom>
                      <a:noFill/>
                      <a:ln>
                        <a:noFill/>
                      </a:ln>
                      <a:effectLst/>
                      <a:extLst/>
                    </p:spPr>
                  </p:pic>
                </p:oleObj>
              </mc:Fallback>
            </mc:AlternateContent>
          </a:graphicData>
        </a:graphic>
      </p:graphicFrame>
      <p:graphicFrame>
        <p:nvGraphicFramePr>
          <p:cNvPr id="30727" name="Object 7"/>
          <p:cNvGraphicFramePr>
            <a:graphicFrameLocks noChangeAspect="1"/>
          </p:cNvGraphicFramePr>
          <p:nvPr>
            <p:extLst>
              <p:ext uri="{D42A27DB-BD31-4B8C-83A1-F6EECF244321}">
                <p14:modId xmlns:p14="http://schemas.microsoft.com/office/powerpoint/2010/main" val="4128527851"/>
              </p:ext>
            </p:extLst>
          </p:nvPr>
        </p:nvGraphicFramePr>
        <p:xfrm>
          <a:off x="1259632" y="3861048"/>
          <a:ext cx="404688" cy="539584"/>
        </p:xfrm>
        <a:graphic>
          <a:graphicData uri="http://schemas.openxmlformats.org/presentationml/2006/ole">
            <mc:AlternateContent xmlns:mc="http://schemas.openxmlformats.org/markup-compatibility/2006">
              <mc:Choice xmlns:v="urn:schemas-microsoft-com:vml" Requires="v">
                <p:oleObj spid="_x0000_s77029" name="Equation" r:id="rId6" imgW="152280" imgH="203040" progId="Equation.DSMT4">
                  <p:embed/>
                </p:oleObj>
              </mc:Choice>
              <mc:Fallback>
                <p:oleObj name="Equation" r:id="rId6" imgW="152280" imgH="2030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3861048"/>
                        <a:ext cx="404688" cy="539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8"/>
          <p:cNvGraphicFramePr>
            <a:graphicFrameLocks noChangeAspect="1"/>
          </p:cNvGraphicFramePr>
          <p:nvPr>
            <p:extLst>
              <p:ext uri="{D42A27DB-BD31-4B8C-83A1-F6EECF244321}">
                <p14:modId xmlns:p14="http://schemas.microsoft.com/office/powerpoint/2010/main" val="2875526364"/>
              </p:ext>
            </p:extLst>
          </p:nvPr>
        </p:nvGraphicFramePr>
        <p:xfrm>
          <a:off x="683568" y="4869160"/>
          <a:ext cx="1298575" cy="549275"/>
        </p:xfrm>
        <a:graphic>
          <a:graphicData uri="http://schemas.openxmlformats.org/presentationml/2006/ole">
            <mc:AlternateContent xmlns:mc="http://schemas.openxmlformats.org/markup-compatibility/2006">
              <mc:Choice xmlns:v="urn:schemas-microsoft-com:vml" Requires="v">
                <p:oleObj spid="_x0000_s77030" name="Equation" r:id="rId8" imgW="571320" imgH="241200" progId="Equation.DSMT4">
                  <p:embed/>
                </p:oleObj>
              </mc:Choice>
              <mc:Fallback>
                <p:oleObj name="Equation" r:id="rId8" imgW="571320" imgH="2412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4869160"/>
                        <a:ext cx="1298575"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fade">
                                      <p:cBhvr>
                                        <p:cTn id="12" dur="20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27"/>
                                        </p:tgtEl>
                                        <p:attrNameLst>
                                          <p:attrName>style.visibility</p:attrName>
                                        </p:attrNameLst>
                                      </p:cBhvr>
                                      <p:to>
                                        <p:strVal val="visible"/>
                                      </p:to>
                                    </p:set>
                                    <p:animEffect transition="in" filter="fade">
                                      <p:cBhvr>
                                        <p:cTn id="27" dur="2000"/>
                                        <p:tgtEl>
                                          <p:spTgt spid="307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28"/>
                                        </p:tgtEl>
                                        <p:attrNameLst>
                                          <p:attrName>style.visibility</p:attrName>
                                        </p:attrNameLst>
                                      </p:cBhvr>
                                      <p:to>
                                        <p:strVal val="visible"/>
                                      </p:to>
                                    </p:set>
                                    <p:animEffect transition="in" filter="fade">
                                      <p:cBhvr>
                                        <p:cTn id="32" dur="2000"/>
                                        <p:tgtEl>
                                          <p:spTgt spid="30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p>
        </p:txBody>
      </p:sp>
      <p:sp>
        <p:nvSpPr>
          <p:cNvPr id="3" name="内容占位符 2"/>
          <p:cNvSpPr>
            <a:spLocks noGrp="1"/>
          </p:cNvSpPr>
          <p:nvPr>
            <p:ph idx="1"/>
          </p:nvPr>
        </p:nvSpPr>
        <p:spPr>
          <a:xfrm>
            <a:off x="457200" y="1412776"/>
            <a:ext cx="8229600" cy="4713387"/>
          </a:xfrm>
        </p:spPr>
        <p:txBody>
          <a:bodyPr>
            <a:normAutofit/>
          </a:bodyPr>
          <a:lstStyle/>
          <a:p>
            <a:r>
              <a:rPr lang="en-US" altLang="zh-CN" sz="3000" dirty="0" smtClean="0">
                <a:latin typeface="umb10" pitchFamily="18" charset="0"/>
              </a:rPr>
              <a:t>We can construct three counterfactual distribution  </a:t>
            </a:r>
          </a:p>
          <a:p>
            <a:pPr marL="514350" indent="-514350">
              <a:buFont typeface="+mj-lt"/>
              <a:buAutoNum type="arabicPeriod"/>
            </a:pPr>
            <a:r>
              <a:rPr lang="en-US" altLang="zh-CN" sz="3000" dirty="0" smtClean="0">
                <a:latin typeface="umb10" pitchFamily="18" charset="0"/>
              </a:rPr>
              <a:t>Varying only the distribution of X</a:t>
            </a:r>
          </a:p>
          <a:p>
            <a:pPr marL="514350" indent="-514350">
              <a:buFont typeface="+mj-lt"/>
              <a:buAutoNum type="arabicPeriod"/>
            </a:pPr>
            <a:endParaRPr lang="en-US" altLang="zh-CN" sz="3000" dirty="0" smtClean="0">
              <a:latin typeface="umb10" pitchFamily="18" charset="0"/>
            </a:endParaRPr>
          </a:p>
          <a:p>
            <a:pPr marL="514350" indent="-514350">
              <a:buFont typeface="+mj-lt"/>
              <a:buAutoNum type="arabicPeriod"/>
            </a:pPr>
            <a:r>
              <a:rPr lang="en-US" altLang="zh-CN" sz="3000" dirty="0" smtClean="0">
                <a:latin typeface="umb10" pitchFamily="18" charset="0"/>
              </a:rPr>
              <a:t>Varying both observable quantities and prices</a:t>
            </a:r>
          </a:p>
          <a:p>
            <a:pPr marL="514350" indent="-514350">
              <a:buFont typeface="+mj-lt"/>
              <a:buAutoNum type="arabicPeriod"/>
            </a:pPr>
            <a:endParaRPr lang="en-US" altLang="zh-CN" sz="3000" dirty="0" smtClean="0">
              <a:latin typeface="umb10" pitchFamily="18" charset="0"/>
            </a:endParaRPr>
          </a:p>
          <a:p>
            <a:pPr marL="514350" indent="-514350">
              <a:buFont typeface="+mj-lt"/>
              <a:buAutoNum type="arabicPeriod"/>
            </a:pPr>
            <a:r>
              <a:rPr lang="en-US" altLang="zh-CN" sz="3000" dirty="0" smtClean="0">
                <a:latin typeface="umb10" pitchFamily="18" charset="0"/>
              </a:rPr>
              <a:t>Varying quantities, prices and </a:t>
            </a:r>
            <a:r>
              <a:rPr lang="en-US" altLang="zh-CN" sz="3000" dirty="0" err="1" smtClean="0">
                <a:latin typeface="umb10" pitchFamily="18" charset="0"/>
              </a:rPr>
              <a:t>unobservables</a:t>
            </a:r>
            <a:r>
              <a:rPr lang="en-US" altLang="zh-CN" sz="3000" dirty="0" smtClean="0">
                <a:latin typeface="umb10" pitchFamily="18" charset="0"/>
              </a:rPr>
              <a:t> </a:t>
            </a:r>
          </a:p>
          <a:p>
            <a:pPr marL="514350" indent="-514350">
              <a:buFont typeface="+mj-lt"/>
              <a:buAutoNum type="arabicPeriod"/>
            </a:pPr>
            <a:endParaRPr lang="en-US" altLang="zh-CN" sz="3000" dirty="0" smtClean="0"/>
          </a:p>
          <a:p>
            <a:pPr marL="514350" indent="-514350">
              <a:buFont typeface="+mj-lt"/>
              <a:buAutoNum type="arabicPeriod"/>
            </a:pPr>
            <a:endParaRPr lang="en-US" altLang="zh-CN" dirty="0" smtClean="0"/>
          </a:p>
          <a:p>
            <a:pPr marL="514350" indent="-514350">
              <a:buFont typeface="+mj-lt"/>
              <a:buAutoNum type="arabicPeriod"/>
            </a:pPr>
            <a:endParaRPr lang="en-US" altLang="zh-CN" dirty="0" smtClean="0"/>
          </a:p>
          <a:p>
            <a:endParaRPr lang="en-US" altLang="zh-CN" dirty="0" smtClean="0"/>
          </a:p>
          <a:p>
            <a:endParaRPr lang="en-US" altLang="zh-CN" dirty="0" smtClean="0"/>
          </a:p>
          <a:p>
            <a:endParaRPr lang="zh-CN" altLang="en-US" dirty="0"/>
          </a:p>
        </p:txBody>
      </p:sp>
      <p:graphicFrame>
        <p:nvGraphicFramePr>
          <p:cNvPr id="179203" name="Object 2"/>
          <p:cNvGraphicFramePr>
            <a:graphicFrameLocks noChangeAspect="1"/>
          </p:cNvGraphicFramePr>
          <p:nvPr>
            <p:extLst>
              <p:ext uri="{D42A27DB-BD31-4B8C-83A1-F6EECF244321}">
                <p14:modId xmlns:p14="http://schemas.microsoft.com/office/powerpoint/2010/main" val="207179207"/>
              </p:ext>
            </p:extLst>
          </p:nvPr>
        </p:nvGraphicFramePr>
        <p:xfrm>
          <a:off x="2267744" y="4293096"/>
          <a:ext cx="4154375" cy="576064"/>
        </p:xfrm>
        <a:graphic>
          <a:graphicData uri="http://schemas.openxmlformats.org/presentationml/2006/ole">
            <mc:AlternateContent xmlns:mc="http://schemas.openxmlformats.org/markup-compatibility/2006">
              <mc:Choice xmlns:v="urn:schemas-microsoft-com:vml" Requires="v">
                <p:oleObj spid="_x0000_s179423" name="Equation" r:id="rId4" imgW="1739880" imgH="241200" progId="Equation.DSMT4">
                  <p:embed/>
                </p:oleObj>
              </mc:Choice>
              <mc:Fallback>
                <p:oleObj name="Equation" r:id="rId4" imgW="1739880" imgH="241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293096"/>
                        <a:ext cx="4154375" cy="5760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4" name="Object 4"/>
          <p:cNvGraphicFramePr>
            <a:graphicFrameLocks noChangeAspect="1"/>
          </p:cNvGraphicFramePr>
          <p:nvPr>
            <p:extLst>
              <p:ext uri="{D42A27DB-BD31-4B8C-83A1-F6EECF244321}">
                <p14:modId xmlns:p14="http://schemas.microsoft.com/office/powerpoint/2010/main" val="3207849257"/>
              </p:ext>
            </p:extLst>
          </p:nvPr>
        </p:nvGraphicFramePr>
        <p:xfrm>
          <a:off x="2051720" y="3068960"/>
          <a:ext cx="4176464" cy="592185"/>
        </p:xfrm>
        <a:graphic>
          <a:graphicData uri="http://schemas.openxmlformats.org/presentationml/2006/ole">
            <mc:AlternateContent xmlns:mc="http://schemas.openxmlformats.org/markup-compatibility/2006">
              <mc:Choice xmlns:v="urn:schemas-microsoft-com:vml" Requires="v">
                <p:oleObj spid="_x0000_s179424" name="Equation" r:id="rId6" imgW="1701720" imgH="241200" progId="Equation.DSMT4">
                  <p:embed/>
                </p:oleObj>
              </mc:Choice>
              <mc:Fallback>
                <p:oleObj name="Equation" r:id="rId6" imgW="1701720" imgH="241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3068960"/>
                        <a:ext cx="4176464" cy="592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865455230"/>
              </p:ext>
            </p:extLst>
          </p:nvPr>
        </p:nvGraphicFramePr>
        <p:xfrm>
          <a:off x="1979712" y="5949280"/>
          <a:ext cx="5186363" cy="576262"/>
        </p:xfrm>
        <a:graphic>
          <a:graphicData uri="http://schemas.openxmlformats.org/presentationml/2006/ole">
            <mc:AlternateContent xmlns:mc="http://schemas.openxmlformats.org/markup-compatibility/2006">
              <mc:Choice xmlns:v="urn:schemas-microsoft-com:vml" Requires="v">
                <p:oleObj spid="_x0000_s179425" name="Equation" r:id="rId8" imgW="2171520" imgH="241200" progId="Equation.DSMT4">
                  <p:embed/>
                </p:oleObj>
              </mc:Choice>
              <mc:Fallback>
                <p:oleObj name="Equation" r:id="rId8" imgW="2171520" imgH="2412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5949280"/>
                        <a:ext cx="5186363" cy="576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204"/>
                                        </p:tgtEl>
                                        <p:attrNameLst>
                                          <p:attrName>style.visibility</p:attrName>
                                        </p:attrNameLst>
                                      </p:cBhvr>
                                      <p:to>
                                        <p:strVal val="visible"/>
                                      </p:to>
                                    </p:set>
                                    <p:animEffect transition="in" filter="fade">
                                      <p:cBhvr>
                                        <p:cTn id="17" dur="2000"/>
                                        <p:tgtEl>
                                          <p:spTgt spid="1792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203"/>
                                        </p:tgtEl>
                                        <p:attrNameLst>
                                          <p:attrName>style.visibility</p:attrName>
                                        </p:attrNameLst>
                                      </p:cBhvr>
                                      <p:to>
                                        <p:strVal val="visible"/>
                                      </p:to>
                                    </p:set>
                                    <p:animEffect transition="in" filter="fade">
                                      <p:cBhvr>
                                        <p:cTn id="27" dur="2000"/>
                                        <p:tgtEl>
                                          <p:spTgt spid="1792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285860"/>
            <a:ext cx="8229600" cy="5023460"/>
          </a:xfrm>
        </p:spPr>
        <p:txBody>
          <a:bodyPr>
            <a:noAutofit/>
          </a:bodyPr>
          <a:lstStyle/>
          <a:p>
            <a:pPr marL="514350" indent="-514350">
              <a:buNone/>
            </a:pPr>
            <a:r>
              <a:rPr lang="en-US" altLang="zh-CN" sz="2800" dirty="0" smtClean="0">
                <a:solidFill>
                  <a:srgbClr val="FFC000"/>
                </a:solidFill>
                <a:latin typeface="umb10" pitchFamily="18" charset="0"/>
              </a:rPr>
              <a:t>Using the accounting scheme, JMP propose the following decomposition.</a:t>
            </a:r>
          </a:p>
          <a:p>
            <a:pPr marL="514350" indent="-514350">
              <a:buFont typeface="+mj-lt"/>
              <a:buAutoNum type="alphaLcParenR"/>
            </a:pPr>
            <a:r>
              <a:rPr lang="en-US" altLang="zh-CN" sz="2800" dirty="0" smtClean="0">
                <a:solidFill>
                  <a:srgbClr val="FFC000"/>
                </a:solidFill>
                <a:latin typeface="umb10" pitchFamily="18" charset="0"/>
              </a:rPr>
              <a:t>The first term is attributed to changes in observable quantities.</a:t>
            </a:r>
          </a:p>
          <a:p>
            <a:pPr marL="514350" indent="-514350">
              <a:buFont typeface="+mj-lt"/>
              <a:buAutoNum type="alphaLcParenR"/>
            </a:pPr>
            <a:endParaRPr lang="en-US" altLang="zh-CN" sz="2800" dirty="0" smtClean="0">
              <a:solidFill>
                <a:srgbClr val="FFC000"/>
              </a:solidFill>
              <a:latin typeface="umb10" pitchFamily="18" charset="0"/>
            </a:endParaRPr>
          </a:p>
          <a:p>
            <a:pPr marL="514350" indent="-514350">
              <a:buFont typeface="+mj-lt"/>
              <a:buAutoNum type="alphaLcParenR"/>
            </a:pPr>
            <a:r>
              <a:rPr lang="en-US" altLang="zh-CN" sz="2800" dirty="0" smtClean="0">
                <a:solidFill>
                  <a:srgbClr val="FFC000"/>
                </a:solidFill>
                <a:latin typeface="umb10" pitchFamily="18" charset="0"/>
              </a:rPr>
              <a:t>The second term is attributed to changes in observable prices.</a:t>
            </a:r>
          </a:p>
          <a:p>
            <a:pPr marL="514350" indent="-514350">
              <a:buFont typeface="+mj-lt"/>
              <a:buAutoNum type="alphaLcParenR"/>
            </a:pPr>
            <a:endParaRPr lang="en-US" altLang="zh-CN" sz="2800" dirty="0" smtClean="0">
              <a:solidFill>
                <a:srgbClr val="FFC000"/>
              </a:solidFill>
              <a:latin typeface="umb10" pitchFamily="18" charset="0"/>
            </a:endParaRPr>
          </a:p>
          <a:p>
            <a:pPr marL="514350" indent="-514350">
              <a:buFont typeface="+mj-lt"/>
              <a:buAutoNum type="alphaLcParenR"/>
            </a:pPr>
            <a:r>
              <a:rPr lang="en-US" altLang="zh-CN" sz="2800" dirty="0" smtClean="0">
                <a:solidFill>
                  <a:srgbClr val="FFC000"/>
                </a:solidFill>
                <a:latin typeface="umb10" pitchFamily="18" charset="0"/>
              </a:rPr>
              <a:t>The third term is attributed to changes in residual inequality</a:t>
            </a:r>
            <a:endParaRPr lang="zh-CN" altLang="en-US" sz="2800" dirty="0" smtClean="0"/>
          </a:p>
          <a:p>
            <a:endParaRPr lang="en-US" altLang="zh-CN" dirty="0" smtClean="0">
              <a:solidFill>
                <a:srgbClr val="FFC000"/>
              </a:solidFill>
              <a:latin typeface="umb10" pitchFamily="18" charset="0"/>
            </a:endParaRPr>
          </a:p>
          <a:p>
            <a:pPr>
              <a:buNone/>
            </a:pPr>
            <a:endParaRPr lang="en-US" altLang="zh-CN" dirty="0" smtClean="0">
              <a:solidFill>
                <a:srgbClr val="FFC000"/>
              </a:solidFill>
              <a:latin typeface="umb10" pitchFamily="18" charset="0"/>
            </a:endParaRPr>
          </a:p>
          <a:p>
            <a:pPr>
              <a:buNone/>
            </a:pPr>
            <a:endParaRPr lang="en-US" altLang="zh-CN" dirty="0" smtClean="0">
              <a:solidFill>
                <a:srgbClr val="FFC000"/>
              </a:solidFill>
              <a:latin typeface="umb10" pitchFamily="18" charset="0"/>
            </a:endParaRPr>
          </a:p>
        </p:txBody>
      </p:sp>
      <p:graphicFrame>
        <p:nvGraphicFramePr>
          <p:cNvPr id="77829" name="Object 5"/>
          <p:cNvGraphicFramePr>
            <a:graphicFrameLocks noChangeAspect="1"/>
          </p:cNvGraphicFramePr>
          <p:nvPr/>
        </p:nvGraphicFramePr>
        <p:xfrm>
          <a:off x="3187700" y="3000375"/>
          <a:ext cx="2255838" cy="714375"/>
        </p:xfrm>
        <a:graphic>
          <a:graphicData uri="http://schemas.openxmlformats.org/presentationml/2006/ole">
            <mc:AlternateContent xmlns:mc="http://schemas.openxmlformats.org/markup-compatibility/2006">
              <mc:Choice xmlns:v="urn:schemas-microsoft-com:vml" Requires="v">
                <p:oleObj spid="_x0000_s78049" name="Equation" r:id="rId4" imgW="761760" imgH="241200" progId="Equation.DSMT4">
                  <p:embed/>
                </p:oleObj>
              </mc:Choice>
              <mc:Fallback>
                <p:oleObj name="Equation" r:id="rId4" imgW="761760" imgH="2412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700" y="3000375"/>
                        <a:ext cx="2255838" cy="71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0" name="Object 6"/>
          <p:cNvGraphicFramePr>
            <a:graphicFrameLocks noChangeAspect="1"/>
          </p:cNvGraphicFramePr>
          <p:nvPr/>
        </p:nvGraphicFramePr>
        <p:xfrm>
          <a:off x="2617788" y="4500563"/>
          <a:ext cx="3654425" cy="642937"/>
        </p:xfrm>
        <a:graphic>
          <a:graphicData uri="http://schemas.openxmlformats.org/presentationml/2006/ole">
            <mc:AlternateContent xmlns:mc="http://schemas.openxmlformats.org/markup-compatibility/2006">
              <mc:Choice xmlns:v="urn:schemas-microsoft-com:vml" Requires="v">
                <p:oleObj spid="_x0000_s78050" name="Equation" r:id="rId6" imgW="1371600" imgH="241200" progId="Equation.DSMT4">
                  <p:embed/>
                </p:oleObj>
              </mc:Choice>
              <mc:Fallback>
                <p:oleObj name="Equation" r:id="rId6" imgW="1371600" imgH="2412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7788" y="4500563"/>
                        <a:ext cx="3654425" cy="642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1" name="Object 7"/>
          <p:cNvGraphicFramePr>
            <a:graphicFrameLocks noChangeAspect="1"/>
          </p:cNvGraphicFramePr>
          <p:nvPr/>
        </p:nvGraphicFramePr>
        <p:xfrm>
          <a:off x="4214810" y="5643578"/>
          <a:ext cx="2214578" cy="628014"/>
        </p:xfrm>
        <a:graphic>
          <a:graphicData uri="http://schemas.openxmlformats.org/presentationml/2006/ole">
            <mc:AlternateContent xmlns:mc="http://schemas.openxmlformats.org/markup-compatibility/2006">
              <mc:Choice xmlns:v="urn:schemas-microsoft-com:vml" Requires="v">
                <p:oleObj spid="_x0000_s78051" name="Equation" r:id="rId8" imgW="850680" imgH="241200" progId="Equation.DSMT4">
                  <p:embed/>
                </p:oleObj>
              </mc:Choice>
              <mc:Fallback>
                <p:oleObj name="Equation" r:id="rId8" imgW="850680" imgH="24120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4810" y="5643578"/>
                        <a:ext cx="2214578" cy="6280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829"/>
                                        </p:tgtEl>
                                        <p:attrNameLst>
                                          <p:attrName>style.visibility</p:attrName>
                                        </p:attrNameLst>
                                      </p:cBhvr>
                                      <p:to>
                                        <p:strVal val="visible"/>
                                      </p:to>
                                    </p:set>
                                    <p:animEffect transition="in" filter="fade">
                                      <p:cBhvr>
                                        <p:cTn id="17" dur="2000"/>
                                        <p:tgtEl>
                                          <p:spTgt spid="778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830"/>
                                        </p:tgtEl>
                                        <p:attrNameLst>
                                          <p:attrName>style.visibility</p:attrName>
                                        </p:attrNameLst>
                                      </p:cBhvr>
                                      <p:to>
                                        <p:strVal val="visible"/>
                                      </p:to>
                                    </p:set>
                                    <p:animEffect transition="in" filter="fade">
                                      <p:cBhvr>
                                        <p:cTn id="27" dur="2000"/>
                                        <p:tgtEl>
                                          <p:spTgt spid="778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831"/>
                                        </p:tgtEl>
                                        <p:attrNameLst>
                                          <p:attrName>style.visibility</p:attrName>
                                        </p:attrNameLst>
                                      </p:cBhvr>
                                      <p:to>
                                        <p:strVal val="visible"/>
                                      </p:to>
                                    </p:set>
                                    <p:animEffect transition="in" filter="fade">
                                      <p:cBhvr>
                                        <p:cTn id="37" dur="20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268760"/>
            <a:ext cx="8229600" cy="5400600"/>
          </a:xfrm>
        </p:spPr>
        <p:txBody>
          <a:bodyPr>
            <a:noAutofit/>
          </a:bodyPr>
          <a:lstStyle/>
          <a:p>
            <a:r>
              <a:rPr lang="en-US" altLang="zh-CN" sz="2800" dirty="0" smtClean="0">
                <a:solidFill>
                  <a:srgbClr val="FFC000"/>
                </a:solidFill>
              </a:rPr>
              <a:t>JMP perform their estimation in three steps:</a:t>
            </a:r>
          </a:p>
          <a:p>
            <a:pPr marL="514350" indent="-514350">
              <a:buFont typeface="+mj-lt"/>
              <a:buAutoNum type="arabicPeriod"/>
            </a:pPr>
            <a:r>
              <a:rPr lang="en-US" altLang="zh-CN" sz="2800" dirty="0" smtClean="0">
                <a:solidFill>
                  <a:srgbClr val="FFC000"/>
                </a:solidFill>
              </a:rPr>
              <a:t>To obtain the effect of quantities, JMP predict wages for all workers in the sample using the average coefficient vector      , and computing a residual for each worker and applying the average residual distribution over full sample.</a:t>
            </a:r>
          </a:p>
          <a:p>
            <a:pPr marL="514350" indent="-514350">
              <a:buFont typeface="+mj-lt"/>
              <a:buAutoNum type="arabicPeriod"/>
            </a:pPr>
            <a:r>
              <a:rPr lang="en-US" altLang="zh-CN" sz="2800" dirty="0" smtClean="0">
                <a:solidFill>
                  <a:srgbClr val="FFC000"/>
                </a:solidFill>
              </a:rPr>
              <a:t>To obtain the marginal effect of quantities, they repeat this procedure using the coefficient vector     </a:t>
            </a:r>
          </a:p>
          <a:p>
            <a:pPr marL="514350" indent="-514350">
              <a:buFont typeface="+mj-lt"/>
              <a:buAutoNum type="arabicPeriod"/>
            </a:pPr>
            <a:r>
              <a:rPr lang="en-US" altLang="zh-CN" sz="2800" dirty="0" smtClean="0">
                <a:solidFill>
                  <a:srgbClr val="FFC000"/>
                </a:solidFill>
              </a:rPr>
              <a:t>Finally, the third component is simply calculated as the difference between the actual wage distribution and the counterfactual in the second step.</a:t>
            </a:r>
          </a:p>
        </p:txBody>
      </p:sp>
      <p:graphicFrame>
        <p:nvGraphicFramePr>
          <p:cNvPr id="55298" name="Object 2"/>
          <p:cNvGraphicFramePr>
            <a:graphicFrameLocks noChangeAspect="1"/>
          </p:cNvGraphicFramePr>
          <p:nvPr/>
        </p:nvGraphicFramePr>
        <p:xfrm>
          <a:off x="4786314" y="2714620"/>
          <a:ext cx="349250" cy="482600"/>
        </p:xfrm>
        <a:graphic>
          <a:graphicData uri="http://schemas.openxmlformats.org/presentationml/2006/ole">
            <mc:AlternateContent xmlns:mc="http://schemas.openxmlformats.org/markup-compatibility/2006">
              <mc:Choice xmlns:v="urn:schemas-microsoft-com:vml" Requires="v">
                <p:oleObj spid="_x0000_s79000" name="Equation" r:id="rId4" imgW="164880" imgH="228600" progId="Equation.DSMT4">
                  <p:embed/>
                </p:oleObj>
              </mc:Choice>
              <mc:Fallback>
                <p:oleObj name="Equation" r:id="rId4" imgW="16488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4" y="2714620"/>
                        <a:ext cx="34925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299" name="Object 3"/>
          <p:cNvGraphicFramePr>
            <a:graphicFrameLocks noChangeAspect="1"/>
          </p:cNvGraphicFramePr>
          <p:nvPr>
            <p:extLst>
              <p:ext uri="{D42A27DB-BD31-4B8C-83A1-F6EECF244321}">
                <p14:modId xmlns:p14="http://schemas.microsoft.com/office/powerpoint/2010/main" val="2117424844"/>
              </p:ext>
            </p:extLst>
          </p:nvPr>
        </p:nvGraphicFramePr>
        <p:xfrm>
          <a:off x="8244408" y="4509120"/>
          <a:ext cx="357190" cy="459244"/>
        </p:xfrm>
        <a:graphic>
          <a:graphicData uri="http://schemas.openxmlformats.org/presentationml/2006/ole">
            <mc:AlternateContent xmlns:mc="http://schemas.openxmlformats.org/markup-compatibility/2006">
              <mc:Choice xmlns:v="urn:schemas-microsoft-com:vml" Requires="v">
                <p:oleObj spid="_x0000_s79001" name="Equation" r:id="rId6" imgW="177480" imgH="228600" progId="Equation.DSMT4">
                  <p:embed/>
                </p:oleObj>
              </mc:Choice>
              <mc:Fallback>
                <p:oleObj name="Equation" r:id="rId6" imgW="17748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4408" y="4509120"/>
                        <a:ext cx="357190" cy="459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298"/>
                                        </p:tgtEl>
                                        <p:attrNameLst>
                                          <p:attrName>style.visibility</p:attrName>
                                        </p:attrNameLst>
                                      </p:cBhvr>
                                      <p:to>
                                        <p:strVal val="visible"/>
                                      </p:to>
                                    </p:set>
                                    <p:animEffect transition="in" filter="fade">
                                      <p:cBhvr>
                                        <p:cTn id="17" dur="500"/>
                                        <p:tgtEl>
                                          <p:spTgt spid="552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299"/>
                                        </p:tgtEl>
                                        <p:attrNameLst>
                                          <p:attrName>style.visibility</p:attrName>
                                        </p:attrNameLst>
                                      </p:cBhvr>
                                      <p:to>
                                        <p:strVal val="visible"/>
                                      </p:to>
                                    </p:set>
                                    <p:animEffect transition="in" filter="fade">
                                      <p:cBhvr>
                                        <p:cTn id="27" dur="500"/>
                                        <p:tgtEl>
                                          <p:spTgt spid="552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Zhang, Han, Liu and Zhao(2007)</a:t>
            </a:r>
            <a:endParaRPr lang="zh-CN" altLang="en-US" dirty="0">
              <a:solidFill>
                <a:srgbClr val="FFC000"/>
              </a:solidFill>
              <a:latin typeface="umb10" pitchFamily="18" charset="0"/>
            </a:endParaRPr>
          </a:p>
        </p:txBody>
      </p:sp>
      <p:pic>
        <p:nvPicPr>
          <p:cNvPr id="70657" name="Picture 1"/>
          <p:cNvPicPr>
            <a:picLocks noGrp="1" noChangeAspect="1" noChangeArrowheads="1"/>
          </p:cNvPicPr>
          <p:nvPr>
            <p:ph idx="1"/>
          </p:nvPr>
        </p:nvPicPr>
        <p:blipFill>
          <a:blip r:embed="rId3" cstate="print"/>
          <a:stretch>
            <a:fillRect/>
          </a:stretch>
        </p:blipFill>
        <p:spPr bwMode="auto">
          <a:xfrm>
            <a:off x="428596" y="1142984"/>
            <a:ext cx="8358246" cy="5500726"/>
          </a:xfrm>
          <a:prstGeom prst="rect">
            <a:avLst/>
          </a:prstGeom>
          <a:noFill/>
          <a:ln w="9525">
            <a:noFill/>
            <a:miter lim="800000"/>
            <a:headEnd/>
            <a:tailEnd/>
          </a:ln>
          <a:effectLst/>
        </p:spPr>
      </p:pic>
      <p:sp>
        <p:nvSpPr>
          <p:cNvPr id="4" name="圆角矩形 3"/>
          <p:cNvSpPr/>
          <p:nvPr/>
        </p:nvSpPr>
        <p:spPr>
          <a:xfrm>
            <a:off x="5364088" y="1628800"/>
            <a:ext cx="1152128" cy="36004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948264" y="1628800"/>
            <a:ext cx="1080120" cy="36004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57"/>
                                        </p:tgtEl>
                                        <p:attrNameLst>
                                          <p:attrName>style.visibility</p:attrName>
                                        </p:attrNameLst>
                                      </p:cBhvr>
                                      <p:to>
                                        <p:strVal val="visible"/>
                                      </p:to>
                                    </p:set>
                                    <p:animEffect transition="in" filter="fade">
                                      <p:cBhvr>
                                        <p:cTn id="7" dur="2000"/>
                                        <p:tgtEl>
                                          <p:spTgt spid="70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Brown at el(1980)</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268760"/>
            <a:ext cx="8229600" cy="4857403"/>
          </a:xfrm>
        </p:spPr>
        <p:txBody>
          <a:bodyPr/>
          <a:lstStyle/>
          <a:p>
            <a:r>
              <a:rPr lang="en-US" altLang="zh-CN" sz="3000" dirty="0" smtClean="0">
                <a:solidFill>
                  <a:srgbClr val="FFC000"/>
                </a:solidFill>
                <a:latin typeface="umb10" pitchFamily="18" charset="0"/>
              </a:rPr>
              <a:t>Take the industry/occupational wage differentials into the Oaxaca-Blinder method.</a:t>
            </a:r>
          </a:p>
          <a:p>
            <a:r>
              <a:rPr lang="en-US" altLang="zh-CN" sz="3000" dirty="0" smtClean="0">
                <a:solidFill>
                  <a:srgbClr val="FFC000"/>
                </a:solidFill>
                <a:latin typeface="umb10" pitchFamily="18" charset="0"/>
              </a:rPr>
              <a:t>The average wage of male/female is a summation of product of probability which male/female enters a  industry and average wage of the industry. </a:t>
            </a:r>
          </a:p>
          <a:p>
            <a:r>
              <a:rPr lang="en-US" altLang="zh-CN" sz="3000" dirty="0" smtClean="0">
                <a:solidFill>
                  <a:srgbClr val="FFC000"/>
                </a:solidFill>
                <a:latin typeface="umb10" pitchFamily="18" charset="0"/>
              </a:rPr>
              <a:t>The average gap </a:t>
            </a:r>
          </a:p>
          <a:p>
            <a:endParaRPr lang="en-US" altLang="zh-CN" sz="2800" dirty="0" smtClean="0">
              <a:solidFill>
                <a:srgbClr val="FFC000"/>
              </a:solidFill>
            </a:endParaRPr>
          </a:p>
          <a:p>
            <a:pPr>
              <a:buNone/>
            </a:pPr>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p:txBody>
      </p:sp>
      <p:graphicFrame>
        <p:nvGraphicFramePr>
          <p:cNvPr id="116737" name="Object 5"/>
          <p:cNvGraphicFramePr>
            <a:graphicFrameLocks noChangeAspect="1"/>
          </p:cNvGraphicFramePr>
          <p:nvPr/>
        </p:nvGraphicFramePr>
        <p:xfrm>
          <a:off x="968975" y="4725144"/>
          <a:ext cx="6771377" cy="1924657"/>
        </p:xfrm>
        <a:graphic>
          <a:graphicData uri="http://schemas.openxmlformats.org/presentationml/2006/ole">
            <mc:AlternateContent xmlns:mc="http://schemas.openxmlformats.org/markup-compatibility/2006">
              <mc:Choice xmlns:v="urn:schemas-microsoft-com:vml" Requires="v">
                <p:oleObj spid="_x0000_s116817" name="Equation" r:id="rId4" imgW="2590560" imgH="736560" progId="Equation.DSMT4">
                  <p:embed/>
                </p:oleObj>
              </mc:Choice>
              <mc:Fallback>
                <p:oleObj name="Equation" r:id="rId4" imgW="2590560" imgH="7365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975" y="4725144"/>
                        <a:ext cx="6771377" cy="1924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737"/>
                                        </p:tgtEl>
                                        <p:attrNameLst>
                                          <p:attrName>style.visibility</p:attrName>
                                        </p:attrNameLst>
                                      </p:cBhvr>
                                      <p:to>
                                        <p:strVal val="visible"/>
                                      </p:to>
                                    </p:set>
                                    <p:animEffect transition="in" filter="fade">
                                      <p:cBhvr>
                                        <p:cTn id="22" dur="2000"/>
                                        <p:tgtEl>
                                          <p:spTgt spid="116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Shortcomings of JMP</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dirty="0" smtClean="0">
                <a:solidFill>
                  <a:srgbClr val="FFC000"/>
                </a:solidFill>
                <a:latin typeface="umb10" pitchFamily="18" charset="0"/>
              </a:rPr>
              <a:t>OLS wage regression is at the heart of the JMP and the results do not extend naturally to wage </a:t>
            </a:r>
            <a:r>
              <a:rPr lang="en-US" altLang="zh-CN" dirty="0" err="1" smtClean="0">
                <a:solidFill>
                  <a:srgbClr val="FFC000"/>
                </a:solidFill>
                <a:latin typeface="umb10" pitchFamily="18" charset="0"/>
              </a:rPr>
              <a:t>quantiles</a:t>
            </a:r>
            <a:r>
              <a:rPr lang="en-US" altLang="zh-CN" dirty="0" smtClean="0">
                <a:solidFill>
                  <a:srgbClr val="FFC000"/>
                </a:solidFill>
                <a:latin typeface="umb10" pitchFamily="18" charset="0"/>
              </a:rPr>
              <a:t>.</a:t>
            </a:r>
          </a:p>
          <a:p>
            <a:pPr marL="514350" indent="-514350">
              <a:buFont typeface="+mj-lt"/>
              <a:buAutoNum type="arabicPeriod"/>
            </a:pPr>
            <a:r>
              <a:rPr lang="en-US" altLang="zh-CN" dirty="0" smtClean="0">
                <a:solidFill>
                  <a:srgbClr val="FFC000"/>
                </a:solidFill>
                <a:latin typeface="umb10" pitchFamily="18" charset="0"/>
              </a:rPr>
              <a:t>Still suffers the sequence problem  of decomposition.</a:t>
            </a:r>
          </a:p>
          <a:p>
            <a:pPr marL="0" indent="0">
              <a:buNone/>
            </a:pPr>
            <a:endParaRPr lang="zh-CN" altLang="en-US" dirty="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052736"/>
            <a:ext cx="7772400" cy="1470025"/>
          </a:xfrm>
        </p:spPr>
        <p:txBody>
          <a:bodyPr/>
          <a:lstStyle/>
          <a:p>
            <a:r>
              <a:rPr lang="en-US" altLang="zh-CN" dirty="0" smtClean="0">
                <a:latin typeface="umb10" pitchFamily="18" charset="0"/>
              </a:rPr>
              <a:t>DFL Decomposition</a:t>
            </a:r>
            <a:endParaRPr lang="zh-CN" altLang="en-US" dirty="0">
              <a:latin typeface="umb10" pitchFamily="18" charset="0"/>
            </a:endParaRPr>
          </a:p>
        </p:txBody>
      </p:sp>
      <p:sp>
        <p:nvSpPr>
          <p:cNvPr id="3" name="副标题 2"/>
          <p:cNvSpPr>
            <a:spLocks noGrp="1"/>
          </p:cNvSpPr>
          <p:nvPr>
            <p:ph type="subTitle" idx="1"/>
          </p:nvPr>
        </p:nvSpPr>
        <p:spPr>
          <a:xfrm>
            <a:off x="1187624" y="2852936"/>
            <a:ext cx="7160840" cy="2279104"/>
          </a:xfrm>
        </p:spPr>
        <p:txBody>
          <a:bodyPr>
            <a:normAutofit fontScale="85000" lnSpcReduction="10000"/>
          </a:bodyPr>
          <a:lstStyle/>
          <a:p>
            <a:r>
              <a:rPr lang="en-US" altLang="zh-CN" dirty="0" err="1" smtClean="0">
                <a:solidFill>
                  <a:srgbClr val="FFC000"/>
                </a:solidFill>
                <a:latin typeface="umb10" pitchFamily="18" charset="0"/>
              </a:rPr>
              <a:t>DiNardo</a:t>
            </a:r>
            <a:r>
              <a:rPr lang="en-US" altLang="zh-CN" dirty="0">
                <a:solidFill>
                  <a:srgbClr val="FFC000"/>
                </a:solidFill>
                <a:latin typeface="umb10" pitchFamily="18" charset="0"/>
              </a:rPr>
              <a:t>, Fortin and Lemieux(1996</a:t>
            </a:r>
            <a:r>
              <a:rPr lang="en-US" altLang="zh-CN" dirty="0" smtClean="0">
                <a:solidFill>
                  <a:srgbClr val="FFC000"/>
                </a:solidFill>
                <a:latin typeface="umb10" pitchFamily="18" charset="0"/>
              </a:rPr>
              <a:t>)</a:t>
            </a:r>
          </a:p>
          <a:p>
            <a:pPr lvl="0"/>
            <a:r>
              <a:rPr lang="en-US" altLang="zh-CN" dirty="0"/>
              <a:t>“Labor Market Institutions and the Distribution of Wages, 1973-1992: A </a:t>
            </a:r>
            <a:r>
              <a:rPr lang="en-US" altLang="zh-CN" dirty="0" err="1"/>
              <a:t>Semiparametric</a:t>
            </a:r>
            <a:r>
              <a:rPr lang="en-US" altLang="zh-CN" dirty="0"/>
              <a:t> Approach”, </a:t>
            </a:r>
            <a:r>
              <a:rPr lang="en-US" altLang="zh-CN" i="1" dirty="0" err="1"/>
              <a:t>Econometrica</a:t>
            </a:r>
            <a:r>
              <a:rPr lang="en-US" altLang="zh-CN" dirty="0"/>
              <a:t>, Vol. 64, No. 5, pp. 1001-1044.</a:t>
            </a:r>
            <a:endParaRPr lang="zh-CN" altLang="zh-CN" dirty="0"/>
          </a:p>
          <a:p>
            <a:r>
              <a:rPr lang="en-US" altLang="zh-CN" dirty="0" smtClean="0">
                <a:solidFill>
                  <a:srgbClr val="FFC000"/>
                </a:solidFill>
                <a:latin typeface="umb10" pitchFamily="18" charset="0"/>
              </a:rPr>
              <a:t> </a:t>
            </a:r>
            <a:endParaRPr lang="zh-CN" altLang="en-US" dirty="0"/>
          </a:p>
          <a:p>
            <a:endParaRPr lang="zh-CN" altLang="en-US" dirty="0"/>
          </a:p>
        </p:txBody>
      </p:sp>
    </p:spTree>
    <p:extLst>
      <p:ext uri="{BB962C8B-B14F-4D97-AF65-F5344CB8AC3E}">
        <p14:creationId xmlns:p14="http://schemas.microsoft.com/office/powerpoint/2010/main" val="3888876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Contribution</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lstStyle/>
          <a:p>
            <a:r>
              <a:rPr lang="en-US" altLang="zh-CN" dirty="0" smtClean="0">
                <a:solidFill>
                  <a:srgbClr val="FFFF00"/>
                </a:solidFill>
              </a:rPr>
              <a:t>They reconsidered the effect of the Labor market institution, such as minimum wage or unionization on the wage inequality.</a:t>
            </a:r>
          </a:p>
          <a:p>
            <a:endParaRPr lang="en-US" altLang="zh-CN" dirty="0" smtClean="0">
              <a:solidFill>
                <a:srgbClr val="FFFF00"/>
              </a:solidFill>
            </a:endParaRPr>
          </a:p>
          <a:p>
            <a:r>
              <a:rPr lang="en-US" altLang="zh-CN" dirty="0" smtClean="0">
                <a:solidFill>
                  <a:srgbClr val="FFFF00"/>
                </a:solidFill>
              </a:rPr>
              <a:t>They constructed  a semi-parametric estimation of the distribution to work on the entire distribution of wages. </a:t>
            </a:r>
          </a:p>
          <a:p>
            <a:pPr>
              <a:buNone/>
            </a:pPr>
            <a:endParaRPr lang="en-US" altLang="zh-CN" dirty="0" smtClean="0">
              <a:solidFill>
                <a:srgbClr val="FFFF00"/>
              </a:solidFill>
            </a:endParaRPr>
          </a:p>
          <a:p>
            <a:endParaRPr lang="en-US" altLang="zh-CN" dirty="0" smtClean="0">
              <a:solidFill>
                <a:srgbClr val="FFC000"/>
              </a:solidFill>
            </a:endParaRPr>
          </a:p>
          <a:p>
            <a:endParaRPr lang="en-US" altLang="zh-CN" dirty="0" smtClean="0">
              <a:solidFill>
                <a:srgbClr val="FFC000"/>
              </a:solidFill>
            </a:endParaRPr>
          </a:p>
          <a:p>
            <a:pPr>
              <a:buNone/>
            </a:pPr>
            <a:endParaRPr lang="en-US" altLang="zh-CN" dirty="0" smtClean="0">
              <a:solidFill>
                <a:srgbClr val="FFC000"/>
              </a:solidFill>
            </a:endParaRPr>
          </a:p>
        </p:txBody>
      </p:sp>
    </p:spTree>
    <p:extLst>
      <p:ext uri="{BB962C8B-B14F-4D97-AF65-F5344CB8AC3E}">
        <p14:creationId xmlns:p14="http://schemas.microsoft.com/office/powerpoint/2010/main" val="2088522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Kernel Density Estimation</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323528" y="1340768"/>
            <a:ext cx="8606190" cy="5374380"/>
          </a:xfrm>
        </p:spPr>
        <p:txBody>
          <a:bodyPr>
            <a:normAutofit fontScale="92500" lnSpcReduction="10000"/>
          </a:bodyPr>
          <a:lstStyle/>
          <a:p>
            <a:r>
              <a:rPr lang="en-US" altLang="zh-CN" dirty="0" smtClean="0">
                <a:solidFill>
                  <a:srgbClr val="FFC000"/>
                </a:solidFill>
              </a:rPr>
              <a:t>Kernel Density Estimation is an empirical analog to a probability density function. It can be seen as an </a:t>
            </a:r>
            <a:r>
              <a:rPr lang="en-US" altLang="zh-CN" i="1" dirty="0" smtClean="0">
                <a:solidFill>
                  <a:srgbClr val="FFC000"/>
                </a:solidFill>
              </a:rPr>
              <a:t>Smoothing</a:t>
            </a:r>
            <a:r>
              <a:rPr lang="en-US" altLang="zh-CN" dirty="0" smtClean="0">
                <a:solidFill>
                  <a:srgbClr val="FFC000"/>
                </a:solidFill>
              </a:rPr>
              <a:t> histogram.</a:t>
            </a:r>
          </a:p>
          <a:p>
            <a:r>
              <a:rPr lang="en-US" altLang="zh-CN" dirty="0" smtClean="0">
                <a:solidFill>
                  <a:srgbClr val="FFC000"/>
                </a:solidFill>
              </a:rPr>
              <a:t>The kernel density estimate of a density </a:t>
            </a:r>
            <a:r>
              <a:rPr lang="en-US" altLang="zh-CN" i="1" dirty="0" smtClean="0">
                <a:solidFill>
                  <a:srgbClr val="FFFF00"/>
                </a:solidFill>
              </a:rPr>
              <a:t>f  </a:t>
            </a:r>
            <a:r>
              <a:rPr lang="en-US" altLang="zh-CN" dirty="0" smtClean="0">
                <a:solidFill>
                  <a:srgbClr val="FFC000"/>
                </a:solidFill>
              </a:rPr>
              <a:t>based on  a random sample  </a:t>
            </a:r>
            <a:r>
              <a:rPr lang="en-US" altLang="zh-CN" i="1" dirty="0" smtClean="0">
                <a:solidFill>
                  <a:srgbClr val="FFFF00"/>
                </a:solidFill>
              </a:rPr>
              <a:t>W</a:t>
            </a:r>
            <a:r>
              <a:rPr lang="en-US" altLang="zh-CN" sz="2000" i="1" dirty="0" smtClean="0">
                <a:solidFill>
                  <a:srgbClr val="FFFF00"/>
                </a:solidFill>
              </a:rPr>
              <a:t>i</a:t>
            </a:r>
            <a:r>
              <a:rPr lang="en-US" altLang="zh-CN" dirty="0" smtClean="0">
                <a:solidFill>
                  <a:srgbClr val="FFC000"/>
                </a:solidFill>
              </a:rPr>
              <a:t>   of   size </a:t>
            </a:r>
            <a:r>
              <a:rPr lang="en-US" altLang="zh-CN" i="1" dirty="0" smtClean="0">
                <a:solidFill>
                  <a:srgbClr val="FFC000"/>
                </a:solidFill>
              </a:rPr>
              <a:t>n</a:t>
            </a:r>
            <a:r>
              <a:rPr lang="en-US" altLang="zh-CN" dirty="0" smtClean="0">
                <a:solidFill>
                  <a:srgbClr val="FFC000"/>
                </a:solidFill>
              </a:rPr>
              <a:t>, with weights       (              ) is calculated as follows</a:t>
            </a: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r>
              <a:rPr lang="en-US" altLang="zh-CN" dirty="0" smtClean="0">
                <a:solidFill>
                  <a:srgbClr val="FFC000"/>
                </a:solidFill>
              </a:rPr>
              <a:t>         is the kernel density  function, (normally a </a:t>
            </a:r>
            <a:r>
              <a:rPr lang="en-US" altLang="zh-CN" dirty="0" smtClean="0">
                <a:solidFill>
                  <a:srgbClr val="FFFF00"/>
                </a:solidFill>
              </a:rPr>
              <a:t>Gaussian distribution</a:t>
            </a:r>
            <a:r>
              <a:rPr lang="en-US" altLang="zh-CN" dirty="0" smtClean="0">
                <a:solidFill>
                  <a:srgbClr val="FFC000"/>
                </a:solidFill>
              </a:rPr>
              <a:t>) and </a:t>
            </a:r>
            <a:r>
              <a:rPr lang="en-US" altLang="zh-CN" i="1" dirty="0" smtClean="0">
                <a:solidFill>
                  <a:srgbClr val="FFFF00"/>
                </a:solidFill>
              </a:rPr>
              <a:t>h</a:t>
            </a:r>
            <a:r>
              <a:rPr lang="en-US" altLang="zh-CN" dirty="0" smtClean="0">
                <a:solidFill>
                  <a:srgbClr val="FFC000"/>
                </a:solidFill>
              </a:rPr>
              <a:t> is the bandwidth which determined the degree of ‘smoothing’. </a:t>
            </a: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zh-CN" altLang="en-US" dirty="0">
              <a:solidFill>
                <a:srgbClr val="FFC000"/>
              </a:solidFill>
            </a:endParaRPr>
          </a:p>
        </p:txBody>
      </p:sp>
      <p:graphicFrame>
        <p:nvGraphicFramePr>
          <p:cNvPr id="56322" name="Object 2"/>
          <p:cNvGraphicFramePr>
            <a:graphicFrameLocks noChangeAspect="1"/>
          </p:cNvGraphicFramePr>
          <p:nvPr>
            <p:extLst>
              <p:ext uri="{D42A27DB-BD31-4B8C-83A1-F6EECF244321}">
                <p14:modId xmlns:p14="http://schemas.microsoft.com/office/powerpoint/2010/main" val="3091640607"/>
              </p:ext>
            </p:extLst>
          </p:nvPr>
        </p:nvGraphicFramePr>
        <p:xfrm>
          <a:off x="2483768" y="3861048"/>
          <a:ext cx="3813524" cy="1071570"/>
        </p:xfrm>
        <a:graphic>
          <a:graphicData uri="http://schemas.openxmlformats.org/presentationml/2006/ole">
            <mc:AlternateContent xmlns:mc="http://schemas.openxmlformats.org/markup-compatibility/2006">
              <mc:Choice xmlns:v="urn:schemas-microsoft-com:vml" Requires="v">
                <p:oleObj spid="_x0000_s181483" name="Equation" r:id="rId4" imgW="1536480" imgH="431640" progId="Equation.DSMT4">
                  <p:embed/>
                </p:oleObj>
              </mc:Choice>
              <mc:Fallback>
                <p:oleObj name="Equation" r:id="rId4" imgW="153648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3861048"/>
                        <a:ext cx="3813524" cy="10715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extLst>
              <p:ext uri="{D42A27DB-BD31-4B8C-83A1-F6EECF244321}">
                <p14:modId xmlns:p14="http://schemas.microsoft.com/office/powerpoint/2010/main" val="3019307385"/>
              </p:ext>
            </p:extLst>
          </p:nvPr>
        </p:nvGraphicFramePr>
        <p:xfrm>
          <a:off x="8028384" y="3068960"/>
          <a:ext cx="432048" cy="648072"/>
        </p:xfrm>
        <a:graphic>
          <a:graphicData uri="http://schemas.openxmlformats.org/presentationml/2006/ole">
            <mc:AlternateContent xmlns:mc="http://schemas.openxmlformats.org/markup-compatibility/2006">
              <mc:Choice xmlns:v="urn:schemas-microsoft-com:vml" Requires="v">
                <p:oleObj spid="_x0000_s181484" name="Equation" r:id="rId6" imgW="152280" imgH="228600" progId="Equation.DSMT4">
                  <p:embed/>
                </p:oleObj>
              </mc:Choice>
              <mc:Fallback>
                <p:oleObj name="Equation" r:id="rId6" imgW="1522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8384" y="3068960"/>
                        <a:ext cx="432048" cy="648072"/>
                      </a:xfrm>
                      <a:prstGeom prst="rect">
                        <a:avLst/>
                      </a:prstGeom>
                      <a:noFill/>
                      <a:ln>
                        <a:noFill/>
                      </a:ln>
                      <a:effectLst/>
                      <a:extLst/>
                    </p:spPr>
                  </p:pic>
                </p:oleObj>
              </mc:Fallback>
            </mc:AlternateContent>
          </a:graphicData>
        </a:graphic>
      </p:graphicFrame>
      <p:graphicFrame>
        <p:nvGraphicFramePr>
          <p:cNvPr id="56325" name="Object 5"/>
          <p:cNvGraphicFramePr>
            <a:graphicFrameLocks noChangeAspect="1"/>
          </p:cNvGraphicFramePr>
          <p:nvPr>
            <p:extLst>
              <p:ext uri="{D42A27DB-BD31-4B8C-83A1-F6EECF244321}">
                <p14:modId xmlns:p14="http://schemas.microsoft.com/office/powerpoint/2010/main" val="354010815"/>
              </p:ext>
            </p:extLst>
          </p:nvPr>
        </p:nvGraphicFramePr>
        <p:xfrm>
          <a:off x="539552" y="5013176"/>
          <a:ext cx="602763" cy="428628"/>
        </p:xfrm>
        <a:graphic>
          <a:graphicData uri="http://schemas.openxmlformats.org/presentationml/2006/ole">
            <mc:AlternateContent xmlns:mc="http://schemas.openxmlformats.org/markup-compatibility/2006">
              <mc:Choice xmlns:v="urn:schemas-microsoft-com:vml" Requires="v">
                <p:oleObj spid="_x0000_s181485" name="Equation" r:id="rId8" imgW="304560" imgH="203040" progId="Equation.DSMT4">
                  <p:embed/>
                </p:oleObj>
              </mc:Choice>
              <mc:Fallback>
                <p:oleObj name="Equation" r:id="rId8" imgW="3045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5013176"/>
                        <a:ext cx="602763" cy="4286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035296403"/>
              </p:ext>
            </p:extLst>
          </p:nvPr>
        </p:nvGraphicFramePr>
        <p:xfrm>
          <a:off x="827584" y="3501008"/>
          <a:ext cx="1277937" cy="584200"/>
        </p:xfrm>
        <a:graphic>
          <a:graphicData uri="http://schemas.openxmlformats.org/presentationml/2006/ole">
            <mc:AlternateContent xmlns:mc="http://schemas.openxmlformats.org/markup-compatibility/2006">
              <mc:Choice xmlns:v="urn:schemas-microsoft-com:vml" Requires="v">
                <p:oleObj spid="_x0000_s181486" name="Equation" r:id="rId10" imgW="583920" imgH="266400" progId="Equation.DSMT4">
                  <p:embed/>
                </p:oleObj>
              </mc:Choice>
              <mc:Fallback>
                <p:oleObj name="Equation" r:id="rId10" imgW="583920" imgH="266400" progId="Equation.DSMT4">
                  <p:embed/>
                  <p:pic>
                    <p:nvPicPr>
                      <p:cNvPr id="0" name=""/>
                      <p:cNvPicPr>
                        <a:picLocks noChangeAspect="1" noChangeArrowheads="1"/>
                      </p:cNvPicPr>
                      <p:nvPr/>
                    </p:nvPicPr>
                    <p:blipFill>
                      <a:blip r:embed="rId11"/>
                      <a:srcRect/>
                      <a:stretch>
                        <a:fillRect/>
                      </a:stretch>
                    </p:blipFill>
                    <p:spPr bwMode="auto">
                      <a:xfrm>
                        <a:off x="827584" y="3501008"/>
                        <a:ext cx="1277937"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2136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fade">
                                      <p:cBhvr>
                                        <p:cTn id="17" dur="20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322"/>
                                        </p:tgtEl>
                                        <p:attrNameLst>
                                          <p:attrName>style.visibility</p:attrName>
                                        </p:attrNameLst>
                                      </p:cBhvr>
                                      <p:to>
                                        <p:strVal val="visible"/>
                                      </p:to>
                                    </p:set>
                                    <p:animEffect transition="in" filter="fade">
                                      <p:cBhvr>
                                        <p:cTn id="27" dur="2000"/>
                                        <p:tgtEl>
                                          <p:spTgt spid="563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325"/>
                                        </p:tgtEl>
                                        <p:attrNameLst>
                                          <p:attrName>style.visibility</p:attrName>
                                        </p:attrNameLst>
                                      </p:cBhvr>
                                      <p:to>
                                        <p:strVal val="visible"/>
                                      </p:to>
                                    </p:set>
                                    <p:animEffect transition="in" filter="fade">
                                      <p:cBhvr>
                                        <p:cTn id="32" dur="2000"/>
                                        <p:tgtEl>
                                          <p:spTgt spid="563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Kernel Density Estimation</a:t>
            </a:r>
            <a:endParaRPr lang="zh-CN" altLang="en-US" dirty="0">
              <a:latin typeface="umb10" pitchFamily="18" charset="0"/>
            </a:endParaRPr>
          </a:p>
        </p:txBody>
      </p:sp>
      <p:pic>
        <p:nvPicPr>
          <p:cNvPr id="162820" name="Picture 4"/>
          <p:cNvPicPr>
            <a:picLocks noChangeAspect="1" noChangeArrowheads="1"/>
          </p:cNvPicPr>
          <p:nvPr/>
        </p:nvPicPr>
        <p:blipFill>
          <a:blip r:embed="rId3" cstate="print"/>
          <a:srcRect/>
          <a:stretch>
            <a:fillRect/>
          </a:stretch>
        </p:blipFill>
        <p:spPr bwMode="auto">
          <a:xfrm>
            <a:off x="2928926" y="1714488"/>
            <a:ext cx="2643206" cy="3214710"/>
          </a:xfrm>
          <a:prstGeom prst="rect">
            <a:avLst/>
          </a:prstGeom>
          <a:noFill/>
          <a:ln w="9525">
            <a:noFill/>
            <a:miter lim="800000"/>
            <a:headEnd/>
            <a:tailEnd/>
          </a:ln>
        </p:spPr>
      </p:pic>
      <p:pic>
        <p:nvPicPr>
          <p:cNvPr id="162821" name="Picture 5"/>
          <p:cNvPicPr>
            <a:picLocks noChangeAspect="1" noChangeArrowheads="1"/>
          </p:cNvPicPr>
          <p:nvPr/>
        </p:nvPicPr>
        <p:blipFill>
          <a:blip r:embed="rId4" cstate="print"/>
          <a:srcRect/>
          <a:stretch>
            <a:fillRect/>
          </a:stretch>
        </p:blipFill>
        <p:spPr bwMode="auto">
          <a:xfrm>
            <a:off x="5572132" y="2357430"/>
            <a:ext cx="3357554" cy="2500330"/>
          </a:xfrm>
          <a:prstGeom prst="rect">
            <a:avLst/>
          </a:prstGeom>
          <a:noFill/>
          <a:ln w="9525">
            <a:noFill/>
            <a:miter lim="800000"/>
            <a:headEnd/>
            <a:tailEnd/>
          </a:ln>
        </p:spPr>
      </p:pic>
      <p:pic>
        <p:nvPicPr>
          <p:cNvPr id="162824" name="Picture 8"/>
          <p:cNvPicPr>
            <a:picLocks noGrp="1" noChangeAspect="1" noChangeArrowheads="1"/>
          </p:cNvPicPr>
          <p:nvPr>
            <p:ph idx="1"/>
          </p:nvPr>
        </p:nvPicPr>
        <p:blipFill>
          <a:blip r:embed="rId5" cstate="print"/>
          <a:srcRect/>
          <a:stretch>
            <a:fillRect/>
          </a:stretch>
        </p:blipFill>
        <p:spPr bwMode="auto">
          <a:xfrm>
            <a:off x="214281" y="1785926"/>
            <a:ext cx="2736125" cy="3143272"/>
          </a:xfrm>
          <a:prstGeom prst="rect">
            <a:avLst/>
          </a:prstGeom>
          <a:noFill/>
          <a:ln w="9525">
            <a:noFill/>
            <a:miter lim="800000"/>
            <a:headEnd/>
            <a:tailEnd/>
          </a:ln>
        </p:spPr>
      </p:pic>
      <p:sp>
        <p:nvSpPr>
          <p:cNvPr id="14" name="TextBox 13"/>
          <p:cNvSpPr txBox="1"/>
          <p:nvPr/>
        </p:nvSpPr>
        <p:spPr>
          <a:xfrm>
            <a:off x="0" y="5286388"/>
            <a:ext cx="2928958" cy="523220"/>
          </a:xfrm>
          <a:prstGeom prst="rect">
            <a:avLst/>
          </a:prstGeom>
          <a:noFill/>
        </p:spPr>
        <p:txBody>
          <a:bodyPr wrap="square" rtlCol="0">
            <a:spAutoFit/>
          </a:bodyPr>
          <a:lstStyle/>
          <a:p>
            <a:r>
              <a:rPr lang="en-US" altLang="zh-CN" sz="2800" dirty="0" smtClean="0"/>
              <a:t>bandwidth=0.4</a:t>
            </a:r>
            <a:endParaRPr lang="zh-CN" altLang="en-US" sz="2800" dirty="0"/>
          </a:p>
        </p:txBody>
      </p:sp>
      <p:sp>
        <p:nvSpPr>
          <p:cNvPr id="15" name="TextBox 14"/>
          <p:cNvSpPr txBox="1"/>
          <p:nvPr/>
        </p:nvSpPr>
        <p:spPr>
          <a:xfrm>
            <a:off x="2786050" y="5357826"/>
            <a:ext cx="2928958" cy="523220"/>
          </a:xfrm>
          <a:prstGeom prst="rect">
            <a:avLst/>
          </a:prstGeom>
          <a:noFill/>
        </p:spPr>
        <p:txBody>
          <a:bodyPr wrap="square" rtlCol="0">
            <a:spAutoFit/>
          </a:bodyPr>
          <a:lstStyle/>
          <a:p>
            <a:r>
              <a:rPr lang="en-US" altLang="zh-CN" sz="2800" dirty="0" smtClean="0"/>
              <a:t>bandwidth=0.2</a:t>
            </a:r>
            <a:endParaRPr lang="zh-CN" altLang="en-US" sz="2800" dirty="0"/>
          </a:p>
        </p:txBody>
      </p:sp>
      <p:sp>
        <p:nvSpPr>
          <p:cNvPr id="16" name="TextBox 15"/>
          <p:cNvSpPr txBox="1"/>
          <p:nvPr/>
        </p:nvSpPr>
        <p:spPr>
          <a:xfrm>
            <a:off x="5715008" y="5357826"/>
            <a:ext cx="2928958" cy="523220"/>
          </a:xfrm>
          <a:prstGeom prst="rect">
            <a:avLst/>
          </a:prstGeom>
          <a:noFill/>
        </p:spPr>
        <p:txBody>
          <a:bodyPr wrap="square" rtlCol="0">
            <a:spAutoFit/>
          </a:bodyPr>
          <a:lstStyle/>
          <a:p>
            <a:r>
              <a:rPr lang="en-US" altLang="zh-CN" sz="2800" dirty="0" smtClean="0"/>
              <a:t>bandwidth=0.8</a:t>
            </a:r>
            <a:endParaRPr lang="zh-CN" altLang="en-US" sz="2800" dirty="0"/>
          </a:p>
        </p:txBody>
      </p:sp>
    </p:spTree>
    <p:extLst>
      <p:ext uri="{BB962C8B-B14F-4D97-AF65-F5344CB8AC3E}">
        <p14:creationId xmlns:p14="http://schemas.microsoft.com/office/powerpoint/2010/main" val="150345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fade">
                                      <p:cBhvr>
                                        <p:cTn id="7" dur="2000"/>
                                        <p:tgtEl>
                                          <p:spTgt spid="1628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fade">
                                      <p:cBhvr>
                                        <p:cTn id="17" dur="2000"/>
                                        <p:tgtEl>
                                          <p:spTgt spid="1628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20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821"/>
                                        </p:tgtEl>
                                        <p:attrNameLst>
                                          <p:attrName>style.visibility</p:attrName>
                                        </p:attrNameLst>
                                      </p:cBhvr>
                                      <p:to>
                                        <p:strVal val="visible"/>
                                      </p:to>
                                    </p:set>
                                    <p:animEffect transition="in" filter="fade">
                                      <p:cBhvr>
                                        <p:cTn id="27" dur="2000"/>
                                        <p:tgtEl>
                                          <p:spTgt spid="1628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fade">
                                      <p:cBhvr>
                                        <p:cTn id="32"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15" grpId="0" build="p"/>
      <p:bldP spid="16"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FF00"/>
                </a:solidFill>
                <a:latin typeface="umb10" pitchFamily="18" charset="0"/>
              </a:rPr>
              <a:t>Review of </a:t>
            </a:r>
            <a:r>
              <a:rPr lang="en-US" altLang="zh-CN" dirty="0">
                <a:solidFill>
                  <a:srgbClr val="FFFF00"/>
                </a:solidFill>
                <a:latin typeface="umb10" pitchFamily="18" charset="0"/>
              </a:rPr>
              <a:t>Basic Probability Theory </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179512" y="1412776"/>
            <a:ext cx="8715436" cy="5184576"/>
          </a:xfrm>
        </p:spPr>
        <p:txBody>
          <a:bodyPr>
            <a:normAutofit/>
          </a:bodyPr>
          <a:lstStyle/>
          <a:p>
            <a:r>
              <a:rPr lang="en-US" altLang="zh-CN" dirty="0" smtClean="0"/>
              <a:t>Random </a:t>
            </a:r>
            <a:r>
              <a:rPr lang="en-US" altLang="zh-CN" dirty="0"/>
              <a:t>variables(X, Y) with their joint </a:t>
            </a:r>
            <a:r>
              <a:rPr lang="en-US" altLang="zh-CN" dirty="0" err="1"/>
              <a:t>p.d.f</a:t>
            </a:r>
            <a:r>
              <a:rPr lang="en-US" altLang="zh-CN" dirty="0"/>
              <a:t>.  f(</a:t>
            </a:r>
            <a:r>
              <a:rPr lang="en-US" altLang="zh-CN" dirty="0" err="1"/>
              <a:t>x,y</a:t>
            </a:r>
            <a:r>
              <a:rPr lang="en-US" altLang="zh-CN" dirty="0"/>
              <a:t>) and joint </a:t>
            </a:r>
            <a:r>
              <a:rPr lang="en-US" altLang="zh-CN" dirty="0" err="1"/>
              <a:t>c.d.f</a:t>
            </a:r>
            <a:r>
              <a:rPr lang="en-US" altLang="zh-CN" dirty="0"/>
              <a:t>. F(X,Y</a:t>
            </a:r>
            <a:r>
              <a:rPr lang="en-US" altLang="zh-CN" dirty="0" smtClean="0"/>
              <a:t>)</a:t>
            </a:r>
            <a:endParaRPr lang="en-US" altLang="zh-CN" dirty="0"/>
          </a:p>
          <a:p>
            <a:endParaRPr lang="en-US" altLang="zh-CN" dirty="0" smtClean="0"/>
          </a:p>
          <a:p>
            <a:r>
              <a:rPr lang="en-US" altLang="zh-CN" dirty="0" smtClean="0"/>
              <a:t>X</a:t>
            </a:r>
            <a:r>
              <a:rPr lang="en-US" altLang="zh-CN" dirty="0"/>
              <a:t>’ s  marginal </a:t>
            </a:r>
            <a:r>
              <a:rPr lang="en-US" altLang="zh-CN" dirty="0" err="1"/>
              <a:t>p.d</a:t>
            </a:r>
            <a:r>
              <a:rPr lang="en-US" altLang="zh-CN" dirty="0"/>
              <a:t>. f.    </a:t>
            </a:r>
          </a:p>
          <a:p>
            <a:endParaRPr lang="en-US" altLang="zh-CN" dirty="0" smtClean="0"/>
          </a:p>
          <a:p>
            <a:r>
              <a:rPr lang="en-US" altLang="zh-CN" dirty="0" smtClean="0"/>
              <a:t>Y’s   </a:t>
            </a:r>
            <a:r>
              <a:rPr lang="en-US" altLang="zh-CN" dirty="0"/>
              <a:t>marginal </a:t>
            </a:r>
            <a:r>
              <a:rPr lang="en-US" altLang="zh-CN" dirty="0" err="1"/>
              <a:t>p.d</a:t>
            </a:r>
            <a:r>
              <a:rPr lang="en-US" altLang="zh-CN" dirty="0"/>
              <a:t>. f. </a:t>
            </a:r>
          </a:p>
          <a:p>
            <a:endParaRPr lang="en-US" altLang="zh-CN" dirty="0" smtClean="0"/>
          </a:p>
          <a:p>
            <a:r>
              <a:rPr lang="en-US" altLang="zh-CN" dirty="0" smtClean="0"/>
              <a:t>Conditional </a:t>
            </a:r>
            <a:r>
              <a:rPr lang="en-US" altLang="zh-CN" dirty="0"/>
              <a:t>on  X, Y’s  </a:t>
            </a:r>
            <a:r>
              <a:rPr lang="en-US" altLang="zh-CN" dirty="0" err="1"/>
              <a:t>p.d</a:t>
            </a:r>
            <a:r>
              <a:rPr lang="en-US" altLang="zh-CN" dirty="0"/>
              <a:t>. f</a:t>
            </a:r>
            <a:endParaRPr lang="en-US" altLang="zh-CN" dirty="0" smtClean="0">
              <a:solidFill>
                <a:srgbClr val="FFC000"/>
              </a:solidFill>
            </a:endParaRPr>
          </a:p>
          <a:p>
            <a:endParaRPr lang="en-US" altLang="zh-CN" dirty="0" smtClean="0">
              <a:solidFill>
                <a:srgbClr val="FFC000"/>
              </a:solidFill>
            </a:endParaRPr>
          </a:p>
          <a:p>
            <a:pPr>
              <a:buNone/>
            </a:pPr>
            <a:endParaRPr lang="en-US" altLang="zh-CN" dirty="0" smtClean="0">
              <a:solidFill>
                <a:srgbClr val="FFC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34483985"/>
              </p:ext>
            </p:extLst>
          </p:nvPr>
        </p:nvGraphicFramePr>
        <p:xfrm>
          <a:off x="3995936" y="3068960"/>
          <a:ext cx="2714625" cy="841375"/>
        </p:xfrm>
        <a:graphic>
          <a:graphicData uri="http://schemas.openxmlformats.org/presentationml/2006/ole">
            <mc:AlternateContent xmlns:mc="http://schemas.openxmlformats.org/markup-compatibility/2006">
              <mc:Choice xmlns:v="urn:schemas-microsoft-com:vml" Requires="v">
                <p:oleObj spid="_x0000_s183515" name="Equation" r:id="rId4" imgW="1269449" imgH="393529" progId="Equation.DSMT4">
                  <p:embed/>
                </p:oleObj>
              </mc:Choice>
              <mc:Fallback>
                <p:oleObj name="Equation" r:id="rId4" imgW="1269449"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3068960"/>
                        <a:ext cx="2714625" cy="84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07160923"/>
              </p:ext>
            </p:extLst>
          </p:nvPr>
        </p:nvGraphicFramePr>
        <p:xfrm>
          <a:off x="3995936" y="4221088"/>
          <a:ext cx="2571750" cy="804862"/>
        </p:xfrm>
        <a:graphic>
          <a:graphicData uri="http://schemas.openxmlformats.org/presentationml/2006/ole">
            <mc:AlternateContent xmlns:mc="http://schemas.openxmlformats.org/markup-compatibility/2006">
              <mc:Choice xmlns:v="urn:schemas-microsoft-com:vml" Requires="v">
                <p:oleObj spid="_x0000_s183516" name="Equation" r:id="rId6" imgW="1256755" imgH="393529" progId="Equation.DSMT4">
                  <p:embed/>
                </p:oleObj>
              </mc:Choice>
              <mc:Fallback>
                <p:oleObj name="Equation" r:id="rId6" imgW="1256755"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4221088"/>
                        <a:ext cx="2571750" cy="804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39364172"/>
              </p:ext>
            </p:extLst>
          </p:nvPr>
        </p:nvGraphicFramePr>
        <p:xfrm>
          <a:off x="5508104" y="5301208"/>
          <a:ext cx="2971800" cy="1000125"/>
        </p:xfrm>
        <a:graphic>
          <a:graphicData uri="http://schemas.openxmlformats.org/presentationml/2006/ole">
            <mc:AlternateContent xmlns:mc="http://schemas.openxmlformats.org/markup-compatibility/2006">
              <mc:Choice xmlns:v="urn:schemas-microsoft-com:vml" Requires="v">
                <p:oleObj spid="_x0000_s183517" name="Equation" r:id="rId8" imgW="1282700" imgH="431800" progId="Equation.DSMT4">
                  <p:embed/>
                </p:oleObj>
              </mc:Choice>
              <mc:Fallback>
                <p:oleObj name="Equation" r:id="rId8" imgW="1282700" imgH="431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104" y="5301208"/>
                        <a:ext cx="2971800" cy="1000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8044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C000"/>
                </a:solidFill>
                <a:latin typeface="umb10" pitchFamily="18" charset="0"/>
              </a:rPr>
              <a:t>Wage Distribution </a:t>
            </a:r>
            <a:endParaRPr lang="zh-CN" altLang="en-US" dirty="0"/>
          </a:p>
        </p:txBody>
      </p:sp>
      <p:sp>
        <p:nvSpPr>
          <p:cNvPr id="3" name="内容占位符 2"/>
          <p:cNvSpPr>
            <a:spLocks noGrp="1"/>
          </p:cNvSpPr>
          <p:nvPr>
            <p:ph idx="1"/>
          </p:nvPr>
        </p:nvSpPr>
        <p:spPr>
          <a:xfrm>
            <a:off x="395536" y="1340768"/>
            <a:ext cx="8363272" cy="4968552"/>
          </a:xfrm>
        </p:spPr>
        <p:txBody>
          <a:bodyPr/>
          <a:lstStyle/>
          <a:p>
            <a:r>
              <a:rPr lang="en-US" altLang="zh-CN" dirty="0">
                <a:solidFill>
                  <a:srgbClr val="FFC000"/>
                </a:solidFill>
              </a:rPr>
              <a:t>Each wage observation in a given distribution</a:t>
            </a:r>
            <a:r>
              <a:rPr lang="zh-CN" altLang="en-US" dirty="0">
                <a:solidFill>
                  <a:srgbClr val="FFC000"/>
                </a:solidFill>
              </a:rPr>
              <a:t> </a:t>
            </a:r>
            <a:r>
              <a:rPr lang="en-US" altLang="zh-CN" dirty="0">
                <a:solidFill>
                  <a:srgbClr val="FFC000"/>
                </a:solidFill>
              </a:rPr>
              <a:t>as a vector of (</a:t>
            </a:r>
            <a:r>
              <a:rPr lang="en-US" altLang="zh-CN" dirty="0">
                <a:solidFill>
                  <a:srgbClr val="FFFF00"/>
                </a:solidFill>
              </a:rPr>
              <a:t>w, z, g</a:t>
            </a:r>
            <a:r>
              <a:rPr lang="en-US" altLang="zh-CN" dirty="0">
                <a:solidFill>
                  <a:srgbClr val="FFC000"/>
                </a:solidFill>
              </a:rPr>
              <a:t>) where </a:t>
            </a:r>
            <a:r>
              <a:rPr lang="en-US" altLang="zh-CN" i="1" dirty="0">
                <a:solidFill>
                  <a:srgbClr val="FFFF00"/>
                </a:solidFill>
              </a:rPr>
              <a:t>z</a:t>
            </a:r>
            <a:r>
              <a:rPr lang="en-US" altLang="zh-CN" dirty="0">
                <a:solidFill>
                  <a:srgbClr val="FFC000"/>
                </a:solidFill>
              </a:rPr>
              <a:t> is a vector of individual attributes and </a:t>
            </a:r>
            <a:r>
              <a:rPr lang="en-US" altLang="zh-CN" i="1" dirty="0">
                <a:solidFill>
                  <a:srgbClr val="FFFF00"/>
                </a:solidFill>
              </a:rPr>
              <a:t>g</a:t>
            </a:r>
            <a:r>
              <a:rPr lang="en-US" altLang="zh-CN" dirty="0">
                <a:solidFill>
                  <a:srgbClr val="FFC000"/>
                </a:solidFill>
              </a:rPr>
              <a:t> is a gender </a:t>
            </a:r>
            <a:r>
              <a:rPr lang="en-US" altLang="zh-CN" dirty="0" smtClean="0">
                <a:solidFill>
                  <a:srgbClr val="FFC000"/>
                </a:solidFill>
              </a:rPr>
              <a:t>subscript, which is </a:t>
            </a:r>
            <a:r>
              <a:rPr lang="en-US" altLang="zh-CN" dirty="0" smtClean="0">
                <a:solidFill>
                  <a:srgbClr val="FFFF00"/>
                </a:solidFill>
              </a:rPr>
              <a:t>m=male</a:t>
            </a:r>
            <a:r>
              <a:rPr lang="en-US" altLang="zh-CN" dirty="0" smtClean="0">
                <a:solidFill>
                  <a:srgbClr val="FFC000"/>
                </a:solidFill>
              </a:rPr>
              <a:t> or </a:t>
            </a:r>
            <a:r>
              <a:rPr lang="en-US" altLang="zh-CN" dirty="0" smtClean="0">
                <a:solidFill>
                  <a:srgbClr val="FFFF00"/>
                </a:solidFill>
              </a:rPr>
              <a:t>f=female</a:t>
            </a:r>
            <a:r>
              <a:rPr lang="en-US" altLang="zh-CN" dirty="0" smtClean="0">
                <a:solidFill>
                  <a:srgbClr val="FFC000"/>
                </a:solidFill>
              </a:rPr>
              <a:t>.</a:t>
            </a:r>
          </a:p>
          <a:p>
            <a:endParaRPr lang="en-US" altLang="zh-CN" dirty="0">
              <a:solidFill>
                <a:srgbClr val="FFC000"/>
              </a:solidFill>
            </a:endParaRPr>
          </a:p>
          <a:p>
            <a:endParaRPr lang="en-US" altLang="zh-CN" dirty="0">
              <a:solidFill>
                <a:srgbClr val="FFC000"/>
              </a:solidFill>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23996405"/>
              </p:ext>
            </p:extLst>
          </p:nvPr>
        </p:nvGraphicFramePr>
        <p:xfrm>
          <a:off x="2771800" y="3573016"/>
          <a:ext cx="3244850" cy="788988"/>
        </p:xfrm>
        <a:graphic>
          <a:graphicData uri="http://schemas.openxmlformats.org/presentationml/2006/ole">
            <mc:AlternateContent xmlns:mc="http://schemas.openxmlformats.org/markup-compatibility/2006">
              <mc:Choice xmlns:v="urn:schemas-microsoft-com:vml" Requires="v">
                <p:oleObj spid="_x0000_s193675" name="Equation" r:id="rId4" imgW="1600200" imgH="317160" progId="Equation.DSMT4">
                  <p:embed/>
                </p:oleObj>
              </mc:Choice>
              <mc:Fallback>
                <p:oleObj name="Equation" r:id="rId4" imgW="1600200" imgH="317160" progId="Equation.DSMT4">
                  <p:embed/>
                  <p:pic>
                    <p:nvPicPr>
                      <p:cNvPr id="0" name="Object 9"/>
                      <p:cNvPicPr>
                        <a:picLocks noChangeAspect="1" noChangeArrowheads="1"/>
                      </p:cNvPicPr>
                      <p:nvPr/>
                    </p:nvPicPr>
                    <p:blipFill>
                      <a:blip r:embed="rId5"/>
                      <a:srcRect/>
                      <a:stretch>
                        <a:fillRect/>
                      </a:stretch>
                    </p:blipFill>
                    <p:spPr bwMode="auto">
                      <a:xfrm>
                        <a:off x="2771800" y="3573016"/>
                        <a:ext cx="3244850" cy="788988"/>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995077"/>
              </p:ext>
            </p:extLst>
          </p:nvPr>
        </p:nvGraphicFramePr>
        <p:xfrm>
          <a:off x="3419872" y="4437112"/>
          <a:ext cx="3141662" cy="788987"/>
        </p:xfrm>
        <a:graphic>
          <a:graphicData uri="http://schemas.openxmlformats.org/presentationml/2006/ole">
            <mc:AlternateContent xmlns:mc="http://schemas.openxmlformats.org/markup-compatibility/2006">
              <mc:Choice xmlns:v="urn:schemas-microsoft-com:vml" Requires="v">
                <p:oleObj spid="_x0000_s193676" name="Equation" r:id="rId6" imgW="1549080" imgH="317160" progId="Equation.DSMT4">
                  <p:embed/>
                </p:oleObj>
              </mc:Choice>
              <mc:Fallback>
                <p:oleObj name="Equation" r:id="rId6" imgW="1549080" imgH="317160" progId="Equation.DSMT4">
                  <p:embed/>
                  <p:pic>
                    <p:nvPicPr>
                      <p:cNvPr id="0" name=""/>
                      <p:cNvPicPr>
                        <a:picLocks noChangeAspect="1" noChangeArrowheads="1"/>
                      </p:cNvPicPr>
                      <p:nvPr/>
                    </p:nvPicPr>
                    <p:blipFill>
                      <a:blip r:embed="rId7"/>
                      <a:srcRect/>
                      <a:stretch>
                        <a:fillRect/>
                      </a:stretch>
                    </p:blipFill>
                    <p:spPr bwMode="auto">
                      <a:xfrm>
                        <a:off x="3419872" y="4437112"/>
                        <a:ext cx="3141662" cy="788987"/>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0286277"/>
              </p:ext>
            </p:extLst>
          </p:nvPr>
        </p:nvGraphicFramePr>
        <p:xfrm>
          <a:off x="3563888" y="5229200"/>
          <a:ext cx="2987675" cy="788987"/>
        </p:xfrm>
        <a:graphic>
          <a:graphicData uri="http://schemas.openxmlformats.org/presentationml/2006/ole">
            <mc:AlternateContent xmlns:mc="http://schemas.openxmlformats.org/markup-compatibility/2006">
              <mc:Choice xmlns:v="urn:schemas-microsoft-com:vml" Requires="v">
                <p:oleObj spid="_x0000_s193677" name="Equation" r:id="rId8" imgW="1473120" imgH="317160" progId="Equation.DSMT4">
                  <p:embed/>
                </p:oleObj>
              </mc:Choice>
              <mc:Fallback>
                <p:oleObj name="Equation" r:id="rId8" imgW="1473120" imgH="317160" progId="Equation.DSMT4">
                  <p:embed/>
                  <p:pic>
                    <p:nvPicPr>
                      <p:cNvPr id="0" name=""/>
                      <p:cNvPicPr>
                        <a:picLocks noChangeAspect="1" noChangeArrowheads="1"/>
                      </p:cNvPicPr>
                      <p:nvPr/>
                    </p:nvPicPr>
                    <p:blipFill>
                      <a:blip r:embed="rId9"/>
                      <a:srcRect/>
                      <a:stretch>
                        <a:fillRect/>
                      </a:stretch>
                    </p:blipFill>
                    <p:spPr bwMode="auto">
                      <a:xfrm>
                        <a:off x="3563888" y="5229200"/>
                        <a:ext cx="2987675" cy="78898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68543353"/>
              </p:ext>
            </p:extLst>
          </p:nvPr>
        </p:nvGraphicFramePr>
        <p:xfrm>
          <a:off x="3563888" y="6021288"/>
          <a:ext cx="1855787" cy="566738"/>
        </p:xfrm>
        <a:graphic>
          <a:graphicData uri="http://schemas.openxmlformats.org/presentationml/2006/ole">
            <mc:AlternateContent xmlns:mc="http://schemas.openxmlformats.org/markup-compatibility/2006">
              <mc:Choice xmlns:v="urn:schemas-microsoft-com:vml" Requires="v">
                <p:oleObj spid="_x0000_s193678" name="Equation" r:id="rId10" imgW="914400" imgH="228600" progId="Equation.DSMT4">
                  <p:embed/>
                </p:oleObj>
              </mc:Choice>
              <mc:Fallback>
                <p:oleObj name="Equation" r:id="rId10" imgW="914400" imgH="228600" progId="Equation.DSMT4">
                  <p:embed/>
                  <p:pic>
                    <p:nvPicPr>
                      <p:cNvPr id="0" name=""/>
                      <p:cNvPicPr>
                        <a:picLocks noChangeAspect="1" noChangeArrowheads="1"/>
                      </p:cNvPicPr>
                      <p:nvPr/>
                    </p:nvPicPr>
                    <p:blipFill>
                      <a:blip r:embed="rId11"/>
                      <a:srcRect/>
                      <a:stretch>
                        <a:fillRect/>
                      </a:stretch>
                    </p:blipFill>
                    <p:spPr bwMode="auto">
                      <a:xfrm>
                        <a:off x="3563888" y="6021288"/>
                        <a:ext cx="1855787" cy="5667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8979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Wage Distribution </a:t>
            </a:r>
            <a:endParaRPr lang="zh-CN" altLang="en-US" dirty="0"/>
          </a:p>
        </p:txBody>
      </p:sp>
      <p:sp>
        <p:nvSpPr>
          <p:cNvPr id="3" name="内容占位符 2"/>
          <p:cNvSpPr>
            <a:spLocks noGrp="1"/>
          </p:cNvSpPr>
          <p:nvPr>
            <p:ph idx="1"/>
          </p:nvPr>
        </p:nvSpPr>
        <p:spPr>
          <a:xfrm>
            <a:off x="457200" y="1600200"/>
            <a:ext cx="8229600" cy="4757758"/>
          </a:xfrm>
        </p:spPr>
        <p:txBody>
          <a:bodyPr>
            <a:normAutofit lnSpcReduction="10000"/>
          </a:bodyPr>
          <a:lstStyle/>
          <a:p>
            <a:r>
              <a:rPr lang="en-US" altLang="zh-CN" dirty="0" smtClean="0">
                <a:solidFill>
                  <a:srgbClr val="FFC000"/>
                </a:solidFill>
              </a:rPr>
              <a:t>Because </a:t>
            </a:r>
          </a:p>
          <a:p>
            <a:r>
              <a:rPr lang="en-US" altLang="zh-CN" dirty="0" smtClean="0">
                <a:solidFill>
                  <a:srgbClr val="FFC000"/>
                </a:solidFill>
              </a:rPr>
              <a:t>So joint distribution can be rewrite as follows</a:t>
            </a:r>
          </a:p>
          <a:p>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r>
              <a:rPr lang="en-US" altLang="zh-CN" dirty="0" smtClean="0">
                <a:solidFill>
                  <a:srgbClr val="FFC000"/>
                </a:solidFill>
              </a:rPr>
              <a:t>The counterfactual distribution will be constructed by changing the marginal distributions to those which prevailed another time period. </a:t>
            </a:r>
          </a:p>
          <a:p>
            <a:pPr>
              <a:buNone/>
            </a:pPr>
            <a:endParaRPr lang="zh-CN" altLang="en-US" dirty="0"/>
          </a:p>
        </p:txBody>
      </p:sp>
      <p:graphicFrame>
        <p:nvGraphicFramePr>
          <p:cNvPr id="163843" name="Object 9"/>
          <p:cNvGraphicFramePr>
            <a:graphicFrameLocks noChangeAspect="1"/>
          </p:cNvGraphicFramePr>
          <p:nvPr>
            <p:extLst>
              <p:ext uri="{D42A27DB-BD31-4B8C-83A1-F6EECF244321}">
                <p14:modId xmlns:p14="http://schemas.microsoft.com/office/powerpoint/2010/main" val="2170097044"/>
              </p:ext>
            </p:extLst>
          </p:nvPr>
        </p:nvGraphicFramePr>
        <p:xfrm>
          <a:off x="1174750" y="2857500"/>
          <a:ext cx="5151438" cy="1381125"/>
        </p:xfrm>
        <a:graphic>
          <a:graphicData uri="http://schemas.openxmlformats.org/presentationml/2006/ole">
            <mc:AlternateContent xmlns:mc="http://schemas.openxmlformats.org/markup-compatibility/2006">
              <mc:Choice xmlns:v="urn:schemas-microsoft-com:vml" Requires="v">
                <p:oleObj spid="_x0000_s184449" name="Equation" r:id="rId4" imgW="2539800" imgH="558720" progId="Equation.DSMT4">
                  <p:embed/>
                </p:oleObj>
              </mc:Choice>
              <mc:Fallback>
                <p:oleObj name="Equation" r:id="rId4" imgW="2539800" imgH="558720" progId="Equation.DSMT4">
                  <p:embed/>
                  <p:pic>
                    <p:nvPicPr>
                      <p:cNvPr id="0" name=""/>
                      <p:cNvPicPr>
                        <a:picLocks noChangeAspect="1" noChangeArrowheads="1"/>
                      </p:cNvPicPr>
                      <p:nvPr/>
                    </p:nvPicPr>
                    <p:blipFill>
                      <a:blip r:embed="rId5"/>
                      <a:srcRect/>
                      <a:stretch>
                        <a:fillRect/>
                      </a:stretch>
                    </p:blipFill>
                    <p:spPr bwMode="auto">
                      <a:xfrm>
                        <a:off x="1174750" y="2857500"/>
                        <a:ext cx="5151438"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2" name="Object 4"/>
          <p:cNvGraphicFramePr>
            <a:graphicFrameLocks noChangeAspect="1"/>
          </p:cNvGraphicFramePr>
          <p:nvPr/>
        </p:nvGraphicFramePr>
        <p:xfrm>
          <a:off x="2428860" y="1500174"/>
          <a:ext cx="3143273" cy="647689"/>
        </p:xfrm>
        <a:graphic>
          <a:graphicData uri="http://schemas.openxmlformats.org/presentationml/2006/ole">
            <mc:AlternateContent xmlns:mc="http://schemas.openxmlformats.org/markup-compatibility/2006">
              <mc:Choice xmlns:v="urn:schemas-microsoft-com:vml" Requires="v">
                <p:oleObj spid="_x0000_s184450" name="Equation" r:id="rId6" imgW="1625400" imgH="241200" progId="Equation.DSMT4">
                  <p:embed/>
                </p:oleObj>
              </mc:Choice>
              <mc:Fallback>
                <p:oleObj name="Equation" r:id="rId6" imgW="162540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60" y="1500174"/>
                        <a:ext cx="3143273" cy="6476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893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812"/>
                                        </p:tgtEl>
                                        <p:attrNameLst>
                                          <p:attrName>style.visibility</p:attrName>
                                        </p:attrNameLst>
                                      </p:cBhvr>
                                      <p:to>
                                        <p:strVal val="visible"/>
                                      </p:to>
                                    </p:set>
                                    <p:animEffect transition="in" filter="fade">
                                      <p:cBhvr>
                                        <p:cTn id="12" dur="2000"/>
                                        <p:tgtEl>
                                          <p:spTgt spid="2478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843"/>
                                        </p:tgtEl>
                                        <p:attrNameLst>
                                          <p:attrName>style.visibility</p:attrName>
                                        </p:attrNameLst>
                                      </p:cBhvr>
                                      <p:to>
                                        <p:strVal val="visible"/>
                                      </p:to>
                                    </p:set>
                                    <p:animEffect transition="in" filter="fade">
                                      <p:cBhvr>
                                        <p:cTn id="22" dur="2000"/>
                                        <p:tgtEl>
                                          <p:spTgt spid="1638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Actual Wage Distribution </a:t>
            </a:r>
            <a:endParaRPr lang="zh-CN" altLang="en-US" dirty="0">
              <a:solidFill>
                <a:srgbClr val="FFC000"/>
              </a:solidFill>
              <a:latin typeface="umb10" pitchFamily="18" charset="0"/>
            </a:endParaRPr>
          </a:p>
        </p:txBody>
      </p:sp>
      <p:sp>
        <p:nvSpPr>
          <p:cNvPr id="8" name="内容占位符 7"/>
          <p:cNvSpPr>
            <a:spLocks noGrp="1"/>
          </p:cNvSpPr>
          <p:nvPr>
            <p:ph idx="1"/>
          </p:nvPr>
        </p:nvSpPr>
        <p:spPr>
          <a:xfrm>
            <a:off x="457200" y="1285860"/>
            <a:ext cx="8229600" cy="4840303"/>
          </a:xfrm>
        </p:spPr>
        <p:txBody>
          <a:bodyPr>
            <a:normAutofit/>
          </a:bodyPr>
          <a:lstStyle/>
          <a:p>
            <a:r>
              <a:rPr lang="en-US" altLang="zh-CN" dirty="0" smtClean="0">
                <a:solidFill>
                  <a:srgbClr val="FFC000"/>
                </a:solidFill>
              </a:rPr>
              <a:t>Wage Density for male</a:t>
            </a:r>
          </a:p>
          <a:p>
            <a:endParaRPr lang="en-US" altLang="zh-CN" sz="2800"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r>
              <a:rPr lang="en-US" altLang="zh-CN" dirty="0" smtClean="0">
                <a:solidFill>
                  <a:srgbClr val="FFC000"/>
                </a:solidFill>
              </a:rPr>
              <a:t>Wage Density for female</a:t>
            </a:r>
          </a:p>
          <a:p>
            <a:endParaRPr lang="en-US" altLang="zh-CN" dirty="0" smtClean="0">
              <a:solidFill>
                <a:srgbClr val="FFC000"/>
              </a:solidFill>
            </a:endParaRPr>
          </a:p>
          <a:p>
            <a:endParaRPr lang="en-US" altLang="zh-CN" dirty="0" smtClean="0">
              <a:solidFill>
                <a:srgbClr val="FFC000"/>
              </a:solidFill>
            </a:endParaRPr>
          </a:p>
          <a:p>
            <a:pPr>
              <a:buNone/>
            </a:pPr>
            <a:endParaRPr lang="en-US" altLang="zh-CN" sz="2800"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p:txBody>
      </p:sp>
      <p:graphicFrame>
        <p:nvGraphicFramePr>
          <p:cNvPr id="249860" name="Object 4"/>
          <p:cNvGraphicFramePr>
            <a:graphicFrameLocks noChangeAspect="1"/>
          </p:cNvGraphicFramePr>
          <p:nvPr>
            <p:extLst>
              <p:ext uri="{D42A27DB-BD31-4B8C-83A1-F6EECF244321}">
                <p14:modId xmlns:p14="http://schemas.microsoft.com/office/powerpoint/2010/main" val="2257047257"/>
              </p:ext>
            </p:extLst>
          </p:nvPr>
        </p:nvGraphicFramePr>
        <p:xfrm>
          <a:off x="546100" y="2143125"/>
          <a:ext cx="7092950" cy="1493838"/>
        </p:xfrm>
        <a:graphic>
          <a:graphicData uri="http://schemas.openxmlformats.org/presentationml/2006/ole">
            <mc:AlternateContent xmlns:mc="http://schemas.openxmlformats.org/markup-compatibility/2006">
              <mc:Choice xmlns:v="urn:schemas-microsoft-com:vml" Requires="v">
                <p:oleObj spid="_x0000_s185474" name="Equation" r:id="rId4" imgW="2654280" imgH="558720" progId="Equation.DSMT4">
                  <p:embed/>
                </p:oleObj>
              </mc:Choice>
              <mc:Fallback>
                <p:oleObj name="Equation" r:id="rId4" imgW="2654280" imgH="558720" progId="Equation.DSMT4">
                  <p:embed/>
                  <p:pic>
                    <p:nvPicPr>
                      <p:cNvPr id="0" name=""/>
                      <p:cNvPicPr>
                        <a:picLocks noChangeAspect="1" noChangeArrowheads="1"/>
                      </p:cNvPicPr>
                      <p:nvPr/>
                    </p:nvPicPr>
                    <p:blipFill>
                      <a:blip r:embed="rId5"/>
                      <a:srcRect/>
                      <a:stretch>
                        <a:fillRect/>
                      </a:stretch>
                    </p:blipFill>
                    <p:spPr bwMode="auto">
                      <a:xfrm>
                        <a:off x="546100" y="2143125"/>
                        <a:ext cx="7092950" cy="1493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902429703"/>
              </p:ext>
            </p:extLst>
          </p:nvPr>
        </p:nvGraphicFramePr>
        <p:xfrm>
          <a:off x="611560" y="4869160"/>
          <a:ext cx="7843838" cy="1562100"/>
        </p:xfrm>
        <a:graphic>
          <a:graphicData uri="http://schemas.openxmlformats.org/presentationml/2006/ole">
            <mc:AlternateContent xmlns:mc="http://schemas.openxmlformats.org/markup-compatibility/2006">
              <mc:Choice xmlns:v="urn:schemas-microsoft-com:vml" Requires="v">
                <p:oleObj spid="_x0000_s185475" name="Equation" r:id="rId6" imgW="2933640" imgH="583920" progId="Equation.DSMT4">
                  <p:embed/>
                </p:oleObj>
              </mc:Choice>
              <mc:Fallback>
                <p:oleObj name="Equation" r:id="rId6" imgW="2933640" imgH="583920" progId="Equation.DSMT4">
                  <p:embed/>
                  <p:pic>
                    <p:nvPicPr>
                      <p:cNvPr id="0" name=""/>
                      <p:cNvPicPr>
                        <a:picLocks noChangeAspect="1" noChangeArrowheads="1"/>
                      </p:cNvPicPr>
                      <p:nvPr/>
                    </p:nvPicPr>
                    <p:blipFill>
                      <a:blip r:embed="rId7"/>
                      <a:srcRect/>
                      <a:stretch>
                        <a:fillRect/>
                      </a:stretch>
                    </p:blipFill>
                    <p:spPr bwMode="auto">
                      <a:xfrm>
                        <a:off x="611560" y="4869160"/>
                        <a:ext cx="7843838" cy="1562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65846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fade">
                                      <p:cBhvr>
                                        <p:cTn id="12" dur="2000"/>
                                        <p:tgtEl>
                                          <p:spTgt spid="2498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fade">
                                      <p:cBhvr>
                                        <p:cTn id="17" dur="20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umb10" pitchFamily="18" charset="0"/>
              </a:rPr>
              <a:t>Counterfactual Wage Distribution</a:t>
            </a:r>
            <a:endParaRPr lang="zh-CN" altLang="en-US" dirty="0">
              <a:latin typeface="umb10" pitchFamily="18" charset="0"/>
            </a:endParaRPr>
          </a:p>
        </p:txBody>
      </p:sp>
      <p:sp>
        <p:nvSpPr>
          <p:cNvPr id="3" name="内容占位符 2"/>
          <p:cNvSpPr>
            <a:spLocks noGrp="1"/>
          </p:cNvSpPr>
          <p:nvPr>
            <p:ph idx="1"/>
          </p:nvPr>
        </p:nvSpPr>
        <p:spPr/>
        <p:txBody>
          <a:bodyPr/>
          <a:lstStyle/>
          <a:p>
            <a:r>
              <a:rPr lang="en-US" altLang="zh-CN" dirty="0" smtClean="0">
                <a:solidFill>
                  <a:srgbClr val="FFC000"/>
                </a:solidFill>
              </a:rPr>
              <a:t>Wage Density for women with the distribution of attributes for men equals to </a:t>
            </a:r>
          </a:p>
          <a:p>
            <a:r>
              <a:rPr lang="en-US" altLang="zh-CN" dirty="0" smtClean="0">
                <a:solidFill>
                  <a:srgbClr val="FFC000"/>
                </a:solidFill>
              </a:rPr>
              <a:t>the counterfactuals what would be pay for women if they have the same attributes as men have</a:t>
            </a:r>
          </a:p>
          <a:p>
            <a:endParaRPr lang="en-US" altLang="zh-CN" dirty="0">
              <a:solidFill>
                <a:srgbClr val="FFC000"/>
              </a:solidFill>
            </a:endParaRPr>
          </a:p>
          <a:p>
            <a:endParaRPr lang="en-US" altLang="zh-CN" dirty="0" smtClean="0">
              <a:solidFill>
                <a:srgbClr val="FFC000"/>
              </a:solidFill>
            </a:endParaRPr>
          </a:p>
          <a:p>
            <a:endParaRPr lang="en-US" altLang="zh-CN" dirty="0" smtClean="0"/>
          </a:p>
          <a:p>
            <a:endParaRPr lang="zh-CN" altLang="en-US" dirty="0"/>
          </a:p>
        </p:txBody>
      </p:sp>
      <p:sp>
        <p:nvSpPr>
          <p:cNvPr id="4" name="页脚占位符 3"/>
          <p:cNvSpPr>
            <a:spLocks noGrp="1"/>
          </p:cNvSpPr>
          <p:nvPr>
            <p:ph type="ftr" sz="quarter" idx="11"/>
          </p:nvPr>
        </p:nvSpPr>
        <p:spPr>
          <a:xfrm>
            <a:off x="3124200" y="6356350"/>
            <a:ext cx="3662378" cy="365125"/>
          </a:xfrm>
        </p:spPr>
        <p:txBody>
          <a:bodyPr/>
          <a:lstStyle/>
          <a:p>
            <a:r>
              <a:rPr lang="en-US" altLang="zh-CN" dirty="0" smtClean="0"/>
              <a:t>Copyright  by </a:t>
            </a:r>
            <a:r>
              <a:rPr lang="en-US" altLang="zh-CN" dirty="0" err="1" smtClean="0"/>
              <a:t>Zhaopeng</a:t>
            </a:r>
            <a:r>
              <a:rPr lang="en-US" altLang="zh-CN" dirty="0" smtClean="0"/>
              <a:t> </a:t>
            </a:r>
            <a:r>
              <a:rPr lang="en-US" altLang="zh-CN" dirty="0" err="1" smtClean="0"/>
              <a:t>Qu</a:t>
            </a:r>
            <a:r>
              <a:rPr lang="en-US" altLang="zh-CN" dirty="0" smtClean="0"/>
              <a:t>, All rights Reserved  </a:t>
            </a:r>
            <a:endParaRPr lang="zh-CN" altLang="en-US" dirty="0"/>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29</a:t>
            </a:fld>
            <a:endParaRPr lang="zh-CN" altLang="en-US"/>
          </a:p>
        </p:txBody>
      </p:sp>
      <p:graphicFrame>
        <p:nvGraphicFramePr>
          <p:cNvPr id="250882" name="Object 2"/>
          <p:cNvGraphicFramePr>
            <a:graphicFrameLocks noChangeAspect="1"/>
          </p:cNvGraphicFramePr>
          <p:nvPr>
            <p:extLst>
              <p:ext uri="{D42A27DB-BD31-4B8C-83A1-F6EECF244321}">
                <p14:modId xmlns:p14="http://schemas.microsoft.com/office/powerpoint/2010/main" val="2494948438"/>
              </p:ext>
            </p:extLst>
          </p:nvPr>
        </p:nvGraphicFramePr>
        <p:xfrm>
          <a:off x="827584" y="4509120"/>
          <a:ext cx="7408863" cy="1482725"/>
        </p:xfrm>
        <a:graphic>
          <a:graphicData uri="http://schemas.openxmlformats.org/presentationml/2006/ole">
            <mc:AlternateContent xmlns:mc="http://schemas.openxmlformats.org/markup-compatibility/2006">
              <mc:Choice xmlns:v="urn:schemas-microsoft-com:vml" Requires="v">
                <p:oleObj spid="_x0000_s186440" name="Equation" r:id="rId4" imgW="2793960" imgH="558720" progId="Equation.DSMT4">
                  <p:embed/>
                </p:oleObj>
              </mc:Choice>
              <mc:Fallback>
                <p:oleObj name="Equation" r:id="rId4" imgW="2793960" imgH="558720" progId="Equation.DSMT4">
                  <p:embed/>
                  <p:pic>
                    <p:nvPicPr>
                      <p:cNvPr id="0" name=""/>
                      <p:cNvPicPr>
                        <a:picLocks noChangeAspect="1" noChangeArrowheads="1"/>
                      </p:cNvPicPr>
                      <p:nvPr/>
                    </p:nvPicPr>
                    <p:blipFill>
                      <a:blip r:embed="rId5"/>
                      <a:srcRect/>
                      <a:stretch>
                        <a:fillRect/>
                      </a:stretch>
                    </p:blipFill>
                    <p:spPr bwMode="auto">
                      <a:xfrm>
                        <a:off x="827584" y="4509120"/>
                        <a:ext cx="7408863" cy="148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333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882"/>
                                        </p:tgtEl>
                                        <p:attrNameLst>
                                          <p:attrName>style.visibility</p:attrName>
                                        </p:attrNameLst>
                                      </p:cBhvr>
                                      <p:to>
                                        <p:strVal val="visible"/>
                                      </p:to>
                                    </p:set>
                                    <p:animEffect transition="in" filter="fade">
                                      <p:cBhvr>
                                        <p:cTn id="17" dur="2000"/>
                                        <p:tgtEl>
                                          <p:spTgt spid="250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Brown at el(1980)</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285860"/>
            <a:ext cx="8229600" cy="5214974"/>
          </a:xfrm>
        </p:spPr>
        <p:txBody>
          <a:bodyPr>
            <a:noAutofit/>
          </a:bodyPr>
          <a:lstStyle/>
          <a:p>
            <a:r>
              <a:rPr lang="en-US" altLang="zh-CN" sz="3000" dirty="0" smtClean="0">
                <a:solidFill>
                  <a:srgbClr val="FFC000"/>
                </a:solidFill>
                <a:latin typeface="umb10" pitchFamily="18" charset="0"/>
              </a:rPr>
              <a:t>The first term</a:t>
            </a:r>
          </a:p>
          <a:p>
            <a:endParaRPr lang="en-US" altLang="zh-CN" sz="3000" dirty="0" smtClean="0">
              <a:solidFill>
                <a:srgbClr val="FFC000"/>
              </a:solidFill>
              <a:latin typeface="umb10" pitchFamily="18" charset="0"/>
            </a:endParaRPr>
          </a:p>
          <a:p>
            <a:endParaRPr lang="en-US" altLang="zh-CN" sz="3000" dirty="0" smtClean="0">
              <a:solidFill>
                <a:srgbClr val="FFC000"/>
              </a:solidFill>
              <a:latin typeface="umb10" pitchFamily="18" charset="0"/>
            </a:endParaRPr>
          </a:p>
          <a:p>
            <a:pPr>
              <a:buNone/>
            </a:pPr>
            <a:r>
              <a:rPr lang="en-US" altLang="zh-CN" sz="3000" dirty="0" smtClean="0">
                <a:solidFill>
                  <a:srgbClr val="FFC000"/>
                </a:solidFill>
                <a:latin typeface="umb10" pitchFamily="18" charset="0"/>
              </a:rPr>
              <a:t>here        is the female’s probability of working in some industries if they were treated as males.</a:t>
            </a:r>
          </a:p>
          <a:p>
            <a:r>
              <a:rPr lang="en-US" altLang="zh-CN" sz="3000" dirty="0" smtClean="0">
                <a:solidFill>
                  <a:srgbClr val="FFC000"/>
                </a:solidFill>
                <a:latin typeface="umb10" pitchFamily="18" charset="0"/>
              </a:rPr>
              <a:t>In a Multinomial </a:t>
            </a:r>
            <a:r>
              <a:rPr lang="en-US" altLang="zh-CN" sz="3000" dirty="0" err="1" smtClean="0">
                <a:solidFill>
                  <a:srgbClr val="FFC000"/>
                </a:solidFill>
                <a:latin typeface="umb10" pitchFamily="18" charset="0"/>
              </a:rPr>
              <a:t>Logit</a:t>
            </a:r>
            <a:r>
              <a:rPr lang="en-US" altLang="zh-CN" sz="3000" dirty="0" smtClean="0">
                <a:solidFill>
                  <a:srgbClr val="FFC000"/>
                </a:solidFill>
                <a:latin typeface="umb10" pitchFamily="18" charset="0"/>
              </a:rPr>
              <a:t> equation,</a:t>
            </a:r>
          </a:p>
          <a:p>
            <a:endParaRPr lang="en-US" altLang="zh-CN" sz="3000" dirty="0" smtClean="0">
              <a:solidFill>
                <a:srgbClr val="FFC000"/>
              </a:solidFill>
              <a:latin typeface="umb10" pitchFamily="18" charset="0"/>
            </a:endParaRPr>
          </a:p>
          <a:p>
            <a:endParaRPr lang="en-US" altLang="zh-CN" sz="3000" dirty="0" smtClean="0">
              <a:solidFill>
                <a:srgbClr val="FFC000"/>
              </a:solidFill>
              <a:latin typeface="umb10" pitchFamily="18" charset="0"/>
            </a:endParaRPr>
          </a:p>
          <a:p>
            <a:endParaRPr lang="en-US" altLang="zh-CN" sz="3000" dirty="0" smtClean="0">
              <a:solidFill>
                <a:srgbClr val="FFC000"/>
              </a:solidFill>
              <a:latin typeface="umb10" pitchFamily="18" charset="0"/>
            </a:endParaRPr>
          </a:p>
          <a:p>
            <a:endParaRPr lang="en-US" altLang="zh-CN" sz="3000" dirty="0" smtClean="0">
              <a:solidFill>
                <a:srgbClr val="FFC000"/>
              </a:solidFill>
              <a:latin typeface="umb10" pitchFamily="18" charset="0"/>
            </a:endParaRPr>
          </a:p>
          <a:p>
            <a:pPr>
              <a:buNone/>
            </a:pPr>
            <a:endParaRPr lang="en-US" altLang="zh-CN" sz="3000" dirty="0" smtClean="0">
              <a:solidFill>
                <a:srgbClr val="FFC000"/>
              </a:solidFill>
              <a:latin typeface="umb10" pitchFamily="18" charset="0"/>
            </a:endParaRPr>
          </a:p>
        </p:txBody>
      </p:sp>
      <p:graphicFrame>
        <p:nvGraphicFramePr>
          <p:cNvPr id="114690" name="Object 2"/>
          <p:cNvGraphicFramePr>
            <a:graphicFrameLocks noChangeAspect="1"/>
          </p:cNvGraphicFramePr>
          <p:nvPr>
            <p:extLst>
              <p:ext uri="{D42A27DB-BD31-4B8C-83A1-F6EECF244321}">
                <p14:modId xmlns:p14="http://schemas.microsoft.com/office/powerpoint/2010/main" val="447910579"/>
              </p:ext>
            </p:extLst>
          </p:nvPr>
        </p:nvGraphicFramePr>
        <p:xfrm>
          <a:off x="446088" y="1898650"/>
          <a:ext cx="8420100" cy="828675"/>
        </p:xfrm>
        <a:graphic>
          <a:graphicData uri="http://schemas.openxmlformats.org/presentationml/2006/ole">
            <mc:AlternateContent xmlns:mc="http://schemas.openxmlformats.org/markup-compatibility/2006">
              <mc:Choice xmlns:v="urn:schemas-microsoft-com:vml" Requires="v">
                <p:oleObj spid="_x0000_s114911" name="Equation" r:id="rId4" imgW="3175000" imgH="292100" progId="Equation.DSMT4">
                  <p:embed/>
                </p:oleObj>
              </mc:Choice>
              <mc:Fallback>
                <p:oleObj name="Equation" r:id="rId4" imgW="3175000" imgH="292100" progId="Equation.DSMT4">
                  <p:embed/>
                  <p:pic>
                    <p:nvPicPr>
                      <p:cNvPr id="0" name="Picture 2"/>
                      <p:cNvPicPr>
                        <a:picLocks noChangeAspect="1" noChangeArrowheads="1"/>
                      </p:cNvPicPr>
                      <p:nvPr/>
                    </p:nvPicPr>
                    <p:blipFill>
                      <a:blip r:embed="rId5"/>
                      <a:srcRect/>
                      <a:stretch>
                        <a:fillRect/>
                      </a:stretch>
                    </p:blipFill>
                    <p:spPr bwMode="auto">
                      <a:xfrm>
                        <a:off x="446088" y="1898650"/>
                        <a:ext cx="8420100" cy="82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1" name="Object 3"/>
          <p:cNvGraphicFramePr>
            <a:graphicFrameLocks noChangeAspect="1"/>
          </p:cNvGraphicFramePr>
          <p:nvPr>
            <p:extLst>
              <p:ext uri="{D42A27DB-BD31-4B8C-83A1-F6EECF244321}">
                <p14:modId xmlns:p14="http://schemas.microsoft.com/office/powerpoint/2010/main" val="1933016485"/>
              </p:ext>
            </p:extLst>
          </p:nvPr>
        </p:nvGraphicFramePr>
        <p:xfrm>
          <a:off x="1547813" y="2824163"/>
          <a:ext cx="503237" cy="652462"/>
        </p:xfrm>
        <a:graphic>
          <a:graphicData uri="http://schemas.openxmlformats.org/presentationml/2006/ole">
            <mc:AlternateContent xmlns:mc="http://schemas.openxmlformats.org/markup-compatibility/2006">
              <mc:Choice xmlns:v="urn:schemas-microsoft-com:vml" Requires="v">
                <p:oleObj spid="_x0000_s114912" name="Equation" r:id="rId6" imgW="215900" imgH="279400" progId="Equation.DSMT4">
                  <p:embed/>
                </p:oleObj>
              </mc:Choice>
              <mc:Fallback>
                <p:oleObj name="Equation" r:id="rId6" imgW="215900" imgH="279400" progId="Equation.DSMT4">
                  <p:embed/>
                  <p:pic>
                    <p:nvPicPr>
                      <p:cNvPr id="0" name="Picture 3"/>
                      <p:cNvPicPr>
                        <a:picLocks noChangeAspect="1" noChangeArrowheads="1"/>
                      </p:cNvPicPr>
                      <p:nvPr/>
                    </p:nvPicPr>
                    <p:blipFill>
                      <a:blip r:embed="rId7"/>
                      <a:srcRect/>
                      <a:stretch>
                        <a:fillRect/>
                      </a:stretch>
                    </p:blipFill>
                    <p:spPr bwMode="auto">
                      <a:xfrm>
                        <a:off x="1547813" y="2824163"/>
                        <a:ext cx="503237" cy="652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4093368110"/>
              </p:ext>
            </p:extLst>
          </p:nvPr>
        </p:nvGraphicFramePr>
        <p:xfrm>
          <a:off x="1708150" y="5140325"/>
          <a:ext cx="5187950" cy="827088"/>
        </p:xfrm>
        <a:graphic>
          <a:graphicData uri="http://schemas.openxmlformats.org/presentationml/2006/ole">
            <mc:AlternateContent xmlns:mc="http://schemas.openxmlformats.org/markup-compatibility/2006">
              <mc:Choice xmlns:v="urn:schemas-microsoft-com:vml" Requires="v">
                <p:oleObj spid="_x0000_s114913" name="Equation" r:id="rId8" imgW="1955800" imgH="292100" progId="Equation.DSMT4">
                  <p:embed/>
                </p:oleObj>
              </mc:Choice>
              <mc:Fallback>
                <p:oleObj name="Equation" r:id="rId8" imgW="1955800" imgH="292100" progId="Equation.DSMT4">
                  <p:embed/>
                  <p:pic>
                    <p:nvPicPr>
                      <p:cNvPr id="0" name="Object 2"/>
                      <p:cNvPicPr>
                        <a:picLocks noChangeAspect="1" noChangeArrowheads="1"/>
                      </p:cNvPicPr>
                      <p:nvPr/>
                    </p:nvPicPr>
                    <p:blipFill>
                      <a:blip r:embed="rId9"/>
                      <a:srcRect/>
                      <a:stretch>
                        <a:fillRect/>
                      </a:stretch>
                    </p:blipFill>
                    <p:spPr bwMode="auto">
                      <a:xfrm>
                        <a:off x="1708150" y="5140325"/>
                        <a:ext cx="5187950" cy="827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fade">
                                      <p:cBhvr>
                                        <p:cTn id="12" dur="2000"/>
                                        <p:tgtEl>
                                          <p:spTgt spid="1146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691"/>
                                        </p:tgtEl>
                                        <p:attrNameLst>
                                          <p:attrName>style.visibility</p:attrName>
                                        </p:attrNameLst>
                                      </p:cBhvr>
                                      <p:to>
                                        <p:strVal val="visible"/>
                                      </p:to>
                                    </p:set>
                                    <p:animEffect transition="in" filter="fade">
                                      <p:cBhvr>
                                        <p:cTn id="27" dur="2000"/>
                                        <p:tgtEl>
                                          <p:spTgt spid="1146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umb10" pitchFamily="18" charset="0"/>
              </a:rPr>
              <a:t>Reweighting </a:t>
            </a:r>
            <a:endParaRPr lang="zh-CN" altLang="en-US" dirty="0">
              <a:latin typeface="umb10" pitchFamily="18" charset="0"/>
            </a:endParaRPr>
          </a:p>
        </p:txBody>
      </p:sp>
      <p:sp>
        <p:nvSpPr>
          <p:cNvPr id="3" name="内容占位符 2"/>
          <p:cNvSpPr>
            <a:spLocks noGrp="1"/>
          </p:cNvSpPr>
          <p:nvPr>
            <p:ph idx="1"/>
          </p:nvPr>
        </p:nvSpPr>
        <p:spPr>
          <a:xfrm>
            <a:off x="457200" y="4005064"/>
            <a:ext cx="8229600" cy="2448272"/>
          </a:xfrm>
        </p:spPr>
        <p:txBody>
          <a:bodyPr>
            <a:normAutofit fontScale="92500" lnSpcReduction="20000"/>
          </a:bodyPr>
          <a:lstStyle/>
          <a:p>
            <a:r>
              <a:rPr lang="en-US" altLang="zh-CN" dirty="0" smtClean="0"/>
              <a:t>This is simply the ratio of probability mass at each point z for male  relative to female. Hence it just reweights the female wage density.</a:t>
            </a:r>
          </a:p>
          <a:p>
            <a:r>
              <a:rPr lang="en-US" altLang="zh-CN" dirty="0" smtClean="0"/>
              <a:t>Notice that we are not specifying the function that maps z into w, so this reweighting is nonparametric.  </a:t>
            </a:r>
          </a:p>
          <a:p>
            <a:endParaRPr lang="zh-CN" altLang="en-US" dirty="0"/>
          </a:p>
        </p:txBody>
      </p:sp>
      <p:sp>
        <p:nvSpPr>
          <p:cNvPr id="4" name="页脚占位符 3"/>
          <p:cNvSpPr>
            <a:spLocks noGrp="1"/>
          </p:cNvSpPr>
          <p:nvPr>
            <p:ph type="ftr" sz="quarter" idx="11"/>
          </p:nvPr>
        </p:nvSpPr>
        <p:spPr>
          <a:xfrm>
            <a:off x="3124200" y="6356350"/>
            <a:ext cx="3376626" cy="365125"/>
          </a:xfrm>
        </p:spPr>
        <p:txBody>
          <a:bodyPr/>
          <a:lstStyle/>
          <a:p>
            <a:r>
              <a:rPr lang="en-US" altLang="zh-CN" dirty="0" smtClean="0"/>
              <a:t>Copyright  by </a:t>
            </a:r>
            <a:r>
              <a:rPr lang="en-US" altLang="zh-CN" dirty="0" err="1" smtClean="0"/>
              <a:t>Zhaopeng</a:t>
            </a:r>
            <a:r>
              <a:rPr lang="en-US" altLang="zh-CN" dirty="0" smtClean="0"/>
              <a:t> </a:t>
            </a:r>
            <a:r>
              <a:rPr lang="en-US" altLang="zh-CN" dirty="0" err="1" smtClean="0"/>
              <a:t>Qu</a:t>
            </a:r>
            <a:r>
              <a:rPr lang="en-US" altLang="zh-CN" dirty="0" smtClean="0"/>
              <a:t>, All rights Reserved  </a:t>
            </a:r>
            <a:endParaRPr lang="zh-CN" altLang="en-US" dirty="0"/>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30</a:t>
            </a:fld>
            <a:endParaRPr lang="zh-CN" altLang="en-US"/>
          </a:p>
        </p:txBody>
      </p:sp>
      <p:graphicFrame>
        <p:nvGraphicFramePr>
          <p:cNvPr id="251906" name="Object 2"/>
          <p:cNvGraphicFramePr>
            <a:graphicFrameLocks noChangeAspect="1"/>
          </p:cNvGraphicFramePr>
          <p:nvPr>
            <p:extLst>
              <p:ext uri="{D42A27DB-BD31-4B8C-83A1-F6EECF244321}">
                <p14:modId xmlns:p14="http://schemas.microsoft.com/office/powerpoint/2010/main" val="547333935"/>
              </p:ext>
            </p:extLst>
          </p:nvPr>
        </p:nvGraphicFramePr>
        <p:xfrm>
          <a:off x="251520" y="1268760"/>
          <a:ext cx="8892480" cy="2771775"/>
        </p:xfrm>
        <a:graphic>
          <a:graphicData uri="http://schemas.openxmlformats.org/presentationml/2006/ole">
            <mc:AlternateContent xmlns:mc="http://schemas.openxmlformats.org/markup-compatibility/2006">
              <mc:Choice xmlns:v="urn:schemas-microsoft-com:vml" Requires="v">
                <p:oleObj spid="_x0000_s187466" name="Equation" r:id="rId4" imgW="4254480" imgH="1002960" progId="Equation.DSMT4">
                  <p:embed/>
                </p:oleObj>
              </mc:Choice>
              <mc:Fallback>
                <p:oleObj name="Equation" r:id="rId4" imgW="4254480" imgH="1002960" progId="Equation.DSMT4">
                  <p:embed/>
                  <p:pic>
                    <p:nvPicPr>
                      <p:cNvPr id="0" name=""/>
                      <p:cNvPicPr>
                        <a:picLocks noChangeAspect="1" noChangeArrowheads="1"/>
                      </p:cNvPicPr>
                      <p:nvPr/>
                    </p:nvPicPr>
                    <p:blipFill>
                      <a:blip r:embed="rId5"/>
                      <a:srcRect/>
                      <a:stretch>
                        <a:fillRect/>
                      </a:stretch>
                    </p:blipFill>
                    <p:spPr bwMode="auto">
                      <a:xfrm>
                        <a:off x="251520" y="1268760"/>
                        <a:ext cx="8892480" cy="27717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7673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fade">
                                      <p:cBhvr>
                                        <p:cTn id="7" dur="2000"/>
                                        <p:tgtEl>
                                          <p:spTgt spid="2519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solidFill>
                  <a:srgbClr val="FFC000"/>
                </a:solidFill>
              </a:rPr>
              <a:t>                Estimation to </a:t>
            </a:r>
            <a:endParaRPr lang="zh-CN" altLang="en-US" dirty="0">
              <a:solidFill>
                <a:srgbClr val="FFC000"/>
              </a:solidFill>
            </a:endParaRPr>
          </a:p>
        </p:txBody>
      </p:sp>
      <p:sp>
        <p:nvSpPr>
          <p:cNvPr id="3" name="内容占位符 2"/>
          <p:cNvSpPr>
            <a:spLocks noGrp="1"/>
          </p:cNvSpPr>
          <p:nvPr>
            <p:ph idx="1"/>
          </p:nvPr>
        </p:nvSpPr>
        <p:spPr>
          <a:xfrm>
            <a:off x="457200" y="1600200"/>
            <a:ext cx="8229600" cy="4900634"/>
          </a:xfrm>
        </p:spPr>
        <p:txBody>
          <a:bodyPr>
            <a:normAutofit/>
          </a:bodyPr>
          <a:lstStyle/>
          <a:p>
            <a:r>
              <a:rPr lang="en-US" altLang="zh-CN" dirty="0" smtClean="0">
                <a:solidFill>
                  <a:srgbClr val="FFFF00"/>
                </a:solidFill>
              </a:rPr>
              <a:t>But how to get the             ?</a:t>
            </a:r>
          </a:p>
          <a:p>
            <a:r>
              <a:rPr lang="en-US" altLang="zh-CN" dirty="0" smtClean="0">
                <a:solidFill>
                  <a:srgbClr val="FFFF00"/>
                </a:solidFill>
              </a:rPr>
              <a:t>It could be a high dimensional object to estimate because Z includes k variables such as (age, gender, education, experience) </a:t>
            </a:r>
          </a:p>
          <a:p>
            <a:endParaRPr lang="en-US" altLang="zh-CN" dirty="0" smtClean="0">
              <a:solidFill>
                <a:srgbClr val="FFFF00"/>
              </a:solidFill>
            </a:endParaRPr>
          </a:p>
          <a:p>
            <a:r>
              <a:rPr lang="en-US" altLang="zh-CN" dirty="0" smtClean="0">
                <a:solidFill>
                  <a:srgbClr val="FFFF00"/>
                </a:solidFill>
              </a:rPr>
              <a:t>Remind Bayes’ Rule</a:t>
            </a: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zh-CN" altLang="en-US" dirty="0">
              <a:solidFill>
                <a:srgbClr val="FFC000"/>
              </a:solidFill>
            </a:endParaRPr>
          </a:p>
        </p:txBody>
      </p:sp>
      <p:graphicFrame>
        <p:nvGraphicFramePr>
          <p:cNvPr id="248835" name="Object 3"/>
          <p:cNvGraphicFramePr>
            <a:graphicFrameLocks noChangeAspect="1"/>
          </p:cNvGraphicFramePr>
          <p:nvPr/>
        </p:nvGraphicFramePr>
        <p:xfrm>
          <a:off x="4000496" y="1571613"/>
          <a:ext cx="1071570" cy="642942"/>
        </p:xfrm>
        <a:graphic>
          <a:graphicData uri="http://schemas.openxmlformats.org/presentationml/2006/ole">
            <mc:AlternateContent xmlns:mc="http://schemas.openxmlformats.org/markup-compatibility/2006">
              <mc:Choice xmlns:v="urn:schemas-microsoft-com:vml" Requires="v">
                <p:oleObj spid="_x0000_s188605" name="Equation" r:id="rId4" imgW="380880" imgH="228600" progId="Equation.DSMT4">
                  <p:embed/>
                </p:oleObj>
              </mc:Choice>
              <mc:Fallback>
                <p:oleObj name="Equation" r:id="rId4" imgW="380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496" y="1571613"/>
                        <a:ext cx="1071570" cy="642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36" name="Object 4"/>
          <p:cNvGraphicFramePr>
            <a:graphicFrameLocks noChangeAspect="1"/>
          </p:cNvGraphicFramePr>
          <p:nvPr/>
        </p:nvGraphicFramePr>
        <p:xfrm>
          <a:off x="2857488" y="5000636"/>
          <a:ext cx="4357718" cy="1132320"/>
        </p:xfrm>
        <a:graphic>
          <a:graphicData uri="http://schemas.openxmlformats.org/presentationml/2006/ole">
            <mc:AlternateContent xmlns:mc="http://schemas.openxmlformats.org/markup-compatibility/2006">
              <mc:Choice xmlns:v="urn:schemas-microsoft-com:vml" Requires="v">
                <p:oleObj spid="_x0000_s188606" name="Equation" r:id="rId6" imgW="1612800" imgH="419040" progId="Equation.DSMT4">
                  <p:embed/>
                </p:oleObj>
              </mc:Choice>
              <mc:Fallback>
                <p:oleObj name="Equation" r:id="rId6" imgW="161280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488" y="5000636"/>
                        <a:ext cx="4357718" cy="1132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39" name="Object 7"/>
          <p:cNvGraphicFramePr>
            <a:graphicFrameLocks noChangeAspect="1"/>
          </p:cNvGraphicFramePr>
          <p:nvPr/>
        </p:nvGraphicFramePr>
        <p:xfrm>
          <a:off x="5786446" y="357166"/>
          <a:ext cx="1476384" cy="928694"/>
        </p:xfrm>
        <a:graphic>
          <a:graphicData uri="http://schemas.openxmlformats.org/presentationml/2006/ole">
            <mc:AlternateContent xmlns:mc="http://schemas.openxmlformats.org/markup-compatibility/2006">
              <mc:Choice xmlns:v="urn:schemas-microsoft-com:vml" Requires="v">
                <p:oleObj spid="_x0000_s188607" name="Equation" r:id="rId8" imgW="380880" imgH="228600" progId="Equation.DSMT4">
                  <p:embed/>
                </p:oleObj>
              </mc:Choice>
              <mc:Fallback>
                <p:oleObj name="Equation" r:id="rId8" imgW="3808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46" y="357166"/>
                        <a:ext cx="1476384" cy="9286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415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835"/>
                                        </p:tgtEl>
                                        <p:attrNameLst>
                                          <p:attrName>style.visibility</p:attrName>
                                        </p:attrNameLst>
                                      </p:cBhvr>
                                      <p:to>
                                        <p:strVal val="visible"/>
                                      </p:to>
                                    </p:set>
                                    <p:animEffect transition="in" filter="fade">
                                      <p:cBhvr>
                                        <p:cTn id="12" dur="2000"/>
                                        <p:tgtEl>
                                          <p:spTgt spid="2488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836"/>
                                        </p:tgtEl>
                                        <p:attrNameLst>
                                          <p:attrName>style.visibility</p:attrName>
                                        </p:attrNameLst>
                                      </p:cBhvr>
                                      <p:to>
                                        <p:strVal val="visible"/>
                                      </p:to>
                                    </p:set>
                                    <p:animEffect transition="in" filter="fade">
                                      <p:cBhvr>
                                        <p:cTn id="27" dur="20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FFC000"/>
                </a:solidFill>
              </a:rPr>
              <a:t>                Estimation to  </a:t>
            </a:r>
            <a:endParaRPr lang="zh-CN" altLang="en-US" dirty="0"/>
          </a:p>
        </p:txBody>
      </p:sp>
      <p:sp>
        <p:nvSpPr>
          <p:cNvPr id="3" name="内容占位符 2"/>
          <p:cNvSpPr>
            <a:spLocks noGrp="1"/>
          </p:cNvSpPr>
          <p:nvPr>
            <p:ph idx="1"/>
          </p:nvPr>
        </p:nvSpPr>
        <p:spPr/>
        <p:txBody>
          <a:bodyPr/>
          <a:lstStyle/>
          <a:p>
            <a:r>
              <a:rPr lang="en-US" altLang="zh-CN" dirty="0" smtClean="0"/>
              <a:t>So we can obtain</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Then </a:t>
            </a:r>
            <a:endParaRPr lang="zh-CN" altLang="en-US" dirty="0"/>
          </a:p>
        </p:txBody>
      </p:sp>
      <p:sp>
        <p:nvSpPr>
          <p:cNvPr id="4" name="页脚占位符 3"/>
          <p:cNvSpPr>
            <a:spLocks noGrp="1"/>
          </p:cNvSpPr>
          <p:nvPr>
            <p:ph type="ftr" sz="quarter" idx="11"/>
          </p:nvPr>
        </p:nvSpPr>
        <p:spPr>
          <a:xfrm>
            <a:off x="3124200" y="6356350"/>
            <a:ext cx="3662378" cy="365125"/>
          </a:xfrm>
        </p:spPr>
        <p:txBody>
          <a:bodyPr/>
          <a:lstStyle/>
          <a:p>
            <a:r>
              <a:rPr lang="en-US" altLang="zh-CN" dirty="0" smtClean="0"/>
              <a:t>Copyright  by </a:t>
            </a:r>
            <a:r>
              <a:rPr lang="en-US" altLang="zh-CN" dirty="0" err="1" smtClean="0"/>
              <a:t>Zhaopeng</a:t>
            </a:r>
            <a:r>
              <a:rPr lang="en-US" altLang="zh-CN" dirty="0" smtClean="0"/>
              <a:t> </a:t>
            </a:r>
            <a:r>
              <a:rPr lang="en-US" altLang="zh-CN" dirty="0" err="1" smtClean="0"/>
              <a:t>Qu</a:t>
            </a:r>
            <a:r>
              <a:rPr lang="en-US" altLang="zh-CN" dirty="0" smtClean="0"/>
              <a:t>, All rights Reserved  </a:t>
            </a:r>
            <a:endParaRPr lang="zh-CN" altLang="en-US" dirty="0"/>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32</a:t>
            </a:fld>
            <a:endParaRPr lang="zh-CN" altLang="en-US"/>
          </a:p>
        </p:txBody>
      </p:sp>
      <p:graphicFrame>
        <p:nvGraphicFramePr>
          <p:cNvPr id="252930" name="Object 2"/>
          <p:cNvGraphicFramePr>
            <a:graphicFrameLocks noChangeAspect="1"/>
          </p:cNvGraphicFramePr>
          <p:nvPr/>
        </p:nvGraphicFramePr>
        <p:xfrm>
          <a:off x="5857884" y="428604"/>
          <a:ext cx="1476375" cy="928687"/>
        </p:xfrm>
        <a:graphic>
          <a:graphicData uri="http://schemas.openxmlformats.org/presentationml/2006/ole">
            <mc:AlternateContent xmlns:mc="http://schemas.openxmlformats.org/markup-compatibility/2006">
              <mc:Choice xmlns:v="urn:schemas-microsoft-com:vml" Requires="v">
                <p:oleObj spid="_x0000_s189684" name="Equation" r:id="rId4" imgW="380880" imgH="228600" progId="Equation.DSMT4">
                  <p:embed/>
                </p:oleObj>
              </mc:Choice>
              <mc:Fallback>
                <p:oleObj name="Equation" r:id="rId4" imgW="380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4" y="428604"/>
                        <a:ext cx="1476375"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1" name="Object 3"/>
          <p:cNvGraphicFramePr>
            <a:graphicFrameLocks noChangeAspect="1"/>
          </p:cNvGraphicFramePr>
          <p:nvPr>
            <p:extLst>
              <p:ext uri="{D42A27DB-BD31-4B8C-83A1-F6EECF244321}">
                <p14:modId xmlns:p14="http://schemas.microsoft.com/office/powerpoint/2010/main" val="241568933"/>
              </p:ext>
            </p:extLst>
          </p:nvPr>
        </p:nvGraphicFramePr>
        <p:xfrm>
          <a:off x="539552" y="3356992"/>
          <a:ext cx="7832725" cy="1143000"/>
        </p:xfrm>
        <a:graphic>
          <a:graphicData uri="http://schemas.openxmlformats.org/presentationml/2006/ole">
            <mc:AlternateContent xmlns:mc="http://schemas.openxmlformats.org/markup-compatibility/2006">
              <mc:Choice xmlns:v="urn:schemas-microsoft-com:vml" Requires="v">
                <p:oleObj spid="_x0000_s189685" name="Equation" r:id="rId6" imgW="2958840" imgH="431640" progId="Equation.DSMT4">
                  <p:embed/>
                </p:oleObj>
              </mc:Choice>
              <mc:Fallback>
                <p:oleObj name="Equation" r:id="rId6" imgW="2958840" imgH="431640" progId="Equation.DSMT4">
                  <p:embed/>
                  <p:pic>
                    <p:nvPicPr>
                      <p:cNvPr id="0" name=""/>
                      <p:cNvPicPr>
                        <a:picLocks noChangeAspect="1" noChangeArrowheads="1"/>
                      </p:cNvPicPr>
                      <p:nvPr/>
                    </p:nvPicPr>
                    <p:blipFill>
                      <a:blip r:embed="rId7"/>
                      <a:srcRect/>
                      <a:stretch>
                        <a:fillRect/>
                      </a:stretch>
                    </p:blipFill>
                    <p:spPr bwMode="auto">
                      <a:xfrm>
                        <a:off x="539552" y="3356992"/>
                        <a:ext cx="783272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2" name="Object 4"/>
          <p:cNvGraphicFramePr>
            <a:graphicFrameLocks noChangeAspect="1"/>
          </p:cNvGraphicFramePr>
          <p:nvPr>
            <p:extLst>
              <p:ext uri="{D42A27DB-BD31-4B8C-83A1-F6EECF244321}">
                <p14:modId xmlns:p14="http://schemas.microsoft.com/office/powerpoint/2010/main" val="2647798892"/>
              </p:ext>
            </p:extLst>
          </p:nvPr>
        </p:nvGraphicFramePr>
        <p:xfrm>
          <a:off x="611560" y="2204864"/>
          <a:ext cx="7261225" cy="1143000"/>
        </p:xfrm>
        <a:graphic>
          <a:graphicData uri="http://schemas.openxmlformats.org/presentationml/2006/ole">
            <mc:AlternateContent xmlns:mc="http://schemas.openxmlformats.org/markup-compatibility/2006">
              <mc:Choice xmlns:v="urn:schemas-microsoft-com:vml" Requires="v">
                <p:oleObj spid="_x0000_s189686" name="Equation" r:id="rId8" imgW="2679480" imgH="431640" progId="Equation.DSMT4">
                  <p:embed/>
                </p:oleObj>
              </mc:Choice>
              <mc:Fallback>
                <p:oleObj name="Equation" r:id="rId8" imgW="2679480" imgH="431640" progId="Equation.DSMT4">
                  <p:embed/>
                  <p:pic>
                    <p:nvPicPr>
                      <p:cNvPr id="0" name=""/>
                      <p:cNvPicPr>
                        <a:picLocks noChangeAspect="1" noChangeArrowheads="1"/>
                      </p:cNvPicPr>
                      <p:nvPr/>
                    </p:nvPicPr>
                    <p:blipFill>
                      <a:blip r:embed="rId9"/>
                      <a:srcRect/>
                      <a:stretch>
                        <a:fillRect/>
                      </a:stretch>
                    </p:blipFill>
                    <p:spPr bwMode="auto">
                      <a:xfrm>
                        <a:off x="611560" y="2204864"/>
                        <a:ext cx="726122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3" name="Object 5"/>
          <p:cNvGraphicFramePr>
            <a:graphicFrameLocks noChangeAspect="1"/>
          </p:cNvGraphicFramePr>
          <p:nvPr>
            <p:extLst>
              <p:ext uri="{D42A27DB-BD31-4B8C-83A1-F6EECF244321}">
                <p14:modId xmlns:p14="http://schemas.microsoft.com/office/powerpoint/2010/main" val="1055875272"/>
              </p:ext>
            </p:extLst>
          </p:nvPr>
        </p:nvGraphicFramePr>
        <p:xfrm>
          <a:off x="1050925" y="5084763"/>
          <a:ext cx="7162800" cy="1143000"/>
        </p:xfrm>
        <a:graphic>
          <a:graphicData uri="http://schemas.openxmlformats.org/presentationml/2006/ole">
            <mc:AlternateContent xmlns:mc="http://schemas.openxmlformats.org/markup-compatibility/2006">
              <mc:Choice xmlns:v="urn:schemas-microsoft-com:vml" Requires="v">
                <p:oleObj spid="_x0000_s189687" name="Equation" r:id="rId10" imgW="2705040" imgH="431640" progId="Equation.DSMT4">
                  <p:embed/>
                </p:oleObj>
              </mc:Choice>
              <mc:Fallback>
                <p:oleObj name="Equation" r:id="rId10" imgW="2705040" imgH="431640" progId="Equation.DSMT4">
                  <p:embed/>
                  <p:pic>
                    <p:nvPicPr>
                      <p:cNvPr id="0" name=""/>
                      <p:cNvPicPr>
                        <a:picLocks noChangeAspect="1" noChangeArrowheads="1"/>
                      </p:cNvPicPr>
                      <p:nvPr/>
                    </p:nvPicPr>
                    <p:blipFill>
                      <a:blip r:embed="rId11"/>
                      <a:srcRect/>
                      <a:stretch>
                        <a:fillRect/>
                      </a:stretch>
                    </p:blipFill>
                    <p:spPr bwMode="auto">
                      <a:xfrm>
                        <a:off x="1050925" y="5084763"/>
                        <a:ext cx="7162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758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931"/>
                                        </p:tgtEl>
                                        <p:attrNameLst>
                                          <p:attrName>style.visibility</p:attrName>
                                        </p:attrNameLst>
                                      </p:cBhvr>
                                      <p:to>
                                        <p:strVal val="visible"/>
                                      </p:to>
                                    </p:set>
                                    <p:animEffect transition="in" filter="fade">
                                      <p:cBhvr>
                                        <p:cTn id="12" dur="2000"/>
                                        <p:tgtEl>
                                          <p:spTgt spid="252931"/>
                                        </p:tgtEl>
                                      </p:cBhvr>
                                    </p:animEffect>
                                  </p:childTnLst>
                                </p:cTn>
                              </p:par>
                              <p:par>
                                <p:cTn id="13" presetID="10" presetClass="entr" presetSubtype="0" fill="hold" nodeType="withEffect">
                                  <p:stCondLst>
                                    <p:cond delay="0"/>
                                  </p:stCondLst>
                                  <p:childTnLst>
                                    <p:set>
                                      <p:cBhvr>
                                        <p:cTn id="14" dur="1" fill="hold">
                                          <p:stCondLst>
                                            <p:cond delay="0"/>
                                          </p:stCondLst>
                                        </p:cTn>
                                        <p:tgtEl>
                                          <p:spTgt spid="252932"/>
                                        </p:tgtEl>
                                        <p:attrNameLst>
                                          <p:attrName>style.visibility</p:attrName>
                                        </p:attrNameLst>
                                      </p:cBhvr>
                                      <p:to>
                                        <p:strVal val="visible"/>
                                      </p:to>
                                    </p:set>
                                    <p:animEffect transition="in" filter="fade">
                                      <p:cBhvr>
                                        <p:cTn id="15" dur="2000"/>
                                        <p:tgtEl>
                                          <p:spTgt spid="2529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2933"/>
                                        </p:tgtEl>
                                        <p:attrNameLst>
                                          <p:attrName>style.visibility</p:attrName>
                                        </p:attrNameLst>
                                      </p:cBhvr>
                                      <p:to>
                                        <p:strVal val="visible"/>
                                      </p:to>
                                    </p:set>
                                    <p:animEffect transition="in" filter="fade">
                                      <p:cBhvr>
                                        <p:cTn id="25" dur="2000"/>
                                        <p:tgtEl>
                                          <p:spTgt spid="25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FFC000"/>
                </a:solidFill>
              </a:rPr>
              <a:t>                Estimation to </a:t>
            </a:r>
            <a:endParaRPr lang="zh-CN" altLang="en-US" dirty="0"/>
          </a:p>
        </p:txBody>
      </p:sp>
      <p:sp>
        <p:nvSpPr>
          <p:cNvPr id="3" name="内容占位符 2"/>
          <p:cNvSpPr>
            <a:spLocks noGrp="1"/>
          </p:cNvSpPr>
          <p:nvPr>
            <p:ph idx="1"/>
          </p:nvPr>
        </p:nvSpPr>
        <p:spPr>
          <a:xfrm>
            <a:off x="457200" y="1500174"/>
            <a:ext cx="8229600" cy="4665130"/>
          </a:xfrm>
        </p:spPr>
        <p:txBody>
          <a:bodyPr>
            <a:normAutofit/>
          </a:bodyPr>
          <a:lstStyle/>
          <a:p>
            <a:r>
              <a:rPr lang="en-US" altLang="zh-CN" dirty="0" smtClean="0">
                <a:solidFill>
                  <a:srgbClr val="FFFF00"/>
                </a:solidFill>
              </a:rPr>
              <a:t>In practice, we pool data from both genders of the </a:t>
            </a:r>
            <a:r>
              <a:rPr lang="en-US" altLang="zh-CN" dirty="0" err="1" smtClean="0">
                <a:solidFill>
                  <a:srgbClr val="FFFF00"/>
                </a:solidFill>
              </a:rPr>
              <a:t>sample,male</a:t>
            </a:r>
            <a:r>
              <a:rPr lang="en-US" altLang="zh-CN" dirty="0" smtClean="0">
                <a:solidFill>
                  <a:srgbClr val="FFFF00"/>
                </a:solidFill>
              </a:rPr>
              <a:t> and female.</a:t>
            </a:r>
          </a:p>
          <a:p>
            <a:r>
              <a:rPr lang="en-US" altLang="zh-CN" dirty="0" smtClean="0">
                <a:solidFill>
                  <a:srgbClr val="FFFF00"/>
                </a:solidFill>
              </a:rPr>
              <a:t>Then                           is just  the estimation to a </a:t>
            </a:r>
            <a:r>
              <a:rPr lang="en-US" altLang="zh-CN" dirty="0" err="1" smtClean="0">
                <a:solidFill>
                  <a:srgbClr val="FFFF00"/>
                </a:solidFill>
              </a:rPr>
              <a:t>probit</a:t>
            </a:r>
            <a:r>
              <a:rPr lang="en-US" altLang="zh-CN" dirty="0" smtClean="0">
                <a:solidFill>
                  <a:srgbClr val="FFFF00"/>
                </a:solidFill>
              </a:rPr>
              <a:t> model which describes the probability of an observation  is from male given z.</a:t>
            </a:r>
          </a:p>
          <a:p>
            <a:r>
              <a:rPr lang="en-US" altLang="zh-CN" dirty="0" smtClean="0">
                <a:solidFill>
                  <a:srgbClr val="FFFF00"/>
                </a:solidFill>
              </a:rPr>
              <a:t>                       is equal to the proposition of observations for male over the whole samples.</a:t>
            </a:r>
          </a:p>
          <a:p>
            <a:r>
              <a:rPr lang="en-US" altLang="zh-CN" dirty="0" smtClean="0">
                <a:solidFill>
                  <a:srgbClr val="FFFF00"/>
                </a:solidFill>
              </a:rPr>
              <a:t>So we can get           directly. </a:t>
            </a:r>
            <a:endParaRPr lang="en-US" altLang="zh-CN" dirty="0" smtClean="0"/>
          </a:p>
          <a:p>
            <a:pPr>
              <a:buNone/>
            </a:pPr>
            <a:endParaRPr lang="en-US" altLang="zh-CN" dirty="0" smtClean="0"/>
          </a:p>
        </p:txBody>
      </p:sp>
      <p:graphicFrame>
        <p:nvGraphicFramePr>
          <p:cNvPr id="253954" name="Object 2"/>
          <p:cNvGraphicFramePr>
            <a:graphicFrameLocks noChangeAspect="1"/>
          </p:cNvGraphicFramePr>
          <p:nvPr/>
        </p:nvGraphicFramePr>
        <p:xfrm>
          <a:off x="5857875" y="428625"/>
          <a:ext cx="1476375" cy="928688"/>
        </p:xfrm>
        <a:graphic>
          <a:graphicData uri="http://schemas.openxmlformats.org/presentationml/2006/ole">
            <mc:AlternateContent xmlns:mc="http://schemas.openxmlformats.org/markup-compatibility/2006">
              <mc:Choice xmlns:v="urn:schemas-microsoft-com:vml" Requires="v">
                <p:oleObj spid="_x0000_s190708" name="Equation" r:id="rId4" imgW="380880" imgH="228600" progId="Equation.DSMT4">
                  <p:embed/>
                </p:oleObj>
              </mc:Choice>
              <mc:Fallback>
                <p:oleObj name="Equation" r:id="rId4" imgW="380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428625"/>
                        <a:ext cx="1476375"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955" name="Object 3"/>
          <p:cNvGraphicFramePr>
            <a:graphicFrameLocks noChangeAspect="1"/>
          </p:cNvGraphicFramePr>
          <p:nvPr>
            <p:extLst>
              <p:ext uri="{D42A27DB-BD31-4B8C-83A1-F6EECF244321}">
                <p14:modId xmlns:p14="http://schemas.microsoft.com/office/powerpoint/2010/main" val="547331895"/>
              </p:ext>
            </p:extLst>
          </p:nvPr>
        </p:nvGraphicFramePr>
        <p:xfrm>
          <a:off x="1651000" y="2571750"/>
          <a:ext cx="2540000" cy="571500"/>
        </p:xfrm>
        <a:graphic>
          <a:graphicData uri="http://schemas.openxmlformats.org/presentationml/2006/ole">
            <mc:AlternateContent xmlns:mc="http://schemas.openxmlformats.org/markup-compatibility/2006">
              <mc:Choice xmlns:v="urn:schemas-microsoft-com:vml" Requires="v">
                <p:oleObj spid="_x0000_s190709" name="Equation" r:id="rId6" imgW="1015920" imgH="228600" progId="Equation.DSMT4">
                  <p:embed/>
                </p:oleObj>
              </mc:Choice>
              <mc:Fallback>
                <p:oleObj name="Equation" r:id="rId6" imgW="1015920" imgH="228600" progId="Equation.DSMT4">
                  <p:embed/>
                  <p:pic>
                    <p:nvPicPr>
                      <p:cNvPr id="0" name=""/>
                      <p:cNvPicPr>
                        <a:picLocks noChangeAspect="1" noChangeArrowheads="1"/>
                      </p:cNvPicPr>
                      <p:nvPr/>
                    </p:nvPicPr>
                    <p:blipFill>
                      <a:blip r:embed="rId7"/>
                      <a:srcRect/>
                      <a:stretch>
                        <a:fillRect/>
                      </a:stretch>
                    </p:blipFill>
                    <p:spPr bwMode="auto">
                      <a:xfrm>
                        <a:off x="1651000" y="2571750"/>
                        <a:ext cx="254000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957" name="Object 5"/>
          <p:cNvGraphicFramePr>
            <a:graphicFrameLocks noChangeAspect="1"/>
          </p:cNvGraphicFramePr>
          <p:nvPr>
            <p:extLst>
              <p:ext uri="{D42A27DB-BD31-4B8C-83A1-F6EECF244321}">
                <p14:modId xmlns:p14="http://schemas.microsoft.com/office/powerpoint/2010/main" val="1893115947"/>
              </p:ext>
            </p:extLst>
          </p:nvPr>
        </p:nvGraphicFramePr>
        <p:xfrm>
          <a:off x="755576" y="3933056"/>
          <a:ext cx="2127250" cy="571500"/>
        </p:xfrm>
        <a:graphic>
          <a:graphicData uri="http://schemas.openxmlformats.org/presentationml/2006/ole">
            <mc:AlternateContent xmlns:mc="http://schemas.openxmlformats.org/markup-compatibility/2006">
              <mc:Choice xmlns:v="urn:schemas-microsoft-com:vml" Requires="v">
                <p:oleObj spid="_x0000_s190710" name="Equation" r:id="rId8" imgW="850680" imgH="228600" progId="Equation.DSMT4">
                  <p:embed/>
                </p:oleObj>
              </mc:Choice>
              <mc:Fallback>
                <p:oleObj name="Equation" r:id="rId8" imgW="850680" imgH="228600" progId="Equation.DSMT4">
                  <p:embed/>
                  <p:pic>
                    <p:nvPicPr>
                      <p:cNvPr id="0" name=""/>
                      <p:cNvPicPr>
                        <a:picLocks noChangeAspect="1" noChangeArrowheads="1"/>
                      </p:cNvPicPr>
                      <p:nvPr/>
                    </p:nvPicPr>
                    <p:blipFill>
                      <a:blip r:embed="rId9"/>
                      <a:srcRect/>
                      <a:stretch>
                        <a:fillRect/>
                      </a:stretch>
                    </p:blipFill>
                    <p:spPr bwMode="auto">
                      <a:xfrm>
                        <a:off x="755576" y="3933056"/>
                        <a:ext cx="2127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960" name="Object 8"/>
          <p:cNvGraphicFramePr>
            <a:graphicFrameLocks noChangeAspect="1"/>
          </p:cNvGraphicFramePr>
          <p:nvPr/>
        </p:nvGraphicFramePr>
        <p:xfrm>
          <a:off x="3214678" y="5286388"/>
          <a:ext cx="857256" cy="514354"/>
        </p:xfrm>
        <a:graphic>
          <a:graphicData uri="http://schemas.openxmlformats.org/presentationml/2006/ole">
            <mc:AlternateContent xmlns:mc="http://schemas.openxmlformats.org/markup-compatibility/2006">
              <mc:Choice xmlns:v="urn:schemas-microsoft-com:vml" Requires="v">
                <p:oleObj spid="_x0000_s190711" name="Equation" r:id="rId10" imgW="380880" imgH="228600" progId="Equation.DSMT4">
                  <p:embed/>
                </p:oleObj>
              </mc:Choice>
              <mc:Fallback>
                <p:oleObj name="Equation" r:id="rId10" imgW="380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78" y="5286388"/>
                        <a:ext cx="857256" cy="514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2179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955"/>
                                        </p:tgtEl>
                                        <p:attrNameLst>
                                          <p:attrName>style.visibility</p:attrName>
                                        </p:attrNameLst>
                                      </p:cBhvr>
                                      <p:to>
                                        <p:strVal val="visible"/>
                                      </p:to>
                                    </p:set>
                                    <p:animEffect transition="in" filter="fade">
                                      <p:cBhvr>
                                        <p:cTn id="17" dur="2000"/>
                                        <p:tgtEl>
                                          <p:spTgt spid="2539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957"/>
                                        </p:tgtEl>
                                        <p:attrNameLst>
                                          <p:attrName>style.visibility</p:attrName>
                                        </p:attrNameLst>
                                      </p:cBhvr>
                                      <p:to>
                                        <p:strVal val="visible"/>
                                      </p:to>
                                    </p:set>
                                    <p:animEffect transition="in" filter="fade">
                                      <p:cBhvr>
                                        <p:cTn id="22" dur="2000"/>
                                        <p:tgtEl>
                                          <p:spTgt spid="2539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3960"/>
                                        </p:tgtEl>
                                        <p:attrNameLst>
                                          <p:attrName>style.visibility</p:attrName>
                                        </p:attrNameLst>
                                      </p:cBhvr>
                                      <p:to>
                                        <p:strVal val="visible"/>
                                      </p:to>
                                    </p:set>
                                    <p:animEffect transition="in" filter="fade">
                                      <p:cBhvr>
                                        <p:cTn id="37" dur="20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a:t>
            </a:r>
            <a:r>
              <a:rPr lang="en-US" altLang="zh-CN" dirty="0" smtClean="0">
                <a:solidFill>
                  <a:srgbClr val="FFC000"/>
                </a:solidFill>
              </a:rPr>
              <a:t>Kernel</a:t>
            </a:r>
            <a:r>
              <a:rPr lang="en-US" altLang="zh-CN" dirty="0" smtClean="0"/>
              <a:t> Density </a:t>
            </a:r>
            <a:endParaRPr lang="zh-CN" altLang="en-US" dirty="0"/>
          </a:p>
        </p:txBody>
      </p:sp>
      <p:sp>
        <p:nvSpPr>
          <p:cNvPr id="3" name="内容占位符 2"/>
          <p:cNvSpPr>
            <a:spLocks noGrp="1"/>
          </p:cNvSpPr>
          <p:nvPr>
            <p:ph idx="1"/>
          </p:nvPr>
        </p:nvSpPr>
        <p:spPr>
          <a:xfrm>
            <a:off x="457200" y="1600200"/>
            <a:ext cx="8229600" cy="4900634"/>
          </a:xfrm>
        </p:spPr>
        <p:txBody>
          <a:bodyPr>
            <a:normAutofit fontScale="92500"/>
          </a:bodyPr>
          <a:lstStyle/>
          <a:p>
            <a:r>
              <a:rPr lang="en-US" altLang="zh-CN" sz="3500" dirty="0" smtClean="0">
                <a:solidFill>
                  <a:srgbClr val="FFFF00"/>
                </a:solidFill>
              </a:rPr>
              <a:t>Then we put             into our Kernel density estimation to sample for male, thus</a:t>
            </a:r>
          </a:p>
          <a:p>
            <a:endParaRPr lang="en-US" altLang="zh-CN" sz="3500" dirty="0" smtClean="0">
              <a:solidFill>
                <a:srgbClr val="FFFF00"/>
              </a:solidFill>
            </a:endParaRPr>
          </a:p>
          <a:p>
            <a:pPr>
              <a:buNone/>
            </a:pPr>
            <a:endParaRPr lang="en-US" altLang="zh-CN" sz="3500" dirty="0" smtClean="0">
              <a:solidFill>
                <a:srgbClr val="FFFF00"/>
              </a:solidFill>
            </a:endParaRPr>
          </a:p>
          <a:p>
            <a:r>
              <a:rPr lang="en-US" altLang="zh-CN" sz="3500" dirty="0" smtClean="0">
                <a:solidFill>
                  <a:srgbClr val="FFFF00"/>
                </a:solidFill>
              </a:rPr>
              <a:t>The counterfactual distribution here which is the density that would have prevailed if individual attributes had remained at their 1979 level and workers had been paid according to the wage  rate observed in 1988.</a:t>
            </a:r>
          </a:p>
          <a:p>
            <a:endParaRPr lang="en-US" altLang="zh-CN" dirty="0" smtClean="0"/>
          </a:p>
          <a:p>
            <a:pPr>
              <a:buNone/>
            </a:pPr>
            <a:endParaRPr lang="zh-CN" altLang="en-US" dirty="0"/>
          </a:p>
        </p:txBody>
      </p:sp>
      <p:sp>
        <p:nvSpPr>
          <p:cNvPr id="4" name="页脚占位符 3"/>
          <p:cNvSpPr>
            <a:spLocks noGrp="1"/>
          </p:cNvSpPr>
          <p:nvPr>
            <p:ph type="ftr" sz="quarter" idx="11"/>
          </p:nvPr>
        </p:nvSpPr>
        <p:spPr>
          <a:xfrm>
            <a:off x="3124200" y="6356350"/>
            <a:ext cx="3448064" cy="365125"/>
          </a:xfrm>
        </p:spPr>
        <p:txBody>
          <a:bodyPr/>
          <a:lstStyle/>
          <a:p>
            <a:r>
              <a:rPr lang="en-US" altLang="zh-CN" dirty="0" smtClean="0"/>
              <a:t>Copyright  by </a:t>
            </a:r>
            <a:r>
              <a:rPr lang="en-US" altLang="zh-CN" dirty="0" err="1" smtClean="0"/>
              <a:t>Zhaopeng</a:t>
            </a:r>
            <a:r>
              <a:rPr lang="en-US" altLang="zh-CN" dirty="0" smtClean="0"/>
              <a:t> </a:t>
            </a:r>
            <a:r>
              <a:rPr lang="en-US" altLang="zh-CN" dirty="0" err="1" smtClean="0"/>
              <a:t>Qu</a:t>
            </a:r>
            <a:r>
              <a:rPr lang="en-US" altLang="zh-CN" dirty="0" smtClean="0"/>
              <a:t>, All rights Reserved  </a:t>
            </a:r>
            <a:endParaRPr lang="zh-CN" altLang="en-US" dirty="0"/>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34</a:t>
            </a:fld>
            <a:endParaRPr lang="zh-CN" altLang="en-US"/>
          </a:p>
        </p:txBody>
      </p:sp>
      <p:graphicFrame>
        <p:nvGraphicFramePr>
          <p:cNvPr id="258051" name="Object 3"/>
          <p:cNvGraphicFramePr>
            <a:graphicFrameLocks noChangeAspect="1"/>
          </p:cNvGraphicFramePr>
          <p:nvPr/>
        </p:nvGraphicFramePr>
        <p:xfrm>
          <a:off x="3071802" y="1643050"/>
          <a:ext cx="857250" cy="514350"/>
        </p:xfrm>
        <a:graphic>
          <a:graphicData uri="http://schemas.openxmlformats.org/presentationml/2006/ole">
            <mc:AlternateContent xmlns:mc="http://schemas.openxmlformats.org/markup-compatibility/2006">
              <mc:Choice xmlns:v="urn:schemas-microsoft-com:vml" Requires="v">
                <p:oleObj spid="_x0000_s191616" name="Equation" r:id="rId4" imgW="380880" imgH="228600" progId="Equation.DSMT4">
                  <p:embed/>
                </p:oleObj>
              </mc:Choice>
              <mc:Fallback>
                <p:oleObj name="Equation" r:id="rId4" imgW="380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02" y="1643050"/>
                        <a:ext cx="8572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3" name="Object 2"/>
          <p:cNvGraphicFramePr>
            <a:graphicFrameLocks noChangeAspect="1"/>
          </p:cNvGraphicFramePr>
          <p:nvPr/>
        </p:nvGraphicFramePr>
        <p:xfrm>
          <a:off x="2571736" y="2714620"/>
          <a:ext cx="3875087" cy="1071563"/>
        </p:xfrm>
        <a:graphic>
          <a:graphicData uri="http://schemas.openxmlformats.org/presentationml/2006/ole">
            <mc:AlternateContent xmlns:mc="http://schemas.openxmlformats.org/markup-compatibility/2006">
              <mc:Choice xmlns:v="urn:schemas-microsoft-com:vml" Requires="v">
                <p:oleObj spid="_x0000_s191617" name="Equation" r:id="rId6" imgW="1562040" imgH="431640" progId="Equation.DSMT4">
                  <p:embed/>
                </p:oleObj>
              </mc:Choice>
              <mc:Fallback>
                <p:oleObj name="Equation" r:id="rId6" imgW="15620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1736" y="2714620"/>
                        <a:ext cx="3875087" cy="1071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63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8051"/>
                                        </p:tgtEl>
                                        <p:attrNameLst>
                                          <p:attrName>style.visibility</p:attrName>
                                        </p:attrNameLst>
                                      </p:cBhvr>
                                      <p:to>
                                        <p:strVal val="visible"/>
                                      </p:to>
                                    </p:set>
                                    <p:animEffect transition="in" filter="fade">
                                      <p:cBhvr>
                                        <p:cTn id="12" dur="2000"/>
                                        <p:tgtEl>
                                          <p:spTgt spid="258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8053"/>
                                        </p:tgtEl>
                                        <p:attrNameLst>
                                          <p:attrName>style.visibility</p:attrName>
                                        </p:attrNameLst>
                                      </p:cBhvr>
                                      <p:to>
                                        <p:strVal val="visible"/>
                                      </p:to>
                                    </p:set>
                                    <p:animEffect transition="in" filter="fade">
                                      <p:cBhvr>
                                        <p:cTn id="17" dur="2000"/>
                                        <p:tgtEl>
                                          <p:spTgt spid="2580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29642" cy="1143000"/>
          </a:xfrm>
        </p:spPr>
        <p:txBody>
          <a:bodyPr>
            <a:normAutofit/>
          </a:bodyPr>
          <a:lstStyle/>
          <a:p>
            <a:r>
              <a:rPr lang="en-US" altLang="zh-CN" dirty="0" smtClean="0">
                <a:latin typeface="umb10" pitchFamily="18" charset="0"/>
              </a:rPr>
              <a:t>The Distribution Effect on Wage</a:t>
            </a:r>
            <a:endParaRPr lang="zh-CN" altLang="en-US" dirty="0">
              <a:latin typeface="umb10" pitchFamily="18" charset="0"/>
            </a:endParaRPr>
          </a:p>
        </p:txBody>
      </p:sp>
      <p:sp>
        <p:nvSpPr>
          <p:cNvPr id="3" name="内容占位符 2"/>
          <p:cNvSpPr>
            <a:spLocks noGrp="1"/>
          </p:cNvSpPr>
          <p:nvPr>
            <p:ph idx="1"/>
          </p:nvPr>
        </p:nvSpPr>
        <p:spPr/>
        <p:txBody>
          <a:bodyPr/>
          <a:lstStyle/>
          <a:p>
            <a:r>
              <a:rPr lang="en-US" altLang="zh-CN" dirty="0" smtClean="0"/>
              <a:t>Then the distribution effect on wage due to the change of attributes is </a:t>
            </a:r>
          </a:p>
          <a:p>
            <a:endParaRPr lang="en-US" altLang="zh-CN" dirty="0" smtClean="0"/>
          </a:p>
          <a:p>
            <a:endParaRPr lang="en-US" altLang="zh-CN" dirty="0" smtClean="0"/>
          </a:p>
          <a:p>
            <a:r>
              <a:rPr lang="en-US" altLang="zh-CN" dirty="0" smtClean="0"/>
              <a:t>The effect due to the change of wage </a:t>
            </a:r>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Copyright  by Zhaopeng Qu, All rights Reserved  </a:t>
            </a:r>
            <a:endParaRPr lang="zh-CN" altLang="en-US"/>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35</a:t>
            </a:fld>
            <a:endParaRPr lang="zh-CN" altLang="en-US"/>
          </a:p>
        </p:txBody>
      </p:sp>
      <p:graphicFrame>
        <p:nvGraphicFramePr>
          <p:cNvPr id="259075" name="Object 3"/>
          <p:cNvGraphicFramePr>
            <a:graphicFrameLocks noChangeAspect="1"/>
          </p:cNvGraphicFramePr>
          <p:nvPr>
            <p:extLst>
              <p:ext uri="{D42A27DB-BD31-4B8C-83A1-F6EECF244321}">
                <p14:modId xmlns:p14="http://schemas.microsoft.com/office/powerpoint/2010/main" val="913852619"/>
              </p:ext>
            </p:extLst>
          </p:nvPr>
        </p:nvGraphicFramePr>
        <p:xfrm>
          <a:off x="1166813" y="2643188"/>
          <a:ext cx="6635750" cy="1143000"/>
        </p:xfrm>
        <a:graphic>
          <a:graphicData uri="http://schemas.openxmlformats.org/presentationml/2006/ole">
            <mc:AlternateContent xmlns:mc="http://schemas.openxmlformats.org/markup-compatibility/2006">
              <mc:Choice xmlns:v="urn:schemas-microsoft-com:vml" Requires="v">
                <p:oleObj spid="_x0000_s192640" name="Equation" r:id="rId4" imgW="2654280" imgH="457200" progId="Equation.DSMT4">
                  <p:embed/>
                </p:oleObj>
              </mc:Choice>
              <mc:Fallback>
                <p:oleObj name="Equation" r:id="rId4" imgW="2654280" imgH="457200" progId="Equation.DSMT4">
                  <p:embed/>
                  <p:pic>
                    <p:nvPicPr>
                      <p:cNvPr id="0" name=""/>
                      <p:cNvPicPr>
                        <a:picLocks noChangeAspect="1" noChangeArrowheads="1"/>
                      </p:cNvPicPr>
                      <p:nvPr/>
                    </p:nvPicPr>
                    <p:blipFill>
                      <a:blip r:embed="rId5"/>
                      <a:srcRect/>
                      <a:stretch>
                        <a:fillRect/>
                      </a:stretch>
                    </p:blipFill>
                    <p:spPr bwMode="auto">
                      <a:xfrm>
                        <a:off x="1166813" y="2643188"/>
                        <a:ext cx="6635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76" name="Object 4"/>
          <p:cNvGraphicFramePr>
            <a:graphicFrameLocks noChangeAspect="1"/>
          </p:cNvGraphicFramePr>
          <p:nvPr>
            <p:extLst>
              <p:ext uri="{D42A27DB-BD31-4B8C-83A1-F6EECF244321}">
                <p14:modId xmlns:p14="http://schemas.microsoft.com/office/powerpoint/2010/main" val="947619558"/>
              </p:ext>
            </p:extLst>
          </p:nvPr>
        </p:nvGraphicFramePr>
        <p:xfrm>
          <a:off x="1065213" y="4643438"/>
          <a:ext cx="7051675" cy="1214437"/>
        </p:xfrm>
        <a:graphic>
          <a:graphicData uri="http://schemas.openxmlformats.org/presentationml/2006/ole">
            <mc:AlternateContent xmlns:mc="http://schemas.openxmlformats.org/markup-compatibility/2006">
              <mc:Choice xmlns:v="urn:schemas-microsoft-com:vml" Requires="v">
                <p:oleObj spid="_x0000_s192641" name="Equation" r:id="rId6" imgW="2654280" imgH="457200" progId="Equation.DSMT4">
                  <p:embed/>
                </p:oleObj>
              </mc:Choice>
              <mc:Fallback>
                <p:oleObj name="Equation" r:id="rId6" imgW="2654280" imgH="457200" progId="Equation.DSMT4">
                  <p:embed/>
                  <p:pic>
                    <p:nvPicPr>
                      <p:cNvPr id="0" name=""/>
                      <p:cNvPicPr>
                        <a:picLocks noChangeAspect="1" noChangeArrowheads="1"/>
                      </p:cNvPicPr>
                      <p:nvPr/>
                    </p:nvPicPr>
                    <p:blipFill>
                      <a:blip r:embed="rId7"/>
                      <a:srcRect/>
                      <a:stretch>
                        <a:fillRect/>
                      </a:stretch>
                    </p:blipFill>
                    <p:spPr bwMode="auto">
                      <a:xfrm>
                        <a:off x="1065213" y="4643438"/>
                        <a:ext cx="7051675" cy="1214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6893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075"/>
                                        </p:tgtEl>
                                        <p:attrNameLst>
                                          <p:attrName>style.visibility</p:attrName>
                                        </p:attrNameLst>
                                      </p:cBhvr>
                                      <p:to>
                                        <p:strVal val="visible"/>
                                      </p:to>
                                    </p:set>
                                    <p:animEffect transition="in" filter="fade">
                                      <p:cBhvr>
                                        <p:cTn id="12" dur="2000"/>
                                        <p:tgtEl>
                                          <p:spTgt spid="259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076"/>
                                        </p:tgtEl>
                                        <p:attrNameLst>
                                          <p:attrName>style.visibility</p:attrName>
                                        </p:attrNameLst>
                                      </p:cBhvr>
                                      <p:to>
                                        <p:strVal val="visible"/>
                                      </p:to>
                                    </p:set>
                                    <p:animEffect transition="in" filter="fade">
                                      <p:cBhvr>
                                        <p:cTn id="22" dur="20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Underlying assumption</a:t>
            </a:r>
            <a:endParaRPr lang="zh-CN" altLang="en-US" dirty="0"/>
          </a:p>
        </p:txBody>
      </p:sp>
      <p:sp>
        <p:nvSpPr>
          <p:cNvPr id="3" name="内容占位符 2"/>
          <p:cNvSpPr>
            <a:spLocks noGrp="1"/>
          </p:cNvSpPr>
          <p:nvPr>
            <p:ph idx="1"/>
          </p:nvPr>
        </p:nvSpPr>
        <p:spPr/>
        <p:txBody>
          <a:bodyPr/>
          <a:lstStyle/>
          <a:p>
            <a:r>
              <a:rPr lang="en-US" altLang="zh-CN" dirty="0" smtClean="0"/>
              <a:t>this reweighting transformation using the </a:t>
            </a:r>
            <a:r>
              <a:rPr lang="en-US" altLang="zh-CN" dirty="0" err="1" smtClean="0"/>
              <a:t>probit</a:t>
            </a:r>
            <a:r>
              <a:rPr lang="en-US" altLang="zh-CN" dirty="0" smtClean="0"/>
              <a:t> model is parametric (the </a:t>
            </a:r>
            <a:r>
              <a:rPr lang="en-US" altLang="zh-CN" dirty="0" err="1" smtClean="0"/>
              <a:t>probit</a:t>
            </a:r>
            <a:r>
              <a:rPr lang="en-US" altLang="zh-CN" dirty="0" smtClean="0"/>
              <a:t> model assumes a functional form). The entire DFL method is therefore called </a:t>
            </a:r>
            <a:r>
              <a:rPr lang="en-US" altLang="zh-CN" i="1" dirty="0" smtClean="0">
                <a:solidFill>
                  <a:schemeClr val="bg1"/>
                </a:solidFill>
              </a:rPr>
              <a:t>semi-parametric</a:t>
            </a:r>
            <a:r>
              <a:rPr lang="en-US" altLang="zh-CN" dirty="0" smtClean="0"/>
              <a:t> because of the parametric reweighting approach.</a:t>
            </a:r>
          </a:p>
          <a:p>
            <a:r>
              <a:rPr lang="en-US" altLang="zh-CN" dirty="0" smtClean="0"/>
              <a:t>The underlying assumption: Not a general equilibrium analysis </a:t>
            </a:r>
          </a:p>
          <a:p>
            <a:endParaRPr lang="zh-CN" altLang="en-US" dirty="0"/>
          </a:p>
        </p:txBody>
      </p:sp>
      <p:sp>
        <p:nvSpPr>
          <p:cNvPr id="4" name="页脚占位符 3"/>
          <p:cNvSpPr>
            <a:spLocks noGrp="1"/>
          </p:cNvSpPr>
          <p:nvPr>
            <p:ph type="ftr" sz="quarter" idx="11"/>
          </p:nvPr>
        </p:nvSpPr>
        <p:spPr>
          <a:xfrm>
            <a:off x="3124200" y="6356350"/>
            <a:ext cx="3448064" cy="365125"/>
          </a:xfrm>
        </p:spPr>
        <p:txBody>
          <a:bodyPr/>
          <a:lstStyle/>
          <a:p>
            <a:r>
              <a:rPr lang="en-US" altLang="zh-CN" dirty="0" smtClean="0"/>
              <a:t>Copyright  by </a:t>
            </a:r>
            <a:r>
              <a:rPr lang="en-US" altLang="zh-CN" dirty="0" err="1" smtClean="0"/>
              <a:t>Zhaopeng</a:t>
            </a:r>
            <a:r>
              <a:rPr lang="en-US" altLang="zh-CN" dirty="0" smtClean="0"/>
              <a:t> </a:t>
            </a:r>
            <a:r>
              <a:rPr lang="en-US" altLang="zh-CN" dirty="0" err="1" smtClean="0"/>
              <a:t>Qu</a:t>
            </a:r>
            <a:r>
              <a:rPr lang="en-US" altLang="zh-CN" dirty="0" smtClean="0"/>
              <a:t>, All rights Reserved  </a:t>
            </a:r>
            <a:endParaRPr lang="zh-CN" altLang="en-US" dirty="0"/>
          </a:p>
        </p:txBody>
      </p:sp>
      <p:sp>
        <p:nvSpPr>
          <p:cNvPr id="5" name="灯片编号占位符 4"/>
          <p:cNvSpPr>
            <a:spLocks noGrp="1"/>
          </p:cNvSpPr>
          <p:nvPr>
            <p:ph type="sldNum" sz="quarter" idx="12"/>
          </p:nvPr>
        </p:nvSpPr>
        <p:spPr/>
        <p:txBody>
          <a:bodyPr/>
          <a:lstStyle/>
          <a:p>
            <a:fld id="{E409F0E5-BD72-442B-BFF0-54BBE1118578}" type="slidenum">
              <a:rPr lang="zh-CN" altLang="en-US" smtClean="0"/>
              <a:pPr/>
              <a:t>36</a:t>
            </a:fld>
            <a:endParaRPr lang="zh-CN" altLang="en-US"/>
          </a:p>
        </p:txBody>
      </p:sp>
    </p:spTree>
    <p:extLst>
      <p:ext uri="{BB962C8B-B14F-4D97-AF65-F5344CB8AC3E}">
        <p14:creationId xmlns:p14="http://schemas.microsoft.com/office/powerpoint/2010/main" val="76434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764704"/>
            <a:ext cx="7772400" cy="1470025"/>
          </a:xfrm>
        </p:spPr>
        <p:txBody>
          <a:bodyPr>
            <a:normAutofit fontScale="90000"/>
          </a:bodyPr>
          <a:lstStyle/>
          <a:p>
            <a:r>
              <a:rPr lang="en-US" altLang="zh-CN" dirty="0" smtClean="0">
                <a:solidFill>
                  <a:srgbClr val="FFC000"/>
                </a:solidFill>
                <a:latin typeface="umb10" pitchFamily="18" charset="0"/>
              </a:rPr>
              <a:t/>
            </a:r>
            <a:br>
              <a:rPr lang="en-US" altLang="zh-CN" dirty="0" smtClean="0">
                <a:solidFill>
                  <a:srgbClr val="FFC000"/>
                </a:solidFill>
                <a:latin typeface="umb10" pitchFamily="18" charset="0"/>
              </a:rPr>
            </a:br>
            <a:r>
              <a:rPr lang="en-US" altLang="zh-CN" dirty="0" smtClean="0">
                <a:solidFill>
                  <a:srgbClr val="FFC000"/>
                </a:solidFill>
                <a:latin typeface="umb10" pitchFamily="18" charset="0"/>
              </a:rPr>
              <a:t>MM and AKK decomposition </a:t>
            </a:r>
            <a:br>
              <a:rPr lang="en-US" altLang="zh-CN" dirty="0" smtClean="0">
                <a:solidFill>
                  <a:srgbClr val="FFC000"/>
                </a:solidFill>
                <a:latin typeface="umb10" pitchFamily="18" charset="0"/>
              </a:rPr>
            </a:br>
            <a:endParaRPr lang="zh-CN" altLang="en-US" dirty="0"/>
          </a:p>
        </p:txBody>
      </p:sp>
      <p:sp>
        <p:nvSpPr>
          <p:cNvPr id="3" name="副标题 2"/>
          <p:cNvSpPr>
            <a:spLocks noGrp="1"/>
          </p:cNvSpPr>
          <p:nvPr>
            <p:ph type="subTitle" idx="1"/>
          </p:nvPr>
        </p:nvSpPr>
        <p:spPr>
          <a:xfrm>
            <a:off x="611560" y="2492896"/>
            <a:ext cx="7704856" cy="3600400"/>
          </a:xfrm>
        </p:spPr>
        <p:txBody>
          <a:bodyPr>
            <a:normAutofit/>
          </a:bodyPr>
          <a:lstStyle/>
          <a:p>
            <a:pPr lvl="0"/>
            <a:r>
              <a:rPr lang="en-US" altLang="zh-CN" sz="2800" dirty="0">
                <a:solidFill>
                  <a:srgbClr val="FFC000"/>
                </a:solidFill>
                <a:latin typeface="umb10" pitchFamily="18" charset="0"/>
              </a:rPr>
              <a:t>Machado </a:t>
            </a:r>
            <a:r>
              <a:rPr lang="en-US" altLang="zh-CN" sz="2800" dirty="0" smtClean="0">
                <a:solidFill>
                  <a:srgbClr val="FFC000"/>
                </a:solidFill>
                <a:latin typeface="umb10" pitchFamily="18" charset="0"/>
              </a:rPr>
              <a:t>and Mata(2005</a:t>
            </a:r>
            <a:r>
              <a:rPr lang="en-US" altLang="zh-CN" sz="2800" dirty="0">
                <a:solidFill>
                  <a:srgbClr val="FFC000"/>
                </a:solidFill>
                <a:latin typeface="umb10" pitchFamily="18" charset="0"/>
              </a:rPr>
              <a:t>)</a:t>
            </a:r>
            <a:r>
              <a:rPr lang="en-US" altLang="zh-CN" sz="2800" dirty="0" smtClean="0"/>
              <a:t>“</a:t>
            </a:r>
            <a:r>
              <a:rPr lang="en-US" altLang="zh-CN" sz="2800" dirty="0"/>
              <a:t>Counterfactual Decomposition of Changes in Wage Distributions using </a:t>
            </a:r>
            <a:r>
              <a:rPr lang="en-US" altLang="zh-CN" sz="2800" dirty="0" err="1"/>
              <a:t>Quantile</a:t>
            </a:r>
            <a:r>
              <a:rPr lang="en-US" altLang="zh-CN" sz="2800" dirty="0"/>
              <a:t> Regression”, </a:t>
            </a:r>
            <a:r>
              <a:rPr lang="en-US" altLang="zh-CN" sz="2800" i="1" dirty="0"/>
              <a:t>Journal of Applied Econometrics</a:t>
            </a:r>
            <a:r>
              <a:rPr lang="en-US" altLang="zh-CN" sz="2800" dirty="0"/>
              <a:t>, vol. 20(4), </a:t>
            </a:r>
            <a:r>
              <a:rPr lang="en-US" altLang="zh-CN" sz="2800" dirty="0" err="1"/>
              <a:t>pp</a:t>
            </a:r>
            <a:r>
              <a:rPr lang="en-US" altLang="zh-CN" sz="2800" dirty="0"/>
              <a:t> 445-465</a:t>
            </a:r>
            <a:r>
              <a:rPr lang="en-US" altLang="zh-CN" sz="2800" dirty="0" smtClean="0"/>
              <a:t>.</a:t>
            </a:r>
          </a:p>
          <a:p>
            <a:pPr lvl="0"/>
            <a:endParaRPr lang="en-US" altLang="zh-CN" sz="2800" dirty="0" smtClean="0">
              <a:solidFill>
                <a:srgbClr val="FFC000"/>
              </a:solidFill>
              <a:latin typeface="umb10" pitchFamily="18" charset="0"/>
            </a:endParaRPr>
          </a:p>
          <a:p>
            <a:pPr lvl="0"/>
            <a:r>
              <a:rPr lang="en-US" altLang="zh-CN" sz="2800" dirty="0" err="1" smtClean="0">
                <a:solidFill>
                  <a:srgbClr val="FFC000"/>
                </a:solidFill>
                <a:latin typeface="umb10" pitchFamily="18" charset="0"/>
              </a:rPr>
              <a:t>Autor</a:t>
            </a:r>
            <a:r>
              <a:rPr lang="en-US" altLang="zh-CN" sz="2800" dirty="0" smtClean="0">
                <a:solidFill>
                  <a:srgbClr val="FFC000"/>
                </a:solidFill>
                <a:latin typeface="umb10" pitchFamily="18" charset="0"/>
              </a:rPr>
              <a:t>, Kearney and Katz(2008)</a:t>
            </a:r>
          </a:p>
          <a:p>
            <a:pPr lvl="0"/>
            <a:r>
              <a:rPr lang="en-US" altLang="zh-CN" sz="2800" dirty="0" smtClean="0"/>
              <a:t>RES and </a:t>
            </a:r>
            <a:r>
              <a:rPr lang="en-US" altLang="zh-CN" sz="2800" smtClean="0"/>
              <a:t>NBER working paper</a:t>
            </a:r>
            <a:endParaRPr lang="en-US" altLang="zh-CN" sz="2800" dirty="0" smtClean="0"/>
          </a:p>
          <a:p>
            <a:pPr lvl="0"/>
            <a:endParaRPr lang="en-US" altLang="zh-CN" sz="2800" dirty="0" smtClean="0"/>
          </a:p>
          <a:p>
            <a:pPr lvl="0"/>
            <a:endParaRPr lang="zh-CN" altLang="zh-CN" dirty="0"/>
          </a:p>
        </p:txBody>
      </p:sp>
    </p:spTree>
    <p:extLst>
      <p:ext uri="{BB962C8B-B14F-4D97-AF65-F5344CB8AC3E}">
        <p14:creationId xmlns:p14="http://schemas.microsoft.com/office/powerpoint/2010/main" val="415134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lstStyle/>
          <a:p>
            <a:pPr>
              <a:buNone/>
            </a:pPr>
            <a:r>
              <a:rPr lang="en-US" altLang="zh-CN" sz="2800" dirty="0" err="1" smtClean="0">
                <a:solidFill>
                  <a:srgbClr val="FFC000"/>
                </a:solidFill>
              </a:rPr>
              <a:t>Quantile</a:t>
            </a:r>
            <a:r>
              <a:rPr lang="en-US" altLang="zh-CN" sz="2800" dirty="0" smtClean="0">
                <a:solidFill>
                  <a:srgbClr val="FFC000"/>
                </a:solidFill>
              </a:rPr>
              <a:t> Regression</a:t>
            </a:r>
          </a:p>
          <a:p>
            <a:pPr>
              <a:buNone/>
            </a:pPr>
            <a:endParaRPr lang="en-US" altLang="zh-CN" sz="2800" dirty="0" smtClean="0">
              <a:solidFill>
                <a:srgbClr val="FFC000"/>
              </a:solidFill>
            </a:endParaRPr>
          </a:p>
          <a:p>
            <a:pPr>
              <a:buNone/>
            </a:pPr>
            <a:endParaRPr lang="en-US" altLang="zh-CN" sz="2800" dirty="0" smtClean="0">
              <a:solidFill>
                <a:srgbClr val="FFC000"/>
              </a:solidFill>
            </a:endParaRPr>
          </a:p>
          <a:p>
            <a:r>
              <a:rPr lang="en-US" altLang="zh-CN" sz="2800" dirty="0" smtClean="0">
                <a:solidFill>
                  <a:srgbClr val="FFC000"/>
                </a:solidFill>
              </a:rPr>
              <a:t>Then we can get a predict distribution but we can not use it directly to make the counterfactual fact because it is a conditional distribution.</a:t>
            </a:r>
          </a:p>
          <a:p>
            <a:r>
              <a:rPr lang="en-US" altLang="zh-CN" sz="2800" dirty="0" smtClean="0">
                <a:solidFill>
                  <a:srgbClr val="FFC000"/>
                </a:solidFill>
              </a:rPr>
              <a:t>Following the MM method, we can get the unconditional </a:t>
            </a:r>
            <a:r>
              <a:rPr lang="en-US" altLang="zh-CN" sz="2800" dirty="0" err="1" smtClean="0">
                <a:solidFill>
                  <a:srgbClr val="FFC000"/>
                </a:solidFill>
              </a:rPr>
              <a:t>quantile</a:t>
            </a:r>
            <a:r>
              <a:rPr lang="en-US" altLang="zh-CN" sz="2800" dirty="0" smtClean="0">
                <a:solidFill>
                  <a:srgbClr val="FFC000"/>
                </a:solidFill>
              </a:rPr>
              <a:t> distribution</a:t>
            </a:r>
          </a:p>
          <a:p>
            <a:endParaRPr lang="zh-CN" altLang="en-US" dirty="0">
              <a:solidFill>
                <a:srgbClr val="FFC000"/>
              </a:solidFill>
            </a:endParaRPr>
          </a:p>
        </p:txBody>
      </p:sp>
      <p:graphicFrame>
        <p:nvGraphicFramePr>
          <p:cNvPr id="66565" name="Object 5"/>
          <p:cNvGraphicFramePr>
            <a:graphicFrameLocks noChangeAspect="1"/>
          </p:cNvGraphicFramePr>
          <p:nvPr/>
        </p:nvGraphicFramePr>
        <p:xfrm>
          <a:off x="1857356" y="2285992"/>
          <a:ext cx="4889534" cy="571504"/>
        </p:xfrm>
        <a:graphic>
          <a:graphicData uri="http://schemas.openxmlformats.org/presentationml/2006/ole">
            <mc:AlternateContent xmlns:mc="http://schemas.openxmlformats.org/markup-compatibility/2006">
              <mc:Choice xmlns:v="urn:schemas-microsoft-com:vml" Requires="v">
                <p:oleObj spid="_x0000_s83026" name="Equation" r:id="rId4" imgW="1955520" imgH="228600" progId="Equation.DSMT4">
                  <p:embed/>
                </p:oleObj>
              </mc:Choice>
              <mc:Fallback>
                <p:oleObj name="Equation" r:id="rId4" imgW="195552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2285992"/>
                        <a:ext cx="4889534" cy="571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500174"/>
            <a:ext cx="8401080" cy="4625989"/>
          </a:xfrm>
        </p:spPr>
        <p:txBody>
          <a:bodyPr/>
          <a:lstStyle/>
          <a:p>
            <a:r>
              <a:rPr lang="en-US" altLang="zh-CN" dirty="0" smtClean="0">
                <a:solidFill>
                  <a:srgbClr val="FFC000"/>
                </a:solidFill>
              </a:rPr>
              <a:t>If U is a uniform distribution on [0,1], then</a:t>
            </a:r>
          </a:p>
          <a:p>
            <a:pPr>
              <a:buNone/>
            </a:pPr>
            <a:r>
              <a:rPr lang="en-US" altLang="zh-CN" dirty="0" smtClean="0">
                <a:solidFill>
                  <a:srgbClr val="FFC000"/>
                </a:solidFill>
              </a:rPr>
              <a:t> satisfies distribution of </a:t>
            </a:r>
            <a:r>
              <a:rPr lang="en-US" altLang="zh-CN" i="1" dirty="0" smtClean="0">
                <a:solidFill>
                  <a:srgbClr val="FFC000"/>
                </a:solidFill>
              </a:rPr>
              <a:t>F</a:t>
            </a:r>
            <a:r>
              <a:rPr lang="en-US" altLang="zh-CN" dirty="0" smtClean="0">
                <a:solidFill>
                  <a:srgbClr val="FFC000"/>
                </a:solidFill>
              </a:rPr>
              <a:t>. </a:t>
            </a:r>
          </a:p>
          <a:p>
            <a:pPr>
              <a:buNone/>
            </a:pPr>
            <a:endParaRPr lang="en-US" altLang="zh-CN" dirty="0" smtClean="0">
              <a:solidFill>
                <a:srgbClr val="FFC000"/>
              </a:solidFill>
            </a:endParaRPr>
          </a:p>
          <a:p>
            <a:pPr>
              <a:buNone/>
            </a:pPr>
            <a:endParaRPr lang="en-US" altLang="zh-CN" dirty="0" smtClean="0">
              <a:solidFill>
                <a:srgbClr val="FFC000"/>
              </a:solidFill>
            </a:endParaRPr>
          </a:p>
          <a:p>
            <a:r>
              <a:rPr lang="en-US" altLang="zh-CN" dirty="0" smtClean="0">
                <a:solidFill>
                  <a:srgbClr val="FFC000"/>
                </a:solidFill>
              </a:rPr>
              <a:t>So if                  come from a U[0,1],we can get  </a:t>
            </a:r>
            <a:r>
              <a:rPr lang="en-US" altLang="zh-CN" i="1" dirty="0" smtClean="0">
                <a:solidFill>
                  <a:srgbClr val="FFC000"/>
                </a:solidFill>
              </a:rPr>
              <a:t>l  </a:t>
            </a:r>
            <a:r>
              <a:rPr lang="en-US" altLang="zh-CN" dirty="0" smtClean="0">
                <a:solidFill>
                  <a:srgbClr val="FFC000"/>
                </a:solidFill>
              </a:rPr>
              <a:t>quantiles from regressions.  Then </a:t>
            </a:r>
            <a:r>
              <a:rPr lang="en-US" altLang="zh-CN" i="1" dirty="0" smtClean="0">
                <a:solidFill>
                  <a:srgbClr val="FFC000"/>
                </a:solidFill>
              </a:rPr>
              <a:t>I</a:t>
            </a:r>
            <a:r>
              <a:rPr lang="en-US" altLang="zh-CN" dirty="0" smtClean="0">
                <a:solidFill>
                  <a:srgbClr val="FFC000"/>
                </a:solidFill>
              </a:rPr>
              <a:t> </a:t>
            </a:r>
            <a:r>
              <a:rPr lang="en-US" altLang="zh-CN" dirty="0" err="1" smtClean="0">
                <a:solidFill>
                  <a:srgbClr val="FFC000"/>
                </a:solidFill>
              </a:rPr>
              <a:t>quantiles</a:t>
            </a:r>
            <a:r>
              <a:rPr lang="en-US" altLang="zh-CN" dirty="0" smtClean="0">
                <a:solidFill>
                  <a:srgbClr val="FFC000"/>
                </a:solidFill>
              </a:rPr>
              <a:t> can be looked as a random sample drawn from a distribution conditional on X. </a:t>
            </a:r>
          </a:p>
          <a:p>
            <a:endParaRPr lang="zh-CN" altLang="en-US" dirty="0">
              <a:solidFill>
                <a:srgbClr val="FFC000"/>
              </a:solidFill>
            </a:endParaRPr>
          </a:p>
        </p:txBody>
      </p:sp>
      <p:graphicFrame>
        <p:nvGraphicFramePr>
          <p:cNvPr id="67586" name="Object 2"/>
          <p:cNvGraphicFramePr>
            <a:graphicFrameLocks noChangeAspect="1"/>
          </p:cNvGraphicFramePr>
          <p:nvPr/>
        </p:nvGraphicFramePr>
        <p:xfrm>
          <a:off x="7884368" y="1556792"/>
          <a:ext cx="1104123" cy="509595"/>
        </p:xfrm>
        <a:graphic>
          <a:graphicData uri="http://schemas.openxmlformats.org/presentationml/2006/ole">
            <mc:AlternateContent xmlns:mc="http://schemas.openxmlformats.org/markup-compatibility/2006">
              <mc:Choice xmlns:v="urn:schemas-microsoft-com:vml" Requires="v">
                <p:oleObj spid="_x0000_s84120" name="Equation" r:id="rId4" imgW="495000" imgH="228600" progId="Equation.DSMT4">
                  <p:embed/>
                </p:oleObj>
              </mc:Choice>
              <mc:Fallback>
                <p:oleObj name="Equation" r:id="rId4" imgW="4950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4368" y="1556792"/>
                        <a:ext cx="1104123" cy="5095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7" name="Object 3"/>
          <p:cNvGraphicFramePr>
            <a:graphicFrameLocks noChangeAspect="1"/>
          </p:cNvGraphicFramePr>
          <p:nvPr/>
        </p:nvGraphicFramePr>
        <p:xfrm>
          <a:off x="1763688" y="3933056"/>
          <a:ext cx="1391556" cy="471490"/>
        </p:xfrm>
        <a:graphic>
          <a:graphicData uri="http://schemas.openxmlformats.org/presentationml/2006/ole">
            <mc:AlternateContent xmlns:mc="http://schemas.openxmlformats.org/markup-compatibility/2006">
              <mc:Choice xmlns:v="urn:schemas-microsoft-com:vml" Requires="v">
                <p:oleObj spid="_x0000_s84121" name="Equation" r:id="rId6" imgW="634680" imgH="228600" progId="Equation.DSMT4">
                  <p:embed/>
                </p:oleObj>
              </mc:Choice>
              <mc:Fallback>
                <p:oleObj name="Equation" r:id="rId6" imgW="63468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3933056"/>
                        <a:ext cx="1391556" cy="4714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Brown at el(1980)</a:t>
            </a:r>
            <a:endParaRPr lang="zh-CN" altLang="en-US" dirty="0"/>
          </a:p>
        </p:txBody>
      </p:sp>
      <p:sp>
        <p:nvSpPr>
          <p:cNvPr id="3" name="内容占位符 2"/>
          <p:cNvSpPr>
            <a:spLocks noGrp="1"/>
          </p:cNvSpPr>
          <p:nvPr>
            <p:ph idx="1"/>
          </p:nvPr>
        </p:nvSpPr>
        <p:spPr/>
        <p:txBody>
          <a:bodyPr/>
          <a:lstStyle/>
          <a:p>
            <a:r>
              <a:rPr lang="en-US" altLang="zh-CN" dirty="0" smtClean="0">
                <a:solidFill>
                  <a:srgbClr val="FFC000"/>
                </a:solidFill>
                <a:latin typeface="umb10" pitchFamily="18" charset="0"/>
              </a:rPr>
              <a:t>the second term</a:t>
            </a:r>
          </a:p>
          <a:p>
            <a:pPr>
              <a:buNone/>
            </a:pPr>
            <a:endParaRPr lang="en-US" altLang="zh-CN" dirty="0" smtClean="0">
              <a:solidFill>
                <a:srgbClr val="FFC000"/>
              </a:solidFill>
              <a:latin typeface="umb10" pitchFamily="18" charset="0"/>
            </a:endParaRPr>
          </a:p>
          <a:p>
            <a:pPr>
              <a:buNone/>
            </a:pPr>
            <a:endParaRPr lang="en-US" altLang="zh-CN" dirty="0" smtClean="0">
              <a:solidFill>
                <a:srgbClr val="FFC000"/>
              </a:solidFill>
              <a:latin typeface="umb10" pitchFamily="18" charset="0"/>
            </a:endParaRPr>
          </a:p>
          <a:p>
            <a:pPr>
              <a:buNone/>
            </a:pPr>
            <a:endParaRPr lang="en-US" altLang="zh-CN" dirty="0" smtClean="0">
              <a:solidFill>
                <a:srgbClr val="FFC000"/>
              </a:solidFill>
              <a:latin typeface="umb10" pitchFamily="18" charset="0"/>
            </a:endParaRPr>
          </a:p>
          <a:p>
            <a:pPr>
              <a:buNone/>
            </a:pPr>
            <a:endParaRPr lang="en-US" altLang="zh-CN" i="1" dirty="0" smtClean="0">
              <a:solidFill>
                <a:srgbClr val="FFC000"/>
              </a:solidFill>
              <a:latin typeface="umb10" pitchFamily="18" charset="0"/>
            </a:endParaRPr>
          </a:p>
          <a:p>
            <a:pPr>
              <a:buNone/>
            </a:pPr>
            <a:r>
              <a:rPr lang="en-US" altLang="zh-CN" i="1" dirty="0" smtClean="0">
                <a:solidFill>
                  <a:srgbClr val="FFC000"/>
                </a:solidFill>
                <a:latin typeface="umb10" pitchFamily="18" charset="0"/>
              </a:rPr>
              <a:t>X </a:t>
            </a:r>
            <a:r>
              <a:rPr lang="en-US" altLang="zh-CN" dirty="0" smtClean="0">
                <a:solidFill>
                  <a:srgbClr val="FFC000"/>
                </a:solidFill>
                <a:latin typeface="umb10" pitchFamily="18" charset="0"/>
              </a:rPr>
              <a:t>is the average characteristics of males or females in industry </a:t>
            </a:r>
            <a:r>
              <a:rPr lang="en-US" altLang="zh-CN" i="1" dirty="0" smtClean="0">
                <a:solidFill>
                  <a:srgbClr val="FFC000"/>
                </a:solidFill>
                <a:latin typeface="umb10" pitchFamily="18" charset="0"/>
              </a:rPr>
              <a:t>j.</a:t>
            </a:r>
          </a:p>
          <a:p>
            <a:endParaRPr lang="zh-CN" altLang="en-US" dirty="0"/>
          </a:p>
        </p:txBody>
      </p:sp>
      <p:graphicFrame>
        <p:nvGraphicFramePr>
          <p:cNvPr id="177155" name="Object 5"/>
          <p:cNvGraphicFramePr>
            <a:graphicFrameLocks noChangeAspect="1"/>
          </p:cNvGraphicFramePr>
          <p:nvPr/>
        </p:nvGraphicFramePr>
        <p:xfrm>
          <a:off x="611560" y="2708920"/>
          <a:ext cx="7337425" cy="1368425"/>
        </p:xfrm>
        <a:graphic>
          <a:graphicData uri="http://schemas.openxmlformats.org/presentationml/2006/ole">
            <mc:AlternateContent xmlns:mc="http://schemas.openxmlformats.org/markup-compatibility/2006">
              <mc:Choice xmlns:v="urn:schemas-microsoft-com:vml" Requires="v">
                <p:oleObj spid="_x0000_s177235" name="Equation" r:id="rId4" imgW="2806560" imgH="583920" progId="Equation.DSMT4">
                  <p:embed/>
                </p:oleObj>
              </mc:Choice>
              <mc:Fallback>
                <p:oleObj name="Equation" r:id="rId4" imgW="2806560" imgH="5839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708920"/>
                        <a:ext cx="7337425" cy="136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155"/>
                                        </p:tgtEl>
                                        <p:attrNameLst>
                                          <p:attrName>style.visibility</p:attrName>
                                        </p:attrNameLst>
                                      </p:cBhvr>
                                      <p:to>
                                        <p:strVal val="visible"/>
                                      </p:to>
                                    </p:set>
                                    <p:animEffect transition="in" filter="fade">
                                      <p:cBhvr>
                                        <p:cTn id="12" dur="2000"/>
                                        <p:tgtEl>
                                          <p:spTgt spid="177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214422"/>
            <a:ext cx="8472518" cy="5143536"/>
          </a:xfrm>
        </p:spPr>
        <p:txBody>
          <a:bodyPr>
            <a:normAutofit lnSpcReduction="10000"/>
          </a:bodyPr>
          <a:lstStyle/>
          <a:p>
            <a:r>
              <a:rPr lang="en-US" altLang="zh-CN" sz="2800" dirty="0" smtClean="0">
                <a:solidFill>
                  <a:srgbClr val="FFC000"/>
                </a:solidFill>
              </a:rPr>
              <a:t>How to get the unconditional distribution based on estimated coefficients</a:t>
            </a:r>
          </a:p>
          <a:p>
            <a:pPr marL="514350" indent="-514350">
              <a:buFont typeface="+mj-lt"/>
              <a:buAutoNum type="alphaLcParenR"/>
            </a:pPr>
            <a:r>
              <a:rPr lang="en-US" altLang="zh-CN" sz="2800" dirty="0" smtClean="0">
                <a:solidFill>
                  <a:srgbClr val="FFC000"/>
                </a:solidFill>
              </a:rPr>
              <a:t>Generate a random sample of size </a:t>
            </a:r>
            <a:r>
              <a:rPr lang="en-US" altLang="zh-CN" sz="2800" i="1" dirty="0" smtClean="0">
                <a:solidFill>
                  <a:srgbClr val="FFC000"/>
                </a:solidFill>
              </a:rPr>
              <a:t>m</a:t>
            </a:r>
            <a:r>
              <a:rPr lang="en-US" altLang="zh-CN" sz="2800" dirty="0" smtClean="0">
                <a:solidFill>
                  <a:srgbClr val="FFC000"/>
                </a:solidFill>
              </a:rPr>
              <a:t> from a U[0,1] :</a:t>
            </a:r>
          </a:p>
          <a:p>
            <a:pPr marL="514350" indent="-514350">
              <a:buFont typeface="+mj-lt"/>
              <a:buAutoNum type="alphaLcParenR"/>
            </a:pPr>
            <a:endParaRPr lang="en-US" altLang="zh-CN" sz="2800" dirty="0" smtClean="0">
              <a:solidFill>
                <a:srgbClr val="FFC000"/>
              </a:solidFill>
            </a:endParaRPr>
          </a:p>
          <a:p>
            <a:pPr marL="514350" indent="-514350">
              <a:buFont typeface="+mj-lt"/>
              <a:buAutoNum type="alphaLcParenR"/>
            </a:pPr>
            <a:r>
              <a:rPr lang="en-US" altLang="zh-CN" sz="2800" dirty="0" smtClean="0">
                <a:solidFill>
                  <a:srgbClr val="FFC000"/>
                </a:solidFill>
              </a:rPr>
              <a:t>In the female  sample, make </a:t>
            </a:r>
            <a:r>
              <a:rPr lang="en-US" altLang="zh-CN" sz="2800" i="1" dirty="0" smtClean="0">
                <a:solidFill>
                  <a:srgbClr val="FFC000"/>
                </a:solidFill>
              </a:rPr>
              <a:t>m</a:t>
            </a:r>
            <a:r>
              <a:rPr lang="en-US" altLang="zh-CN" sz="2800" dirty="0" smtClean="0">
                <a:solidFill>
                  <a:srgbClr val="FFC000"/>
                </a:solidFill>
              </a:rPr>
              <a:t> </a:t>
            </a:r>
            <a:r>
              <a:rPr lang="en-US" altLang="zh-CN" sz="2800" dirty="0" err="1" smtClean="0">
                <a:solidFill>
                  <a:srgbClr val="FFC000"/>
                </a:solidFill>
              </a:rPr>
              <a:t>quantile</a:t>
            </a:r>
            <a:r>
              <a:rPr lang="en-US" altLang="zh-CN" sz="2800" dirty="0" smtClean="0">
                <a:solidFill>
                  <a:srgbClr val="FFC000"/>
                </a:solidFill>
              </a:rPr>
              <a:t> regressions on every                     to yield m estimates of the QR coefficients vectors</a:t>
            </a:r>
          </a:p>
          <a:p>
            <a:pPr marL="514350" indent="-514350">
              <a:buFont typeface="+mj-lt"/>
              <a:buAutoNum type="alphaLcParenR"/>
            </a:pPr>
            <a:r>
              <a:rPr lang="en-US" altLang="zh-CN" sz="2800" dirty="0" smtClean="0">
                <a:solidFill>
                  <a:srgbClr val="FFC000"/>
                </a:solidFill>
              </a:rPr>
              <a:t>Generate a random sample of size </a:t>
            </a:r>
            <a:r>
              <a:rPr lang="en-US" altLang="zh-CN" sz="2800" i="1" dirty="0" smtClean="0">
                <a:solidFill>
                  <a:srgbClr val="FFC000"/>
                </a:solidFill>
              </a:rPr>
              <a:t>m </a:t>
            </a:r>
            <a:r>
              <a:rPr lang="en-US" altLang="zh-CN" sz="2800" dirty="0" smtClean="0">
                <a:solidFill>
                  <a:srgbClr val="FFC000"/>
                </a:solidFill>
              </a:rPr>
              <a:t>with replacement from male sample:</a:t>
            </a:r>
          </a:p>
          <a:p>
            <a:pPr marL="514350" indent="-514350">
              <a:buFont typeface="+mj-lt"/>
              <a:buAutoNum type="alphaLcParenR"/>
            </a:pPr>
            <a:r>
              <a:rPr lang="en-US" altLang="zh-CN" sz="2800" dirty="0" smtClean="0">
                <a:solidFill>
                  <a:srgbClr val="FFC000"/>
                </a:solidFill>
              </a:rPr>
              <a:t>Combine  b) and c)  to get the new sample with  size  </a:t>
            </a:r>
            <a:r>
              <a:rPr lang="en-US" altLang="zh-CN" sz="2800" i="1" dirty="0" smtClean="0">
                <a:solidFill>
                  <a:srgbClr val="FFC000"/>
                </a:solidFill>
              </a:rPr>
              <a:t>m</a:t>
            </a:r>
          </a:p>
          <a:p>
            <a:pPr marL="514350" indent="-514350">
              <a:buNone/>
            </a:pPr>
            <a:endParaRPr lang="en-US" altLang="zh-CN" dirty="0" smtClean="0">
              <a:solidFill>
                <a:srgbClr val="FFC000"/>
              </a:solidFill>
            </a:endParaRPr>
          </a:p>
          <a:p>
            <a:pPr>
              <a:buNone/>
            </a:pPr>
            <a:endParaRPr lang="zh-CN" altLang="en-US" dirty="0">
              <a:solidFill>
                <a:srgbClr val="FFC000"/>
              </a:solidFill>
            </a:endParaRPr>
          </a:p>
        </p:txBody>
      </p:sp>
      <p:graphicFrame>
        <p:nvGraphicFramePr>
          <p:cNvPr id="86019" name="Object 3"/>
          <p:cNvGraphicFramePr>
            <a:graphicFrameLocks noChangeAspect="1"/>
          </p:cNvGraphicFramePr>
          <p:nvPr/>
        </p:nvGraphicFramePr>
        <p:xfrm>
          <a:off x="3214678" y="2500306"/>
          <a:ext cx="1285884" cy="514353"/>
        </p:xfrm>
        <a:graphic>
          <a:graphicData uri="http://schemas.openxmlformats.org/presentationml/2006/ole">
            <mc:AlternateContent xmlns:mc="http://schemas.openxmlformats.org/markup-compatibility/2006">
              <mc:Choice xmlns:v="urn:schemas-microsoft-com:vml" Requires="v">
                <p:oleObj spid="_x0000_s85354" name="Equation" r:id="rId4" imgW="571320" imgH="228600" progId="Equation.DSMT4">
                  <p:embed/>
                </p:oleObj>
              </mc:Choice>
              <mc:Fallback>
                <p:oleObj name="Equation" r:id="rId4" imgW="5713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2500306"/>
                        <a:ext cx="1285884" cy="514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4" name="Object 8"/>
          <p:cNvGraphicFramePr>
            <a:graphicFrameLocks noChangeAspect="1"/>
          </p:cNvGraphicFramePr>
          <p:nvPr/>
        </p:nvGraphicFramePr>
        <p:xfrm>
          <a:off x="2285984" y="3357562"/>
          <a:ext cx="1643074" cy="512531"/>
        </p:xfrm>
        <a:graphic>
          <a:graphicData uri="http://schemas.openxmlformats.org/presentationml/2006/ole">
            <mc:AlternateContent xmlns:mc="http://schemas.openxmlformats.org/markup-compatibility/2006">
              <mc:Choice xmlns:v="urn:schemas-microsoft-com:vml" Requires="v">
                <p:oleObj spid="_x0000_s85355" name="Equation" r:id="rId6" imgW="825480" imgH="228600" progId="Equation.DSMT4">
                  <p:embed/>
                </p:oleObj>
              </mc:Choice>
              <mc:Fallback>
                <p:oleObj name="Equation" r:id="rId6" imgW="82548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3357562"/>
                        <a:ext cx="1643074" cy="512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1"/>
          <p:cNvGraphicFramePr>
            <a:graphicFrameLocks noChangeAspect="1"/>
          </p:cNvGraphicFramePr>
          <p:nvPr/>
        </p:nvGraphicFramePr>
        <p:xfrm>
          <a:off x="5857884" y="4572008"/>
          <a:ext cx="1238250" cy="571500"/>
        </p:xfrm>
        <a:graphic>
          <a:graphicData uri="http://schemas.openxmlformats.org/presentationml/2006/ole">
            <mc:AlternateContent xmlns:mc="http://schemas.openxmlformats.org/markup-compatibility/2006">
              <mc:Choice xmlns:v="urn:schemas-microsoft-com:vml" Requires="v">
                <p:oleObj spid="_x0000_s85356" name="Equation" r:id="rId8" imgW="495000" imgH="228600" progId="Equation.DSMT4">
                  <p:embed/>
                </p:oleObj>
              </mc:Choice>
              <mc:Fallback>
                <p:oleObj name="Equation" r:id="rId8" imgW="49500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7884" y="4572008"/>
                        <a:ext cx="1238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3"/>
          <p:cNvGraphicFramePr>
            <a:graphicFrameLocks noChangeAspect="1"/>
          </p:cNvGraphicFramePr>
          <p:nvPr/>
        </p:nvGraphicFramePr>
        <p:xfrm>
          <a:off x="4000496" y="3786190"/>
          <a:ext cx="800397" cy="500066"/>
        </p:xfrm>
        <a:graphic>
          <a:graphicData uri="http://schemas.openxmlformats.org/presentationml/2006/ole">
            <mc:AlternateContent xmlns:mc="http://schemas.openxmlformats.org/markup-compatibility/2006">
              <mc:Choice xmlns:v="urn:schemas-microsoft-com:vml" Requires="v">
                <p:oleObj spid="_x0000_s85357" name="Equation" r:id="rId10" imgW="406080" imgH="253800" progId="Equation.DSMT4">
                  <p:embed/>
                </p:oleObj>
              </mc:Choice>
              <mc:Fallback>
                <p:oleObj name="Equation" r:id="rId10" imgW="406080" imgH="2538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0496" y="3786190"/>
                        <a:ext cx="800397" cy="500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
          <p:cNvGraphicFramePr>
            <a:graphicFrameLocks noChangeAspect="1"/>
          </p:cNvGraphicFramePr>
          <p:nvPr/>
        </p:nvGraphicFramePr>
        <p:xfrm>
          <a:off x="2857488" y="5572140"/>
          <a:ext cx="3457575" cy="571500"/>
        </p:xfrm>
        <a:graphic>
          <a:graphicData uri="http://schemas.openxmlformats.org/presentationml/2006/ole">
            <mc:AlternateContent xmlns:mc="http://schemas.openxmlformats.org/markup-compatibility/2006">
              <mc:Choice xmlns:v="urn:schemas-microsoft-com:vml" Requires="v">
                <p:oleObj spid="_x0000_s85358" name="Equation" r:id="rId12" imgW="1536480" imgH="253800" progId="Equation.DSMT4">
                  <p:embed/>
                </p:oleObj>
              </mc:Choice>
              <mc:Fallback>
                <p:oleObj name="Equation" r:id="rId12" imgW="1536480" imgH="2538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488" y="5572140"/>
                        <a:ext cx="345757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357298"/>
            <a:ext cx="8229600" cy="5286412"/>
          </a:xfrm>
        </p:spPr>
        <p:txBody>
          <a:bodyPr>
            <a:normAutofit lnSpcReduction="10000"/>
          </a:bodyPr>
          <a:lstStyle/>
          <a:p>
            <a:r>
              <a:rPr lang="en-US" altLang="zh-CN" sz="2800" dirty="0" smtClean="0">
                <a:solidFill>
                  <a:srgbClr val="FFC000"/>
                </a:solidFill>
              </a:rPr>
              <a:t>How to get the unconditional distribution based on the distribution of attributes such as </a:t>
            </a:r>
            <a:r>
              <a:rPr lang="en-US" altLang="zh-CN" sz="2800" i="1" dirty="0" smtClean="0">
                <a:solidFill>
                  <a:srgbClr val="FFC000"/>
                </a:solidFill>
              </a:rPr>
              <a:t>education</a:t>
            </a:r>
            <a:r>
              <a:rPr lang="en-US" altLang="zh-CN" sz="2800" dirty="0" smtClean="0">
                <a:solidFill>
                  <a:srgbClr val="FFC000"/>
                </a:solidFill>
              </a:rPr>
              <a:t>?</a:t>
            </a:r>
          </a:p>
          <a:p>
            <a:pPr marL="514350" indent="-514350">
              <a:buFont typeface="+mj-lt"/>
              <a:buAutoNum type="alphaLcParenR"/>
            </a:pPr>
            <a:r>
              <a:rPr lang="en-US" altLang="zh-CN" sz="2800" dirty="0" smtClean="0">
                <a:solidFill>
                  <a:srgbClr val="FFC000"/>
                </a:solidFill>
              </a:rPr>
              <a:t>Get a unconditional distribution of female wage</a:t>
            </a:r>
          </a:p>
          <a:p>
            <a:pPr marL="514350" indent="-514350">
              <a:buFont typeface="+mj-lt"/>
              <a:buAutoNum type="alphaLcParenR"/>
            </a:pPr>
            <a:endParaRPr lang="en-US" altLang="zh-CN" sz="2800" dirty="0" smtClean="0">
              <a:solidFill>
                <a:srgbClr val="FFC000"/>
              </a:solidFill>
            </a:endParaRPr>
          </a:p>
          <a:p>
            <a:pPr marL="514350" indent="-514350">
              <a:buFont typeface="+mj-lt"/>
              <a:buAutoNum type="alphaLcParenR"/>
            </a:pPr>
            <a:r>
              <a:rPr lang="en-US" altLang="zh-CN" sz="2800" dirty="0" smtClean="0">
                <a:solidFill>
                  <a:srgbClr val="FFC000"/>
                </a:solidFill>
              </a:rPr>
              <a:t>Calculate a share of certain group in the whole male sample        </a:t>
            </a:r>
          </a:p>
          <a:p>
            <a:pPr marL="514350" indent="-514350">
              <a:buFont typeface="+mj-lt"/>
              <a:buAutoNum type="alphaLcParenR"/>
            </a:pPr>
            <a:r>
              <a:rPr lang="en-US" altLang="zh-CN" sz="2800" dirty="0" smtClean="0">
                <a:solidFill>
                  <a:srgbClr val="FFC000"/>
                </a:solidFill>
              </a:rPr>
              <a:t>Draw a sample of size            with replacement from the certain group sample in</a:t>
            </a:r>
          </a:p>
          <a:p>
            <a:pPr marL="514350" indent="-514350">
              <a:buFont typeface="+mj-lt"/>
              <a:buAutoNum type="alphaLcParenR"/>
            </a:pPr>
            <a:r>
              <a:rPr lang="en-US" altLang="zh-CN" sz="2800" dirty="0" smtClean="0">
                <a:solidFill>
                  <a:srgbClr val="FFC000"/>
                </a:solidFill>
              </a:rPr>
              <a:t>Repeat the procedures to other groups and combine them to get the whole sample, thus the unconditional distribution of female wage if female had the same education as the male. </a:t>
            </a:r>
          </a:p>
        </p:txBody>
      </p:sp>
      <p:graphicFrame>
        <p:nvGraphicFramePr>
          <p:cNvPr id="87042" name="Object 2"/>
          <p:cNvGraphicFramePr>
            <a:graphicFrameLocks noChangeAspect="1"/>
          </p:cNvGraphicFramePr>
          <p:nvPr/>
        </p:nvGraphicFramePr>
        <p:xfrm>
          <a:off x="3000364" y="2643182"/>
          <a:ext cx="3025399" cy="571504"/>
        </p:xfrm>
        <a:graphic>
          <a:graphicData uri="http://schemas.openxmlformats.org/presentationml/2006/ole">
            <mc:AlternateContent xmlns:mc="http://schemas.openxmlformats.org/markup-compatibility/2006">
              <mc:Choice xmlns:v="urn:schemas-microsoft-com:vml" Requires="v">
                <p:oleObj spid="_x0000_s86378" name="Equation" r:id="rId4" imgW="1536480" imgH="253800" progId="Equation.DSMT4">
                  <p:embed/>
                </p:oleObj>
              </mc:Choice>
              <mc:Fallback>
                <p:oleObj name="Equation" r:id="rId4" imgW="1536480" imgH="2538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643182"/>
                        <a:ext cx="3025399" cy="571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3" name="Object 3"/>
          <p:cNvGraphicFramePr>
            <a:graphicFrameLocks noChangeAspect="1"/>
          </p:cNvGraphicFramePr>
          <p:nvPr/>
        </p:nvGraphicFramePr>
        <p:xfrm>
          <a:off x="4483100" y="3314700"/>
          <a:ext cx="177800" cy="228600"/>
        </p:xfrm>
        <a:graphic>
          <a:graphicData uri="http://schemas.openxmlformats.org/presentationml/2006/ole">
            <mc:AlternateContent xmlns:mc="http://schemas.openxmlformats.org/markup-compatibility/2006">
              <mc:Choice xmlns:v="urn:schemas-microsoft-com:vml" Requires="v">
                <p:oleObj spid="_x0000_s86379" name="Equation" r:id="rId6" imgW="177480" imgH="228600" progId="Equation.DSMT4">
                  <p:embed/>
                </p:oleObj>
              </mc:Choice>
              <mc:Fallback>
                <p:oleObj name="Equation" r:id="rId6" imgW="17748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3100" y="3314700"/>
                        <a:ext cx="1778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2214546" y="3500438"/>
          <a:ext cx="571504" cy="609052"/>
        </p:xfrm>
        <a:graphic>
          <a:graphicData uri="http://schemas.openxmlformats.org/presentationml/2006/ole">
            <mc:AlternateContent xmlns:mc="http://schemas.openxmlformats.org/markup-compatibility/2006">
              <mc:Choice xmlns:v="urn:schemas-microsoft-com:vml" Requires="v">
                <p:oleObj spid="_x0000_s86380" name="Equation" r:id="rId8" imgW="177480" imgH="241200" progId="Equation.DSMT4">
                  <p:embed/>
                </p:oleObj>
              </mc:Choice>
              <mc:Fallback>
                <p:oleObj name="Equation" r:id="rId8" imgW="17748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4546" y="3500438"/>
                        <a:ext cx="571504" cy="609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5" name="Object 5"/>
          <p:cNvGraphicFramePr>
            <a:graphicFrameLocks noChangeAspect="1"/>
          </p:cNvGraphicFramePr>
          <p:nvPr/>
        </p:nvGraphicFramePr>
        <p:xfrm>
          <a:off x="4214810" y="4000504"/>
          <a:ext cx="785818" cy="514846"/>
        </p:xfrm>
        <a:graphic>
          <a:graphicData uri="http://schemas.openxmlformats.org/presentationml/2006/ole">
            <mc:AlternateContent xmlns:mc="http://schemas.openxmlformats.org/markup-compatibility/2006">
              <mc:Choice xmlns:v="urn:schemas-microsoft-com:vml" Requires="v">
                <p:oleObj spid="_x0000_s86381" name="Equation" r:id="rId10" imgW="368280" imgH="241200" progId="Equation.DSMT4">
                  <p:embed/>
                </p:oleObj>
              </mc:Choice>
              <mc:Fallback>
                <p:oleObj name="Equation" r:id="rId10" imgW="368280" imgH="2412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4810" y="4000504"/>
                        <a:ext cx="785818" cy="514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5143504" y="4357694"/>
          <a:ext cx="3025775" cy="500062"/>
        </p:xfrm>
        <a:graphic>
          <a:graphicData uri="http://schemas.openxmlformats.org/presentationml/2006/ole">
            <mc:AlternateContent xmlns:mc="http://schemas.openxmlformats.org/markup-compatibility/2006">
              <mc:Choice xmlns:v="urn:schemas-microsoft-com:vml" Requires="v">
                <p:oleObj spid="_x0000_s86382" name="Equation" r:id="rId12" imgW="1536480" imgH="253800" progId="Equation.DSMT4">
                  <p:embed/>
                </p:oleObj>
              </mc:Choice>
              <mc:Fallback>
                <p:oleObj name="Equation" r:id="rId12" imgW="153648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3504" y="4357694"/>
                        <a:ext cx="3025775" cy="500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lstStyle/>
          <a:p>
            <a:pPr>
              <a:buNone/>
            </a:pPr>
            <a:endParaRPr lang="en-US" altLang="zh-CN" dirty="0" smtClean="0">
              <a:solidFill>
                <a:srgbClr val="FFC000"/>
              </a:solidFill>
            </a:endParaRPr>
          </a:p>
          <a:p>
            <a:pPr>
              <a:buNone/>
            </a:pPr>
            <a:endParaRPr lang="zh-CN" altLang="en-US" dirty="0">
              <a:solidFill>
                <a:srgbClr val="FFC000"/>
              </a:solidFill>
            </a:endParaRPr>
          </a:p>
        </p:txBody>
      </p:sp>
      <p:pic>
        <p:nvPicPr>
          <p:cNvPr id="6" name="Picture 2"/>
          <p:cNvPicPr>
            <a:picLocks noChangeAspect="1" noChangeArrowheads="1"/>
          </p:cNvPicPr>
          <p:nvPr/>
        </p:nvPicPr>
        <p:blipFill>
          <a:blip r:embed="rId3" cstate="print"/>
          <a:srcRect/>
          <a:stretch>
            <a:fillRect/>
          </a:stretch>
        </p:blipFill>
        <p:spPr bwMode="auto">
          <a:xfrm>
            <a:off x="428596" y="1428736"/>
            <a:ext cx="8169909" cy="485778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Machado and Mata(2005)</a:t>
            </a:r>
            <a:endParaRPr lang="zh-CN" altLang="en-US" dirty="0">
              <a:latin typeface="umb10" pitchFamily="18" charset="0"/>
            </a:endParaRPr>
          </a:p>
        </p:txBody>
      </p:sp>
      <p:sp>
        <p:nvSpPr>
          <p:cNvPr id="3" name="内容占位符 2"/>
          <p:cNvSpPr>
            <a:spLocks noGrp="1"/>
          </p:cNvSpPr>
          <p:nvPr>
            <p:ph idx="1"/>
          </p:nvPr>
        </p:nvSpPr>
        <p:spPr/>
        <p:txBody>
          <a:bodyPr/>
          <a:lstStyle/>
          <a:p>
            <a:r>
              <a:rPr lang="en-US" altLang="zh-CN" dirty="0" smtClean="0">
                <a:latin typeface="umb10" pitchFamily="18" charset="0"/>
              </a:rPr>
              <a:t>Pitfalls </a:t>
            </a:r>
          </a:p>
          <a:p>
            <a:endParaRPr lang="en-US" altLang="zh-CN" dirty="0" smtClean="0">
              <a:latin typeface="umb10" pitchFamily="18" charset="0"/>
            </a:endParaRPr>
          </a:p>
          <a:p>
            <a:r>
              <a:rPr lang="en-US" altLang="zh-CN" dirty="0" smtClean="0">
                <a:latin typeface="umb10" pitchFamily="18" charset="0"/>
              </a:rPr>
              <a:t>Very heavily computational process</a:t>
            </a:r>
          </a:p>
          <a:p>
            <a:endParaRPr lang="en-US" altLang="zh-CN" dirty="0" smtClean="0">
              <a:latin typeface="umb10" pitchFamily="18" charset="0"/>
            </a:endParaRPr>
          </a:p>
          <a:p>
            <a:endParaRPr lang="zh-CN" altLang="en-US" dirty="0">
              <a:latin typeface="umb10"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Some latest extensions</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285720" y="1285860"/>
            <a:ext cx="8572560" cy="5214974"/>
          </a:xfrm>
        </p:spPr>
        <p:txBody>
          <a:bodyPr>
            <a:normAutofit/>
          </a:bodyPr>
          <a:lstStyle/>
          <a:p>
            <a:r>
              <a:rPr lang="en-US" altLang="zh-CN" dirty="0" err="1" smtClean="0">
                <a:solidFill>
                  <a:srgbClr val="FFC000"/>
                </a:solidFill>
                <a:latin typeface="umb10" pitchFamily="18" charset="0"/>
              </a:rPr>
              <a:t>Melly</a:t>
            </a:r>
            <a:r>
              <a:rPr lang="en-US" altLang="zh-CN" dirty="0" smtClean="0">
                <a:solidFill>
                  <a:srgbClr val="FFC000"/>
                </a:solidFill>
                <a:latin typeface="umb10" pitchFamily="18" charset="0"/>
              </a:rPr>
              <a:t>(2006) and Albrecht et al(2007)</a:t>
            </a:r>
          </a:p>
          <a:p>
            <a:pPr>
              <a:buNone/>
            </a:pPr>
            <a:endParaRPr lang="en-US" altLang="zh-CN" dirty="0" smtClean="0">
              <a:solidFill>
                <a:srgbClr val="FFC000"/>
              </a:solidFill>
              <a:latin typeface="umb10" pitchFamily="18" charset="0"/>
            </a:endParaRPr>
          </a:p>
          <a:p>
            <a:pPr marL="514350" indent="-514350">
              <a:buFont typeface="+mj-lt"/>
              <a:buAutoNum type="alphaLcParenR"/>
            </a:pPr>
            <a:r>
              <a:rPr lang="en-US" altLang="zh-CN" dirty="0" smtClean="0">
                <a:solidFill>
                  <a:srgbClr val="FFC000"/>
                </a:solidFill>
                <a:latin typeface="umb10" pitchFamily="18" charset="0"/>
              </a:rPr>
              <a:t>Prove this procedure yields a consistent and asymptotically normal estimates of the </a:t>
            </a:r>
            <a:r>
              <a:rPr lang="en-US" altLang="zh-CN" dirty="0" err="1" smtClean="0">
                <a:solidFill>
                  <a:srgbClr val="FFC000"/>
                </a:solidFill>
                <a:latin typeface="umb10" pitchFamily="18" charset="0"/>
              </a:rPr>
              <a:t>quantiles</a:t>
            </a:r>
            <a:r>
              <a:rPr lang="en-US" altLang="zh-CN" dirty="0" smtClean="0">
                <a:solidFill>
                  <a:srgbClr val="FFC000"/>
                </a:solidFill>
                <a:latin typeface="umb10" pitchFamily="18" charset="0"/>
              </a:rPr>
              <a:t> of the counterfactual distribution.</a:t>
            </a:r>
          </a:p>
          <a:p>
            <a:pPr marL="514350" indent="-514350">
              <a:buFont typeface="+mj-lt"/>
              <a:buAutoNum type="alphaLcParenR"/>
            </a:pPr>
            <a:r>
              <a:rPr lang="en-US" altLang="zh-CN" dirty="0" smtClean="0">
                <a:solidFill>
                  <a:srgbClr val="FFC000"/>
                </a:solidFill>
                <a:latin typeface="umb10" pitchFamily="18" charset="0"/>
              </a:rPr>
              <a:t>Extend the MM method to account the self-selection.</a:t>
            </a:r>
          </a:p>
          <a:p>
            <a:pPr>
              <a:buNone/>
            </a:pPr>
            <a:endParaRPr lang="en-US" altLang="zh-CN" dirty="0" smtClean="0">
              <a:solidFill>
                <a:srgbClr val="FFC000"/>
              </a:solidFill>
            </a:endParaRPr>
          </a:p>
          <a:p>
            <a:pPr>
              <a:buNone/>
            </a:pPr>
            <a:endParaRPr lang="en-US" altLang="zh-CN" dirty="0" smtClean="0">
              <a:solidFill>
                <a:srgbClr val="FFC000"/>
              </a:solidFill>
            </a:endParaRPr>
          </a:p>
          <a:p>
            <a:pPr>
              <a:buNone/>
            </a:pPr>
            <a:endParaRPr lang="en-US" altLang="zh-CN" dirty="0" smtClean="0">
              <a:solidFill>
                <a:srgbClr val="FFC000"/>
              </a:solidFill>
            </a:endParaRPr>
          </a:p>
          <a:p>
            <a:endParaRPr lang="zh-CN" altLang="en-US" dirty="0">
              <a:solidFill>
                <a:srgbClr val="FFC000"/>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Some latest extensions</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normAutofit fontScale="92500"/>
          </a:bodyPr>
          <a:lstStyle/>
          <a:p>
            <a:r>
              <a:rPr lang="en-US" altLang="zh-CN" dirty="0" err="1" smtClean="0">
                <a:solidFill>
                  <a:srgbClr val="FFC000"/>
                </a:solidFill>
                <a:latin typeface="umb10" pitchFamily="18" charset="0"/>
              </a:rPr>
              <a:t>Firpo</a:t>
            </a:r>
            <a:r>
              <a:rPr lang="en-US" altLang="zh-CN" dirty="0" smtClean="0">
                <a:solidFill>
                  <a:srgbClr val="FFC000"/>
                </a:solidFill>
                <a:latin typeface="umb10" pitchFamily="18" charset="0"/>
              </a:rPr>
              <a:t>, Fortin and Lemieux(2007,2009) “FFL”</a:t>
            </a:r>
          </a:p>
          <a:p>
            <a:pPr>
              <a:buNone/>
            </a:pPr>
            <a:r>
              <a:rPr lang="en-US" altLang="zh-CN" dirty="0" smtClean="0">
                <a:solidFill>
                  <a:srgbClr val="FFC000"/>
                </a:solidFill>
                <a:latin typeface="umb10" pitchFamily="18" charset="0"/>
              </a:rPr>
              <a:t> </a:t>
            </a:r>
          </a:p>
          <a:p>
            <a:pPr>
              <a:buNone/>
            </a:pPr>
            <a:r>
              <a:rPr lang="en-US" altLang="zh-CN" dirty="0" smtClean="0">
                <a:solidFill>
                  <a:srgbClr val="FFC000"/>
                </a:solidFill>
                <a:latin typeface="umb10" pitchFamily="18" charset="0"/>
              </a:rPr>
              <a:t>Advantage</a:t>
            </a:r>
          </a:p>
          <a:p>
            <a:pPr marL="514350" indent="-514350">
              <a:buFont typeface="+mj-lt"/>
              <a:buAutoNum type="alphaLcParenR"/>
            </a:pPr>
            <a:r>
              <a:rPr lang="en-US" altLang="zh-CN" dirty="0" smtClean="0">
                <a:solidFill>
                  <a:srgbClr val="FFC000"/>
                </a:solidFill>
                <a:latin typeface="umb10" pitchFamily="18" charset="0"/>
              </a:rPr>
              <a:t>More easy to implement </a:t>
            </a:r>
          </a:p>
          <a:p>
            <a:pPr marL="514350" indent="-514350">
              <a:buFont typeface="+mj-lt"/>
              <a:buAutoNum type="alphaLcParenR"/>
            </a:pPr>
            <a:r>
              <a:rPr lang="en-US" altLang="zh-CN" dirty="0" smtClean="0">
                <a:solidFill>
                  <a:srgbClr val="FFC000"/>
                </a:solidFill>
                <a:latin typeface="umb10" pitchFamily="18" charset="0"/>
              </a:rPr>
              <a:t>A unified scheme to understand quantile regression decomposition</a:t>
            </a:r>
          </a:p>
          <a:p>
            <a:pPr marL="514350" indent="-514350">
              <a:buFont typeface="+mj-lt"/>
              <a:buAutoNum type="alphaLcParenR"/>
            </a:pPr>
            <a:r>
              <a:rPr lang="en-US" altLang="zh-CN" dirty="0" smtClean="0">
                <a:solidFill>
                  <a:srgbClr val="FFC000"/>
                </a:solidFill>
                <a:latin typeface="umb10" pitchFamily="18" charset="0"/>
              </a:rPr>
              <a:t>A more robust decomposition distributional changes into those attributable to single factors.</a:t>
            </a:r>
          </a:p>
          <a:p>
            <a:pPr marL="514350" indent="-514350">
              <a:buFont typeface="+mj-lt"/>
              <a:buAutoNum type="alphaLcParenR"/>
            </a:pPr>
            <a:endParaRPr lang="en-US" altLang="zh-CN" dirty="0" smtClean="0">
              <a:solidFill>
                <a:srgbClr val="FFC000"/>
              </a:solidFill>
              <a:latin typeface="umb10" pitchFamily="18" charset="0"/>
            </a:endParaRPr>
          </a:p>
          <a:p>
            <a:pPr>
              <a:buNone/>
            </a:pPr>
            <a:endParaRPr lang="en-US" altLang="zh-CN" dirty="0" smtClean="0">
              <a:solidFill>
                <a:srgbClr val="FFC000"/>
              </a:solidFill>
            </a:endParaRPr>
          </a:p>
          <a:p>
            <a:endParaRPr lang="zh-CN" altLang="en-US" dirty="0">
              <a:solidFill>
                <a:srgbClr val="FFC000"/>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C000"/>
                </a:solidFill>
                <a:latin typeface="umb10" pitchFamily="18" charset="0"/>
              </a:rPr>
              <a:t/>
            </a:r>
            <a:br>
              <a:rPr lang="en-US" altLang="zh-CN" dirty="0" smtClean="0">
                <a:solidFill>
                  <a:srgbClr val="FFC000"/>
                </a:solidFill>
                <a:latin typeface="umb10" pitchFamily="18" charset="0"/>
              </a:rPr>
            </a:br>
            <a:r>
              <a:rPr lang="en-US" altLang="zh-CN" dirty="0" err="1" smtClean="0">
                <a:solidFill>
                  <a:srgbClr val="FFC000"/>
                </a:solidFill>
                <a:latin typeface="umb10" pitchFamily="18" charset="0"/>
              </a:rPr>
              <a:t>Firpo</a:t>
            </a:r>
            <a:r>
              <a:rPr lang="en-US" altLang="zh-CN" dirty="0">
                <a:solidFill>
                  <a:srgbClr val="FFC000"/>
                </a:solidFill>
                <a:latin typeface="umb10" pitchFamily="18" charset="0"/>
              </a:rPr>
              <a:t>, Fortin and Lemieux(2007,2009) “FFL”</a:t>
            </a:r>
            <a:br>
              <a:rPr lang="en-US" altLang="zh-CN" dirty="0">
                <a:solidFill>
                  <a:srgbClr val="FFC000"/>
                </a:solidFill>
                <a:latin typeface="umb10" pitchFamily="18" charset="0"/>
              </a:rPr>
            </a:br>
            <a:endParaRPr lang="zh-CN" altLang="en-US" dirty="0"/>
          </a:p>
        </p:txBody>
      </p:sp>
      <p:sp>
        <p:nvSpPr>
          <p:cNvPr id="3" name="内容占位符 2"/>
          <p:cNvSpPr>
            <a:spLocks noGrp="1"/>
          </p:cNvSpPr>
          <p:nvPr>
            <p:ph idx="1"/>
          </p:nvPr>
        </p:nvSpPr>
        <p:spPr/>
        <p:txBody>
          <a:bodyPr/>
          <a:lstStyle/>
          <a:p>
            <a:r>
              <a:rPr lang="en-US" altLang="zh-CN" dirty="0"/>
              <a:t>The challenge that FFL address is that of aggregating </a:t>
            </a:r>
            <a:r>
              <a:rPr lang="en-US" altLang="zh-CN" dirty="0" err="1"/>
              <a:t>quantile</a:t>
            </a:r>
            <a:r>
              <a:rPr lang="en-US" altLang="zh-CN" dirty="0"/>
              <a:t> </a:t>
            </a:r>
            <a:r>
              <a:rPr lang="en-US" altLang="zh-CN" dirty="0" smtClean="0"/>
              <a:t>effects</a:t>
            </a:r>
            <a:r>
              <a:rPr lang="en-US" altLang="zh-CN" dirty="0"/>
              <a:t>. </a:t>
            </a:r>
            <a:endParaRPr lang="en-US" altLang="zh-CN" dirty="0" smtClean="0"/>
          </a:p>
          <a:p>
            <a:r>
              <a:rPr lang="en-US" altLang="zh-CN" dirty="0" smtClean="0"/>
              <a:t>A </a:t>
            </a:r>
            <a:r>
              <a:rPr lang="en-US" altLang="zh-CN" dirty="0"/>
              <a:t>lovely </a:t>
            </a:r>
            <a:r>
              <a:rPr lang="en-US" altLang="zh-CN" dirty="0" smtClean="0"/>
              <a:t>feature of </a:t>
            </a:r>
            <a:r>
              <a:rPr lang="en-US" altLang="zh-CN" dirty="0"/>
              <a:t>OLS regressions is that the conditional expectation function (CEF) is linear.</a:t>
            </a:r>
            <a:endParaRPr lang="zh-CN" altLang="en-US" dirty="0"/>
          </a:p>
        </p:txBody>
      </p:sp>
    </p:spTree>
    <p:extLst>
      <p:ext uri="{BB962C8B-B14F-4D97-AF65-F5344CB8AC3E}">
        <p14:creationId xmlns:p14="http://schemas.microsoft.com/office/powerpoint/2010/main" val="34305845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umb10" pitchFamily="18" charset="0"/>
              </a:rPr>
              <a:t>Some Pitfalls</a:t>
            </a:r>
            <a:endParaRPr lang="zh-CN" altLang="en-US" dirty="0">
              <a:latin typeface="umb10" pitchFamily="18" charset="0"/>
            </a:endParaRPr>
          </a:p>
        </p:txBody>
      </p:sp>
      <p:sp>
        <p:nvSpPr>
          <p:cNvPr id="3" name="内容占位符 2"/>
          <p:cNvSpPr>
            <a:spLocks noGrp="1"/>
          </p:cNvSpPr>
          <p:nvPr>
            <p:ph idx="1"/>
          </p:nvPr>
        </p:nvSpPr>
        <p:spPr/>
        <p:txBody>
          <a:bodyPr/>
          <a:lstStyle/>
          <a:p>
            <a:r>
              <a:rPr lang="en-US" altLang="zh-CN" dirty="0" smtClean="0">
                <a:solidFill>
                  <a:srgbClr val="FFC000"/>
                </a:solidFill>
                <a:latin typeface="umb10" pitchFamily="18" charset="0"/>
              </a:rPr>
              <a:t>Intrinsically a partial equilibrium approach to analyze a general equilibrium question.</a:t>
            </a:r>
          </a:p>
          <a:p>
            <a:r>
              <a:rPr lang="en-US" altLang="zh-CN" dirty="0" smtClean="0">
                <a:solidFill>
                  <a:srgbClr val="FFC000"/>
                </a:solidFill>
                <a:latin typeface="umb10" pitchFamily="18" charset="0"/>
              </a:rPr>
              <a:t>May not deepen our understanding of the mechanisms underlying the relationship between outcomes and factors.</a:t>
            </a:r>
          </a:p>
          <a:p>
            <a:r>
              <a:rPr lang="en-US" altLang="zh-CN" dirty="0" smtClean="0">
                <a:solidFill>
                  <a:srgbClr val="FFC000"/>
                </a:solidFill>
                <a:latin typeface="umb10" pitchFamily="18" charset="0"/>
              </a:rPr>
              <a:t>How is extent to trust the “causal explanation” in the decomposition?</a:t>
            </a:r>
          </a:p>
          <a:p>
            <a:endParaRPr lang="en-US" altLang="zh-CN" dirty="0" smtClean="0">
              <a:solidFill>
                <a:srgbClr val="FFC000"/>
              </a:solidFill>
              <a:latin typeface="umb10" pitchFamily="18" charset="0"/>
            </a:endParaRPr>
          </a:p>
          <a:p>
            <a:endParaRPr lang="en-US" altLang="zh-CN" dirty="0" smtClean="0">
              <a:solidFill>
                <a:srgbClr val="FFC000"/>
              </a:solidFill>
              <a:latin typeface="umb10" pitchFamily="18" charset="0"/>
            </a:endParaRPr>
          </a:p>
          <a:p>
            <a:endParaRPr lang="zh-CN" altLang="en-US" dirty="0" smtClean="0">
              <a:solidFill>
                <a:srgbClr val="FFC000"/>
              </a:solidFill>
              <a:latin typeface="umb10"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Two directions of Extension</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457200" y="1600200"/>
            <a:ext cx="8472518" cy="4525963"/>
          </a:xfrm>
        </p:spPr>
        <p:txBody>
          <a:bodyPr>
            <a:normAutofit/>
          </a:bodyPr>
          <a:lstStyle/>
          <a:p>
            <a:pPr>
              <a:buNone/>
            </a:pPr>
            <a:r>
              <a:rPr lang="en-US" altLang="zh-CN" dirty="0" smtClean="0">
                <a:solidFill>
                  <a:srgbClr val="FFC000"/>
                </a:solidFill>
                <a:latin typeface="umb10" pitchFamily="18" charset="0"/>
              </a:rPr>
              <a:t>In Summary</a:t>
            </a:r>
          </a:p>
          <a:p>
            <a:r>
              <a:rPr lang="en-US" altLang="zh-CN" dirty="0" smtClean="0">
                <a:solidFill>
                  <a:srgbClr val="FFC000"/>
                </a:solidFill>
                <a:latin typeface="umb10" pitchFamily="18" charset="0"/>
              </a:rPr>
              <a:t>Adding more factors into the decomposition make the it from gaps into multi-dimensions.</a:t>
            </a:r>
          </a:p>
          <a:p>
            <a:r>
              <a:rPr lang="en-US" altLang="zh-CN" dirty="0" smtClean="0">
                <a:solidFill>
                  <a:srgbClr val="FFC000"/>
                </a:solidFill>
                <a:latin typeface="umb10" pitchFamily="18" charset="0"/>
              </a:rPr>
              <a:t>Doing  the more consistence estimations to make the counterfactual distribution more convinced. </a:t>
            </a:r>
          </a:p>
          <a:p>
            <a:endParaRPr lang="en-US" altLang="zh-CN" dirty="0" smtClean="0">
              <a:solidFill>
                <a:srgbClr val="FFC000"/>
              </a:solidFill>
              <a:latin typeface="umb10" pitchFamily="18" charset="0"/>
            </a:endParaRPr>
          </a:p>
          <a:p>
            <a:endParaRPr lang="zh-CN" altLang="en-US" dirty="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Brown at el(1980)</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142844" y="1214422"/>
            <a:ext cx="8786874" cy="5382930"/>
          </a:xfrm>
        </p:spPr>
        <p:txBody>
          <a:bodyPr>
            <a:normAutofit fontScale="92500" lnSpcReduction="10000"/>
          </a:bodyPr>
          <a:lstStyle/>
          <a:p>
            <a:r>
              <a:rPr lang="en-US" altLang="zh-CN" dirty="0" smtClean="0">
                <a:solidFill>
                  <a:srgbClr val="FFC000"/>
                </a:solidFill>
                <a:latin typeface="umb10" pitchFamily="18" charset="0"/>
              </a:rPr>
              <a:t>Total gap can be decomposed into four parts</a:t>
            </a:r>
          </a:p>
          <a:p>
            <a:endParaRPr lang="en-US" altLang="zh-CN" dirty="0" smtClean="0">
              <a:solidFill>
                <a:srgbClr val="FFC000"/>
              </a:solidFill>
              <a:latin typeface="umb10" pitchFamily="18" charset="0"/>
            </a:endParaRPr>
          </a:p>
          <a:p>
            <a:endParaRPr lang="en-US" altLang="zh-CN" dirty="0" smtClean="0">
              <a:solidFill>
                <a:srgbClr val="FFC000"/>
              </a:solidFill>
              <a:latin typeface="umb10" pitchFamily="18" charset="0"/>
            </a:endParaRPr>
          </a:p>
          <a:p>
            <a:pPr>
              <a:buNone/>
            </a:pPr>
            <a:endParaRPr lang="en-US" altLang="zh-CN" dirty="0" smtClean="0">
              <a:solidFill>
                <a:srgbClr val="FFC000"/>
              </a:solidFill>
              <a:latin typeface="umb10" pitchFamily="18" charset="0"/>
            </a:endParaRPr>
          </a:p>
          <a:p>
            <a:r>
              <a:rPr lang="en-US" altLang="zh-CN" sz="3500" dirty="0" smtClean="0">
                <a:solidFill>
                  <a:srgbClr val="FFC000"/>
                </a:solidFill>
                <a:latin typeface="umb10" pitchFamily="18" charset="0"/>
              </a:rPr>
              <a:t>The first term- “can be explained within industry”</a:t>
            </a:r>
          </a:p>
          <a:p>
            <a:r>
              <a:rPr lang="en-US" altLang="zh-CN" sz="3500" dirty="0" smtClean="0">
                <a:solidFill>
                  <a:srgbClr val="FFC000"/>
                </a:solidFill>
                <a:latin typeface="umb10" pitchFamily="18" charset="0"/>
              </a:rPr>
              <a:t>The second term- “can NOT be explained within industry”</a:t>
            </a:r>
          </a:p>
          <a:p>
            <a:r>
              <a:rPr lang="en-US" altLang="zh-CN" sz="3500" dirty="0" smtClean="0">
                <a:solidFill>
                  <a:srgbClr val="FFC000"/>
                </a:solidFill>
                <a:latin typeface="umb10" pitchFamily="18" charset="0"/>
              </a:rPr>
              <a:t>The third one- “can be explained across industry”</a:t>
            </a:r>
          </a:p>
          <a:p>
            <a:r>
              <a:rPr lang="en-US" altLang="zh-CN" sz="3500" dirty="0" smtClean="0">
                <a:solidFill>
                  <a:srgbClr val="FFC000"/>
                </a:solidFill>
                <a:latin typeface="umb10" pitchFamily="18" charset="0"/>
              </a:rPr>
              <a:t>The last one- “can NOT be explained across industry”</a:t>
            </a:r>
          </a:p>
          <a:p>
            <a:endParaRPr lang="zh-CN" altLang="en-US" sz="2800" dirty="0">
              <a:solidFill>
                <a:srgbClr val="FFC000"/>
              </a:solidFill>
            </a:endParaRPr>
          </a:p>
        </p:txBody>
      </p:sp>
      <p:graphicFrame>
        <p:nvGraphicFramePr>
          <p:cNvPr id="112641" name="Object 5"/>
          <p:cNvGraphicFramePr>
            <a:graphicFrameLocks noChangeAspect="1"/>
          </p:cNvGraphicFramePr>
          <p:nvPr>
            <p:extLst>
              <p:ext uri="{D42A27DB-BD31-4B8C-83A1-F6EECF244321}">
                <p14:modId xmlns:p14="http://schemas.microsoft.com/office/powerpoint/2010/main" val="3304498962"/>
              </p:ext>
            </p:extLst>
          </p:nvPr>
        </p:nvGraphicFramePr>
        <p:xfrm>
          <a:off x="277813" y="1628775"/>
          <a:ext cx="8332787" cy="1528763"/>
        </p:xfrm>
        <a:graphic>
          <a:graphicData uri="http://schemas.openxmlformats.org/presentationml/2006/ole">
            <mc:AlternateContent xmlns:mc="http://schemas.openxmlformats.org/markup-compatibility/2006">
              <mc:Choice xmlns:v="urn:schemas-microsoft-com:vml" Requires="v">
                <p:oleObj spid="_x0000_s112721" name="Equation" r:id="rId4" imgW="3187700" imgH="584200" progId="Equation.DSMT4">
                  <p:embed/>
                </p:oleObj>
              </mc:Choice>
              <mc:Fallback>
                <p:oleObj name="Equation" r:id="rId4" imgW="3187700" imgH="584200" progId="Equation.DSMT4">
                  <p:embed/>
                  <p:pic>
                    <p:nvPicPr>
                      <p:cNvPr id="0" name="Object 5"/>
                      <p:cNvPicPr>
                        <a:picLocks noChangeAspect="1" noChangeArrowheads="1"/>
                      </p:cNvPicPr>
                      <p:nvPr/>
                    </p:nvPicPr>
                    <p:blipFill>
                      <a:blip r:embed="rId5"/>
                      <a:srcRect/>
                      <a:stretch>
                        <a:fillRect/>
                      </a:stretch>
                    </p:blipFill>
                    <p:spPr bwMode="auto">
                      <a:xfrm>
                        <a:off x="277813" y="1628775"/>
                        <a:ext cx="8332787" cy="1528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1"/>
                                        </p:tgtEl>
                                        <p:attrNameLst>
                                          <p:attrName>style.visibility</p:attrName>
                                        </p:attrNameLst>
                                      </p:cBhvr>
                                      <p:to>
                                        <p:strVal val="visible"/>
                                      </p:to>
                                    </p:set>
                                    <p:animEffect transition="in" filter="fade">
                                      <p:cBhvr>
                                        <p:cTn id="12" dur="2000"/>
                                        <p:tgtEl>
                                          <p:spTgt spid="1126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C000"/>
                </a:solidFill>
                <a:latin typeface="umb10" pitchFamily="18" charset="0"/>
                <a:ea typeface="华文中宋" pitchFamily="2" charset="-122"/>
              </a:rPr>
              <a:t>王美艳</a:t>
            </a:r>
            <a:r>
              <a:rPr lang="en-US" altLang="zh-CN" dirty="0" smtClean="0">
                <a:solidFill>
                  <a:srgbClr val="FFC000"/>
                </a:solidFill>
                <a:latin typeface="umb10" pitchFamily="18" charset="0"/>
                <a:ea typeface="华文中宋" pitchFamily="2" charset="-122"/>
              </a:rPr>
              <a:t>(2005)</a:t>
            </a:r>
            <a:endParaRPr lang="zh-CN" altLang="en-US" dirty="0">
              <a:solidFill>
                <a:srgbClr val="FFC000"/>
              </a:solidFill>
              <a:latin typeface="umb10" pitchFamily="18" charset="0"/>
              <a:ea typeface="华文中宋" pitchFamily="2" charset="-122"/>
            </a:endParaRPr>
          </a:p>
        </p:txBody>
      </p:sp>
      <p:pic>
        <p:nvPicPr>
          <p:cNvPr id="27650" name="Picture 2"/>
          <p:cNvPicPr>
            <a:picLocks noGrp="1" noChangeAspect="1" noChangeArrowheads="1"/>
          </p:cNvPicPr>
          <p:nvPr>
            <p:ph idx="1"/>
          </p:nvPr>
        </p:nvPicPr>
        <p:blipFill>
          <a:blip r:embed="rId3" cstate="print"/>
          <a:stretch>
            <a:fillRect/>
          </a:stretch>
        </p:blipFill>
        <p:spPr bwMode="auto">
          <a:xfrm>
            <a:off x="395536" y="1285860"/>
            <a:ext cx="8248430" cy="528641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2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FFC000"/>
                </a:solidFill>
                <a:latin typeface="umb10" pitchFamily="18" charset="0"/>
              </a:rPr>
              <a:t>Decomposition of Gaps in the Distribution</a:t>
            </a:r>
            <a:endParaRPr lang="zh-CN" altLang="en-US" dirty="0">
              <a:latin typeface="umb10" pitchFamily="18" charset="0"/>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C000"/>
                </a:solidFill>
                <a:latin typeface="umb10" pitchFamily="18" charset="0"/>
              </a:rPr>
              <a:t>Decomposition in the distribution</a:t>
            </a:r>
            <a:endParaRPr lang="zh-CN" altLang="en-US" dirty="0">
              <a:solidFill>
                <a:srgbClr val="FFC000"/>
              </a:solidFill>
              <a:latin typeface="umb10" pitchFamily="18" charset="0"/>
            </a:endParaRPr>
          </a:p>
        </p:txBody>
      </p:sp>
      <p:sp>
        <p:nvSpPr>
          <p:cNvPr id="3" name="内容占位符 2"/>
          <p:cNvSpPr>
            <a:spLocks noGrp="1"/>
          </p:cNvSpPr>
          <p:nvPr>
            <p:ph idx="1"/>
          </p:nvPr>
        </p:nvSpPr>
        <p:spPr/>
        <p:txBody>
          <a:bodyPr/>
          <a:lstStyle/>
          <a:p>
            <a:r>
              <a:rPr lang="en-US" altLang="zh-CN" dirty="0" smtClean="0">
                <a:solidFill>
                  <a:srgbClr val="FFC000"/>
                </a:solidFill>
                <a:latin typeface="umb10" pitchFamily="18" charset="0"/>
              </a:rPr>
              <a:t>Katz and </a:t>
            </a:r>
            <a:r>
              <a:rPr lang="en-US" altLang="zh-CN" dirty="0" err="1" smtClean="0">
                <a:solidFill>
                  <a:srgbClr val="FFC000"/>
                </a:solidFill>
                <a:latin typeface="umb10" pitchFamily="18" charset="0"/>
              </a:rPr>
              <a:t>Autor</a:t>
            </a:r>
            <a:r>
              <a:rPr lang="en-US" altLang="zh-CN" dirty="0" smtClean="0">
                <a:solidFill>
                  <a:srgbClr val="FFC000"/>
                </a:solidFill>
                <a:latin typeface="umb10" pitchFamily="18" charset="0"/>
              </a:rPr>
              <a:t>(1999)-KA</a:t>
            </a:r>
          </a:p>
          <a:p>
            <a:r>
              <a:rPr lang="en-US" altLang="zh-CN" dirty="0" err="1" smtClean="0">
                <a:solidFill>
                  <a:srgbClr val="FFC000"/>
                </a:solidFill>
                <a:latin typeface="umb10" pitchFamily="18" charset="0"/>
              </a:rPr>
              <a:t>Juhn</a:t>
            </a:r>
            <a:r>
              <a:rPr lang="en-US" altLang="zh-CN" dirty="0" smtClean="0">
                <a:solidFill>
                  <a:srgbClr val="FFC000"/>
                </a:solidFill>
                <a:latin typeface="umb10" pitchFamily="18" charset="0"/>
              </a:rPr>
              <a:t>, Murphy and Pierce(1993)-JMP</a:t>
            </a:r>
          </a:p>
          <a:p>
            <a:r>
              <a:rPr lang="en-US" altLang="zh-CN" dirty="0" err="1" smtClean="0">
                <a:solidFill>
                  <a:srgbClr val="FFC000"/>
                </a:solidFill>
                <a:latin typeface="umb10" pitchFamily="18" charset="0"/>
              </a:rPr>
              <a:t>DiNardo</a:t>
            </a:r>
            <a:r>
              <a:rPr lang="en-US" altLang="zh-CN" dirty="0" smtClean="0">
                <a:solidFill>
                  <a:srgbClr val="FFC000"/>
                </a:solidFill>
                <a:latin typeface="umb10" pitchFamily="18" charset="0"/>
              </a:rPr>
              <a:t>, Fortin and Lemieux(1996)-DFL</a:t>
            </a:r>
          </a:p>
          <a:p>
            <a:r>
              <a:rPr lang="en-US" altLang="zh-CN" dirty="0" smtClean="0">
                <a:solidFill>
                  <a:srgbClr val="FFC000"/>
                </a:solidFill>
                <a:latin typeface="umb10" pitchFamily="18" charset="0"/>
              </a:rPr>
              <a:t>Machado and Mata(2005)-MM</a:t>
            </a:r>
          </a:p>
          <a:p>
            <a:endParaRPr lang="zh-CN" altLang="en-US" dirty="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latin typeface="umb10" pitchFamily="18" charset="0"/>
              </a:rPr>
              <a:t>Katz and </a:t>
            </a:r>
            <a:r>
              <a:rPr lang="en-US" altLang="zh-CN" dirty="0" err="1" smtClean="0">
                <a:solidFill>
                  <a:srgbClr val="FFC000"/>
                </a:solidFill>
                <a:latin typeface="umb10" pitchFamily="18" charset="0"/>
              </a:rPr>
              <a:t>Autor</a:t>
            </a:r>
            <a:r>
              <a:rPr lang="en-US" altLang="zh-CN" dirty="0" smtClean="0">
                <a:solidFill>
                  <a:srgbClr val="FFC000"/>
                </a:solidFill>
                <a:latin typeface="umb10" pitchFamily="18" charset="0"/>
              </a:rPr>
              <a:t>(1999)</a:t>
            </a:r>
            <a:endParaRPr lang="zh-CN" altLang="en-US" dirty="0">
              <a:solidFill>
                <a:srgbClr val="FFC000"/>
              </a:solidFill>
              <a:latin typeface="umb10" pitchFamily="18" charset="0"/>
            </a:endParaRPr>
          </a:p>
        </p:txBody>
      </p:sp>
      <p:sp>
        <p:nvSpPr>
          <p:cNvPr id="3" name="内容占位符 2"/>
          <p:cNvSpPr>
            <a:spLocks noGrp="1"/>
          </p:cNvSpPr>
          <p:nvPr>
            <p:ph idx="1"/>
          </p:nvPr>
        </p:nvSpPr>
        <p:spPr>
          <a:xfrm>
            <a:off x="500034" y="1214422"/>
            <a:ext cx="8358246" cy="5429288"/>
          </a:xfrm>
        </p:spPr>
        <p:txBody>
          <a:bodyPr>
            <a:normAutofit/>
          </a:bodyPr>
          <a:lstStyle/>
          <a:p>
            <a:r>
              <a:rPr lang="en-US" altLang="zh-CN" dirty="0" smtClean="0">
                <a:solidFill>
                  <a:srgbClr val="FFC000"/>
                </a:solidFill>
                <a:latin typeface="umb10" pitchFamily="18" charset="0"/>
              </a:rPr>
              <a:t>A  simple wage equation</a:t>
            </a:r>
          </a:p>
          <a:p>
            <a:endParaRPr lang="en-US" altLang="zh-CN" dirty="0" smtClean="0">
              <a:solidFill>
                <a:srgbClr val="FFC000"/>
              </a:solidFill>
              <a:latin typeface="umb10" pitchFamily="18" charset="0"/>
            </a:endParaRPr>
          </a:p>
          <a:p>
            <a:pPr>
              <a:buNone/>
            </a:pPr>
            <a:r>
              <a:rPr lang="en-US" altLang="zh-CN" dirty="0" smtClean="0">
                <a:solidFill>
                  <a:srgbClr val="FFC000"/>
                </a:solidFill>
                <a:latin typeface="umb10" pitchFamily="18" charset="0"/>
              </a:rPr>
              <a:t>           is the  vector of estimated(OLS) returns to observable characteristics in </a:t>
            </a:r>
            <a:r>
              <a:rPr lang="en-US" altLang="zh-CN" i="1" dirty="0" smtClean="0">
                <a:solidFill>
                  <a:srgbClr val="FFC000"/>
                </a:solidFill>
                <a:latin typeface="umb10" pitchFamily="18" charset="0"/>
              </a:rPr>
              <a:t>t</a:t>
            </a:r>
            <a:r>
              <a:rPr lang="en-US" altLang="zh-CN" dirty="0" smtClean="0">
                <a:solidFill>
                  <a:srgbClr val="FFC000"/>
                </a:solidFill>
                <a:latin typeface="umb10" pitchFamily="18" charset="0"/>
              </a:rPr>
              <a:t>, and        is the log wage residual.</a:t>
            </a:r>
          </a:p>
          <a:p>
            <a:r>
              <a:rPr lang="en-US" altLang="zh-CN" dirty="0" smtClean="0">
                <a:solidFill>
                  <a:srgbClr val="FFC000"/>
                </a:solidFill>
                <a:latin typeface="umb10" pitchFamily="18" charset="0"/>
              </a:rPr>
              <a:t>Then we can get </a:t>
            </a:r>
          </a:p>
          <a:p>
            <a:pPr>
              <a:buNone/>
            </a:pPr>
            <a:endParaRPr lang="en-US" altLang="zh-CN" dirty="0" smtClean="0">
              <a:solidFill>
                <a:srgbClr val="FFC000"/>
              </a:solidFill>
            </a:endParaRPr>
          </a:p>
          <a:p>
            <a:pPr>
              <a:buNone/>
            </a:pPr>
            <a:endParaRPr lang="zh-CN" altLang="en-US" dirty="0">
              <a:solidFill>
                <a:srgbClr val="FFC000"/>
              </a:solidFill>
            </a:endParaRPr>
          </a:p>
        </p:txBody>
      </p:sp>
      <p:graphicFrame>
        <p:nvGraphicFramePr>
          <p:cNvPr id="29699" name="Object 3"/>
          <p:cNvGraphicFramePr>
            <a:graphicFrameLocks noChangeAspect="1"/>
          </p:cNvGraphicFramePr>
          <p:nvPr/>
        </p:nvGraphicFramePr>
        <p:xfrm>
          <a:off x="2843808" y="1700808"/>
          <a:ext cx="2504320" cy="633276"/>
        </p:xfrm>
        <a:graphic>
          <a:graphicData uri="http://schemas.openxmlformats.org/presentationml/2006/ole">
            <mc:AlternateContent xmlns:mc="http://schemas.openxmlformats.org/markup-compatibility/2006">
              <mc:Choice xmlns:v="urn:schemas-microsoft-com:vml" Requires="v">
                <p:oleObj spid="_x0000_s76069" name="Equation" r:id="rId4" imgW="1104840" imgH="279360" progId="Equation.DSMT4">
                  <p:embed/>
                </p:oleObj>
              </mc:Choice>
              <mc:Fallback>
                <p:oleObj name="Equation" r:id="rId4" imgW="1104840" imgH="279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700808"/>
                        <a:ext cx="2504320" cy="6332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1187624" y="2348880"/>
          <a:ext cx="428628" cy="612325"/>
        </p:xfrm>
        <a:graphic>
          <a:graphicData uri="http://schemas.openxmlformats.org/presentationml/2006/ole">
            <mc:AlternateContent xmlns:mc="http://schemas.openxmlformats.org/markup-compatibility/2006">
              <mc:Choice xmlns:v="urn:schemas-microsoft-com:vml" Requires="v">
                <p:oleObj spid="_x0000_s76070" name="Equation" r:id="rId6" imgW="177480" imgH="253800" progId="Equation.DSMT4">
                  <p:embed/>
                </p:oleObj>
              </mc:Choice>
              <mc:Fallback>
                <p:oleObj name="Equation" r:id="rId6" imgW="177480" imgH="253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2348880"/>
                        <a:ext cx="428628" cy="61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1907704" y="3356992"/>
          <a:ext cx="432048" cy="555490"/>
        </p:xfrm>
        <a:graphic>
          <a:graphicData uri="http://schemas.openxmlformats.org/presentationml/2006/ole">
            <mc:AlternateContent xmlns:mc="http://schemas.openxmlformats.org/markup-compatibility/2006">
              <mc:Choice xmlns:v="urn:schemas-microsoft-com:vml" Requires="v">
                <p:oleObj spid="_x0000_s76071" name="Equation" r:id="rId8" imgW="177480" imgH="228600" progId="Equation.DSMT4">
                  <p:embed/>
                </p:oleObj>
              </mc:Choice>
              <mc:Fallback>
                <p:oleObj name="Equation" r:id="rId8" imgW="177480" imgH="228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3356992"/>
                        <a:ext cx="432048" cy="5554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9"/>
          <p:cNvGraphicFramePr>
            <a:graphicFrameLocks noChangeAspect="1"/>
          </p:cNvGraphicFramePr>
          <p:nvPr/>
        </p:nvGraphicFramePr>
        <p:xfrm>
          <a:off x="2071670" y="4643446"/>
          <a:ext cx="5195488" cy="714380"/>
        </p:xfrm>
        <a:graphic>
          <a:graphicData uri="http://schemas.openxmlformats.org/presentationml/2006/ole">
            <mc:AlternateContent xmlns:mc="http://schemas.openxmlformats.org/markup-compatibility/2006">
              <mc:Choice xmlns:v="urn:schemas-microsoft-com:vml" Requires="v">
                <p:oleObj spid="_x0000_s76072" name="Equation" r:id="rId10" imgW="2031840" imgH="279360" progId="Equation.DSMT4">
                  <p:embed/>
                </p:oleObj>
              </mc:Choice>
              <mc:Fallback>
                <p:oleObj name="Equation" r:id="rId10" imgW="2031840" imgH="27936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1670" y="4643446"/>
                        <a:ext cx="5195488" cy="714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fade">
                                      <p:cBhvr>
                                        <p:cTn id="12" dur="20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fade">
                                      <p:cBhvr>
                                        <p:cTn id="17" dur="20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02"/>
                                        </p:tgtEl>
                                        <p:attrNameLst>
                                          <p:attrName>style.visibility</p:attrName>
                                        </p:attrNameLst>
                                      </p:cBhvr>
                                      <p:to>
                                        <p:strVal val="visible"/>
                                      </p:to>
                                    </p:set>
                                    <p:animEffect transition="in" filter="fade">
                                      <p:cBhvr>
                                        <p:cTn id="27" dur="2000"/>
                                        <p:tgtEl>
                                          <p:spTgt spid="297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705"/>
                                        </p:tgtEl>
                                        <p:attrNameLst>
                                          <p:attrName>style.visibility</p:attrName>
                                        </p:attrNameLst>
                                      </p:cBhvr>
                                      <p:to>
                                        <p:strVal val="visible"/>
                                      </p:to>
                                    </p:set>
                                    <p:animEffect transition="in" filter="fade">
                                      <p:cBhvr>
                                        <p:cTn id="37" dur="20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自定义 2">
      <a:dk1>
        <a:srgbClr val="FFFF00"/>
      </a:dk1>
      <a:lt1>
        <a:srgbClr val="FFC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8677</TotalTime>
  <Words>1813</Words>
  <Application>Microsoft Macintosh PowerPoint</Application>
  <PresentationFormat>On-screen Show (4:3)</PresentationFormat>
  <Paragraphs>335</Paragraphs>
  <Slides>48</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6" baseType="lpstr">
      <vt:lpstr>Calibri</vt:lpstr>
      <vt:lpstr>umb10</vt:lpstr>
      <vt:lpstr>华文中宋</vt:lpstr>
      <vt:lpstr>宋体</vt:lpstr>
      <vt:lpstr>Arial</vt:lpstr>
      <vt:lpstr>Office 主题</vt:lpstr>
      <vt:lpstr>Equation</vt:lpstr>
      <vt:lpstr>公式</vt:lpstr>
      <vt:lpstr> Decomposition Method </vt:lpstr>
      <vt:lpstr>Brown at el(1980)</vt:lpstr>
      <vt:lpstr>Brown at el(1980)</vt:lpstr>
      <vt:lpstr>Brown at el(1980)</vt:lpstr>
      <vt:lpstr>Brown at el(1980)</vt:lpstr>
      <vt:lpstr>王美艳(2005)</vt:lpstr>
      <vt:lpstr>Decomposition of Gaps in the Distribution</vt:lpstr>
      <vt:lpstr>Decomposition in the distribution</vt:lpstr>
      <vt:lpstr>Katz and Autor(1999)</vt:lpstr>
      <vt:lpstr>Katz and Autor(1999)</vt:lpstr>
      <vt:lpstr>Katz and Autor(1999)</vt:lpstr>
      <vt:lpstr>JMP Decomposition </vt:lpstr>
      <vt:lpstr>Juhn, Murphy and Pierce(1993)</vt:lpstr>
      <vt:lpstr>Juhn, Murphy and Pierce(1993)</vt:lpstr>
      <vt:lpstr>Juhn, Murphy and Pierce(1993)</vt:lpstr>
      <vt:lpstr>Juhn, Murphy and Pierce(1993)</vt:lpstr>
      <vt:lpstr>Juhn, Murphy and Pierce(1993)</vt:lpstr>
      <vt:lpstr>Juhn, Murphy and Pierce(1993)</vt:lpstr>
      <vt:lpstr>Zhang, Han, Liu and Zhao(2007)</vt:lpstr>
      <vt:lpstr>Shortcomings of JMP</vt:lpstr>
      <vt:lpstr>DFL Decomposition</vt:lpstr>
      <vt:lpstr>Contribution</vt:lpstr>
      <vt:lpstr>Kernel Density Estimation</vt:lpstr>
      <vt:lpstr>Kernel Density Estimation</vt:lpstr>
      <vt:lpstr>Review of Basic Probability Theory </vt:lpstr>
      <vt:lpstr>Wage Distribution </vt:lpstr>
      <vt:lpstr>Wage Distribution </vt:lpstr>
      <vt:lpstr>Actual Wage Distribution </vt:lpstr>
      <vt:lpstr>Counterfactual Wage Distribution</vt:lpstr>
      <vt:lpstr>Reweighting </vt:lpstr>
      <vt:lpstr>                Estimation to </vt:lpstr>
      <vt:lpstr>                Estimation to  </vt:lpstr>
      <vt:lpstr>                Estimation to </vt:lpstr>
      <vt:lpstr>Weighted Kernel Density </vt:lpstr>
      <vt:lpstr>The Distribution Effect on Wage</vt:lpstr>
      <vt:lpstr>Underlying assumption</vt:lpstr>
      <vt:lpstr> MM and AKK decomposition  </vt:lpstr>
      <vt:lpstr>Machado and Mata(2005)</vt:lpstr>
      <vt:lpstr>Machado and Mata(2005)</vt:lpstr>
      <vt:lpstr>Machado and Mata(2005)</vt:lpstr>
      <vt:lpstr>Machado and Mata(2005)</vt:lpstr>
      <vt:lpstr>Machado and Mata(2005)</vt:lpstr>
      <vt:lpstr>Machado and Mata(2005)</vt:lpstr>
      <vt:lpstr>Some latest extensions</vt:lpstr>
      <vt:lpstr>Some latest extensions</vt:lpstr>
      <vt:lpstr> Firpo, Fortin and Lemieux(2007,2009) “FFL” </vt:lpstr>
      <vt:lpstr>Some Pitfalls</vt:lpstr>
      <vt:lpstr>Two directions of Extension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Regression</dc:title>
  <dc:creator>Frank</dc:creator>
  <cp:lastModifiedBy>Qu Frank</cp:lastModifiedBy>
  <cp:revision>823</cp:revision>
  <dcterms:created xsi:type="dcterms:W3CDTF">2009-11-11T06:23:11Z</dcterms:created>
  <dcterms:modified xsi:type="dcterms:W3CDTF">2017-11-26T16:49:51Z</dcterms:modified>
</cp:coreProperties>
</file>