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ssica Howell" initials="JSH" lastIdx="1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145"/>
    <p:restoredTop sz="86401"/>
  </p:normalViewPr>
  <p:slideViewPr>
    <p:cSldViewPr>
      <p:cViewPr>
        <p:scale>
          <a:sx n="100" d="100"/>
          <a:sy n="100" d="100"/>
        </p:scale>
        <p:origin x="792" y="6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548F487-0A54-41E2-A8D3-3C9E4B7B1149}" type="datetimeFigureOut">
              <a:rPr lang="en-US"/>
              <a:pPr>
                <a:defRPr/>
              </a:pPr>
              <a:t>1/28/19</a:t>
            </a:fld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6"/>
            <a:ext cx="5363817" cy="432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70583" cy="48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049308-7259-4B1D-B0D1-D876059601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99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0082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87938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38832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0"/>
            <a:ext cx="21145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1912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82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gray">
          <a:xfrm>
            <a:off x="8382000" y="6553200"/>
            <a:ext cx="3603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GB" sz="900" dirty="0" smtClean="0">
                <a:solidFill>
                  <a:schemeClr val="bg1"/>
                </a:solidFill>
                <a:latin typeface="Verdana" pitchFamily="-1" charset="0"/>
              </a:rPr>
              <a:t>4-</a:t>
            </a:r>
            <a:fld id="{0D5D8CE0-65B4-7B4F-ABEE-184424C5202C}" type="slidenum">
              <a:rPr lang="en-GB" sz="900">
                <a:solidFill>
                  <a:schemeClr val="bg1"/>
                </a:solidFill>
                <a:latin typeface="Verdana" pitchFamily="-1" charset="0"/>
              </a:rPr>
              <a:pPr algn="r">
                <a:defRPr/>
              </a:pPr>
              <a:t>‹#›</a:t>
            </a:fld>
            <a:r>
              <a:rPr lang="en-GB" sz="900" dirty="0">
                <a:solidFill>
                  <a:schemeClr val="bg1"/>
                </a:solidFill>
                <a:latin typeface="Verdana" pitchFamily="-1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ヒラギノ角ゴ Pro W3" pitchFamily="-1" charset="-128"/>
          <a:cs typeface="ヒラギノ角ゴ Pro W3" pitchFamily="-1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ヒラギノ角ゴ Pro W3" pitchFamily="-1" charset="-128"/>
          <a:cs typeface="ヒラギノ角ゴ Pro W3" pitchFamily="-1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pitchFamily="-1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ヒラギノ角ゴ Pro W3" pitchFamily="-1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pitchFamily="-1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8534400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BUEC 311</a:t>
            </a:r>
          </a:p>
          <a:p>
            <a:pPr algn="ctr">
              <a:lnSpc>
                <a:spcPct val="150000"/>
              </a:lnSpc>
            </a:pP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Business Economics, Organizations and Management</a:t>
            </a:r>
          </a:p>
          <a:p>
            <a:pPr algn="ctr">
              <a:lnSpc>
                <a:spcPct val="150000"/>
              </a:lnSpc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Winter 2019</a:t>
            </a:r>
          </a:p>
          <a:p>
            <a:pPr algn="ctr">
              <a:lnSpc>
                <a:spcPct val="150000"/>
              </a:lnSpc>
            </a:pP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150000"/>
              </a:lnSpc>
            </a:pPr>
            <a:r>
              <a:rPr lang="en-US" sz="3200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Course Overview</a:t>
            </a:r>
          </a:p>
          <a:p>
            <a:pPr algn="ctr">
              <a:lnSpc>
                <a:spcPct val="150000"/>
              </a:lnSpc>
            </a:pP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150000"/>
              </a:lnSpc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Diego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B. P.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Gomes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150000"/>
              </a:lnSpc>
            </a:pP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410200"/>
            <a:ext cx="2743200" cy="643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28600" y="457200"/>
            <a:ext cx="2209800" cy="24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The Nature of Firms</a:t>
            </a:r>
            <a:endParaRPr lang="en-US" b="1" i="1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2000" y="1028458"/>
            <a:ext cx="1143000" cy="60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Production</a:t>
            </a:r>
          </a:p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6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00" y="2019300"/>
            <a:ext cx="1143000" cy="60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Costs</a:t>
            </a:r>
          </a:p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7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3" name="Straight Arrow Connector 32"/>
          <p:cNvCxnSpPr>
            <a:stCxn id="30" idx="2"/>
            <a:endCxn id="32" idx="0"/>
          </p:cNvCxnSpPr>
          <p:nvPr/>
        </p:nvCxnSpPr>
        <p:spPr>
          <a:xfrm>
            <a:off x="1333500" y="1638058"/>
            <a:ext cx="0" cy="381242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743200" y="1447800"/>
            <a:ext cx="2286000" cy="381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Competitive Markets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302000" y="1905000"/>
            <a:ext cx="12192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Perfect </a:t>
            </a:r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Competition</a:t>
            </a:r>
          </a:p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8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63900" y="3086100"/>
            <a:ext cx="12954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Properties of Competition</a:t>
            </a:r>
          </a:p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9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1" name="Straight Arrow Connector 40"/>
          <p:cNvCxnSpPr>
            <a:stCxn id="39" idx="2"/>
            <a:endCxn id="40" idx="0"/>
          </p:cNvCxnSpPr>
          <p:nvPr/>
        </p:nvCxnSpPr>
        <p:spPr>
          <a:xfrm>
            <a:off x="3911600" y="2743200"/>
            <a:ext cx="0" cy="3429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276600" y="4267200"/>
            <a:ext cx="12954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General  </a:t>
            </a:r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Equilibrium</a:t>
            </a:r>
          </a:p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10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28600" y="3276600"/>
            <a:ext cx="22098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Consumer Behavior</a:t>
            </a:r>
            <a:endParaRPr lang="en-US" b="1" i="1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2950" y="3733800"/>
            <a:ext cx="1198536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Consumer’s Choice</a:t>
            </a:r>
          </a:p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3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8" name="Straight Arrow Connector 37"/>
          <p:cNvCxnSpPr>
            <a:stCxn id="40" idx="1"/>
            <a:endCxn id="47" idx="3"/>
          </p:cNvCxnSpPr>
          <p:nvPr/>
        </p:nvCxnSpPr>
        <p:spPr>
          <a:xfrm flipH="1">
            <a:off x="1941486" y="3505200"/>
            <a:ext cx="1322414" cy="6477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3"/>
            <a:endCxn id="39" idx="1"/>
          </p:cNvCxnSpPr>
          <p:nvPr/>
        </p:nvCxnSpPr>
        <p:spPr>
          <a:xfrm>
            <a:off x="1905000" y="2324100"/>
            <a:ext cx="13970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3"/>
            <a:endCxn id="42" idx="1"/>
          </p:cNvCxnSpPr>
          <p:nvPr/>
        </p:nvCxnSpPr>
        <p:spPr>
          <a:xfrm>
            <a:off x="1941486" y="4152900"/>
            <a:ext cx="1335114" cy="5334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334000" y="1447800"/>
            <a:ext cx="2057400" cy="381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Market Power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715000" y="1905000"/>
            <a:ext cx="12573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Monopoly &amp; Monopsony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11</a:t>
            </a:r>
          </a:p>
        </p:txBody>
      </p:sp>
      <p:cxnSp>
        <p:nvCxnSpPr>
          <p:cNvPr id="76" name="Straight Arrow Connector 75"/>
          <p:cNvCxnSpPr>
            <a:stCxn id="42" idx="3"/>
            <a:endCxn id="63" idx="1"/>
          </p:cNvCxnSpPr>
          <p:nvPr/>
        </p:nvCxnSpPr>
        <p:spPr>
          <a:xfrm flipV="1">
            <a:off x="4572000" y="2324100"/>
            <a:ext cx="1143000" cy="23622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715000" y="3086100"/>
            <a:ext cx="12573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Pricing &amp; Advertising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12</a:t>
            </a:r>
          </a:p>
        </p:txBody>
      </p:sp>
      <p:cxnSp>
        <p:nvCxnSpPr>
          <p:cNvPr id="84" name="Straight Arrow Connector 83"/>
          <p:cNvCxnSpPr>
            <a:stCxn id="63" idx="2"/>
            <a:endCxn id="81" idx="0"/>
          </p:cNvCxnSpPr>
          <p:nvPr/>
        </p:nvCxnSpPr>
        <p:spPr>
          <a:xfrm>
            <a:off x="6343650" y="2743200"/>
            <a:ext cx="0" cy="3429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620000" y="3657600"/>
            <a:ext cx="12954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Game Theory</a:t>
            </a:r>
          </a:p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13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8" name="Straight Arrow Connector 87"/>
          <p:cNvCxnSpPr>
            <a:stCxn id="81" idx="3"/>
            <a:endCxn id="87" idx="1"/>
          </p:cNvCxnSpPr>
          <p:nvPr/>
        </p:nvCxnSpPr>
        <p:spPr>
          <a:xfrm>
            <a:off x="6972300" y="3505200"/>
            <a:ext cx="647700" cy="5715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715000" y="4267200"/>
            <a:ext cx="12573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Oligopoly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14</a:t>
            </a:r>
          </a:p>
        </p:txBody>
      </p:sp>
      <p:cxnSp>
        <p:nvCxnSpPr>
          <p:cNvPr id="94" name="Straight Arrow Connector 93"/>
          <p:cNvCxnSpPr>
            <a:stCxn id="87" idx="1"/>
            <a:endCxn id="93" idx="3"/>
          </p:cNvCxnSpPr>
          <p:nvPr/>
        </p:nvCxnSpPr>
        <p:spPr>
          <a:xfrm flipH="1">
            <a:off x="6972300" y="4076700"/>
            <a:ext cx="647700" cy="6096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4597400" y="5715000"/>
            <a:ext cx="12573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Factor Markets</a:t>
            </a:r>
            <a:endParaRPr lang="en-US" sz="16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</a:t>
            </a:r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15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5" name="Straight Arrow Connector 104"/>
          <p:cNvCxnSpPr>
            <a:stCxn id="93" idx="2"/>
            <a:endCxn id="100" idx="0"/>
          </p:cNvCxnSpPr>
          <p:nvPr/>
        </p:nvCxnSpPr>
        <p:spPr>
          <a:xfrm flipH="1">
            <a:off x="5226050" y="5105400"/>
            <a:ext cx="1117600" cy="6096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656418" y="4876800"/>
            <a:ext cx="13716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Choice under </a:t>
            </a:r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Uncertainty</a:t>
            </a:r>
          </a:p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16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7" name="Straight Arrow Connector 106"/>
          <p:cNvCxnSpPr>
            <a:stCxn id="100" idx="1"/>
            <a:endCxn id="106" idx="3"/>
          </p:cNvCxnSpPr>
          <p:nvPr/>
        </p:nvCxnSpPr>
        <p:spPr>
          <a:xfrm flipH="1" flipV="1">
            <a:off x="2028018" y="5295900"/>
            <a:ext cx="2569382" cy="8382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854700" y="5715000"/>
            <a:ext cx="2451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>
              <a:buFont typeface="Arial" charset="0"/>
              <a:buChar char="•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Labor market</a:t>
            </a:r>
          </a:p>
          <a:p>
            <a:pPr marL="165100" indent="-165100">
              <a:buFont typeface="Arial" charset="0"/>
              <a:buChar char="•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Capital market</a:t>
            </a:r>
          </a:p>
          <a:p>
            <a:pPr marL="165100" indent="-165100">
              <a:buFont typeface="Arial" charset="0"/>
              <a:buChar char="•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Exhaustible resources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19452726">
            <a:off x="2341885" y="266348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Desirable Properties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 rot="19452726">
            <a:off x="4109716" y="2534325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Benchmark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733480" y="990600"/>
            <a:ext cx="2305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Ideal Market Structure!</a:t>
            </a:r>
            <a:endParaRPr lang="en-US" sz="1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190930" y="990600"/>
            <a:ext cx="2305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More Realistic Markets!</a:t>
            </a:r>
            <a:endParaRPr lang="en-US" sz="1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1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2" grpId="0" animBg="1"/>
      <p:bldP spid="34" grpId="0" animBg="1"/>
      <p:bldP spid="39" grpId="0" animBg="1"/>
      <p:bldP spid="40" grpId="0" animBg="1"/>
      <p:bldP spid="42" grpId="0" animBg="1"/>
      <p:bldP spid="46" grpId="0" animBg="1"/>
      <p:bldP spid="47" grpId="0" animBg="1"/>
      <p:bldP spid="62" grpId="0" animBg="1"/>
      <p:bldP spid="63" grpId="0" animBg="1"/>
      <p:bldP spid="81" grpId="0" animBg="1"/>
      <p:bldP spid="87" grpId="0" animBg="1"/>
      <p:bldP spid="93" grpId="0" animBg="1"/>
      <p:bldP spid="100" grpId="0" animBg="1"/>
      <p:bldP spid="106" grpId="0" animBg="1"/>
      <p:bldP spid="110" grpId="0" uiExpand="1" build="p"/>
      <p:bldP spid="35" grpId="0"/>
      <p:bldP spid="111" grpId="0"/>
      <p:bldP spid="113" grpId="0"/>
      <p:bldP spid="1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What tools will we use?</a:t>
            </a:r>
            <a:endParaRPr lang="en-US" i="1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90662" y="990600"/>
            <a:ext cx="6162675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It’s </a:t>
            </a:r>
            <a:r>
              <a:rPr lang="en-US" sz="2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 mixture of: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80290"/>
              </p:ext>
            </p:extLst>
          </p:nvPr>
        </p:nvGraphicFramePr>
        <p:xfrm>
          <a:off x="304800" y="1945640"/>
          <a:ext cx="8534400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5867400"/>
              </a:tblGrid>
              <a:tr h="1037590">
                <a:tc>
                  <a:txBody>
                    <a:bodyPr/>
                    <a:lstStyle/>
                    <a:p>
                      <a:r>
                        <a:rPr lang="en-US" sz="2600" b="1" i="1" dirty="0" smtClean="0">
                          <a:solidFill>
                            <a:srgbClr val="0070C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Calculus</a:t>
                      </a:r>
                      <a:endParaRPr lang="en-US" sz="2600" b="1" i="1" dirty="0">
                        <a:solidFill>
                          <a:srgbClr val="0070C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Helpful</a:t>
                      </a:r>
                      <a:r>
                        <a:rPr lang="en-US" sz="2600" b="0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in solving optimization problems</a:t>
                      </a:r>
                      <a:endParaRPr lang="en-US" sz="2600" b="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37590">
                <a:tc>
                  <a:txBody>
                    <a:bodyPr/>
                    <a:lstStyle/>
                    <a:p>
                      <a:r>
                        <a:rPr lang="en-US" sz="2600" b="1" i="1" dirty="0" smtClean="0">
                          <a:solidFill>
                            <a:srgbClr val="0070C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Algebra</a:t>
                      </a:r>
                      <a:endParaRPr lang="en-US" sz="2600" b="1" i="1" dirty="0">
                        <a:solidFill>
                          <a:srgbClr val="0070C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Necessary to solve</a:t>
                      </a:r>
                      <a:r>
                        <a:rPr lang="en-US" sz="2600" b="0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optimization problems</a:t>
                      </a:r>
                      <a:r>
                        <a:rPr lang="en-US" sz="2600" b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en-US" sz="2600" b="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37590">
                <a:tc>
                  <a:txBody>
                    <a:bodyPr/>
                    <a:lstStyle/>
                    <a:p>
                      <a:r>
                        <a:rPr lang="en-US" sz="2600" b="1" i="1" dirty="0" smtClean="0">
                          <a:solidFill>
                            <a:srgbClr val="0070C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Graphs</a:t>
                      </a:r>
                      <a:endParaRPr lang="en-US" sz="2600" b="1" i="1" dirty="0">
                        <a:solidFill>
                          <a:srgbClr val="0070C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Help illustrate how to optimize</a:t>
                      </a:r>
                      <a:endParaRPr lang="en-US" sz="2600" b="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37590">
                <a:tc>
                  <a:txBody>
                    <a:bodyPr/>
                    <a:lstStyle/>
                    <a:p>
                      <a:r>
                        <a:rPr lang="en-US" sz="2600" b="1" i="1" dirty="0" smtClean="0">
                          <a:solidFill>
                            <a:srgbClr val="0070C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Argumentation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Make technical concepts clearer</a:t>
                      </a:r>
                      <a:endParaRPr lang="en-US" sz="2600" b="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 rot="20203714">
            <a:off x="101319" y="488968"/>
            <a:ext cx="2441603" cy="101566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Economics is primarily about </a:t>
            </a:r>
            <a:r>
              <a:rPr lang="en-US" sz="20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optimizing behavior</a:t>
            </a:r>
            <a:endParaRPr lang="en-US" sz="1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74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Perloff">
  <a:themeElements>
    <a:clrScheme name="Pearson_PowerPoint_Template_Beka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arson_PowerPoint_Template_Bekaer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earson_PowerPoint_Template_Bekaer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Template_Perloff.pot</Template>
  <TotalTime>16703</TotalTime>
  <Words>146</Words>
  <Application>Microsoft Macintosh PowerPoint</Application>
  <PresentationFormat>On-screen Show (4:3)</PresentationFormat>
  <Paragraphs>53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Times New Roman</vt:lpstr>
      <vt:lpstr>Verdana</vt:lpstr>
      <vt:lpstr>ヒラギノ角ゴ Pro W3</vt:lpstr>
      <vt:lpstr>Template_Perloff</vt:lpstr>
      <vt:lpstr>PowerPoint Presentation</vt:lpstr>
      <vt:lpstr>PowerPoint Presentation</vt:lpstr>
      <vt:lpstr>What tools will we use?</vt:lpstr>
    </vt:vector>
  </TitlesOfParts>
  <Manager/>
  <Company>Copyright ©2014 Pearson Education, Inc. All rights reserved.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</dc:title>
  <dc:subject>Microeconomics Theory and Applications with Calculus, 3e</dc:subject>
  <dc:creator>Jeffrey M. Perloff</dc:creator>
  <cp:keywords/>
  <dc:description/>
  <cp:lastModifiedBy>Microsoft Office User</cp:lastModifiedBy>
  <cp:revision>947</cp:revision>
  <cp:lastPrinted>2016-01-28T01:47:07Z</cp:lastPrinted>
  <dcterms:created xsi:type="dcterms:W3CDTF">2013-06-06T11:47:38Z</dcterms:created>
  <dcterms:modified xsi:type="dcterms:W3CDTF">2019-01-29T02:54:27Z</dcterms:modified>
  <cp:category/>
</cp:coreProperties>
</file>