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5"/>
  </p:notesMasterIdLst>
  <p:sldIdLst>
    <p:sldId id="256" r:id="rId2"/>
    <p:sldId id="279" r:id="rId3"/>
    <p:sldId id="280" r:id="rId4"/>
    <p:sldId id="281" r:id="rId5"/>
    <p:sldId id="282" r:id="rId6"/>
    <p:sldId id="283" r:id="rId7"/>
    <p:sldId id="31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5" r:id="rId18"/>
    <p:sldId id="300" r:id="rId19"/>
    <p:sldId id="296" r:id="rId20"/>
    <p:sldId id="297" r:id="rId21"/>
    <p:sldId id="299" r:id="rId22"/>
    <p:sldId id="301" r:id="rId23"/>
    <p:sldId id="304" r:id="rId24"/>
    <p:sldId id="305" r:id="rId25"/>
    <p:sldId id="303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57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10"/>
    <p:restoredTop sz="96291"/>
  </p:normalViewPr>
  <p:slideViewPr>
    <p:cSldViewPr>
      <p:cViewPr varScale="1">
        <p:scale>
          <a:sx n="122" d="100"/>
          <a:sy n="122" d="100"/>
        </p:scale>
        <p:origin x="39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028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056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50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662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69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684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78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771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2431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69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447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32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41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428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13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982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102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0486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69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61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176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670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860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0757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588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239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66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352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591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00.png"/><Relationship Id="rId6" Type="http://schemas.openxmlformats.org/officeDocument/2006/relationships/image" Target="../media/image310.png"/><Relationship Id="rId7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6" Type="http://schemas.openxmlformats.org/officeDocument/2006/relationships/image" Target="../media/image360.png"/><Relationship Id="rId7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80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40.png"/><Relationship Id="rId12" Type="http://schemas.openxmlformats.org/officeDocument/2006/relationships/image" Target="../media/image1050.png"/><Relationship Id="rId13" Type="http://schemas.openxmlformats.org/officeDocument/2006/relationships/image" Target="../media/image1060.png"/><Relationship Id="rId14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101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1020.png"/><Relationship Id="rId10" Type="http://schemas.openxmlformats.org/officeDocument/2006/relationships/image" Target="../media/image10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80.png"/><Relationship Id="rId4" Type="http://schemas.openxmlformats.org/officeDocument/2006/relationships/image" Target="../media/image1090.png"/><Relationship Id="rId5" Type="http://schemas.openxmlformats.org/officeDocument/2006/relationships/image" Target="../media/image110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7" Type="http://schemas.openxmlformats.org/officeDocument/2006/relationships/image" Target="../media/image7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0.png"/><Relationship Id="rId20" Type="http://schemas.openxmlformats.org/officeDocument/2006/relationships/image" Target="../media/image1540.png"/><Relationship Id="rId21" Type="http://schemas.openxmlformats.org/officeDocument/2006/relationships/image" Target="../media/image2.png"/><Relationship Id="rId22" Type="http://schemas.openxmlformats.org/officeDocument/2006/relationships/image" Target="../media/image1550.png"/><Relationship Id="rId23" Type="http://schemas.openxmlformats.org/officeDocument/2006/relationships/image" Target="../media/image1560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Relationship Id="rId10" Type="http://schemas.openxmlformats.org/officeDocument/2006/relationships/image" Target="../media/image1440.png"/><Relationship Id="rId11" Type="http://schemas.openxmlformats.org/officeDocument/2006/relationships/image" Target="../media/image1450.png"/><Relationship Id="rId12" Type="http://schemas.openxmlformats.org/officeDocument/2006/relationships/image" Target="../media/image1460.png"/><Relationship Id="rId13" Type="http://schemas.openxmlformats.org/officeDocument/2006/relationships/image" Target="../media/image1470.png"/><Relationship Id="rId14" Type="http://schemas.openxmlformats.org/officeDocument/2006/relationships/image" Target="../media/image1480.png"/><Relationship Id="rId15" Type="http://schemas.openxmlformats.org/officeDocument/2006/relationships/image" Target="../media/image1490.png"/><Relationship Id="rId16" Type="http://schemas.openxmlformats.org/officeDocument/2006/relationships/image" Target="../media/image1500.png"/><Relationship Id="rId17" Type="http://schemas.openxmlformats.org/officeDocument/2006/relationships/image" Target="../media/image1510.png"/><Relationship Id="rId18" Type="http://schemas.openxmlformats.org/officeDocument/2006/relationships/image" Target="../media/image1520.png"/><Relationship Id="rId19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70.png"/><Relationship Id="rId4" Type="http://schemas.openxmlformats.org/officeDocument/2006/relationships/image" Target="../media/image1380.png"/><Relationship Id="rId5" Type="http://schemas.openxmlformats.org/officeDocument/2006/relationships/image" Target="../media/image1390.png"/><Relationship Id="rId6" Type="http://schemas.openxmlformats.org/officeDocument/2006/relationships/image" Target="../media/image1400.png"/><Relationship Id="rId7" Type="http://schemas.openxmlformats.org/officeDocument/2006/relationships/image" Target="../media/image1410.png"/><Relationship Id="rId8" Type="http://schemas.openxmlformats.org/officeDocument/2006/relationships/image" Target="../media/image14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5" Type="http://schemas.openxmlformats.org/officeDocument/2006/relationships/image" Target="../media/image230.png"/><Relationship Id="rId6" Type="http://schemas.openxmlformats.org/officeDocument/2006/relationships/image" Target="../media/image240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 and Economic Welfare</a:t>
            </a: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Should the consumers trade goods?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990600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answer this question, we must use the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Edgeworth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box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5" descr="Fig10_02_step01_pane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21" y="2255837"/>
            <a:ext cx="5456238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Fig10_02_step05_panel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21" y="2255837"/>
            <a:ext cx="5456238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237122" y="5456613"/>
            <a:ext cx="847795" cy="33458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2499385" y="4743495"/>
            <a:ext cx="909236" cy="41384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0805" y="2362200"/>
            <a:ext cx="1185916" cy="32479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487459" y="3028236"/>
            <a:ext cx="933936" cy="32479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4193" y="3581400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0386" y="1861673"/>
                <a:ext cx="1548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Jane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prefers bundles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endowment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endParaRPr 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6" y="1861673"/>
                <a:ext cx="1548554" cy="1200329"/>
              </a:xfrm>
              <a:prstGeom prst="rect">
                <a:avLst/>
              </a:prstGeom>
              <a:blipFill rotWithShape="0">
                <a:blip r:embed="rId5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5492" y="3416772"/>
                <a:ext cx="1548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Denise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prefers bundles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endowment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𝒆</m:t>
                    </m:r>
                  </m:oMath>
                </a14:m>
                <a:endParaRPr 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2" y="3416772"/>
                <a:ext cx="154855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150" t="-2538" r="-551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4971871"/>
                <a:ext cx="1865137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Both prefer bundles </a:t>
                </a:r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so they'll be better off if they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trade!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71871"/>
                <a:ext cx="1865137" cy="1200329"/>
              </a:xfrm>
              <a:prstGeom prst="rect">
                <a:avLst/>
              </a:prstGeom>
              <a:blipFill rotWithShape="0">
                <a:blip r:embed="rId7"/>
                <a:stretch>
                  <a:fillRect t="-3046" r="-130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4608721" y="3886200"/>
            <a:ext cx="719324" cy="3810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46921" y="2757140"/>
            <a:ext cx="0" cy="2647896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04283" y="4343400"/>
            <a:ext cx="445243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166761" y="5400765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66761" y="2468188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99483" y="3581400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32921" y="3581400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78102" y="2468188"/>
            <a:ext cx="304800" cy="3048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54" idx="0"/>
            <a:endCxn id="57" idx="0"/>
          </p:cNvCxnSpPr>
          <p:nvPr/>
        </p:nvCxnSpPr>
        <p:spPr>
          <a:xfrm rot="5400000" flipH="1" flipV="1">
            <a:off x="4874831" y="1912518"/>
            <a:ext cx="12700" cy="1111341"/>
          </a:xfrm>
          <a:prstGeom prst="curvedConnector3">
            <a:avLst>
              <a:gd name="adj1" fmla="val 262758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8693" y="1664701"/>
            <a:ext cx="114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u="sng" dirty="0" smtClean="0">
                <a:latin typeface="Times New Roman" charset="0"/>
                <a:ea typeface="Times New Roman" charset="0"/>
                <a:cs typeface="Times New Roman" charset="0"/>
              </a:rPr>
              <a:t>gives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20 candies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2" name="Curved Connector 71"/>
          <p:cNvCxnSpPr>
            <a:stCxn id="53" idx="4"/>
            <a:endCxn id="71" idx="4"/>
          </p:cNvCxnSpPr>
          <p:nvPr/>
        </p:nvCxnSpPr>
        <p:spPr>
          <a:xfrm rot="16200000" flipH="1">
            <a:off x="4868803" y="5155922"/>
            <a:ext cx="12056" cy="1111341"/>
          </a:xfrm>
          <a:prstGeom prst="curvedConnector3">
            <a:avLst>
              <a:gd name="adj1" fmla="val 225768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78102" y="5412821"/>
            <a:ext cx="304800" cy="3048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547815" y="5498522"/>
            <a:ext cx="99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u="sng" dirty="0" smtClean="0">
                <a:latin typeface="Times New Roman" charset="0"/>
                <a:ea typeface="Times New Roman" charset="0"/>
                <a:cs typeface="Times New Roman" charset="0"/>
              </a:rPr>
              <a:t>gets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20 candies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99483" y="4191000"/>
            <a:ext cx="304800" cy="3048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55" idx="2"/>
            <a:endCxn id="81" idx="2"/>
          </p:cNvCxnSpPr>
          <p:nvPr/>
        </p:nvCxnSpPr>
        <p:spPr>
          <a:xfrm rot="10800000" flipV="1">
            <a:off x="2899483" y="3733800"/>
            <a:ext cx="12700" cy="609600"/>
          </a:xfrm>
          <a:prstGeom prst="curvedConnector3">
            <a:avLst>
              <a:gd name="adj1" fmla="val 262758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20162961">
            <a:off x="2114525" y="2999715"/>
            <a:ext cx="104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u="sng" dirty="0" smtClean="0">
                <a:latin typeface="Times New Roman" charset="0"/>
                <a:ea typeface="Times New Roman" charset="0"/>
                <a:cs typeface="Times New Roman" charset="0"/>
              </a:rPr>
              <a:t>gives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10 cords of wood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32921" y="4172606"/>
            <a:ext cx="304800" cy="3048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urved Connector 87"/>
          <p:cNvCxnSpPr>
            <a:stCxn id="56" idx="6"/>
            <a:endCxn id="87" idx="6"/>
          </p:cNvCxnSpPr>
          <p:nvPr/>
        </p:nvCxnSpPr>
        <p:spPr>
          <a:xfrm>
            <a:off x="8037721" y="3733800"/>
            <a:ext cx="12700" cy="591206"/>
          </a:xfrm>
          <a:prstGeom prst="curvedConnector3">
            <a:avLst>
              <a:gd name="adj1" fmla="val 221378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20815647">
            <a:off x="7885321" y="4386866"/>
            <a:ext cx="114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u="sng" dirty="0" smtClean="0">
                <a:latin typeface="Times New Roman" charset="0"/>
                <a:ea typeface="Times New Roman" charset="0"/>
                <a:cs typeface="Times New Roman" charset="0"/>
              </a:rPr>
              <a:t>gets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10 cords of wood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8" grpId="0" animBg="1"/>
      <p:bldP spid="39" grpId="0"/>
      <p:bldP spid="41" grpId="0"/>
      <p:bldP spid="42" grpId="0" animBg="1"/>
      <p:bldP spid="53" grpId="0" animBg="1"/>
      <p:bldP spid="54" grpId="0" animBg="1"/>
      <p:bldP spid="55" grpId="0" animBg="1"/>
      <p:bldP spid="56" grpId="0" animBg="1"/>
      <p:bldP spid="57" grpId="0"/>
      <p:bldP spid="61" grpId="0"/>
      <p:bldP spid="79" grpId="0"/>
      <p:bldP spid="86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Should the consumers trade goods again?</a:t>
            </a:r>
          </a:p>
        </p:txBody>
      </p:sp>
      <p:pic>
        <p:nvPicPr>
          <p:cNvPr id="36" name="Picture 8" descr="Fig10_03_step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696398"/>
            <a:ext cx="5321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5562600" y="3601398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2777532" y="4176668"/>
            <a:ext cx="909236" cy="3682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10364" y="4896798"/>
            <a:ext cx="909236" cy="32494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1676400"/>
            <a:ext cx="1066800" cy="32479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7667297" y="2371687"/>
            <a:ext cx="1030014" cy="36260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721350" y="3067998"/>
            <a:ext cx="908050" cy="685800"/>
          </a:xfrm>
          <a:prstGeom prst="straightConnector1">
            <a:avLst/>
          </a:prstGeom>
          <a:ln w="38100">
            <a:solidFill>
              <a:srgbClr val="C00000">
                <a:alpha val="50000"/>
              </a:srgb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00800" y="2237001"/>
            <a:ext cx="13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prefers bundles in </a:t>
            </a: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this direction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724400" y="3753798"/>
            <a:ext cx="990600" cy="437202"/>
          </a:xfrm>
          <a:prstGeom prst="straightConnector1">
            <a:avLst/>
          </a:prstGeom>
          <a:ln w="38100">
            <a:solidFill>
              <a:srgbClr val="0070C0">
                <a:alpha val="50000"/>
              </a:srgb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52800" y="3753798"/>
            <a:ext cx="1530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prefers bundles in the opposite direction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1000" y="1371600"/>
                <a:ext cx="23252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Jane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prefers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Denise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prefers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𝒄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 agreement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2325214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81000" y="2768600"/>
                <a:ext cx="23252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Denise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prefers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Jane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prefers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𝒃</m:t>
                    </m:r>
                  </m:oMath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 agreement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68600"/>
                <a:ext cx="2325214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9681" y="4165600"/>
                <a:ext cx="1847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Any move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u="sng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harms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least one of them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1" y="4165600"/>
                <a:ext cx="1847851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640" t="-3289" r="-495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19681" y="5562600"/>
            <a:ext cx="184785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They will not trade goods!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05200" y="5486400"/>
                <a:ext cx="45536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bundle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𝒇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Pareto Efficient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algn="ctr"/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One consumer cannot be made better off without harming the other!</a:t>
                </a:r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486400"/>
                <a:ext cx="4553608" cy="1015663"/>
              </a:xfrm>
              <a:prstGeom prst="rect">
                <a:avLst/>
              </a:prstGeom>
              <a:blipFill rotWithShape="0">
                <a:blip r:embed="rId7"/>
                <a:stretch>
                  <a:fillRect t="-2994" r="-13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0" grpId="0"/>
      <p:bldP spid="62" grpId="0"/>
      <p:bldP spid="63" grpId="0"/>
      <p:bldP spid="64" grpId="0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Trading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990600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Two consumers should </a:t>
            </a:r>
            <a:r>
              <a:rPr lang="en-US" sz="2600" i="1" u="sng" dirty="0" smtClean="0">
                <a:latin typeface="Times New Roman" charset="0"/>
                <a:ea typeface="Times New Roman" charset="0"/>
                <a:cs typeface="Times New Roman" charset="0"/>
              </a:rPr>
              <a:t>stop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trading when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676400"/>
            <a:ext cx="851495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Trading Rule 1: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 mutually beneficial trades are possible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04800" y="4267200"/>
            <a:ext cx="3439308" cy="2286000"/>
            <a:chOff x="3048001" y="2931658"/>
            <a:chExt cx="5333999" cy="3545342"/>
          </a:xfrm>
        </p:grpSpPr>
        <p:pic>
          <p:nvPicPr>
            <p:cNvPr id="25" name="Picture 8" descr="Fig10_03_step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2951656"/>
              <a:ext cx="5321300" cy="351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Oval 26"/>
            <p:cNvSpPr/>
            <p:nvPr/>
          </p:nvSpPr>
          <p:spPr>
            <a:xfrm>
              <a:off x="5562600" y="4856656"/>
              <a:ext cx="304800" cy="304800"/>
            </a:xfrm>
            <a:prstGeom prst="ellipse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2777532" y="5431926"/>
              <a:ext cx="909236" cy="3682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10364" y="6152056"/>
              <a:ext cx="909236" cy="324944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800" y="2931658"/>
              <a:ext cx="1066800" cy="324798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7667297" y="3626945"/>
              <a:ext cx="1030014" cy="36260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2872104"/>
            <a:ext cx="851495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Trading Rule 3: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the indifference curves are tangent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4800" y="3469957"/>
                <a:ext cx="8514954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Trading Rule 4: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consumers’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𝑀𝑅𝑆</m:t>
                    </m:r>
                  </m:oMath>
                </a14:m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equal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69957"/>
                <a:ext cx="8514954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288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1676" y="4280095"/>
                <a:ext cx="3965124" cy="48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tangent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  <m:sup>
                        <m:r>
                          <a:rPr lang="en-US" sz="2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bundle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</m:oMath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76" y="4280095"/>
                <a:ext cx="3965124" cy="480324"/>
              </a:xfrm>
              <a:prstGeom prst="rect">
                <a:avLst/>
              </a:prstGeom>
              <a:blipFill rotWithShape="0">
                <a:blip r:embed="rId5"/>
                <a:stretch>
                  <a:fillRect t="-16456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21676" y="5126441"/>
                <a:ext cx="3722622" cy="48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𝑠𝑙𝑜𝑝𝑒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𝑜𝑓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sSubSup>
                        <m:sSubSup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𝑠𝑙𝑜𝑝𝑒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𝑜𝑓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76" y="5126441"/>
                <a:ext cx="3722622" cy="4803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1676" y="5972786"/>
                <a:ext cx="2113527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76" y="5972786"/>
                <a:ext cx="2113527" cy="4380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7" idx="1"/>
            <a:endCxn id="34" idx="1"/>
          </p:cNvCxnSpPr>
          <p:nvPr/>
        </p:nvCxnSpPr>
        <p:spPr>
          <a:xfrm rot="10800000" flipV="1">
            <a:off x="4721676" y="4520257"/>
            <a:ext cx="12700" cy="846346"/>
          </a:xfrm>
          <a:prstGeom prst="curvedConnector3">
            <a:avLst>
              <a:gd name="adj1" fmla="val 262759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4" idx="1"/>
            <a:endCxn id="35" idx="1"/>
          </p:cNvCxnSpPr>
          <p:nvPr/>
        </p:nvCxnSpPr>
        <p:spPr>
          <a:xfrm rot="10800000" flipV="1">
            <a:off x="4721676" y="5366603"/>
            <a:ext cx="12700" cy="825186"/>
          </a:xfrm>
          <a:prstGeom prst="curvedConnector3">
            <a:avLst>
              <a:gd name="adj1" fmla="val 2958622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800" y="2274252"/>
            <a:ext cx="851495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Trading Rule 2: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they reach a Pareto-efficient allocation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3" grpId="0"/>
      <p:bldP spid="7" grpId="0"/>
      <p:bldP spid="34" grpId="0"/>
      <p:bldP spid="35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Contract Curve</a:t>
            </a:r>
          </a:p>
        </p:txBody>
      </p:sp>
      <p:pic>
        <p:nvPicPr>
          <p:cNvPr id="24" name="Picture 9" descr="Fig10_03_step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62200"/>
            <a:ext cx="5321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 descr="Fig10_03_step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62200"/>
            <a:ext cx="5321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35423" y="990600"/>
            <a:ext cx="528518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set of all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Pareto-efficient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bundles!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457200" cy="4572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 rot="16200000">
            <a:off x="1634532" y="4847633"/>
            <a:ext cx="909236" cy="3682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62200" y="5562600"/>
            <a:ext cx="909236" cy="32494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2351580"/>
            <a:ext cx="1066800" cy="3154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6524297" y="3037489"/>
            <a:ext cx="1030014" cy="36260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0" y="3337560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00016" y="4096512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25950" y="4272364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60520" y="4419600"/>
            <a:ext cx="304800" cy="30480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Consider two consumers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and two goods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105" t="-12500" r="-95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9567" y="1676400"/>
                <a:ext cx="2414700" cy="548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1676400"/>
                <a:ext cx="2414700" cy="5482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20627" y="3200400"/>
            <a:ext cx="530274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contract curve?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39567" y="2513380"/>
                <a:ext cx="2581219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2513380"/>
                <a:ext cx="2581219" cy="407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1783224"/>
                <a:ext cx="2160207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83224"/>
                <a:ext cx="2160207" cy="432234"/>
              </a:xfrm>
              <a:prstGeom prst="rect">
                <a:avLst/>
              </a:prstGeom>
              <a:blipFill rotWithShape="0"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53000" y="2488373"/>
                <a:ext cx="2020361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88373"/>
                <a:ext cx="2020361" cy="4322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0630" y="3962400"/>
                <a:ext cx="1631151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30" y="3962400"/>
                <a:ext cx="1631151" cy="332463"/>
              </a:xfrm>
              <a:prstGeom prst="rect">
                <a:avLst/>
              </a:prstGeom>
              <a:blipFill rotWithShape="0">
                <a:blip r:embed="rId8"/>
                <a:stretch>
                  <a:fillRect l="-3358" r="-74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37030" y="3786422"/>
                <a:ext cx="2063770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30" y="3786422"/>
                <a:ext cx="2063770" cy="671915"/>
              </a:xfrm>
              <a:prstGeom prst="rect">
                <a:avLst/>
              </a:prstGeom>
              <a:blipFill rotWithShape="0"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7030" y="4724400"/>
                <a:ext cx="1157946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" y="4724400"/>
                <a:ext cx="1157946" cy="6809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030" y="5770077"/>
                <a:ext cx="1184234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" y="5770077"/>
                <a:ext cx="1184234" cy="6809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3603" y="4750148"/>
                <a:ext cx="1267270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3" y="4750148"/>
                <a:ext cx="1267270" cy="63722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3603" y="5791942"/>
                <a:ext cx="1293559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mr-I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3" y="5791942"/>
                <a:ext cx="1293559" cy="63722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52600" y="4850077"/>
                <a:ext cx="1933029" cy="421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50077"/>
                <a:ext cx="1933029" cy="42178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52600" y="5899664"/>
                <a:ext cx="1927579" cy="421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𝑏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899664"/>
                <a:ext cx="1927579" cy="42178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9032" y="4915500"/>
                <a:ext cx="200676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𝑎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32" y="4915500"/>
                <a:ext cx="2006768" cy="313291"/>
              </a:xfrm>
              <a:prstGeom prst="rect">
                <a:avLst/>
              </a:prstGeom>
              <a:blipFill rotWithShape="0">
                <a:blip r:embed="rId16"/>
                <a:stretch>
                  <a:fillRect l="-606" r="-60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99032" y="5953909"/>
                <a:ext cx="2001317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𝑏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32" y="5953909"/>
                <a:ext cx="2001317" cy="313291"/>
              </a:xfrm>
              <a:prstGeom prst="rect">
                <a:avLst/>
              </a:prstGeom>
              <a:blipFill rotWithShape="0">
                <a:blip r:embed="rId17"/>
                <a:stretch>
                  <a:fillRect l="-608" t="-1961" r="-60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10" grpId="0"/>
      <p:bldP spid="11" grpId="0"/>
      <p:bldP spid="13" grpId="0"/>
      <p:bldP spid="16" grpId="0"/>
      <p:bldP spid="17" grpId="0"/>
      <p:bldP spid="19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marginal utilities into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𝑀𝑅𝑆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condition: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0039" y="1905000"/>
                <a:ext cx="1605696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9" y="1905000"/>
                <a:ext cx="1605696" cy="671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0039" y="3169237"/>
                <a:ext cx="1715021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9" y="3169237"/>
                <a:ext cx="1715021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80039" y="4457063"/>
                <a:ext cx="1631151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𝑀𝑅𝑆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9" y="4457063"/>
                <a:ext cx="1631151" cy="332463"/>
              </a:xfrm>
              <a:prstGeom prst="rect">
                <a:avLst/>
              </a:prstGeom>
              <a:blipFill rotWithShape="0">
                <a:blip r:embed="rId6"/>
                <a:stretch>
                  <a:fillRect l="-3358" r="-74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56439" y="4281085"/>
                <a:ext cx="2638992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mr-I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mr-I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39" y="4281085"/>
                <a:ext cx="2638992" cy="671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0039" y="5415814"/>
                <a:ext cx="1997663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50−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100−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9" y="5415814"/>
                <a:ext cx="1997663" cy="6801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67476" y="5577017"/>
                <a:ext cx="3569632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=50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76" y="5577017"/>
                <a:ext cx="3569632" cy="332463"/>
              </a:xfrm>
              <a:prstGeom prst="rect">
                <a:avLst/>
              </a:prstGeom>
              <a:blipFill rotWithShape="0">
                <a:blip r:embed="rId9"/>
                <a:stretch>
                  <a:fillRect l="-684" r="-855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18839" y="5577017"/>
                <a:ext cx="1405961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=2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39" y="5577017"/>
                <a:ext cx="1405961" cy="332463"/>
              </a:xfrm>
              <a:prstGeom prst="rect">
                <a:avLst/>
              </a:prstGeom>
              <a:blipFill rotWithShape="0">
                <a:blip r:embed="rId10"/>
                <a:stretch>
                  <a:fillRect l="-2597" r="-2165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899838" y="5577016"/>
            <a:ext cx="1024961" cy="36658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56439" y="1797053"/>
                <a:ext cx="2168158" cy="887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0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39" y="1797053"/>
                <a:ext cx="2168158" cy="8878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66239" y="1910962"/>
                <a:ext cx="1233415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mr-I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39" y="1910962"/>
                <a:ext cx="1233415" cy="6719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00973" y="3134046"/>
                <a:ext cx="2241896" cy="675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0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73" y="3134046"/>
                <a:ext cx="2241896" cy="6759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26187" y="3169236"/>
                <a:ext cx="1287852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mr-I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87" y="3169236"/>
                <a:ext cx="1287852" cy="6281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23439" y="4281085"/>
                <a:ext cx="1951239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mr-I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50−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100−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439" y="4281085"/>
                <a:ext cx="1951239" cy="6801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urved Connector 2"/>
          <p:cNvCxnSpPr>
            <a:stCxn id="18" idx="1"/>
            <a:endCxn id="19" idx="1"/>
          </p:cNvCxnSpPr>
          <p:nvPr/>
        </p:nvCxnSpPr>
        <p:spPr>
          <a:xfrm rot="10800000" flipV="1">
            <a:off x="880039" y="3483329"/>
            <a:ext cx="12700" cy="1139965"/>
          </a:xfrm>
          <a:prstGeom prst="curvedConnector3">
            <a:avLst>
              <a:gd name="adj1" fmla="val 330967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1"/>
            <a:endCxn id="19" idx="1"/>
          </p:cNvCxnSpPr>
          <p:nvPr/>
        </p:nvCxnSpPr>
        <p:spPr>
          <a:xfrm rot="10800000" flipV="1">
            <a:off x="880039" y="2240957"/>
            <a:ext cx="12700" cy="2382337"/>
          </a:xfrm>
          <a:prstGeom prst="curvedConnector3">
            <a:avLst>
              <a:gd name="adj1" fmla="val 423871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0308603">
            <a:off x="7067221" y="3326451"/>
            <a:ext cx="1667764" cy="788249"/>
            <a:chOff x="6714236" y="2924788"/>
            <a:chExt cx="1667764" cy="788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714236" y="2924788"/>
                  <a:ext cx="1667764" cy="332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=100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236" y="2924788"/>
                  <a:ext cx="1667764" cy="3324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182" r="-2545" b="-4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733334" y="3380574"/>
                  <a:ext cx="1558183" cy="332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=50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334" y="3380574"/>
                  <a:ext cx="1558183" cy="3324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931" r="-2703" b="-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35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Competitive Exchange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199" y="990600"/>
            <a:ext cx="518160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Consumers are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price takers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and must consider prices when trading!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3228"/>
            <a:ext cx="457200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2215267"/>
            <a:ext cx="129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3773846"/>
            <a:ext cx="129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2245371"/>
                <a:ext cx="2057400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45371"/>
                <a:ext cx="2057400" cy="432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98712" y="2245371"/>
                <a:ext cx="2306888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712" y="2245371"/>
                <a:ext cx="2306888" cy="432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34072" y="2726936"/>
            <a:ext cx="2161256" cy="726641"/>
            <a:chOff x="2234072" y="2950069"/>
            <a:chExt cx="2161256" cy="726641"/>
          </a:xfrm>
        </p:grpSpPr>
        <p:sp>
          <p:nvSpPr>
            <p:cNvPr id="4" name="Right Brace 3"/>
            <p:cNvSpPr/>
            <p:nvPr/>
          </p:nvSpPr>
          <p:spPr>
            <a:xfrm rot="5400000">
              <a:off x="3162300" y="2073769"/>
              <a:ext cx="304800" cy="2057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4072" y="3276600"/>
              <a:ext cx="2161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Jane’s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 dirty="0" smtClean="0">
                  <a:latin typeface="Times New Roman" charset="0"/>
                  <a:ea typeface="Times New Roman" charset="0"/>
                  <a:cs typeface="Times New Roman" charset="0"/>
                </a:rPr>
                <a:t>expenditure</a:t>
              </a:r>
              <a:endParaRPr lang="en-US" sz="20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2726936"/>
            <a:ext cx="2133600" cy="726641"/>
            <a:chOff x="2150947" y="2950069"/>
            <a:chExt cx="2327506" cy="726641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162300" y="2073769"/>
              <a:ext cx="304800" cy="2057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50947" y="3276600"/>
              <a:ext cx="2327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Jane’s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 dirty="0" smtClean="0">
                  <a:latin typeface="Times New Roman" charset="0"/>
                  <a:ea typeface="Times New Roman" charset="0"/>
                  <a:cs typeface="Times New Roman" charset="0"/>
                </a:rPr>
                <a:t>endowment</a:t>
              </a:r>
              <a:endParaRPr lang="en-US" sz="20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86000" y="3834055"/>
                <a:ext cx="210932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34055"/>
                <a:ext cx="210932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2157872" y="4315620"/>
            <a:ext cx="2337928" cy="726641"/>
            <a:chOff x="2157872" y="2950069"/>
            <a:chExt cx="2337928" cy="726641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3162300" y="2073769"/>
              <a:ext cx="304800" cy="2057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7872" y="3276600"/>
              <a:ext cx="2337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Denise’s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 dirty="0" smtClean="0">
                  <a:latin typeface="Times New Roman" charset="0"/>
                  <a:ea typeface="Times New Roman" charset="0"/>
                  <a:cs typeface="Times New Roman" charset="0"/>
                </a:rPr>
                <a:t>expenditure</a:t>
              </a:r>
              <a:endParaRPr lang="en-US" sz="20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74912" y="3872758"/>
                <a:ext cx="245928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2" y="3872758"/>
                <a:ext cx="245928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72472" y="4315620"/>
            <a:ext cx="2337928" cy="726641"/>
            <a:chOff x="2157872" y="2950069"/>
            <a:chExt cx="2337928" cy="726641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3162300" y="2073769"/>
              <a:ext cx="304800" cy="2057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57872" y="3276600"/>
              <a:ext cx="2337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Denise’s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i="1" dirty="0">
                  <a:latin typeface="Times New Roman" charset="0"/>
                  <a:ea typeface="Times New Roman" charset="0"/>
                  <a:cs typeface="Times New Roman" charset="0"/>
                </a:rPr>
                <a:t>endowment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787188" y="2291364"/>
                <a:ext cx="680412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88" y="2291364"/>
                <a:ext cx="680412" cy="4322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 rot="1307761">
            <a:off x="7060827" y="2033656"/>
            <a:ext cx="162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budget constraint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15788" y="3914862"/>
                <a:ext cx="680412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88" y="3914862"/>
                <a:ext cx="68041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1307761">
            <a:off x="7057186" y="3500367"/>
            <a:ext cx="1728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budget constraint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43000" y="5486400"/>
                <a:ext cx="2743200" cy="853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86400"/>
                <a:ext cx="2743200" cy="8536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30865" y="5486400"/>
                <a:ext cx="2743200" cy="816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65" y="5486400"/>
                <a:ext cx="2743200" cy="8165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3" idx="1"/>
            <a:endCxn id="56" idx="1"/>
          </p:cNvCxnSpPr>
          <p:nvPr/>
        </p:nvCxnSpPr>
        <p:spPr>
          <a:xfrm rot="10800000" flipV="1">
            <a:off x="1143000" y="2461488"/>
            <a:ext cx="1143000" cy="3451728"/>
          </a:xfrm>
          <a:prstGeom prst="curvedConnector3">
            <a:avLst>
              <a:gd name="adj1" fmla="val 15402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3"/>
            <a:endCxn id="57" idx="3"/>
          </p:cNvCxnSpPr>
          <p:nvPr/>
        </p:nvCxnSpPr>
        <p:spPr>
          <a:xfrm>
            <a:off x="7696200" y="4114917"/>
            <a:ext cx="177865" cy="1779736"/>
          </a:xfrm>
          <a:prstGeom prst="curvedConnector3">
            <a:avLst>
              <a:gd name="adj1" fmla="val 39436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3" grpId="0"/>
      <p:bldP spid="21" grpId="0"/>
      <p:bldP spid="34" grpId="0"/>
      <p:bldP spid="48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5" descr="Fig10_04_step01_Panel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 bwMode="auto">
          <a:xfrm>
            <a:off x="3145447" y="3048000"/>
            <a:ext cx="54467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 descr="Fig10_04_step02_Panel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 bwMode="auto">
          <a:xfrm>
            <a:off x="3145447" y="3048000"/>
            <a:ext cx="54467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Prices that Leads to Competitive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219200"/>
                <a:ext cx="191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=2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191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73" t="-28889" r="-351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2286000"/>
                <a:ext cx="2206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=60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0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22065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70" t="-28889" r="-332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3400" y="1752600"/>
                <a:ext cx="2093394" cy="303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=20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3</m:t>
                    </m:r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0</m:t>
                    </m:r>
                  </m:oMath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52600"/>
                <a:ext cx="2093394" cy="303225"/>
              </a:xfrm>
              <a:prstGeom prst="rect">
                <a:avLst/>
              </a:prstGeom>
              <a:blipFill rotWithShape="0">
                <a:blip r:embed="rId7"/>
                <a:stretch>
                  <a:fillRect l="-2915" t="-26531" r="-2915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2819400" y="1170801"/>
            <a:ext cx="304800" cy="1496199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00659" y="1344561"/>
                <a:ext cx="2439257" cy="303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=80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659" y="1344561"/>
                <a:ext cx="2439257" cy="303225"/>
              </a:xfrm>
              <a:prstGeom prst="rect">
                <a:avLst/>
              </a:prstGeom>
              <a:blipFill rotWithShape="0">
                <a:blip r:embed="rId8"/>
                <a:stretch>
                  <a:fillRect l="-1500" r="-2000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00659" y="2121274"/>
                <a:ext cx="2715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659" y="2121274"/>
                <a:ext cx="271516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48" r="-17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/>
          <p:cNvSpPr/>
          <p:nvPr/>
        </p:nvSpPr>
        <p:spPr>
          <a:xfrm>
            <a:off x="5892178" y="1170801"/>
            <a:ext cx="304800" cy="1496199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23743" y="1219200"/>
                <a:ext cx="17297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=40−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43" y="1219200"/>
                <a:ext cx="1729768" cy="5186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23743" y="2053197"/>
                <a:ext cx="176542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=50−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43" y="2053197"/>
                <a:ext cx="1765420" cy="5186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20818693">
            <a:off x="7821413" y="1575010"/>
            <a:ext cx="119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Budget constraints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2951179" y="5533433"/>
            <a:ext cx="909236" cy="3682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78847" y="6228256"/>
            <a:ext cx="909236" cy="32494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80225" y="2982393"/>
            <a:ext cx="1118222" cy="33433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869983" y="3697151"/>
            <a:ext cx="1030014" cy="34131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635919" y="6172200"/>
            <a:ext cx="378522" cy="570744"/>
            <a:chOff x="4635919" y="6172200"/>
            <a:chExt cx="378522" cy="570744"/>
          </a:xfrm>
        </p:grpSpPr>
        <p:sp>
          <p:nvSpPr>
            <p:cNvPr id="62" name="Oval 61"/>
            <p:cNvSpPr/>
            <p:nvPr/>
          </p:nvSpPr>
          <p:spPr>
            <a:xfrm>
              <a:off x="4635919" y="6172200"/>
              <a:ext cx="304800" cy="304800"/>
            </a:xfrm>
            <a:prstGeom prst="ellipse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669859" y="6439656"/>
                  <a:ext cx="344582" cy="3032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859" y="6439656"/>
                  <a:ext cx="344582" cy="30328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772" r="-3509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2914183" y="4270789"/>
            <a:ext cx="733985" cy="377411"/>
            <a:chOff x="2914183" y="4270789"/>
            <a:chExt cx="733985" cy="377411"/>
          </a:xfrm>
        </p:grpSpPr>
        <p:sp>
          <p:nvSpPr>
            <p:cNvPr id="64" name="Oval 63"/>
            <p:cNvSpPr/>
            <p:nvPr/>
          </p:nvSpPr>
          <p:spPr>
            <a:xfrm>
              <a:off x="3343368" y="4343400"/>
              <a:ext cx="304800" cy="304800"/>
            </a:xfrm>
            <a:prstGeom prst="ellipse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914183" y="4270789"/>
                  <a:ext cx="392672" cy="3032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183" y="4270789"/>
                  <a:ext cx="392672" cy="30328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813" r="-4688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538508" y="2744774"/>
            <a:ext cx="402211" cy="632410"/>
            <a:chOff x="4538508" y="2744774"/>
            <a:chExt cx="402211" cy="632410"/>
          </a:xfrm>
        </p:grpSpPr>
        <p:sp>
          <p:nvSpPr>
            <p:cNvPr id="66" name="Oval 65"/>
            <p:cNvSpPr/>
            <p:nvPr/>
          </p:nvSpPr>
          <p:spPr>
            <a:xfrm>
              <a:off x="4635919" y="3072384"/>
              <a:ext cx="304800" cy="304800"/>
            </a:xfrm>
            <a:prstGeom prst="ellipse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538508" y="2744774"/>
                  <a:ext cx="3878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𝒅</m:t>
                            </m:r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508" y="2744774"/>
                  <a:ext cx="38786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937" r="-3175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8146424" y="4343400"/>
            <a:ext cx="768976" cy="304800"/>
            <a:chOff x="8146424" y="4343400"/>
            <a:chExt cx="768976" cy="304800"/>
          </a:xfrm>
        </p:grpSpPr>
        <p:sp>
          <p:nvSpPr>
            <p:cNvPr id="68" name="Oval 67"/>
            <p:cNvSpPr/>
            <p:nvPr/>
          </p:nvSpPr>
          <p:spPr>
            <a:xfrm>
              <a:off x="8146424" y="4343400"/>
              <a:ext cx="304800" cy="304800"/>
            </a:xfrm>
            <a:prstGeom prst="ellipse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479447" y="4371201"/>
                  <a:ext cx="435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𝒅</m:t>
                            </m:r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447" y="4371201"/>
                  <a:ext cx="435953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944" r="-1389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33400" y="3657600"/>
                <a:ext cx="209563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=40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2095638" cy="299313"/>
              </a:xfrm>
              <a:prstGeom prst="rect">
                <a:avLst/>
              </a:prstGeom>
              <a:blipFill rotWithShape="0">
                <a:blip r:embed="rId16"/>
                <a:stretch>
                  <a:fillRect l="-2332" r="-233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33400" y="4141507"/>
                <a:ext cx="209563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=80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41507"/>
                <a:ext cx="2095638" cy="299313"/>
              </a:xfrm>
              <a:prstGeom prst="rect">
                <a:avLst/>
              </a:prstGeom>
              <a:blipFill rotWithShape="0">
                <a:blip r:embed="rId17"/>
                <a:stretch>
                  <a:fillRect l="-2332" r="-233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3400" y="4625414"/>
                <a:ext cx="222387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=20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=30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25414"/>
                <a:ext cx="2223879" cy="299313"/>
              </a:xfrm>
              <a:prstGeom prst="rect">
                <a:avLst/>
              </a:prstGeom>
              <a:blipFill rotWithShape="0">
                <a:blip r:embed="rId18"/>
                <a:stretch>
                  <a:fillRect l="-2198" r="-219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3400" y="5260442"/>
                <a:ext cx="215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=50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60442"/>
                <a:ext cx="215334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266" r="-19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33400" y="5744349"/>
                <a:ext cx="2281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744349"/>
                <a:ext cx="228158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39" r="-187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33400" y="6228256"/>
                <a:ext cx="2281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=60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28256"/>
                <a:ext cx="228158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39" r="-18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>
            <a:off x="1826607" y="3374136"/>
            <a:ext cx="1830993" cy="3086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9657" y="3042572"/>
            <a:ext cx="43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100</a:t>
            </a:r>
            <a:endParaRPr lang="en-US" sz="1200"/>
          </a:p>
        </p:txBody>
      </p:sp>
      <p:sp>
        <p:nvSpPr>
          <p:cNvPr id="82" name="Oval 81"/>
          <p:cNvSpPr/>
          <p:nvPr/>
        </p:nvSpPr>
        <p:spPr>
          <a:xfrm>
            <a:off x="5763426" y="4876800"/>
            <a:ext cx="304800" cy="304800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103682" y="3639531"/>
            <a:ext cx="134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Competitive Equilibrium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68226" y="4270789"/>
            <a:ext cx="484974" cy="60601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470648" y="5595248"/>
            <a:ext cx="626350" cy="245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40630" y="3377184"/>
            <a:ext cx="5605794" cy="27950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90826" y="5769638"/>
            <a:ext cx="1347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Price Line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2514600" y="3319272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3611880" y="3877056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083296" y="6108192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4727448" y="4434840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271031">
            <a:off x="2808075" y="4620143"/>
            <a:ext cx="76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 sells to 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sz="14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271031">
            <a:off x="8336580" y="4828837"/>
            <a:ext cx="81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buys from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8444" y="2816423"/>
            <a:ext cx="107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sells to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5146" y="6397823"/>
            <a:ext cx="123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buys from 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sz="14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/>
      <p:bldP spid="42" grpId="0"/>
      <p:bldP spid="43" grpId="0" animBg="1"/>
      <p:bldP spid="44" grpId="0"/>
      <p:bldP spid="45" grpId="0"/>
      <p:bldP spid="46" grpId="0"/>
      <p:bldP spid="70" grpId="0"/>
      <p:bldP spid="72" grpId="0"/>
      <p:bldP spid="75" grpId="0"/>
      <p:bldP spid="77" grpId="0"/>
      <p:bldP spid="78" grpId="0"/>
      <p:bldP spid="79" grpId="0"/>
      <p:bldP spid="18" grpId="0"/>
      <p:bldP spid="82" grpId="0" animBg="1"/>
      <p:bldP spid="83" grpId="0"/>
      <p:bldP spid="84" grpId="0"/>
      <p:bldP spid="80" grpId="0" animBg="1"/>
      <p:bldP spid="71" grpId="0" animBg="1"/>
      <p:bldP spid="73" grpId="0" animBg="1"/>
      <p:bldP spid="76" grpId="0" animBg="1"/>
      <p:bldP spid="23" grpId="0"/>
      <p:bldP spid="85" grpId="0"/>
      <p:bldP spid="86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Efficiency of Competition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199" y="990600"/>
            <a:ext cx="51816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In the competitive equilibrium: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88354" y="1981766"/>
                <a:ext cx="2127121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4" y="1981766"/>
                <a:ext cx="2127121" cy="432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22154" y="1981766"/>
                <a:ext cx="227209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54" y="1981766"/>
                <a:ext cx="227209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 rot="20438695">
            <a:off x="660547" y="1578836"/>
            <a:ext cx="135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utility maximization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0411640">
            <a:off x="4243135" y="1602347"/>
            <a:ext cx="1450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utility maximization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6602" y="2493503"/>
            <a:ext cx="1196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Slope of indifference curve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49340" y="2493503"/>
            <a:ext cx="113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Slope of budget line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57800" y="2493503"/>
            <a:ext cx="1196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Slope </a:t>
            </a:r>
            <a:r>
              <a:rPr lang="en-US" sz="1400" i="1" smtClean="0">
                <a:latin typeface="Times New Roman" charset="0"/>
                <a:ea typeface="Times New Roman" charset="0"/>
                <a:cs typeface="Times New Roman" charset="0"/>
              </a:rPr>
              <a:t>of indifference curve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59340" y="2493503"/>
            <a:ext cx="113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Slope of budget line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3916640"/>
                <a:ext cx="2048381" cy="883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16640"/>
                <a:ext cx="2048381" cy="883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040852">
                <a:off x="1630410" y="3332587"/>
                <a:ext cx="1674132" cy="509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0852">
                <a:off x="1630410" y="3332587"/>
                <a:ext cx="1674132" cy="5095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00" y="5573458"/>
                <a:ext cx="2160783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73458"/>
                <a:ext cx="2160783" cy="8273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017100">
                <a:off x="1630595" y="4998640"/>
                <a:ext cx="1674132" cy="502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7100">
                <a:off x="1630595" y="4998640"/>
                <a:ext cx="1674132" cy="5025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3815475" y="3505200"/>
            <a:ext cx="371487" cy="2971800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1980" y="3505200"/>
                <a:ext cx="3350020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980" y="3505200"/>
                <a:ext cx="3350020" cy="7527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31980" y="4572000"/>
                <a:ext cx="3311548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1" i="1" smtClean="0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980" y="4572000"/>
                <a:ext cx="3311548" cy="7527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>
            <a:stCxn id="18" idx="1"/>
            <a:endCxn id="19" idx="1"/>
          </p:cNvCxnSpPr>
          <p:nvPr/>
        </p:nvCxnSpPr>
        <p:spPr>
          <a:xfrm rot="10800000" flipV="1">
            <a:off x="5031980" y="3881554"/>
            <a:ext cx="12700" cy="1066800"/>
          </a:xfrm>
          <a:prstGeom prst="curvedConnector3">
            <a:avLst>
              <a:gd name="adj1" fmla="val 279311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60446" y="4549333"/>
            <a:ext cx="3397754" cy="83189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20939272">
            <a:off x="5754856" y="4328539"/>
            <a:ext cx="15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Pareto efficient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800" y="5759104"/>
            <a:ext cx="377875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Any competitive equilibrium is Pareto efficient!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0188781">
            <a:off x="3925900" y="5437011"/>
            <a:ext cx="1853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latin typeface="Times New Roman" charset="0"/>
                <a:ea typeface="Times New Roman" charset="0"/>
                <a:cs typeface="Times New Roman" charset="0"/>
              </a:rPr>
              <a:t>First Theorem of Welfare Economics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8947" y="3994488"/>
                <a:ext cx="1129796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47" y="3994488"/>
                <a:ext cx="1129796" cy="7527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51604" y="5648093"/>
                <a:ext cx="1129796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4" y="5648093"/>
                <a:ext cx="1129796" cy="7527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/>
      <p:bldP spid="56" grpId="0"/>
      <p:bldP spid="57" grpId="0"/>
      <p:bldP spid="58" grpId="0"/>
      <p:bldP spid="74" grpId="0"/>
      <p:bldP spid="88" grpId="0"/>
      <p:bldP spid="89" grpId="0"/>
      <p:bldP spid="13" grpId="0"/>
      <p:bldP spid="14" grpId="0"/>
      <p:bldP spid="15" grpId="0"/>
      <p:bldP spid="16" grpId="0"/>
      <p:bldP spid="3" grpId="0" animBg="1"/>
      <p:bldP spid="18" grpId="0"/>
      <p:bldP spid="19" grpId="0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Consider two consumers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𝑑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and two goods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7" y="990600"/>
                <a:ext cx="82745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105" t="-12500" r="-95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9567" y="1676400"/>
                <a:ext cx="2414700" cy="548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1676400"/>
                <a:ext cx="2414700" cy="5482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3200400"/>
                <a:ext cx="7315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competitive equilibrium price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𝑮</m:t>
                        </m:r>
                      </m:sub>
                    </m:sSub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/</m:t>
                    </m:r>
                    <m:sSub>
                      <m:sSubPr>
                        <m:ctrlP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00400"/>
                <a:ext cx="7315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833" t="-11111" r="-750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39567" y="2513380"/>
                <a:ext cx="2581219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2513380"/>
                <a:ext cx="2581219" cy="4072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1783224"/>
                <a:ext cx="2160207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83224"/>
                <a:ext cx="2160207" cy="432234"/>
              </a:xfrm>
              <a:prstGeom prst="rect">
                <a:avLst/>
              </a:prstGeom>
              <a:blipFill rotWithShape="0"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53000" y="2488373"/>
                <a:ext cx="2020361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88373"/>
                <a:ext cx="2020361" cy="4322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04791" y="4303181"/>
                <a:ext cx="1038938" cy="573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91" y="4303181"/>
                <a:ext cx="1038938" cy="5736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29846" y="5758932"/>
                <a:ext cx="1137683" cy="565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46" y="5758932"/>
                <a:ext cx="1137683" cy="5656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19919030">
            <a:off x="419993" y="3932955"/>
            <a:ext cx="135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utility maximization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9919030">
            <a:off x="413531" y="5248158"/>
            <a:ext cx="146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utility maximization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37577" y="4191228"/>
                <a:ext cx="3585020" cy="685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577" y="4191228"/>
                <a:ext cx="3585020" cy="6855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125129" y="4329245"/>
                <a:ext cx="1571071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129" y="4329245"/>
                <a:ext cx="1571071" cy="5214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37577" y="5715907"/>
                <a:ext cx="3717621" cy="608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577" y="5715907"/>
                <a:ext cx="3717621" cy="6086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77529" y="5792601"/>
                <a:ext cx="1668918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29" y="5792601"/>
                <a:ext cx="1668918" cy="5214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445385" y="4191229"/>
            <a:ext cx="1250816" cy="748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18333" y="5667687"/>
            <a:ext cx="1382667" cy="748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General 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8832" y="990600"/>
            <a:ext cx="6526336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Combining the utility maximization condition with the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budget constraints: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438400"/>
                <a:ext cx="176682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1766829" cy="299313"/>
              </a:xfrm>
              <a:prstGeom prst="rect">
                <a:avLst/>
              </a:prstGeom>
              <a:blipFill rotWithShape="0">
                <a:blip r:embed="rId3"/>
                <a:stretch>
                  <a:fillRect l="-2414" r="-17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28829" y="2362200"/>
                <a:ext cx="2010230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29" y="2362200"/>
                <a:ext cx="2010230" cy="521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39059" y="2362200"/>
                <a:ext cx="138980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59" y="2362200"/>
                <a:ext cx="1389803" cy="525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28862" y="2362200"/>
                <a:ext cx="1955600" cy="583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62" y="2362200"/>
                <a:ext cx="1955600" cy="5830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0" y="3531755"/>
                <a:ext cx="1913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31755"/>
                <a:ext cx="19136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11" r="-63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45367" y="3455555"/>
                <a:ext cx="2108078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67" y="3455555"/>
                <a:ext cx="2108078" cy="521489"/>
              </a:xfrm>
              <a:prstGeom prst="rect">
                <a:avLst/>
              </a:prstGeom>
              <a:blipFill rotWithShape="0">
                <a:blip r:embed="rId8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31797" y="3455555"/>
                <a:ext cx="141820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97" y="3455555"/>
                <a:ext cx="1418209" cy="52591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72200" y="3455555"/>
                <a:ext cx="1955600" cy="583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455555"/>
                <a:ext cx="1955600" cy="5830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281254" y="2308592"/>
            <a:ext cx="1603208" cy="748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14082" y="3429000"/>
            <a:ext cx="1635912" cy="748158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35782" y="5475867"/>
                <a:ext cx="140288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50=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82" y="5475867"/>
                <a:ext cx="1402885" cy="299313"/>
              </a:xfrm>
              <a:prstGeom prst="rect">
                <a:avLst/>
              </a:prstGeom>
              <a:blipFill rotWithShape="0">
                <a:blip r:embed="rId11"/>
                <a:stretch>
                  <a:fillRect l="-3478" r="-87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33762" y="5334000"/>
                <a:ext cx="2564420" cy="583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62" y="5334000"/>
                <a:ext cx="2564420" cy="5830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5" idx="1"/>
            <a:endCxn id="37" idx="1"/>
          </p:cNvCxnSpPr>
          <p:nvPr/>
        </p:nvCxnSpPr>
        <p:spPr>
          <a:xfrm rot="10800000" flipH="1" flipV="1">
            <a:off x="762000" y="2588056"/>
            <a:ext cx="73782" cy="3037467"/>
          </a:xfrm>
          <a:prstGeom prst="curvedConnector3">
            <a:avLst>
              <a:gd name="adj1" fmla="val -665961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5" idx="1"/>
            <a:endCxn id="37" idx="1"/>
          </p:cNvCxnSpPr>
          <p:nvPr/>
        </p:nvCxnSpPr>
        <p:spPr>
          <a:xfrm rot="10800000" flipH="1" flipV="1">
            <a:off x="762000" y="3670254"/>
            <a:ext cx="73782" cy="1955269"/>
          </a:xfrm>
          <a:prstGeom prst="curvedConnector3">
            <a:avLst>
              <a:gd name="adj1" fmla="val -537754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97696" y="5334000"/>
                <a:ext cx="1298304" cy="582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96" y="5334000"/>
                <a:ext cx="1298304" cy="58221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08832" y="4427463"/>
                <a:ext cx="652633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Using the total amount of good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𝐻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32" y="4427463"/>
                <a:ext cx="652633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 rot="20265083">
            <a:off x="6056125" y="4928507"/>
            <a:ext cx="199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Need to compute the sum </a:t>
            </a:r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incomes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6" grpId="0"/>
      <p:bldP spid="33" grpId="0"/>
      <p:bldP spid="34" grpId="0"/>
      <p:bldP spid="35" grpId="0" animBg="1"/>
      <p:bldP spid="36" grpId="0" animBg="1"/>
      <p:bldP spid="37" grpId="0"/>
      <p:bldP spid="39" grpId="0"/>
      <p:bldP spid="42" grpId="0"/>
      <p:bldP spid="44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8832" y="990600"/>
            <a:ext cx="652633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Calculating the sum of incomes: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1524" y="1828800"/>
                <a:ext cx="436967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)+(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24" y="1828800"/>
                <a:ext cx="4369676" cy="391646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67128" y="2416269"/>
                <a:ext cx="472440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(100−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(50−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28" y="2416269"/>
                <a:ext cx="4724400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421524" y="3037354"/>
                <a:ext cx="307427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=100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50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24" y="3037354"/>
                <a:ext cx="3074276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828800" y="3037353"/>
            <a:ext cx="2514600" cy="39164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08832" y="3973046"/>
            <a:ext cx="652633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Therefore: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9177" y="4846489"/>
                <a:ext cx="1618905" cy="582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50=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7" y="4846489"/>
                <a:ext cx="1618905" cy="5822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68124" y="4846489"/>
                <a:ext cx="2050818" cy="57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(100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+50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24" y="4846489"/>
                <a:ext cx="2050818" cy="5742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39494" y="4846489"/>
                <a:ext cx="2383729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94" y="4846489"/>
                <a:ext cx="2383729" cy="5909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23223" y="4881434"/>
                <a:ext cx="1222066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23" y="4881434"/>
                <a:ext cx="1222066" cy="5210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795232" y="4832477"/>
            <a:ext cx="977168" cy="73012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2"/>
          </p:cNvCxnSpPr>
          <p:nvPr/>
        </p:nvCxnSpPr>
        <p:spPr>
          <a:xfrm flipH="1">
            <a:off x="1710264" y="3429000"/>
            <a:ext cx="1248398" cy="12954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0308603">
            <a:off x="7020423" y="1849002"/>
            <a:ext cx="1499833" cy="755099"/>
            <a:chOff x="6798201" y="2941363"/>
            <a:chExt cx="1499833" cy="755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798201" y="2941363"/>
                  <a:ext cx="149983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236" y="2924788"/>
                  <a:ext cx="1667764" cy="3324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182" r="-2545" b="-4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10983" y="3397149"/>
                  <a:ext cx="140288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=50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334" y="3380574"/>
                  <a:ext cx="1558183" cy="3324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931" r="-2703" b="-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99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7" grpId="0"/>
      <p:bldP spid="28" grpId="0"/>
      <p:bldP spid="29" grpId="0"/>
      <p:bldP spid="30" grpId="0"/>
      <p:bldP spid="31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Production and Trading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9906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Our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discussion of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has been entirely about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consumption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800" y="4073843"/>
            <a:ext cx="129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5380548"/>
            <a:ext cx="129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00" y="3177183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Inputs  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5600" y="22860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Candy Bar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00" y="2286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Firewood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33700" y="2977128"/>
                <a:ext cx="16764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Fraction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the day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2977128"/>
                <a:ext cx="1676400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55" t="-6122" r="-1091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81650" y="2977128"/>
                <a:ext cx="20955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Fraction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the day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0" y="2977128"/>
                <a:ext cx="2095500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5248"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rot="20310060">
            <a:off x="120377" y="227023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Time spent on the production of each good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3700" y="4103947"/>
                <a:ext cx="1670329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=3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4103947"/>
                <a:ext cx="1670329" cy="432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23145" y="4103947"/>
                <a:ext cx="2612510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=6(1−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45" y="4103947"/>
                <a:ext cx="2612510" cy="4322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33700" y="5426714"/>
                <a:ext cx="172508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=6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5426714"/>
                <a:ext cx="172508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95765" y="5426714"/>
                <a:ext cx="266726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=3(1−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65" y="5426714"/>
                <a:ext cx="26672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2912827" y="4555868"/>
            <a:ext cx="171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 of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candy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3362" y="4555868"/>
            <a:ext cx="171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 of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wood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433" y="5862573"/>
            <a:ext cx="1855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 of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candy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01587" y="5862573"/>
            <a:ext cx="1855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production function of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wood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5643" y="1600200"/>
            <a:ext cx="40527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what about production?</a:t>
            </a:r>
          </a:p>
        </p:txBody>
      </p:sp>
    </p:spTree>
    <p:extLst>
      <p:ext uri="{BB962C8B-B14F-4D97-AF65-F5344CB8AC3E}">
        <p14:creationId xmlns:p14="http://schemas.microsoft.com/office/powerpoint/2010/main" val="240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1"/>
      <p:bldP spid="43" grpId="0"/>
      <p:bldP spid="44" grpId="0"/>
      <p:bldP spid="45" grpId="0"/>
      <p:bldP spid="46" grpId="0"/>
      <p:bldP spid="7" grpId="0"/>
      <p:bldP spid="47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Comparative Advantage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" y="990600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ability to produce a good at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lower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opportunity cost!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3228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97941" y="2930843"/>
                <a:ext cx="2880917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=6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&gt;3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41" y="2930843"/>
                <a:ext cx="2880917" cy="332463"/>
              </a:xfrm>
              <a:prstGeom prst="rect">
                <a:avLst/>
              </a:prstGeom>
              <a:blipFill rotWithShape="0">
                <a:blip r:embed="rId4"/>
                <a:stretch>
                  <a:fillRect l="-254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537250" y="2930843"/>
                <a:ext cx="433670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=6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50" y="2930843"/>
                <a:ext cx="4336700" cy="332463"/>
              </a:xfrm>
              <a:prstGeom prst="rect">
                <a:avLst/>
              </a:prstGeom>
              <a:blipFill rotWithShape="0">
                <a:blip r:embed="rId5"/>
                <a:stretch>
                  <a:fillRect l="-154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783561" y="3787914"/>
            <a:ext cx="331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produces any given level of candy with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input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4800" y="1981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latin typeface="Times New Roman" charset="0"/>
                <a:ea typeface="Times New Roman" charset="0"/>
                <a:cs typeface="Times New Roman" charset="0"/>
              </a:rPr>
              <a:t>Candy Bar</a:t>
            </a:r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72000" y="1981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Firewood</a:t>
            </a:r>
            <a:endParaRPr lang="en-US" sz="2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83561" y="4988243"/>
            <a:ext cx="331309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comparative advantage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to produce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candy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9054" y="3787914"/>
            <a:ext cx="331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produces any given level of candy with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input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1977" y="4988243"/>
            <a:ext cx="344724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comparative advantage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produce </a:t>
            </a:r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firewood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rot="20316435">
                <a:off x="100874" y="2379169"/>
                <a:ext cx="16002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all values of input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∈[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6435">
                <a:off x="100874" y="2379169"/>
                <a:ext cx="16002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l="-1429" t="-324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 rot="20316435">
                <a:off x="3834674" y="2364342"/>
                <a:ext cx="16002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all values of input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∈[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6435">
                <a:off x="3834674" y="2364342"/>
                <a:ext cx="16002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1429" t="-3243" b="-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86" idx="2"/>
            <a:endCxn id="88" idx="0"/>
          </p:cNvCxnSpPr>
          <p:nvPr/>
        </p:nvCxnSpPr>
        <p:spPr>
          <a:xfrm>
            <a:off x="2438400" y="3263306"/>
            <a:ext cx="1707" cy="52460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2"/>
            <a:endCxn id="91" idx="0"/>
          </p:cNvCxnSpPr>
          <p:nvPr/>
        </p:nvCxnSpPr>
        <p:spPr>
          <a:xfrm>
            <a:off x="2440107" y="4495800"/>
            <a:ext cx="0" cy="4924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2"/>
            <a:endCxn id="92" idx="0"/>
          </p:cNvCxnSpPr>
          <p:nvPr/>
        </p:nvCxnSpPr>
        <p:spPr>
          <a:xfrm>
            <a:off x="6705600" y="3263306"/>
            <a:ext cx="0" cy="52460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2"/>
            <a:endCxn id="93" idx="0"/>
          </p:cNvCxnSpPr>
          <p:nvPr/>
        </p:nvCxnSpPr>
        <p:spPr>
          <a:xfrm>
            <a:off x="6705600" y="4495800"/>
            <a:ext cx="0" cy="4924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/>
      <p:bldP spid="87" grpId="0"/>
      <p:bldP spid="88" grpId="0"/>
      <p:bldP spid="91" grpId="0" animBg="1"/>
      <p:bldP spid="92" grpId="0"/>
      <p:bldP spid="93" grpId="0" animBg="1"/>
      <p:bldP spid="94" grpId="0"/>
      <p:bldP spid="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1298" y="4032647"/>
            <a:ext cx="1121059" cy="2672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Benefits of Trade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78654" y="990600"/>
            <a:ext cx="68199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that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like to consume candy and wood in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equal proportions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04800" y="2473643"/>
                <a:ext cx="1735283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73643"/>
                <a:ext cx="1735283" cy="332463"/>
              </a:xfrm>
              <a:prstGeom prst="rect">
                <a:avLst/>
              </a:prstGeom>
              <a:blipFill rotWithShape="0">
                <a:blip r:embed="rId3"/>
                <a:stretch>
                  <a:fillRect l="-456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04800" y="3439855"/>
                <a:ext cx="18194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39855"/>
                <a:ext cx="181940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362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57400" y="2473643"/>
                <a:ext cx="1940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=6(1−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473643"/>
                <a:ext cx="194008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572" r="-377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38600" y="2473643"/>
                <a:ext cx="12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473643"/>
                <a:ext cx="129721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358" r="-424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17736" y="3439855"/>
                <a:ext cx="1940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=3(1−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36" y="3439855"/>
                <a:ext cx="194008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567" r="-376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348875" y="4809624"/>
                <a:ext cx="6553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75" y="4809624"/>
                <a:ext cx="65530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481" r="-7407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>
            <a:off x="5334000" y="2376032"/>
            <a:ext cx="304800" cy="1447800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791200" y="2209800"/>
                <a:ext cx="148309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2/3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09800"/>
                <a:ext cx="1483098" cy="332463"/>
              </a:xfrm>
              <a:prstGeom prst="rect">
                <a:avLst/>
              </a:prstGeom>
              <a:blipFill rotWithShape="0">
                <a:blip r:embed="rId9"/>
                <a:stretch>
                  <a:fillRect l="-5350" r="-288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91200" y="2677437"/>
                <a:ext cx="154907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2/3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77437"/>
                <a:ext cx="1549078" cy="332463"/>
              </a:xfrm>
              <a:prstGeom prst="rect">
                <a:avLst/>
              </a:prstGeom>
              <a:blipFill rotWithShape="0">
                <a:blip r:embed="rId10"/>
                <a:stretch>
                  <a:fillRect l="-5118" r="-275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791200" y="3124200"/>
                <a:ext cx="15251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1/3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24200"/>
                <a:ext cx="1525161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5200" r="-28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791200" y="3578423"/>
                <a:ext cx="1591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1/3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578423"/>
                <a:ext cx="1591141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4981" r="-2682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20708039">
            <a:off x="7303593" y="1647765"/>
            <a:ext cx="1731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Without Trade: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will produce and </a:t>
            </a:r>
            <a:r>
              <a:rPr lang="en-US" sz="1600" u="sng" dirty="0" smtClean="0">
                <a:latin typeface="Times New Roman" charset="0"/>
                <a:ea typeface="Times New Roman" charset="0"/>
                <a:cs typeface="Times New Roman" charset="0"/>
              </a:rPr>
              <a:t>consume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2 units of each good!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4800" y="4641874"/>
            <a:ext cx="24384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has a comparative advantage for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firewood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4800" y="5754469"/>
            <a:ext cx="25908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 has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comparative advantage for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candy</a:t>
            </a:r>
          </a:p>
        </p:txBody>
      </p:sp>
      <p:sp>
        <p:nvSpPr>
          <p:cNvPr id="121" name="Right Brace 120"/>
          <p:cNvSpPr/>
          <p:nvPr/>
        </p:nvSpPr>
        <p:spPr>
          <a:xfrm>
            <a:off x="2895600" y="4666270"/>
            <a:ext cx="304800" cy="1734529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348875" y="5923745"/>
                <a:ext cx="6553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75" y="5923745"/>
                <a:ext cx="65530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6481" r="-740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 rot="21071659">
            <a:off x="3315940" y="4247370"/>
            <a:ext cx="919739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Only firewood</a:t>
            </a:r>
            <a:endParaRPr lang="en-US" sz="16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rot="21071659">
            <a:off x="3285622" y="5360473"/>
            <a:ext cx="1019023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Only candy bar</a:t>
            </a:r>
            <a:endParaRPr lang="en-US" sz="16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343400" y="4520188"/>
                <a:ext cx="1215396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20188"/>
                <a:ext cx="1215396" cy="332463"/>
              </a:xfrm>
              <a:prstGeom prst="rect">
                <a:avLst/>
              </a:prstGeom>
              <a:blipFill rotWithShape="0">
                <a:blip r:embed="rId14"/>
                <a:stretch>
                  <a:fillRect l="-6533" r="-3518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4343400" y="4987825"/>
                <a:ext cx="1281376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987825"/>
                <a:ext cx="1281376" cy="332463"/>
              </a:xfrm>
              <a:prstGeom prst="rect">
                <a:avLst/>
              </a:prstGeom>
              <a:blipFill rotWithShape="0">
                <a:blip r:embed="rId15"/>
                <a:stretch>
                  <a:fillRect l="-6190" r="-333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343400" y="5716645"/>
                <a:ext cx="12574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716645"/>
                <a:ext cx="1257460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6311" r="-3398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343400" y="6170868"/>
                <a:ext cx="13234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170868"/>
                <a:ext cx="1323439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5991" r="-3226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805220" y="4938772"/>
                <a:ext cx="1038761" cy="43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is-IS" sz="1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𝒐𝒇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𝑾</m:t>
                        </m:r>
                      </m:e>
                    </m:groupCh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20" y="4938772"/>
                <a:ext cx="1038761" cy="433324"/>
              </a:xfrm>
              <a:prstGeom prst="rect">
                <a:avLst/>
              </a:prstGeom>
              <a:blipFill rotWithShape="0">
                <a:blip r:embed="rId18"/>
                <a:stretch>
                  <a:fillRect l="-1170" t="-47887" r="-1170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7010400" y="5025194"/>
            <a:ext cx="1600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consumes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805220" y="5655249"/>
                <a:ext cx="1038761" cy="43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is-IS" sz="1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𝒐𝒇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</m:groupCh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J</a:t>
                </a:r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20" y="5655249"/>
                <a:ext cx="1038761" cy="433324"/>
              </a:xfrm>
              <a:prstGeom prst="rect">
                <a:avLst/>
              </a:prstGeom>
              <a:blipFill rotWithShape="0">
                <a:blip r:embed="rId19"/>
                <a:stretch>
                  <a:fillRect t="-49296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7010400" y="6201137"/>
            <a:ext cx="1815056" cy="247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consumes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010400" y="5772563"/>
            <a:ext cx="1676400" cy="247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consumes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1600" b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0400" y="4567981"/>
            <a:ext cx="1600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consumes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805220" y="6109289"/>
                <a:ext cx="1038761" cy="43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⇐"/>
                        <m:vertJc m:val="bot"/>
                        <m:ctrlPr>
                          <a:rPr lang="is-IS" sz="1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𝒐𝒇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𝑾</m:t>
                        </m:r>
                      </m:e>
                    </m:groupCh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J</a:t>
                </a:r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20" y="6109289"/>
                <a:ext cx="1038761" cy="433324"/>
              </a:xfrm>
              <a:prstGeom prst="rect">
                <a:avLst/>
              </a:prstGeom>
              <a:blipFill rotWithShape="0">
                <a:blip r:embed="rId20"/>
                <a:stretch>
                  <a:fillRect l="-1754" t="-47887" r="-1170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805220" y="4473485"/>
                <a:ext cx="1038761" cy="43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 </a:t>
                </a:r>
                <a14:m>
                  <m:oMath xmlns:m="http://schemas.openxmlformats.org/officeDocument/2006/math">
                    <m:groupChr>
                      <m:groupChrPr>
                        <m:chr m:val="⇐"/>
                        <m:vertJc m:val="bot"/>
                        <m:ctrlPr>
                          <a:rPr lang="is-IS" sz="1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  <m:r>
                          <a:rPr lang="en-US" sz="1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𝒐𝒇</m:t>
                        </m:r>
                        <m:r>
                          <a:rPr lang="en-US" sz="1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</m:groupChr>
                  </m:oMath>
                </a14:m>
                <a:r>
                  <a:rPr lang="en-US" sz="1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D</a:t>
                </a:r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20" y="4473485"/>
                <a:ext cx="1038761" cy="433324"/>
              </a:xfrm>
              <a:prstGeom prst="rect">
                <a:avLst/>
              </a:prstGeom>
              <a:blipFill rotWithShape="0">
                <a:blip r:embed="rId21"/>
                <a:stretch>
                  <a:fillRect t="-49296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rot="20688797">
            <a:off x="5922727" y="404242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endParaRPr lang="en-US" b="1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 rot="20708039">
            <a:off x="7303593" y="3328286"/>
            <a:ext cx="173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With Trade: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u="sng" dirty="0" smtClean="0">
                <a:latin typeface="Times New Roman" charset="0"/>
                <a:ea typeface="Times New Roman" charset="0"/>
                <a:cs typeface="Times New Roman" charset="0"/>
              </a:rPr>
              <a:t>consume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of each good!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038600" y="3439855"/>
                <a:ext cx="12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=1/3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439855"/>
                <a:ext cx="1297215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2358" r="-424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5" grpId="0"/>
      <p:bldP spid="77" grpId="0"/>
      <p:bldP spid="80" grpId="0"/>
      <p:bldP spid="81" grpId="0"/>
      <p:bldP spid="84" grpId="0"/>
      <p:bldP spid="92" grpId="0"/>
      <p:bldP spid="2" grpId="0" animBg="1"/>
      <p:bldP spid="96" grpId="0"/>
      <p:bldP spid="99" grpId="0"/>
      <p:bldP spid="100" grpId="0"/>
      <p:bldP spid="107" grpId="0"/>
      <p:bldP spid="3" grpId="0"/>
      <p:bldP spid="113" grpId="0"/>
      <p:bldP spid="114" grpId="0"/>
      <p:bldP spid="121" grpId="0" animBg="1"/>
      <p:bldP spid="122" grpId="0"/>
      <p:bldP spid="123" grpId="0"/>
      <p:bldP spid="125" grpId="0"/>
      <p:bldP spid="126" grpId="0"/>
      <p:bldP spid="128" grpId="0"/>
      <p:bldP spid="129" grpId="0"/>
      <p:bldP spid="130" grpId="0"/>
      <p:bldP spid="131" grpId="0"/>
      <p:bldP spid="134" grpId="0"/>
      <p:bldP spid="138" grpId="0"/>
      <p:bldP spid="139" grpId="0"/>
      <p:bldP spid="140" grpId="0"/>
      <p:bldP spid="141" grpId="0"/>
      <p:bldP spid="142" grpId="0"/>
      <p:bldP spid="143" grpId="0"/>
      <p:bldP spid="5" grpId="0"/>
      <p:bldP spid="144" grpId="0"/>
      <p:bldP spid="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098"/>
          <p:cNvSpPr/>
          <p:nvPr/>
        </p:nvSpPr>
        <p:spPr>
          <a:xfrm>
            <a:off x="189698" y="3416799"/>
            <a:ext cx="1562902" cy="2974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Production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Possibility Frontier 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18442" y="4004846"/>
            <a:ext cx="0" cy="236220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118442" y="6367046"/>
            <a:ext cx="1136904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52170" y="4004846"/>
            <a:ext cx="0" cy="236220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52170" y="6367046"/>
            <a:ext cx="2017776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39256" y="4023360"/>
            <a:ext cx="0" cy="236220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208776" y="6391430"/>
            <a:ext cx="2478024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18442" y="4919246"/>
            <a:ext cx="679704" cy="1447800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52169" y="5643146"/>
            <a:ext cx="1408177" cy="723900"/>
          </a:xfrm>
          <a:prstGeom prst="line">
            <a:avLst/>
          </a:prstGeom>
          <a:ln w="3810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57545" y="4179397"/>
            <a:ext cx="1408177" cy="723900"/>
          </a:xfrm>
          <a:prstGeom prst="line">
            <a:avLst/>
          </a:prstGeom>
          <a:ln w="3810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58702" y="4913044"/>
            <a:ext cx="679704" cy="1447800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091010" y="490705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49378" y="631523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096338" y="632437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2546" y="560504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59362" y="4743767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86894" y="6367046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5378" y="6367046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11378" y="5467667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4032" y="6197769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7378" y="6197769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14232" y="6197769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36146" y="3666292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3299" y="3666292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23432" y="3666292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6400" y="33336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0400" y="333369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9704" y="3333690"/>
            <a:ext cx="195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latin typeface="Times New Roman" charset="0"/>
                <a:ea typeface="Times New Roman" charset="0"/>
                <a:cs typeface="Times New Roman" charset="0"/>
              </a:rPr>
              <a:t>Joint Production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/>
              <p:cNvSpPr txBox="1"/>
              <p:nvPr/>
            </p:nvSpPr>
            <p:spPr>
              <a:xfrm>
                <a:off x="997830" y="1954502"/>
                <a:ext cx="5261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97" name="TextBox 4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30" y="1954502"/>
                <a:ext cx="526170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6977" r="-814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97830" y="2716502"/>
                <a:ext cx="5261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30" y="2716502"/>
                <a:ext cx="526170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6977" r="-697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0645" y="1954502"/>
                <a:ext cx="97263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5" y="1954502"/>
                <a:ext cx="972639" cy="266035"/>
              </a:xfrm>
              <a:prstGeom prst="rect">
                <a:avLst/>
              </a:prstGeom>
              <a:blipFill rotWithShape="0">
                <a:blip r:embed="rId5"/>
                <a:stretch>
                  <a:fillRect l="-6918" r="-4403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057400" y="2248565"/>
                <a:ext cx="1025152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248565"/>
                <a:ext cx="1025152" cy="266035"/>
              </a:xfrm>
              <a:prstGeom prst="rect">
                <a:avLst/>
              </a:prstGeom>
              <a:blipFill rotWithShape="0">
                <a:blip r:embed="rId6"/>
                <a:stretch>
                  <a:fillRect l="-6548" r="-297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100645" y="2716502"/>
                <a:ext cx="97263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5" y="2716502"/>
                <a:ext cx="972638" cy="266035"/>
              </a:xfrm>
              <a:prstGeom prst="rect">
                <a:avLst/>
              </a:prstGeom>
              <a:blipFill rotWithShape="0">
                <a:blip r:embed="rId7"/>
                <a:stretch>
                  <a:fillRect l="-6918" r="-4403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057400" y="3010565"/>
                <a:ext cx="1025152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10565"/>
                <a:ext cx="1025152" cy="266035"/>
              </a:xfrm>
              <a:prstGeom prst="rect">
                <a:avLst/>
              </a:prstGeom>
              <a:blipFill rotWithShape="0">
                <a:blip r:embed="rId8"/>
                <a:stretch>
                  <a:fillRect l="-6548" r="-297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189698" y="3416799"/>
            <a:ext cx="1405548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Production Functions</a:t>
            </a:r>
            <a:endParaRPr lang="en-US" sz="16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7135" y="4094202"/>
                <a:ext cx="900888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=3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5" y="4094202"/>
                <a:ext cx="900888" cy="232756"/>
              </a:xfrm>
              <a:prstGeom prst="rect">
                <a:avLst/>
              </a:prstGeom>
              <a:blipFill rotWithShape="0">
                <a:blip r:embed="rId9"/>
                <a:stretch>
                  <a:fillRect l="-6081" r="-33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77135" y="4740350"/>
                <a:ext cx="140705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=6(1−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5" y="4740350"/>
                <a:ext cx="1407052" cy="232756"/>
              </a:xfrm>
              <a:prstGeom prst="rect">
                <a:avLst/>
              </a:prstGeom>
              <a:blipFill rotWithShape="0">
                <a:blip r:embed="rId10"/>
                <a:stretch>
                  <a:fillRect l="-3896" r="-38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7135" y="5386498"/>
                <a:ext cx="9303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5" y="5386498"/>
                <a:ext cx="930383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5882" r="-326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77135" y="6015335"/>
                <a:ext cx="14365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=3(1−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5" y="6015335"/>
                <a:ext cx="1436547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3814" r="-339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785029" y="1954502"/>
                <a:ext cx="10063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29" y="1954502"/>
                <a:ext cx="1006301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6667" r="-363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741784" y="2248565"/>
                <a:ext cx="10588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4" y="2248565"/>
                <a:ext cx="1058816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6322" r="-34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785029" y="2716502"/>
                <a:ext cx="10063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29" y="2716502"/>
                <a:ext cx="1006301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6667" r="-363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41784" y="3010565"/>
                <a:ext cx="10588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4" y="3010565"/>
                <a:ext cx="1058816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6322" r="-34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529645" y="1954502"/>
                <a:ext cx="9101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5" y="1954502"/>
                <a:ext cx="910121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6711" r="-40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486400" y="2248565"/>
                <a:ext cx="962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248565"/>
                <a:ext cx="962636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6329" r="-379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529645" y="2716502"/>
                <a:ext cx="9101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5" y="2716502"/>
                <a:ext cx="910121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6711" r="-40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486400" y="3010565"/>
                <a:ext cx="962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010565"/>
                <a:ext cx="962636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6329" r="-379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178654" y="990600"/>
            <a:ext cx="68199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Maximum combination of two outputs that can be produced from a given amount of input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3228"/>
            <a:ext cx="457200" cy="4572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 rot="20316435">
            <a:off x="224494" y="1553628"/>
            <a:ext cx="919739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Only firewood</a:t>
            </a:r>
            <a:endParaRPr lang="en-US" sz="16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rot="20316435">
            <a:off x="204830" y="2299304"/>
            <a:ext cx="1019023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Only candy bar</a:t>
            </a:r>
            <a:endParaRPr lang="en-US" sz="16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TextBox 4099"/>
              <p:cNvSpPr txBox="1"/>
              <p:nvPr/>
            </p:nvSpPr>
            <p:spPr>
              <a:xfrm>
                <a:off x="2506504" y="5412706"/>
                <a:ext cx="479555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𝑃𝑃𝐹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00" name="TextBox 4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04" y="5412706"/>
                <a:ext cx="479555" cy="266035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253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525066" y="5692734"/>
                <a:ext cx="523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𝑃𝑃𝐹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66" y="5692734"/>
                <a:ext cx="523028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6977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6199632" y="41330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971032" y="3991064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305800" y="635508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8257032" y="6367046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02" name="Straight Connector 4101"/>
          <p:cNvCxnSpPr/>
          <p:nvPr/>
        </p:nvCxnSpPr>
        <p:spPr>
          <a:xfrm>
            <a:off x="2167210" y="4928616"/>
            <a:ext cx="5491492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6200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007608" y="4745736"/>
            <a:ext cx="2011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58001" y="1929825"/>
            <a:ext cx="2136270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has a comparative advantage for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firewood</a:t>
            </a:r>
            <a:endParaRPr lang="en-US" sz="16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5600" y="2590800"/>
            <a:ext cx="2288671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 has a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comparative advantage for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candy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 rot="20677985">
                <a:off x="7886111" y="4859016"/>
                <a:ext cx="1255965" cy="7590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charset="0"/>
                          </a:rPr>
                          <m:t>𝑷𝑷𝑭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the first </a:t>
                </a:r>
                <a:r>
                  <a:rPr lang="en-US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6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units of </a:t>
                </a:r>
                <a:r>
                  <a:rPr lang="en-US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firewood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7985">
                <a:off x="7886111" y="4859016"/>
                <a:ext cx="1255965" cy="7590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4"/>
                <a:stretch>
                  <a:fillRect t="-1149" r="-858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/>
          <p:cNvCxnSpPr>
            <a:stCxn id="52" idx="7"/>
            <a:endCxn id="109" idx="4"/>
          </p:cNvCxnSpPr>
          <p:nvPr/>
        </p:nvCxnSpPr>
        <p:spPr>
          <a:xfrm flipV="1">
            <a:off x="3777587" y="4209288"/>
            <a:ext cx="2460145" cy="1406917"/>
          </a:xfrm>
          <a:prstGeom prst="line">
            <a:avLst/>
          </a:prstGeom>
          <a:ln>
            <a:solidFill>
              <a:srgbClr val="0070C0">
                <a:alpha val="50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1" idx="7"/>
            <a:endCxn id="115" idx="3"/>
          </p:cNvCxnSpPr>
          <p:nvPr/>
        </p:nvCxnSpPr>
        <p:spPr>
          <a:xfrm flipV="1">
            <a:off x="5161379" y="4941841"/>
            <a:ext cx="2469780" cy="1393692"/>
          </a:xfrm>
          <a:prstGeom prst="line">
            <a:avLst/>
          </a:prstGeom>
          <a:ln>
            <a:solidFill>
              <a:srgbClr val="0070C0">
                <a:alpha val="50000"/>
              </a:srgb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5" idx="4"/>
          </p:cNvCxnSpPr>
          <p:nvPr/>
        </p:nvCxnSpPr>
        <p:spPr>
          <a:xfrm flipV="1">
            <a:off x="7657177" y="4953000"/>
            <a:ext cx="923" cy="144193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7618777" y="634593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557817" y="6367046"/>
            <a:ext cx="201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 rot="20677985">
                <a:off x="6859924" y="3812499"/>
                <a:ext cx="1255965" cy="7590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charset="0"/>
                          </a:rPr>
                          <m:t>𝑷𝑷𝑭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the first </a:t>
                </a:r>
                <a:r>
                  <a:rPr lang="en-US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6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units of </a:t>
                </a:r>
                <a:r>
                  <a:rPr lang="en-US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candy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7985">
                <a:off x="6859924" y="3812499"/>
                <a:ext cx="1255965" cy="7590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5"/>
                <a:stretch>
                  <a:fillRect t="-1724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0" name="Oval 4109"/>
          <p:cNvSpPr/>
          <p:nvPr/>
        </p:nvSpPr>
        <p:spPr>
          <a:xfrm>
            <a:off x="7540499" y="4800522"/>
            <a:ext cx="232756" cy="232756"/>
          </a:xfrm>
          <a:prstGeom prst="ellipse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 rot="20316435">
            <a:off x="7735827" y="4548725"/>
            <a:ext cx="644831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Kink</a:t>
            </a:r>
            <a:endParaRPr lang="en-US" sz="16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1" grpId="0" animBg="1"/>
      <p:bldP spid="52" grpId="0" animBg="1"/>
      <p:bldP spid="21" grpId="0"/>
      <p:bldP spid="54" grpId="0"/>
      <p:bldP spid="55" grpId="0"/>
      <p:bldP spid="56" grpId="0"/>
      <p:bldP spid="4097" grpId="0"/>
      <p:bldP spid="76" grpId="0"/>
      <p:bldP spid="78" grpId="0"/>
      <p:bldP spid="79" grpId="0"/>
      <p:bldP spid="82" grpId="0"/>
      <p:bldP spid="83" grpId="0"/>
      <p:bldP spid="90" grpId="0"/>
      <p:bldP spid="91" grpId="0"/>
      <p:bldP spid="94" grpId="0"/>
      <p:bldP spid="95" grpId="0"/>
      <p:bldP spid="97" grpId="0"/>
      <p:bldP spid="98" grpId="0"/>
      <p:bldP spid="101" grpId="0"/>
      <p:bldP spid="102" grpId="0"/>
      <p:bldP spid="105" grpId="0"/>
      <p:bldP spid="106" grpId="0"/>
      <p:bldP spid="4100" grpId="0"/>
      <p:bldP spid="108" grpId="0"/>
      <p:bldP spid="109" grpId="0" animBg="1"/>
      <p:bldP spid="110" grpId="0"/>
      <p:bldP spid="111" grpId="0" animBg="1"/>
      <p:bldP spid="112" grpId="0"/>
      <p:bldP spid="115" grpId="0" animBg="1"/>
      <p:bldP spid="116" grpId="0" animBg="1"/>
      <p:bldP spid="117" grpId="0"/>
      <p:bldP spid="118" grpId="0"/>
      <p:bldP spid="119" grpId="0"/>
      <p:bldP spid="132" grpId="0" animBg="1"/>
      <p:bldP spid="133" grpId="0"/>
      <p:bldP spid="135" grpId="0"/>
      <p:bldP spid="4110" grpId="0" animBg="1"/>
      <p:bldP spid="1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PPF in a Competitive Market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57909" y="3474758"/>
            <a:ext cx="2687920" cy="2763073"/>
            <a:chOff x="609600" y="3071932"/>
            <a:chExt cx="2791968" cy="2870031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2143345" y="4358640"/>
              <a:ext cx="923" cy="1441930"/>
            </a:xfrm>
            <a:prstGeom prst="line">
              <a:avLst/>
            </a:prstGeom>
            <a:ln>
              <a:solidFill>
                <a:schemeClr val="bg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V="1">
              <a:off x="1442639" y="3606948"/>
              <a:ext cx="923" cy="1441930"/>
            </a:xfrm>
            <a:prstGeom prst="line">
              <a:avLst/>
            </a:prstGeom>
            <a:ln>
              <a:solidFill>
                <a:schemeClr val="bg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25424" y="3429000"/>
              <a:ext cx="0" cy="236220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06841" y="5797070"/>
              <a:ext cx="2478024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43713" y="3585037"/>
              <a:ext cx="1408177" cy="723900"/>
            </a:xfrm>
            <a:prstGeom prst="line">
              <a:avLst/>
            </a:prstGeom>
            <a:ln w="38100">
              <a:solidFill>
                <a:srgbClr val="0070C0">
                  <a:alpha val="5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44870" y="4318684"/>
              <a:ext cx="679704" cy="1447800"/>
            </a:xfrm>
            <a:prstGeom prst="line">
              <a:avLst/>
            </a:prstGeom>
            <a:ln w="38100">
              <a:solidFill>
                <a:srgbClr val="C00000">
                  <a:alpha val="5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200400" y="5603409"/>
              <a:ext cx="201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9600" y="3071932"/>
              <a:ext cx="201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85800" y="353872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91968" y="5760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06168" y="428244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26667" y="4206162"/>
              <a:ext cx="232756" cy="232756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 rot="20316435">
              <a:off x="2221995" y="3954365"/>
              <a:ext cx="644831" cy="33855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Kink</a:t>
              </a:r>
              <a:endParaRPr lang="en-US" sz="1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802305" y="990600"/>
            <a:ext cx="5503102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There is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large number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producers in competitive markets!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457200" cy="4572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228600" y="2431518"/>
            <a:ext cx="1863493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Different Producers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76600" y="2431518"/>
            <a:ext cx="1863493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 Different Producers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73374" y="3614081"/>
            <a:ext cx="2494026" cy="2654217"/>
            <a:chOff x="3754374" y="3309281"/>
            <a:chExt cx="2494026" cy="2654217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3832292" y="4953847"/>
              <a:ext cx="163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5475355" y="4953847"/>
              <a:ext cx="0" cy="87391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766808" y="4744297"/>
              <a:ext cx="54769" cy="120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4710974" y="4200182"/>
              <a:ext cx="770334" cy="751284"/>
            </a:xfrm>
            <a:custGeom>
              <a:avLst/>
              <a:gdLst>
                <a:gd name="T0" fmla="*/ 1027113 w 647"/>
                <a:gd name="T1" fmla="*/ 1001713 h 631"/>
                <a:gd name="T2" fmla="*/ 4763 w 647"/>
                <a:gd name="T3" fmla="*/ 3175 h 631"/>
                <a:gd name="T4" fmla="*/ 0 w 647"/>
                <a:gd name="T5" fmla="*/ 0 h 6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" h="631">
                  <a:moveTo>
                    <a:pt x="647" y="631"/>
                  </a:move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A154A1">
                  <a:alpha val="50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4714545" y="4202563"/>
              <a:ext cx="0" cy="163353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3818005" y="4202563"/>
              <a:ext cx="86201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3809670" y="3753697"/>
              <a:ext cx="904875" cy="448866"/>
            </a:xfrm>
            <a:prstGeom prst="line">
              <a:avLst/>
            </a:prstGeom>
            <a:noFill/>
            <a:ln w="46038">
              <a:solidFill>
                <a:srgbClr val="0070C0">
                  <a:alpha val="50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766808" y="3713215"/>
              <a:ext cx="54769" cy="120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Freeform 59"/>
            <p:cNvSpPr>
              <a:spLocks/>
            </p:cNvSpPr>
            <p:nvPr/>
          </p:nvSpPr>
          <p:spPr bwMode="auto">
            <a:xfrm>
              <a:off x="5477736" y="4951466"/>
              <a:ext cx="458390" cy="904875"/>
            </a:xfrm>
            <a:custGeom>
              <a:avLst/>
              <a:gdLst>
                <a:gd name="T0" fmla="*/ 611188 w 385"/>
                <a:gd name="T1" fmla="*/ 1206500 h 760"/>
                <a:gd name="T2" fmla="*/ 4763 w 385"/>
                <a:gd name="T3" fmla="*/ 0 h 760"/>
                <a:gd name="T4" fmla="*/ 0 w 385"/>
                <a:gd name="T5" fmla="*/ 0 h 7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5" h="760">
                  <a:moveTo>
                    <a:pt x="385" y="760"/>
                  </a:move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C00000">
                  <a:alpha val="50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60"/>
            <p:cNvSpPr>
              <a:spLocks noChangeArrowheads="1"/>
            </p:cNvSpPr>
            <p:nvPr/>
          </p:nvSpPr>
          <p:spPr bwMode="auto">
            <a:xfrm>
              <a:off x="5878976" y="5842054"/>
              <a:ext cx="120254" cy="4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97524" y="5709582"/>
              <a:ext cx="15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54374" y="3309281"/>
              <a:ext cx="15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3832292" y="3581146"/>
              <a:ext cx="0" cy="226090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3832293" y="5836101"/>
              <a:ext cx="2244657" cy="1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4677547" y="416415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598046" y="4087880"/>
              <a:ext cx="232756" cy="232756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 rot="20316435">
              <a:off x="4793374" y="3836083"/>
              <a:ext cx="644831" cy="33855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Kink</a:t>
              </a:r>
              <a:endParaRPr lang="en-US" sz="1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5442746" y="489694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363245" y="4820662"/>
              <a:ext cx="232756" cy="232756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 rot="20316435">
              <a:off x="5558573" y="4568865"/>
              <a:ext cx="644831" cy="33855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Kink</a:t>
              </a:r>
              <a:endParaRPr lang="en-US" sz="1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5879592" y="5791200"/>
              <a:ext cx="73360" cy="73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02319" y="3733800"/>
              <a:ext cx="73360" cy="73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3474758"/>
            <a:ext cx="4515513" cy="4678642"/>
            <a:chOff x="4476087" y="3169958"/>
            <a:chExt cx="4515513" cy="4678642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6415188" y="3513719"/>
              <a:ext cx="0" cy="2274167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6397297" y="5793538"/>
              <a:ext cx="2385676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8797929" y="5607094"/>
              <a:ext cx="193671" cy="32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303680" y="3169958"/>
              <a:ext cx="193671" cy="32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endParaRPr lang="en-US" sz="16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6377040" y="3619358"/>
              <a:ext cx="73360" cy="73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430768" y="5758542"/>
              <a:ext cx="73360" cy="73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4476087" y="3643836"/>
              <a:ext cx="3982114" cy="4204764"/>
            </a:xfrm>
            <a:prstGeom prst="arc">
              <a:avLst>
                <a:gd name="adj1" fmla="val 16152467"/>
                <a:gd name="adj2" fmla="val 41551"/>
              </a:avLst>
            </a:prstGeom>
            <a:ln w="38100">
              <a:solidFill>
                <a:srgbClr val="00B050">
                  <a:alpha val="5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986848" y="2431518"/>
            <a:ext cx="29411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Large </a:t>
            </a:r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en-US" sz="2600" i="1" smtClean="0">
                <a:latin typeface="Times New Roman" charset="0"/>
                <a:ea typeface="Times New Roman" charset="0"/>
                <a:cs typeface="Times New Roman" charset="0"/>
              </a:rPr>
              <a:t> of Different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Producers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21267072">
            <a:off x="7114686" y="3609141"/>
            <a:ext cx="18500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PPF becomes 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a smooth curve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20434986">
            <a:off x="5705852" y="1922216"/>
            <a:ext cx="1344463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21267072">
            <a:off x="848599" y="3759446"/>
            <a:ext cx="160580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PPF has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kink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21267072">
            <a:off x="3831284" y="3753606"/>
            <a:ext cx="172660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PPF 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 kinks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62200" y="2590800"/>
            <a:ext cx="683629" cy="5334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Arrow 150"/>
          <p:cNvSpPr/>
          <p:nvPr/>
        </p:nvSpPr>
        <p:spPr>
          <a:xfrm>
            <a:off x="5289145" y="2590800"/>
            <a:ext cx="683629" cy="5334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46" grpId="0"/>
      <p:bldP spid="147" grpId="0"/>
      <p:bldP spid="148" grpId="0"/>
      <p:bldP spid="149" grpId="0"/>
      <p:bldP spid="150" grpId="0"/>
      <p:bldP spid="18" grpId="0" animBg="1"/>
      <p:bldP spid="1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Competitive Equilibrium with Production</a:t>
            </a:r>
          </a:p>
        </p:txBody>
      </p:sp>
      <p:pic>
        <p:nvPicPr>
          <p:cNvPr id="59" name="Picture 5" descr="Fig10_07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76881"/>
            <a:ext cx="46497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 descr="Fig10_07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76881"/>
            <a:ext cx="46497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5335588" y="4123969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>
            <a:off x="5390452" y="4123969"/>
            <a:ext cx="0" cy="17343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516188" y="4178833"/>
            <a:ext cx="2819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2870" y="2417433"/>
            <a:ext cx="272013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The size of the Edgeworth box is determined by the PPF 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5588" y="3532502"/>
            <a:ext cx="182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Suppose this is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efficient production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274074" y="5858281"/>
            <a:ext cx="232756" cy="232756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83432" y="4062455"/>
            <a:ext cx="232756" cy="232756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74074" y="6050313"/>
            <a:ext cx="241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Maximum amount of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candy that can be consumed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4801" y="4002221"/>
            <a:ext cx="195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Maximum amount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wood that can be consumed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885150" y="1472766"/>
                <a:ext cx="2127121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𝑀𝑅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50" y="1472766"/>
                <a:ext cx="2127121" cy="432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 rot="16200000">
            <a:off x="1971033" y="5404850"/>
            <a:ext cx="680636" cy="3682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31639" y="5866164"/>
            <a:ext cx="1351735" cy="3682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37103" y="3855667"/>
            <a:ext cx="1182108" cy="33433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5111069" y="4538073"/>
            <a:ext cx="934480" cy="33433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 rot="20934850">
                <a:off x="1857293" y="1131224"/>
                <a:ext cx="9906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4850">
                <a:off x="1857293" y="1131224"/>
                <a:ext cx="990600" cy="325089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 rot="20820392">
            <a:off x="4148227" y="921569"/>
            <a:ext cx="113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Slope of budget line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 rot="20934850">
                <a:off x="3072752" y="1131224"/>
                <a:ext cx="990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4850">
                <a:off x="3072752" y="1131224"/>
                <a:ext cx="990600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980480" y="1468171"/>
                <a:ext cx="11370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𝑀𝑅𝑇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480" y="1468171"/>
                <a:ext cx="113704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23480" y="1327711"/>
                <a:ext cx="1129796" cy="75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80" y="1327711"/>
                <a:ext cx="1129796" cy="7527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28098" y="1261411"/>
                <a:ext cx="1419811" cy="819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98" y="1261411"/>
                <a:ext cx="1419811" cy="8190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 rot="996241">
                <a:off x="7575717" y="1383093"/>
                <a:ext cx="1459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Producers choose output such that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1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96241">
                <a:off x="7575717" y="1383093"/>
                <a:ext cx="1459667" cy="738664"/>
              </a:xfrm>
              <a:prstGeom prst="rect">
                <a:avLst/>
              </a:prstGeom>
              <a:blipFill rotWithShape="0">
                <a:blip r:embed="rId11"/>
                <a:stretch>
                  <a:fillRect t="-1081" r="-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 rot="20934850">
            <a:off x="304295" y="1206561"/>
            <a:ext cx="140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 the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equilibrium: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9" grpId="0"/>
      <p:bldP spid="70" grpId="1" animBg="1"/>
      <p:bldP spid="71" grpId="1" animBg="1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82" grpId="0"/>
      <p:bldP spid="83" grpId="0"/>
      <p:bldP spid="84" grpId="0"/>
      <p:bldP spid="85" grpId="0"/>
      <p:bldP spid="86" grpId="0"/>
      <p:bldP spid="87" grpId="0"/>
      <p:bldP spid="94" grpId="0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Efficiency and Equity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well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various people in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society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live depends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752600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Efficiency</a:t>
            </a:r>
          </a:p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pie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1752600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Equity</a:t>
            </a:r>
          </a:p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pie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divided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796" y="3156228"/>
            <a:ext cx="3823138" cy="141577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Pareto Principle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Society prefers reallocation of resources that make someone better off while harming no one else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2100" y="3156228"/>
                <a:ext cx="2667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Welfare Measure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𝐶𝑆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𝑃𝑆</m:t>
                      </m:r>
                    </m:oMath>
                  </m:oMathPara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3156228"/>
                <a:ext cx="2667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370" t="-6164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20423374">
            <a:off x="576153" y="2857234"/>
            <a:ext cx="102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Efficiency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concept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423374">
            <a:off x="4304155" y="2762742"/>
            <a:ext cx="1515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Equally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weights consumers and producers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9980" y="5051048"/>
            <a:ext cx="24168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Pareto-superior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97180" y="5051048"/>
                <a:ext cx="241683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Allocation that increases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</m:oMath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80" y="5051048"/>
                <a:ext cx="2416839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849" r="-252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>
            <a:stCxn id="47" idx="2"/>
            <a:endCxn id="46" idx="2"/>
          </p:cNvCxnSpPr>
          <p:nvPr/>
        </p:nvCxnSpPr>
        <p:spPr>
          <a:xfrm rot="5400000">
            <a:off x="4572000" y="3810000"/>
            <a:ext cx="12700" cy="4267200"/>
          </a:xfrm>
          <a:prstGeom prst="curvedConnector3">
            <a:avLst>
              <a:gd name="adj1" fmla="val 5027583"/>
            </a:avLst>
          </a:prstGeom>
          <a:ln w="38100">
            <a:solidFill>
              <a:srgbClr val="C0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6" idx="3"/>
            <a:endCxn id="47" idx="1"/>
          </p:cNvCxnSpPr>
          <p:nvPr/>
        </p:nvCxnSpPr>
        <p:spPr>
          <a:xfrm>
            <a:off x="3646819" y="5497324"/>
            <a:ext cx="1850361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21161785">
                <a:off x="3527022" y="4572000"/>
                <a:ext cx="2771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consumers improve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𝐶𝑆</m:t>
                    </m:r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producers not harmed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r>
                      <a:rPr lang="en-US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lang="mr-IN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1785">
                <a:off x="3527022" y="4572000"/>
                <a:ext cx="2771651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862" t="-2597" r="-172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 rot="21161785">
            <a:off x="6543954" y="5936745"/>
            <a:ext cx="201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converse is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necessarily true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21161785">
                <a:off x="3059783" y="5730995"/>
                <a:ext cx="25029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𝐶𝑆</m:t>
                    </m:r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𝑃𝑆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⟹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1600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but producers are harmed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1785">
                <a:off x="3059783" y="5730995"/>
                <a:ext cx="2502987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20946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6" grpId="0"/>
      <p:bldP spid="47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sp>
        <p:nvSpPr>
          <p:cNvPr id="2" name="Freeform 1"/>
          <p:cNvSpPr/>
          <p:nvPr/>
        </p:nvSpPr>
        <p:spPr>
          <a:xfrm>
            <a:off x="4173112" y="2943531"/>
            <a:ext cx="3316540" cy="3316537"/>
          </a:xfrm>
          <a:custGeom>
            <a:avLst/>
            <a:gdLst>
              <a:gd name="connsiteX0" fmla="*/ 0 w 1481959"/>
              <a:gd name="connsiteY0" fmla="*/ 0 h 1481958"/>
              <a:gd name="connsiteX1" fmla="*/ 42042 w 1481959"/>
              <a:gd name="connsiteY1" fmla="*/ 10510 h 1481958"/>
              <a:gd name="connsiteX2" fmla="*/ 105104 w 1481959"/>
              <a:gd name="connsiteY2" fmla="*/ 52551 h 1481958"/>
              <a:gd name="connsiteX3" fmla="*/ 115614 w 1481959"/>
              <a:gd name="connsiteY3" fmla="*/ 84082 h 1481958"/>
              <a:gd name="connsiteX4" fmla="*/ 147145 w 1481959"/>
              <a:gd name="connsiteY4" fmla="*/ 94593 h 1481958"/>
              <a:gd name="connsiteX5" fmla="*/ 252249 w 1481959"/>
              <a:gd name="connsiteY5" fmla="*/ 126124 h 1481958"/>
              <a:gd name="connsiteX6" fmla="*/ 346842 w 1481959"/>
              <a:gd name="connsiteY6" fmla="*/ 157655 h 1481958"/>
              <a:gd name="connsiteX7" fmla="*/ 378373 w 1481959"/>
              <a:gd name="connsiteY7" fmla="*/ 168165 h 1481958"/>
              <a:gd name="connsiteX8" fmla="*/ 409904 w 1481959"/>
              <a:gd name="connsiteY8" fmla="*/ 189186 h 1481958"/>
              <a:gd name="connsiteX9" fmla="*/ 472966 w 1481959"/>
              <a:gd name="connsiteY9" fmla="*/ 210207 h 1481958"/>
              <a:gd name="connsiteX10" fmla="*/ 504497 w 1481959"/>
              <a:gd name="connsiteY10" fmla="*/ 231227 h 1481958"/>
              <a:gd name="connsiteX11" fmla="*/ 567559 w 1481959"/>
              <a:gd name="connsiteY11" fmla="*/ 252248 h 1481958"/>
              <a:gd name="connsiteX12" fmla="*/ 630621 w 1481959"/>
              <a:gd name="connsiteY12" fmla="*/ 294289 h 1481958"/>
              <a:gd name="connsiteX13" fmla="*/ 725214 w 1481959"/>
              <a:gd name="connsiteY13" fmla="*/ 367862 h 1481958"/>
              <a:gd name="connsiteX14" fmla="*/ 788276 w 1481959"/>
              <a:gd name="connsiteY14" fmla="*/ 409903 h 1481958"/>
              <a:gd name="connsiteX15" fmla="*/ 819807 w 1481959"/>
              <a:gd name="connsiteY15" fmla="*/ 430924 h 1481958"/>
              <a:gd name="connsiteX16" fmla="*/ 872359 w 1481959"/>
              <a:gd name="connsiteY16" fmla="*/ 493986 h 1481958"/>
              <a:gd name="connsiteX17" fmla="*/ 893380 w 1481959"/>
              <a:gd name="connsiteY17" fmla="*/ 525517 h 1481958"/>
              <a:gd name="connsiteX18" fmla="*/ 924911 w 1481959"/>
              <a:gd name="connsiteY18" fmla="*/ 588579 h 1481958"/>
              <a:gd name="connsiteX19" fmla="*/ 945931 w 1481959"/>
              <a:gd name="connsiteY19" fmla="*/ 651641 h 1481958"/>
              <a:gd name="connsiteX20" fmla="*/ 998483 w 1481959"/>
              <a:gd name="connsiteY20" fmla="*/ 714703 h 1481958"/>
              <a:gd name="connsiteX21" fmla="*/ 1030014 w 1481959"/>
              <a:gd name="connsiteY21" fmla="*/ 735724 h 1481958"/>
              <a:gd name="connsiteX22" fmla="*/ 1061545 w 1481959"/>
              <a:gd name="connsiteY22" fmla="*/ 798786 h 1481958"/>
              <a:gd name="connsiteX23" fmla="*/ 1093076 w 1481959"/>
              <a:gd name="connsiteY23" fmla="*/ 819807 h 1481958"/>
              <a:gd name="connsiteX24" fmla="*/ 1114097 w 1481959"/>
              <a:gd name="connsiteY24" fmla="*/ 851338 h 1481958"/>
              <a:gd name="connsiteX25" fmla="*/ 1145628 w 1481959"/>
              <a:gd name="connsiteY25" fmla="*/ 872358 h 1481958"/>
              <a:gd name="connsiteX26" fmla="*/ 1156138 w 1481959"/>
              <a:gd name="connsiteY26" fmla="*/ 903889 h 1481958"/>
              <a:gd name="connsiteX27" fmla="*/ 1177159 w 1481959"/>
              <a:gd name="connsiteY27" fmla="*/ 935420 h 1481958"/>
              <a:gd name="connsiteX28" fmla="*/ 1240221 w 1481959"/>
              <a:gd name="connsiteY28" fmla="*/ 1124607 h 1481958"/>
              <a:gd name="connsiteX29" fmla="*/ 1261242 w 1481959"/>
              <a:gd name="connsiteY29" fmla="*/ 1187669 h 1481958"/>
              <a:gd name="connsiteX30" fmla="*/ 1303283 w 1481959"/>
              <a:gd name="connsiteY30" fmla="*/ 1250731 h 1481958"/>
              <a:gd name="connsiteX31" fmla="*/ 1324304 w 1481959"/>
              <a:gd name="connsiteY31" fmla="*/ 1282262 h 1481958"/>
              <a:gd name="connsiteX32" fmla="*/ 1355835 w 1481959"/>
              <a:gd name="connsiteY32" fmla="*/ 1345324 h 1481958"/>
              <a:gd name="connsiteX33" fmla="*/ 1387366 w 1481959"/>
              <a:gd name="connsiteY33" fmla="*/ 1376855 h 1481958"/>
              <a:gd name="connsiteX34" fmla="*/ 1439918 w 1481959"/>
              <a:gd name="connsiteY34" fmla="*/ 1429407 h 1481958"/>
              <a:gd name="connsiteX35" fmla="*/ 1481959 w 1481959"/>
              <a:gd name="connsiteY35" fmla="*/ 1481958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81959" h="1481958">
                <a:moveTo>
                  <a:pt x="0" y="0"/>
                </a:moveTo>
                <a:cubicBezTo>
                  <a:pt x="14014" y="3503"/>
                  <a:pt x="29122" y="4050"/>
                  <a:pt x="42042" y="10510"/>
                </a:cubicBezTo>
                <a:cubicBezTo>
                  <a:pt x="64639" y="21808"/>
                  <a:pt x="105104" y="52551"/>
                  <a:pt x="105104" y="52551"/>
                </a:cubicBezTo>
                <a:cubicBezTo>
                  <a:pt x="108607" y="63061"/>
                  <a:pt x="107780" y="76248"/>
                  <a:pt x="115614" y="84082"/>
                </a:cubicBezTo>
                <a:cubicBezTo>
                  <a:pt x="123448" y="91916"/>
                  <a:pt x="137236" y="89638"/>
                  <a:pt x="147145" y="94593"/>
                </a:cubicBezTo>
                <a:cubicBezTo>
                  <a:pt x="223620" y="132831"/>
                  <a:pt x="118453" y="107009"/>
                  <a:pt x="252249" y="126124"/>
                </a:cubicBezTo>
                <a:lnTo>
                  <a:pt x="346842" y="157655"/>
                </a:lnTo>
                <a:lnTo>
                  <a:pt x="378373" y="168165"/>
                </a:lnTo>
                <a:cubicBezTo>
                  <a:pt x="388883" y="175172"/>
                  <a:pt x="398361" y="184056"/>
                  <a:pt x="409904" y="189186"/>
                </a:cubicBezTo>
                <a:cubicBezTo>
                  <a:pt x="430152" y="198185"/>
                  <a:pt x="454529" y="197916"/>
                  <a:pt x="472966" y="210207"/>
                </a:cubicBezTo>
                <a:cubicBezTo>
                  <a:pt x="483476" y="217214"/>
                  <a:pt x="492954" y="226097"/>
                  <a:pt x="504497" y="231227"/>
                </a:cubicBezTo>
                <a:cubicBezTo>
                  <a:pt x="524745" y="240226"/>
                  <a:pt x="567559" y="252248"/>
                  <a:pt x="567559" y="252248"/>
                </a:cubicBezTo>
                <a:cubicBezTo>
                  <a:pt x="588580" y="266262"/>
                  <a:pt x="612757" y="276425"/>
                  <a:pt x="630621" y="294289"/>
                </a:cubicBezTo>
                <a:cubicBezTo>
                  <a:pt x="680015" y="343683"/>
                  <a:pt x="649787" y="317577"/>
                  <a:pt x="725214" y="367862"/>
                </a:cubicBezTo>
                <a:lnTo>
                  <a:pt x="788276" y="409903"/>
                </a:lnTo>
                <a:lnTo>
                  <a:pt x="819807" y="430924"/>
                </a:lnTo>
                <a:cubicBezTo>
                  <a:pt x="871998" y="509210"/>
                  <a:pt x="804920" y="413060"/>
                  <a:pt x="872359" y="493986"/>
                </a:cubicBezTo>
                <a:cubicBezTo>
                  <a:pt x="880446" y="503690"/>
                  <a:pt x="886373" y="515007"/>
                  <a:pt x="893380" y="525517"/>
                </a:cubicBezTo>
                <a:cubicBezTo>
                  <a:pt x="931710" y="640510"/>
                  <a:pt x="870579" y="466332"/>
                  <a:pt x="924911" y="588579"/>
                </a:cubicBezTo>
                <a:cubicBezTo>
                  <a:pt x="933910" y="608827"/>
                  <a:pt x="933640" y="633205"/>
                  <a:pt x="945931" y="651641"/>
                </a:cubicBezTo>
                <a:cubicBezTo>
                  <a:pt x="966600" y="682644"/>
                  <a:pt x="968136" y="689413"/>
                  <a:pt x="998483" y="714703"/>
                </a:cubicBezTo>
                <a:cubicBezTo>
                  <a:pt x="1008187" y="722790"/>
                  <a:pt x="1019504" y="728717"/>
                  <a:pt x="1030014" y="735724"/>
                </a:cubicBezTo>
                <a:cubicBezTo>
                  <a:pt x="1038562" y="761367"/>
                  <a:pt x="1041172" y="778413"/>
                  <a:pt x="1061545" y="798786"/>
                </a:cubicBezTo>
                <a:cubicBezTo>
                  <a:pt x="1070477" y="807718"/>
                  <a:pt x="1082566" y="812800"/>
                  <a:pt x="1093076" y="819807"/>
                </a:cubicBezTo>
                <a:cubicBezTo>
                  <a:pt x="1100083" y="830317"/>
                  <a:pt x="1105165" y="842406"/>
                  <a:pt x="1114097" y="851338"/>
                </a:cubicBezTo>
                <a:cubicBezTo>
                  <a:pt x="1123029" y="860270"/>
                  <a:pt x="1137737" y="862494"/>
                  <a:pt x="1145628" y="872358"/>
                </a:cubicBezTo>
                <a:cubicBezTo>
                  <a:pt x="1152549" y="881009"/>
                  <a:pt x="1151183" y="893980"/>
                  <a:pt x="1156138" y="903889"/>
                </a:cubicBezTo>
                <a:cubicBezTo>
                  <a:pt x="1161787" y="915187"/>
                  <a:pt x="1170152" y="924910"/>
                  <a:pt x="1177159" y="935420"/>
                </a:cubicBezTo>
                <a:lnTo>
                  <a:pt x="1240221" y="1124607"/>
                </a:lnTo>
                <a:cubicBezTo>
                  <a:pt x="1240223" y="1124612"/>
                  <a:pt x="1261239" y="1187665"/>
                  <a:pt x="1261242" y="1187669"/>
                </a:cubicBezTo>
                <a:lnTo>
                  <a:pt x="1303283" y="1250731"/>
                </a:lnTo>
                <a:lnTo>
                  <a:pt x="1324304" y="1282262"/>
                </a:lnTo>
                <a:cubicBezTo>
                  <a:pt x="1334838" y="1313864"/>
                  <a:pt x="1333196" y="1318157"/>
                  <a:pt x="1355835" y="1345324"/>
                </a:cubicBezTo>
                <a:cubicBezTo>
                  <a:pt x="1365351" y="1356743"/>
                  <a:pt x="1377850" y="1365436"/>
                  <a:pt x="1387366" y="1376855"/>
                </a:cubicBezTo>
                <a:cubicBezTo>
                  <a:pt x="1431159" y="1429407"/>
                  <a:pt x="1382111" y="1390869"/>
                  <a:pt x="1439918" y="1429407"/>
                </a:cubicBezTo>
                <a:cubicBezTo>
                  <a:pt x="1466434" y="1469183"/>
                  <a:pt x="1452006" y="1452006"/>
                  <a:pt x="1481959" y="1481958"/>
                </a:cubicBezTo>
              </a:path>
            </a:pathLst>
          </a:custGeom>
          <a:noFill/>
          <a:ln w="38100">
            <a:solidFill>
              <a:srgbClr val="00B050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173112" y="2602468"/>
            <a:ext cx="3845" cy="3650434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76961" y="6239582"/>
            <a:ext cx="3747839" cy="6154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6260068"/>
            <a:ext cx="15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5680" y="2204867"/>
            <a:ext cx="16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57800" y="2304871"/>
                <a:ext cx="3733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Utility Possibility Frontier </a:t>
                </a:r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𝑼𝑷𝑭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set of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utility levels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corresponding to the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Pareto-efficient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allocations along the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contract cur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04871"/>
                <a:ext cx="37338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90" t="-2538" r="-114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876300" y="976580"/>
            <a:ext cx="7391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Let’s go back to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pure exchange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economy in which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trade wood and candy: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Straight Arrow Connector 54"/>
          <p:cNvCxnSpPr>
            <a:stCxn id="2" idx="2"/>
          </p:cNvCxnSpPr>
          <p:nvPr/>
        </p:nvCxnSpPr>
        <p:spPr>
          <a:xfrm flipV="1">
            <a:off x="4408329" y="2507792"/>
            <a:ext cx="1039815" cy="55334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4118248" y="2905309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4143" y="267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b="1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032" y="2362200"/>
            <a:ext cx="2991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Point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has the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highest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</a:p>
          <a:p>
            <a:pPr marL="114300" indent="-114300">
              <a:buFont typeface="Arial" charset="0"/>
              <a:buChar char="•"/>
            </a:pP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has the lowest utility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418832" y="6190488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239000" y="627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124" y="3301425"/>
            <a:ext cx="341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Corresponds to the end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of the contract curve at which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lang="en-US" sz="1600" u="sng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goods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032" y="4114800"/>
            <a:ext cx="299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Point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has the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lowest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</a:p>
          <a:p>
            <a:pPr marL="114300" indent="-114300">
              <a:buFont typeface="Arial" charset="0"/>
              <a:buChar char="•"/>
            </a:pP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has the </a:t>
            </a:r>
            <a:r>
              <a:rPr lang="en-US" b="1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highest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9412" y="5029200"/>
            <a:ext cx="337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Corresponds to the end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of the contract curve at which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lang="en-US" sz="1600" u="sng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goods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7690" y="5830669"/>
            <a:ext cx="314194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Allocations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are Pareto-efficient but 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highly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unequal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</p:txBody>
      </p:sp>
      <p:cxnSp>
        <p:nvCxnSpPr>
          <p:cNvPr id="4101" name="Curved Connector 4100"/>
          <p:cNvCxnSpPr>
            <a:stCxn id="59" idx="1"/>
            <a:endCxn id="62" idx="1"/>
          </p:cNvCxnSpPr>
          <p:nvPr/>
        </p:nvCxnSpPr>
        <p:spPr>
          <a:xfrm rot="10800000" flipV="1">
            <a:off x="471124" y="2823865"/>
            <a:ext cx="211908" cy="769948"/>
          </a:xfrm>
          <a:prstGeom prst="curvedConnector3">
            <a:avLst>
              <a:gd name="adj1" fmla="val 187158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3" idx="1"/>
            <a:endCxn id="68" idx="1"/>
          </p:cNvCxnSpPr>
          <p:nvPr/>
        </p:nvCxnSpPr>
        <p:spPr>
          <a:xfrm rot="10800000" flipV="1">
            <a:off x="489412" y="4576464"/>
            <a:ext cx="193620" cy="745123"/>
          </a:xfrm>
          <a:prstGeom prst="curvedConnector3">
            <a:avLst>
              <a:gd name="adj1" fmla="val 218066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21154489">
            <a:off x="4318144" y="4662250"/>
            <a:ext cx="2079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should be the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socially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optimal allocation?</a:t>
            </a:r>
          </a:p>
        </p:txBody>
      </p:sp>
    </p:spTree>
    <p:extLst>
      <p:ext uri="{BB962C8B-B14F-4D97-AF65-F5344CB8AC3E}">
        <p14:creationId xmlns:p14="http://schemas.microsoft.com/office/powerpoint/2010/main" val="13048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11" grpId="0" animBg="1"/>
      <p:bldP spid="12" grpId="0"/>
      <p:bldP spid="59" grpId="0"/>
      <p:bldP spid="60" grpId="0" animBg="1"/>
      <p:bldP spid="61" grpId="0"/>
      <p:bldP spid="62" grpId="0"/>
      <p:bldP spid="63" grpId="0"/>
      <p:bldP spid="68" grpId="0"/>
      <p:bldP spid="70" grpId="0" animBg="1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016" y="990600"/>
            <a:ext cx="6607968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study of how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determined in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all markets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simultaneously!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68016" y="2286000"/>
            <a:ext cx="660796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Important for markets that are closely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related!</a:t>
            </a:r>
            <a:endParaRPr lang="en-US" sz="26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262328">
            <a:off x="506065" y="28566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Example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050" y="2992580"/>
            <a:ext cx="2514600" cy="9196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Discovery of oil in a small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country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04900" y="4172067"/>
            <a:ext cx="2628900" cy="9196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Citizens’ income is raised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4900" y="5351554"/>
            <a:ext cx="2628900" cy="112544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en-US" sz="24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income affects all markets simultaneously</a:t>
            </a:r>
          </a:p>
        </p:txBody>
      </p:sp>
      <p:cxnSp>
        <p:nvCxnSpPr>
          <p:cNvPr id="23" name="Curved Connector 22"/>
          <p:cNvCxnSpPr>
            <a:stCxn id="4" idx="1"/>
            <a:endCxn id="21" idx="1"/>
          </p:cNvCxnSpPr>
          <p:nvPr/>
        </p:nvCxnSpPr>
        <p:spPr>
          <a:xfrm rot="10800000" flipV="1">
            <a:off x="1104900" y="3452417"/>
            <a:ext cx="57150" cy="1179487"/>
          </a:xfrm>
          <a:prstGeom prst="curvedConnector3">
            <a:avLst>
              <a:gd name="adj1" fmla="val 104822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1"/>
            <a:endCxn id="22" idx="1"/>
          </p:cNvCxnSpPr>
          <p:nvPr/>
        </p:nvCxnSpPr>
        <p:spPr>
          <a:xfrm rot="10800000" flipV="1">
            <a:off x="1104900" y="4631905"/>
            <a:ext cx="12700" cy="1282372"/>
          </a:xfrm>
          <a:prstGeom prst="curvedConnector3">
            <a:avLst>
              <a:gd name="adj1" fmla="val 4314283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440941">
            <a:off x="3357426" y="582000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Spillover 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effects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600" y="299204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Note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Up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to this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point,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we were doing </a:t>
            </a:r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partial equilibrium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analysis: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446627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Analyzing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one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market in isolation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Prices of other goods were fixed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Quantity of other goods were fixed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1" grpId="0"/>
      <p:bldP spid="22" grpId="0"/>
      <p:bldP spid="31" grpId="0"/>
      <p:bldP spid="34" grpId="1"/>
      <p:bldP spid="3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Social Welfare Function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" y="976580"/>
            <a:ext cx="66675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Combines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various consumers’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utilities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to provide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collective ranking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allocations!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09612" y="2209800"/>
                <a:ext cx="1524776" cy="4322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12" y="2209800"/>
                <a:ext cx="1524776" cy="432234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20478641">
            <a:off x="2114757" y="2195008"/>
            <a:ext cx="175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Utility function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for society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3374648"/>
            <a:ext cx="7772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Isowelfare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Curves</a:t>
            </a:r>
          </a:p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Summarize all allocations with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same level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welfare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27584" y="4741864"/>
                <a:ext cx="2288832" cy="43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84" y="4741864"/>
                <a:ext cx="2288832" cy="439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2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Social Welfare Maximization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7725" y="976580"/>
            <a:ext cx="74485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Society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maximizes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social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welfare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subject 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efficiency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" cy="4572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022140" y="2600928"/>
            <a:ext cx="3316540" cy="3316537"/>
          </a:xfrm>
          <a:custGeom>
            <a:avLst/>
            <a:gdLst>
              <a:gd name="connsiteX0" fmla="*/ 0 w 1481959"/>
              <a:gd name="connsiteY0" fmla="*/ 0 h 1481958"/>
              <a:gd name="connsiteX1" fmla="*/ 42042 w 1481959"/>
              <a:gd name="connsiteY1" fmla="*/ 10510 h 1481958"/>
              <a:gd name="connsiteX2" fmla="*/ 105104 w 1481959"/>
              <a:gd name="connsiteY2" fmla="*/ 52551 h 1481958"/>
              <a:gd name="connsiteX3" fmla="*/ 115614 w 1481959"/>
              <a:gd name="connsiteY3" fmla="*/ 84082 h 1481958"/>
              <a:gd name="connsiteX4" fmla="*/ 147145 w 1481959"/>
              <a:gd name="connsiteY4" fmla="*/ 94593 h 1481958"/>
              <a:gd name="connsiteX5" fmla="*/ 252249 w 1481959"/>
              <a:gd name="connsiteY5" fmla="*/ 126124 h 1481958"/>
              <a:gd name="connsiteX6" fmla="*/ 346842 w 1481959"/>
              <a:gd name="connsiteY6" fmla="*/ 157655 h 1481958"/>
              <a:gd name="connsiteX7" fmla="*/ 378373 w 1481959"/>
              <a:gd name="connsiteY7" fmla="*/ 168165 h 1481958"/>
              <a:gd name="connsiteX8" fmla="*/ 409904 w 1481959"/>
              <a:gd name="connsiteY8" fmla="*/ 189186 h 1481958"/>
              <a:gd name="connsiteX9" fmla="*/ 472966 w 1481959"/>
              <a:gd name="connsiteY9" fmla="*/ 210207 h 1481958"/>
              <a:gd name="connsiteX10" fmla="*/ 504497 w 1481959"/>
              <a:gd name="connsiteY10" fmla="*/ 231227 h 1481958"/>
              <a:gd name="connsiteX11" fmla="*/ 567559 w 1481959"/>
              <a:gd name="connsiteY11" fmla="*/ 252248 h 1481958"/>
              <a:gd name="connsiteX12" fmla="*/ 630621 w 1481959"/>
              <a:gd name="connsiteY12" fmla="*/ 294289 h 1481958"/>
              <a:gd name="connsiteX13" fmla="*/ 725214 w 1481959"/>
              <a:gd name="connsiteY13" fmla="*/ 367862 h 1481958"/>
              <a:gd name="connsiteX14" fmla="*/ 788276 w 1481959"/>
              <a:gd name="connsiteY14" fmla="*/ 409903 h 1481958"/>
              <a:gd name="connsiteX15" fmla="*/ 819807 w 1481959"/>
              <a:gd name="connsiteY15" fmla="*/ 430924 h 1481958"/>
              <a:gd name="connsiteX16" fmla="*/ 872359 w 1481959"/>
              <a:gd name="connsiteY16" fmla="*/ 493986 h 1481958"/>
              <a:gd name="connsiteX17" fmla="*/ 893380 w 1481959"/>
              <a:gd name="connsiteY17" fmla="*/ 525517 h 1481958"/>
              <a:gd name="connsiteX18" fmla="*/ 924911 w 1481959"/>
              <a:gd name="connsiteY18" fmla="*/ 588579 h 1481958"/>
              <a:gd name="connsiteX19" fmla="*/ 945931 w 1481959"/>
              <a:gd name="connsiteY19" fmla="*/ 651641 h 1481958"/>
              <a:gd name="connsiteX20" fmla="*/ 998483 w 1481959"/>
              <a:gd name="connsiteY20" fmla="*/ 714703 h 1481958"/>
              <a:gd name="connsiteX21" fmla="*/ 1030014 w 1481959"/>
              <a:gd name="connsiteY21" fmla="*/ 735724 h 1481958"/>
              <a:gd name="connsiteX22" fmla="*/ 1061545 w 1481959"/>
              <a:gd name="connsiteY22" fmla="*/ 798786 h 1481958"/>
              <a:gd name="connsiteX23" fmla="*/ 1093076 w 1481959"/>
              <a:gd name="connsiteY23" fmla="*/ 819807 h 1481958"/>
              <a:gd name="connsiteX24" fmla="*/ 1114097 w 1481959"/>
              <a:gd name="connsiteY24" fmla="*/ 851338 h 1481958"/>
              <a:gd name="connsiteX25" fmla="*/ 1145628 w 1481959"/>
              <a:gd name="connsiteY25" fmla="*/ 872358 h 1481958"/>
              <a:gd name="connsiteX26" fmla="*/ 1156138 w 1481959"/>
              <a:gd name="connsiteY26" fmla="*/ 903889 h 1481958"/>
              <a:gd name="connsiteX27" fmla="*/ 1177159 w 1481959"/>
              <a:gd name="connsiteY27" fmla="*/ 935420 h 1481958"/>
              <a:gd name="connsiteX28" fmla="*/ 1240221 w 1481959"/>
              <a:gd name="connsiteY28" fmla="*/ 1124607 h 1481958"/>
              <a:gd name="connsiteX29" fmla="*/ 1261242 w 1481959"/>
              <a:gd name="connsiteY29" fmla="*/ 1187669 h 1481958"/>
              <a:gd name="connsiteX30" fmla="*/ 1303283 w 1481959"/>
              <a:gd name="connsiteY30" fmla="*/ 1250731 h 1481958"/>
              <a:gd name="connsiteX31" fmla="*/ 1324304 w 1481959"/>
              <a:gd name="connsiteY31" fmla="*/ 1282262 h 1481958"/>
              <a:gd name="connsiteX32" fmla="*/ 1355835 w 1481959"/>
              <a:gd name="connsiteY32" fmla="*/ 1345324 h 1481958"/>
              <a:gd name="connsiteX33" fmla="*/ 1387366 w 1481959"/>
              <a:gd name="connsiteY33" fmla="*/ 1376855 h 1481958"/>
              <a:gd name="connsiteX34" fmla="*/ 1439918 w 1481959"/>
              <a:gd name="connsiteY34" fmla="*/ 1429407 h 1481958"/>
              <a:gd name="connsiteX35" fmla="*/ 1481959 w 1481959"/>
              <a:gd name="connsiteY35" fmla="*/ 1481958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81959" h="1481958">
                <a:moveTo>
                  <a:pt x="0" y="0"/>
                </a:moveTo>
                <a:cubicBezTo>
                  <a:pt x="14014" y="3503"/>
                  <a:pt x="29122" y="4050"/>
                  <a:pt x="42042" y="10510"/>
                </a:cubicBezTo>
                <a:cubicBezTo>
                  <a:pt x="64639" y="21808"/>
                  <a:pt x="105104" y="52551"/>
                  <a:pt x="105104" y="52551"/>
                </a:cubicBezTo>
                <a:cubicBezTo>
                  <a:pt x="108607" y="63061"/>
                  <a:pt x="107780" y="76248"/>
                  <a:pt x="115614" y="84082"/>
                </a:cubicBezTo>
                <a:cubicBezTo>
                  <a:pt x="123448" y="91916"/>
                  <a:pt x="137236" y="89638"/>
                  <a:pt x="147145" y="94593"/>
                </a:cubicBezTo>
                <a:cubicBezTo>
                  <a:pt x="223620" y="132831"/>
                  <a:pt x="118453" y="107009"/>
                  <a:pt x="252249" y="126124"/>
                </a:cubicBezTo>
                <a:lnTo>
                  <a:pt x="346842" y="157655"/>
                </a:lnTo>
                <a:lnTo>
                  <a:pt x="378373" y="168165"/>
                </a:lnTo>
                <a:cubicBezTo>
                  <a:pt x="388883" y="175172"/>
                  <a:pt x="398361" y="184056"/>
                  <a:pt x="409904" y="189186"/>
                </a:cubicBezTo>
                <a:cubicBezTo>
                  <a:pt x="430152" y="198185"/>
                  <a:pt x="454529" y="197916"/>
                  <a:pt x="472966" y="210207"/>
                </a:cubicBezTo>
                <a:cubicBezTo>
                  <a:pt x="483476" y="217214"/>
                  <a:pt x="492954" y="226097"/>
                  <a:pt x="504497" y="231227"/>
                </a:cubicBezTo>
                <a:cubicBezTo>
                  <a:pt x="524745" y="240226"/>
                  <a:pt x="567559" y="252248"/>
                  <a:pt x="567559" y="252248"/>
                </a:cubicBezTo>
                <a:cubicBezTo>
                  <a:pt x="588580" y="266262"/>
                  <a:pt x="612757" y="276425"/>
                  <a:pt x="630621" y="294289"/>
                </a:cubicBezTo>
                <a:cubicBezTo>
                  <a:pt x="680015" y="343683"/>
                  <a:pt x="649787" y="317577"/>
                  <a:pt x="725214" y="367862"/>
                </a:cubicBezTo>
                <a:lnTo>
                  <a:pt x="788276" y="409903"/>
                </a:lnTo>
                <a:lnTo>
                  <a:pt x="819807" y="430924"/>
                </a:lnTo>
                <a:cubicBezTo>
                  <a:pt x="871998" y="509210"/>
                  <a:pt x="804920" y="413060"/>
                  <a:pt x="872359" y="493986"/>
                </a:cubicBezTo>
                <a:cubicBezTo>
                  <a:pt x="880446" y="503690"/>
                  <a:pt x="886373" y="515007"/>
                  <a:pt x="893380" y="525517"/>
                </a:cubicBezTo>
                <a:cubicBezTo>
                  <a:pt x="931710" y="640510"/>
                  <a:pt x="870579" y="466332"/>
                  <a:pt x="924911" y="588579"/>
                </a:cubicBezTo>
                <a:cubicBezTo>
                  <a:pt x="933910" y="608827"/>
                  <a:pt x="933640" y="633205"/>
                  <a:pt x="945931" y="651641"/>
                </a:cubicBezTo>
                <a:cubicBezTo>
                  <a:pt x="966600" y="682644"/>
                  <a:pt x="968136" y="689413"/>
                  <a:pt x="998483" y="714703"/>
                </a:cubicBezTo>
                <a:cubicBezTo>
                  <a:pt x="1008187" y="722790"/>
                  <a:pt x="1019504" y="728717"/>
                  <a:pt x="1030014" y="735724"/>
                </a:cubicBezTo>
                <a:cubicBezTo>
                  <a:pt x="1038562" y="761367"/>
                  <a:pt x="1041172" y="778413"/>
                  <a:pt x="1061545" y="798786"/>
                </a:cubicBezTo>
                <a:cubicBezTo>
                  <a:pt x="1070477" y="807718"/>
                  <a:pt x="1082566" y="812800"/>
                  <a:pt x="1093076" y="819807"/>
                </a:cubicBezTo>
                <a:cubicBezTo>
                  <a:pt x="1100083" y="830317"/>
                  <a:pt x="1105165" y="842406"/>
                  <a:pt x="1114097" y="851338"/>
                </a:cubicBezTo>
                <a:cubicBezTo>
                  <a:pt x="1123029" y="860270"/>
                  <a:pt x="1137737" y="862494"/>
                  <a:pt x="1145628" y="872358"/>
                </a:cubicBezTo>
                <a:cubicBezTo>
                  <a:pt x="1152549" y="881009"/>
                  <a:pt x="1151183" y="893980"/>
                  <a:pt x="1156138" y="903889"/>
                </a:cubicBezTo>
                <a:cubicBezTo>
                  <a:pt x="1161787" y="915187"/>
                  <a:pt x="1170152" y="924910"/>
                  <a:pt x="1177159" y="935420"/>
                </a:cubicBezTo>
                <a:lnTo>
                  <a:pt x="1240221" y="1124607"/>
                </a:lnTo>
                <a:cubicBezTo>
                  <a:pt x="1240223" y="1124612"/>
                  <a:pt x="1261239" y="1187665"/>
                  <a:pt x="1261242" y="1187669"/>
                </a:cubicBezTo>
                <a:lnTo>
                  <a:pt x="1303283" y="1250731"/>
                </a:lnTo>
                <a:lnTo>
                  <a:pt x="1324304" y="1282262"/>
                </a:lnTo>
                <a:cubicBezTo>
                  <a:pt x="1334838" y="1313864"/>
                  <a:pt x="1333196" y="1318157"/>
                  <a:pt x="1355835" y="1345324"/>
                </a:cubicBezTo>
                <a:cubicBezTo>
                  <a:pt x="1365351" y="1356743"/>
                  <a:pt x="1377850" y="1365436"/>
                  <a:pt x="1387366" y="1376855"/>
                </a:cubicBezTo>
                <a:cubicBezTo>
                  <a:pt x="1431159" y="1429407"/>
                  <a:pt x="1382111" y="1390869"/>
                  <a:pt x="1439918" y="1429407"/>
                </a:cubicBezTo>
                <a:cubicBezTo>
                  <a:pt x="1466434" y="1469183"/>
                  <a:pt x="1452006" y="1452006"/>
                  <a:pt x="1481959" y="1481958"/>
                </a:cubicBezTo>
              </a:path>
            </a:pathLst>
          </a:custGeom>
          <a:noFill/>
          <a:ln w="38100">
            <a:solidFill>
              <a:srgbClr val="00B050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22140" y="2259865"/>
            <a:ext cx="3845" cy="3650434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025989" y="5896979"/>
            <a:ext cx="3747839" cy="6154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5917465"/>
            <a:ext cx="15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Jane’s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1862264"/>
            <a:ext cx="16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Denise’s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Utility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0761268">
                <a:off x="4437061" y="2518545"/>
                <a:ext cx="5963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𝑼𝑷𝑭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1268">
                <a:off x="4437061" y="2518545"/>
                <a:ext cx="59631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481" r="-9259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rot="11249015">
            <a:off x="4698910" y="1749744"/>
            <a:ext cx="3094104" cy="3321303"/>
          </a:xfrm>
          <a:prstGeom prst="arc">
            <a:avLst>
              <a:gd name="adj1" fmla="val 15316432"/>
              <a:gd name="adj2" fmla="val 21306859"/>
            </a:avLst>
          </a:prstGeom>
          <a:ln w="3810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1249015">
            <a:off x="5160986" y="1368744"/>
            <a:ext cx="3094104" cy="3321303"/>
          </a:xfrm>
          <a:prstGeom prst="arc">
            <a:avLst>
              <a:gd name="adj1" fmla="val 15316432"/>
              <a:gd name="adj2" fmla="val 21306859"/>
            </a:avLst>
          </a:prstGeom>
          <a:ln w="3810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1249015">
            <a:off x="5694386" y="1025547"/>
            <a:ext cx="3094104" cy="3321303"/>
          </a:xfrm>
          <a:prstGeom prst="arc">
            <a:avLst>
              <a:gd name="adj1" fmla="val 15316432"/>
              <a:gd name="adj2" fmla="val 21306859"/>
            </a:avLst>
          </a:prstGeom>
          <a:ln w="3810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1940" y="5172782"/>
                <a:ext cx="4450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940" y="5172782"/>
                <a:ext cx="44505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959" r="-547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66591" y="4719467"/>
                <a:ext cx="4450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91" y="4719467"/>
                <a:ext cx="44505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2329" r="-5479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71816" y="4183614"/>
                <a:ext cx="4450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16" y="4183614"/>
                <a:ext cx="44505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2329" r="-5479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5110276" y="3052869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600748" y="4631733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948476" y="3662469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800600" y="30101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3200" y="43172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436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4800" y="2433875"/>
                <a:ext cx="352784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Allocations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 efficient</a:t>
                </a:r>
              </a:p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𝑈𝑃𝐹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Allocations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efficient</a:t>
                </a:r>
              </a:p>
              <a:p>
                <a:pPr marL="114300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𝑈𝑃𝐹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farther from the origin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so allocations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𝑾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are preferable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Therefore,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socially optimal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allocation!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3875"/>
                <a:ext cx="3527845" cy="3416320"/>
              </a:xfrm>
              <a:prstGeom prst="rect">
                <a:avLst/>
              </a:prstGeom>
              <a:blipFill rotWithShape="0">
                <a:blip r:embed="rId8"/>
                <a:stretch>
                  <a:fillRect l="-1382" t="-891" r="-1382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4997630" y="2940351"/>
            <a:ext cx="304800" cy="304800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50940" y="3575863"/>
            <a:ext cx="304800" cy="304800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96776" y="4521226"/>
            <a:ext cx="304800" cy="304800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180816" y="2834699"/>
            <a:ext cx="672308" cy="81889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9849" y="2423329"/>
            <a:ext cx="2161814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Allocation!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845280" y="2819400"/>
                <a:ext cx="1921420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smtClean="0">
                    <a:latin typeface="Times New Roman" charset="0"/>
                    <a:ea typeface="Times New Roman" charset="0"/>
                    <a:cs typeface="Times New Roman" charset="0"/>
                  </a:rPr>
                  <a:t>Highest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possible </a:t>
                </a:r>
                <a:r>
                  <a:rPr lang="en-US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isowelfare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curve touches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𝑈𝑃𝐹</m:t>
                    </m:r>
                  </m:oMath>
                </a14:m>
                <a:endParaRPr lang="en-US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80" y="2819400"/>
                <a:ext cx="1921420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/>
      <p:bldP spid="23" grpId="0"/>
      <p:bldP spid="24" grpId="0"/>
      <p:bldP spid="27" grpId="0" animBg="1"/>
      <p:bldP spid="28" grpId="0" animBg="1"/>
      <p:bldP spid="29" grpId="0" animBg="1"/>
      <p:bldP spid="51" grpId="0"/>
      <p:bldP spid="52" grpId="0"/>
      <p:bldP spid="53" grpId="0"/>
      <p:bldP spid="48" grpId="0" uiExpand="1" build="p"/>
      <p:bldP spid="49" grpId="0" animBg="1"/>
      <p:bldP spid="56" grpId="0" animBg="1"/>
      <p:bldP spid="57" grpId="0" animBg="1"/>
      <p:bldP spid="59" grpId="0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Special Social Welfare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" y="16002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Utilitarian</a:t>
            </a:r>
            <a:endParaRPr 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3300" y="1600200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Generalized Utilitarian</a:t>
            </a:r>
            <a:endParaRPr 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5100" y="1600200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Rawlsian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718137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Equal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weight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to all people in society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700" y="27181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Different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weights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assigned, perhaps to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hard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workers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718137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Maximizes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well-being of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worst off individual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900" y="4245127"/>
                <a:ext cx="1954894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45127"/>
                <a:ext cx="1954894" cy="432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3360" y="4245127"/>
                <a:ext cx="2668679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245127"/>
                <a:ext cx="2668679" cy="432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19053" y="4245127"/>
                <a:ext cx="2497094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53" y="4245127"/>
                <a:ext cx="2497094" cy="555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701347" y="5257800"/>
            <a:ext cx="5791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These different social welfare functions yield different distributions of goods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Competitive Equilibrium in Two Interrelated Markets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7553" y="3213906"/>
                <a:ext cx="23258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53" y="3213906"/>
                <a:ext cx="232589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4257" y="3213906"/>
                <a:ext cx="230088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57" y="3213906"/>
                <a:ext cx="230088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2272" y="4361021"/>
                <a:ext cx="179645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72" y="4361021"/>
                <a:ext cx="179645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14931" y="4361021"/>
                <a:ext cx="181953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31" y="4361021"/>
                <a:ext cx="181953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016" y="1412557"/>
            <a:ext cx="660796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Two markets producing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two different goods: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2133600"/>
            <a:ext cx="1447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1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2133600"/>
            <a:ext cx="1447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2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2954178"/>
            <a:ext cx="1447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latin typeface="Times New Roman" charset="0"/>
                <a:ea typeface="Times New Roman" charset="0"/>
                <a:cs typeface="Times New Roman" charset="0"/>
              </a:rPr>
              <a:t>Market Demand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114800"/>
            <a:ext cx="1447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Market Supply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0262328">
            <a:off x="4413372" y="2511095"/>
            <a:ext cx="140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Related to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2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0262328">
            <a:off x="7156550" y="2511094"/>
            <a:ext cx="140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Related to 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8436" y="5410200"/>
            <a:ext cx="700712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 find the equilibrium, we need to solve these four equations in four unknowns simultaneously!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422" y="6278103"/>
                <a:ext cx="1370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22" y="6278103"/>
                <a:ext cx="137050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714" t="-28889" r="-1026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3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5" grpId="0"/>
      <p:bldP spid="16" grpId="0"/>
      <p:bldP spid="1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454" y="990600"/>
            <a:ext cx="816709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supply and demand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9567" y="1752600"/>
                <a:ext cx="333751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1752600"/>
                <a:ext cx="333751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9567" y="2438400"/>
                <a:ext cx="336829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67" y="2438400"/>
                <a:ext cx="336829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2920" y="1752600"/>
                <a:ext cx="231198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0" y="1752600"/>
                <a:ext cx="231198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2920" y="2438400"/>
                <a:ext cx="234275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0" y="2438400"/>
                <a:ext cx="234275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20262328">
            <a:off x="401026" y="2470297"/>
            <a:ext cx="108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Demand of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2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262328">
            <a:off x="401026" y="1758940"/>
            <a:ext cx="108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Demand of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1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rot="20262328">
            <a:off x="7529667" y="1632098"/>
            <a:ext cx="108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Supply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1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 rot="20262328">
            <a:off x="7529667" y="2278927"/>
            <a:ext cx="108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Supply of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2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0627" y="3200400"/>
            <a:ext cx="530274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competitive equilibrium?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0262328">
            <a:off x="338678" y="3894434"/>
            <a:ext cx="136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Equate supply and demand of 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1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262328">
            <a:off x="338210" y="5451090"/>
            <a:ext cx="137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Equate supply and demand of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2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5116" y="4109660"/>
                <a:ext cx="434112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16" y="4109660"/>
                <a:ext cx="434112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75116" y="5666533"/>
                <a:ext cx="438729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16" y="5666533"/>
                <a:ext cx="438729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096000" y="4109660"/>
            <a:ext cx="2732176" cy="2138740"/>
            <a:chOff x="6096000" y="4109660"/>
            <a:chExt cx="2732176" cy="2138740"/>
          </a:xfrm>
        </p:grpSpPr>
        <p:sp>
          <p:nvSpPr>
            <p:cNvPr id="2" name="Right Brace 1"/>
            <p:cNvSpPr/>
            <p:nvPr/>
          </p:nvSpPr>
          <p:spPr>
            <a:xfrm>
              <a:off x="6096000" y="4109660"/>
              <a:ext cx="381000" cy="213874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629400" y="4343400"/>
                  <a:ext cx="2198776" cy="169277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600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Solve these two equations simultaneously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600" i="1" dirty="0"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r>
                    <a:rPr lang="en-US" sz="2600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600" b="1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343400"/>
                  <a:ext cx="2198776" cy="169277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9"/>
                  <a:stretch>
                    <a:fillRect l="-4167" t="-3610" r="-8333" b="-8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47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2027" y="990600"/>
                <a:ext cx="57599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Solving simultaneously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27" y="990600"/>
                <a:ext cx="5759946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77549" y="1905000"/>
                <a:ext cx="5588901" cy="84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mr-IN" sz="26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49" y="1905000"/>
                <a:ext cx="5588901" cy="841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77549" y="3196638"/>
                <a:ext cx="5588901" cy="84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mr-IN" sz="26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49" y="3196638"/>
                <a:ext cx="5588901" cy="841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57400" y="5238690"/>
                <a:ext cx="303095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=…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38690"/>
                <a:ext cx="303095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57400" y="5924490"/>
                <a:ext cx="306173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924490"/>
                <a:ext cx="30617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85900" y="4460557"/>
                <a:ext cx="6172198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the supply functions: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460557"/>
                <a:ext cx="6172198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1482" t="-12346" r="-148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>
            <a:stCxn id="20" idx="1"/>
            <a:endCxn id="22" idx="1"/>
          </p:cNvCxnSpPr>
          <p:nvPr/>
        </p:nvCxnSpPr>
        <p:spPr>
          <a:xfrm rot="10800000" flipH="1" flipV="1">
            <a:off x="1777548" y="2325981"/>
            <a:ext cx="279851" cy="3112764"/>
          </a:xfrm>
          <a:prstGeom prst="curvedConnector3">
            <a:avLst>
              <a:gd name="adj1" fmla="val -307028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1"/>
            <a:endCxn id="23" idx="1"/>
          </p:cNvCxnSpPr>
          <p:nvPr/>
        </p:nvCxnSpPr>
        <p:spPr>
          <a:xfrm rot="10800000" flipH="1" flipV="1">
            <a:off x="1777548" y="3617619"/>
            <a:ext cx="279851" cy="2506926"/>
          </a:xfrm>
          <a:prstGeom prst="curvedConnector3">
            <a:avLst>
              <a:gd name="adj1" fmla="val -295761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262328">
            <a:off x="5262851" y="5208623"/>
            <a:ext cx="162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the algebra to find the final expression for quantities!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624387" y="5837151"/>
            <a:ext cx="385387" cy="54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86759" y="5837151"/>
            <a:ext cx="385387" cy="54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53613" y="4384610"/>
            <a:ext cx="385387" cy="54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3613" y="2661030"/>
            <a:ext cx="385387" cy="54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" y="990600"/>
                <a:ext cx="2117973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90600"/>
                <a:ext cx="2117973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1697" y="1524000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7" y="1524000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81400" y="970664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970664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1400" y="1524000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1981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40227" y="1012392"/>
                <a:ext cx="1905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27" y="1012392"/>
                <a:ext cx="1905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90600" y="2471257"/>
                <a:ext cx="5588901" cy="84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mr-IN" sz="26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71257"/>
                <a:ext cx="5588901" cy="841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rot="717566">
            <a:off x="1996935" y="2155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717566">
            <a:off x="2702516" y="2155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717566">
            <a:off x="3238420" y="2177473"/>
            <a:ext cx="4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717566">
            <a:off x="4054335" y="2155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717566">
            <a:off x="4867585" y="2155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717566">
            <a:off x="5254265" y="2177473"/>
            <a:ext cx="4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717566">
            <a:off x="6121624" y="2155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717566">
            <a:off x="2482656" y="3334106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717566">
            <a:off x="3240684" y="3334106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717566">
            <a:off x="3820564" y="3334106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717566">
            <a:off x="4543005" y="3334106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717566">
            <a:off x="5351061" y="3334106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717566">
            <a:off x="5725387" y="3334105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426" y="2692183"/>
                <a:ext cx="618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26" y="2692183"/>
                <a:ext cx="61837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600" y="4220095"/>
                <a:ext cx="5588901" cy="84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mr-IN" sz="26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20095"/>
                <a:ext cx="5588901" cy="841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 rot="717566">
            <a:off x="1996935" y="394144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717566">
            <a:off x="2702516" y="394144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717566">
            <a:off x="3238420" y="3963052"/>
            <a:ext cx="4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717566">
            <a:off x="4054335" y="394144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717566">
            <a:off x="4867585" y="394144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717566">
            <a:off x="5254265" y="3963052"/>
            <a:ext cx="4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717566">
            <a:off x="6121624" y="394144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717566">
            <a:off x="2482656" y="501745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717566">
            <a:off x="3240684" y="501745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717566">
            <a:off x="3820564" y="501745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717566">
            <a:off x="4543005" y="501745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717566">
            <a:off x="5351061" y="5017451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717566">
            <a:off x="5725387" y="5017450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44426" y="4441021"/>
                <a:ext cx="618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26" y="4441021"/>
                <a:ext cx="61837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87862" y="5871144"/>
                <a:ext cx="23119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62" y="5871144"/>
                <a:ext cx="231197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717566">
            <a:off x="1855438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717566">
            <a:off x="2606121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717566">
            <a:off x="2970743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280849" y="5871144"/>
                <a:ext cx="618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49" y="5871144"/>
                <a:ext cx="61837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94360" y="5871144"/>
                <a:ext cx="234275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60" y="5871144"/>
                <a:ext cx="2342756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 rot="717566">
            <a:off x="5834630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717566">
            <a:off x="6585313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717566">
            <a:off x="6949935" y="5584862"/>
            <a:ext cx="2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315200" y="5871144"/>
                <a:ext cx="618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871144"/>
                <a:ext cx="618374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5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65" grpId="0" animBg="1"/>
      <p:bldP spid="3" grpId="0" animBg="1"/>
      <p:bldP spid="17" grpId="1"/>
      <p:bldP spid="2" grpId="0"/>
      <p:bldP spid="18" grpId="0"/>
      <p:bldP spid="19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990600"/>
                <a:ext cx="82296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Suppose the government applies a tax 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unit of labor in a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covered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sector: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6849" r="-81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57200" y="1905000"/>
            <a:ext cx="82296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effect on wages, total employment, and employment in the covered and uncovered sectors?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Line 448"/>
          <p:cNvSpPr>
            <a:spLocks noChangeShapeType="1"/>
          </p:cNvSpPr>
          <p:nvPr/>
        </p:nvSpPr>
        <p:spPr bwMode="auto">
          <a:xfrm>
            <a:off x="4730750" y="5354638"/>
            <a:ext cx="1752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450"/>
          <p:cNvSpPr>
            <a:spLocks noChangeShapeType="1"/>
          </p:cNvSpPr>
          <p:nvPr/>
        </p:nvSpPr>
        <p:spPr bwMode="auto">
          <a:xfrm>
            <a:off x="6780212" y="5354638"/>
            <a:ext cx="80803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452"/>
          <p:cNvSpPr>
            <a:spLocks noChangeShapeType="1"/>
          </p:cNvSpPr>
          <p:nvPr/>
        </p:nvSpPr>
        <p:spPr bwMode="auto">
          <a:xfrm>
            <a:off x="3000375" y="5354638"/>
            <a:ext cx="0" cy="8032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454"/>
          <p:cNvSpPr>
            <a:spLocks noChangeShapeType="1"/>
          </p:cNvSpPr>
          <p:nvPr/>
        </p:nvSpPr>
        <p:spPr bwMode="auto">
          <a:xfrm>
            <a:off x="5113337" y="5354638"/>
            <a:ext cx="0" cy="8032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56"/>
          <p:cNvSpPr>
            <a:spLocks noChangeShapeType="1"/>
          </p:cNvSpPr>
          <p:nvPr/>
        </p:nvSpPr>
        <p:spPr bwMode="auto">
          <a:xfrm>
            <a:off x="7583487" y="5354638"/>
            <a:ext cx="0" cy="8032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462"/>
          <p:cNvSpPr>
            <a:spLocks noChangeArrowheads="1"/>
          </p:cNvSpPr>
          <p:nvPr/>
        </p:nvSpPr>
        <p:spPr bwMode="auto">
          <a:xfrm>
            <a:off x="3336925" y="6153150"/>
            <a:ext cx="68263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02" name="Group 4101"/>
          <p:cNvGrpSpPr/>
          <p:nvPr/>
        </p:nvGrpSpPr>
        <p:grpSpPr>
          <a:xfrm>
            <a:off x="2409825" y="5268913"/>
            <a:ext cx="193675" cy="212725"/>
            <a:chOff x="1724025" y="5192713"/>
            <a:chExt cx="193675" cy="212725"/>
          </a:xfrm>
        </p:grpSpPr>
        <p:sp>
          <p:nvSpPr>
            <p:cNvPr id="32" name="Rectangle 473"/>
            <p:cNvSpPr>
              <a:spLocks noChangeArrowheads="1"/>
            </p:cNvSpPr>
            <p:nvPr/>
          </p:nvSpPr>
          <p:spPr bwMode="auto">
            <a:xfrm>
              <a:off x="1724025" y="5192713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33" name="Rectangle 474"/>
            <p:cNvSpPr>
              <a:spLocks noChangeArrowheads="1"/>
            </p:cNvSpPr>
            <p:nvPr/>
          </p:nvSpPr>
          <p:spPr bwMode="auto">
            <a:xfrm>
              <a:off x="1820862" y="5262563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24" name="Group 4123"/>
          <p:cNvGrpSpPr/>
          <p:nvPr/>
        </p:nvGrpSpPr>
        <p:grpSpPr>
          <a:xfrm>
            <a:off x="2657475" y="4338638"/>
            <a:ext cx="122238" cy="398462"/>
            <a:chOff x="1971675" y="4262438"/>
            <a:chExt cx="122238" cy="398462"/>
          </a:xfrm>
        </p:grpSpPr>
        <p:sp>
          <p:nvSpPr>
            <p:cNvPr id="29" name="Freeform 458"/>
            <p:cNvSpPr>
              <a:spLocks/>
            </p:cNvSpPr>
            <p:nvPr/>
          </p:nvSpPr>
          <p:spPr bwMode="auto">
            <a:xfrm>
              <a:off x="2012950" y="4262438"/>
              <a:ext cx="80963" cy="398462"/>
            </a:xfrm>
            <a:custGeom>
              <a:avLst/>
              <a:gdLst>
                <a:gd name="T0" fmla="*/ 49 w 51"/>
                <a:gd name="T1" fmla="*/ 168 h 251"/>
                <a:gd name="T2" fmla="*/ 32 w 51"/>
                <a:gd name="T3" fmla="*/ 178 h 251"/>
                <a:gd name="T4" fmla="*/ 32 w 51"/>
                <a:gd name="T5" fmla="*/ 0 h 251"/>
                <a:gd name="T6" fmla="*/ 20 w 51"/>
                <a:gd name="T7" fmla="*/ 0 h 251"/>
                <a:gd name="T8" fmla="*/ 20 w 51"/>
                <a:gd name="T9" fmla="*/ 178 h 251"/>
                <a:gd name="T10" fmla="*/ 0 w 51"/>
                <a:gd name="T11" fmla="*/ 168 h 251"/>
                <a:gd name="T12" fmla="*/ 0 w 51"/>
                <a:gd name="T13" fmla="*/ 168 h 251"/>
                <a:gd name="T14" fmla="*/ 15 w 51"/>
                <a:gd name="T15" fmla="*/ 207 h 251"/>
                <a:gd name="T16" fmla="*/ 15 w 51"/>
                <a:gd name="T17" fmla="*/ 207 h 251"/>
                <a:gd name="T18" fmla="*/ 25 w 51"/>
                <a:gd name="T19" fmla="*/ 251 h 251"/>
                <a:gd name="T20" fmla="*/ 25 w 51"/>
                <a:gd name="T21" fmla="*/ 251 h 251"/>
                <a:gd name="T22" fmla="*/ 34 w 51"/>
                <a:gd name="T23" fmla="*/ 207 h 251"/>
                <a:gd name="T24" fmla="*/ 51 w 51"/>
                <a:gd name="T25" fmla="*/ 168 h 251"/>
                <a:gd name="T26" fmla="*/ 49 w 51"/>
                <a:gd name="T27" fmla="*/ 16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251">
                  <a:moveTo>
                    <a:pt x="49" y="168"/>
                  </a:moveTo>
                  <a:lnTo>
                    <a:pt x="32" y="178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20" y="17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207"/>
                  </a:lnTo>
                  <a:lnTo>
                    <a:pt x="15" y="207"/>
                  </a:lnTo>
                  <a:lnTo>
                    <a:pt x="25" y="251"/>
                  </a:lnTo>
                  <a:lnTo>
                    <a:pt x="25" y="251"/>
                  </a:lnTo>
                  <a:lnTo>
                    <a:pt x="34" y="207"/>
                  </a:lnTo>
                  <a:lnTo>
                    <a:pt x="51" y="168"/>
                  </a:lnTo>
                  <a:lnTo>
                    <a:pt x="49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477"/>
            <p:cNvSpPr>
              <a:spLocks noChangeArrowheads="1"/>
            </p:cNvSpPr>
            <p:nvPr/>
          </p:nvSpPr>
          <p:spPr bwMode="auto">
            <a:xfrm>
              <a:off x="1971675" y="4289425"/>
              <a:ext cx="920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t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sp>
        <p:nvSpPr>
          <p:cNvPr id="35" name="Rectangle 483"/>
          <p:cNvSpPr>
            <a:spLocks noChangeArrowheads="1"/>
          </p:cNvSpPr>
          <p:nvPr/>
        </p:nvSpPr>
        <p:spPr bwMode="auto">
          <a:xfrm>
            <a:off x="4525962" y="5319713"/>
            <a:ext cx="123825" cy="92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00" name="Group 4099"/>
          <p:cNvGrpSpPr/>
          <p:nvPr/>
        </p:nvGrpSpPr>
        <p:grpSpPr>
          <a:xfrm>
            <a:off x="4514850" y="5268913"/>
            <a:ext cx="192088" cy="212725"/>
            <a:chOff x="3829050" y="5192713"/>
            <a:chExt cx="192088" cy="212725"/>
          </a:xfrm>
        </p:grpSpPr>
        <p:sp>
          <p:nvSpPr>
            <p:cNvPr id="36" name="Rectangle 496"/>
            <p:cNvSpPr>
              <a:spLocks noChangeArrowheads="1"/>
            </p:cNvSpPr>
            <p:nvPr/>
          </p:nvSpPr>
          <p:spPr bwMode="auto">
            <a:xfrm>
              <a:off x="3829050" y="5192713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37" name="Rectangle 497"/>
            <p:cNvSpPr>
              <a:spLocks noChangeArrowheads="1"/>
            </p:cNvSpPr>
            <p:nvPr/>
          </p:nvSpPr>
          <p:spPr bwMode="auto">
            <a:xfrm>
              <a:off x="3924300" y="5262563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06" name="Group 4105"/>
          <p:cNvGrpSpPr/>
          <p:nvPr/>
        </p:nvGrpSpPr>
        <p:grpSpPr>
          <a:xfrm>
            <a:off x="6556375" y="5268913"/>
            <a:ext cx="193675" cy="212725"/>
            <a:chOff x="5870575" y="5192713"/>
            <a:chExt cx="193675" cy="212725"/>
          </a:xfrm>
        </p:grpSpPr>
        <p:sp>
          <p:nvSpPr>
            <p:cNvPr id="40" name="Rectangle 533"/>
            <p:cNvSpPr>
              <a:spLocks noChangeArrowheads="1"/>
            </p:cNvSpPr>
            <p:nvPr/>
          </p:nvSpPr>
          <p:spPr bwMode="auto">
            <a:xfrm>
              <a:off x="5870575" y="5192713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41" name="Rectangle 534"/>
            <p:cNvSpPr>
              <a:spLocks noChangeArrowheads="1"/>
            </p:cNvSpPr>
            <p:nvPr/>
          </p:nvSpPr>
          <p:spPr bwMode="auto">
            <a:xfrm>
              <a:off x="5967412" y="5262563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08" name="Group 4107"/>
          <p:cNvGrpSpPr/>
          <p:nvPr/>
        </p:nvGrpSpPr>
        <p:grpSpPr>
          <a:xfrm>
            <a:off x="7483475" y="6196013"/>
            <a:ext cx="161925" cy="220662"/>
            <a:chOff x="6797675" y="6119813"/>
            <a:chExt cx="161925" cy="220662"/>
          </a:xfrm>
        </p:grpSpPr>
        <p:sp>
          <p:nvSpPr>
            <p:cNvPr id="42" name="Rectangle 538"/>
            <p:cNvSpPr>
              <a:spLocks noChangeArrowheads="1"/>
            </p:cNvSpPr>
            <p:nvPr/>
          </p:nvSpPr>
          <p:spPr bwMode="auto">
            <a:xfrm>
              <a:off x="6797675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43" name="Rectangle 539"/>
            <p:cNvSpPr>
              <a:spLocks noChangeArrowheads="1"/>
            </p:cNvSpPr>
            <p:nvPr/>
          </p:nvSpPr>
          <p:spPr bwMode="auto">
            <a:xfrm>
              <a:off x="6862762" y="61976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33" name="Group 4132"/>
          <p:cNvGrpSpPr/>
          <p:nvPr/>
        </p:nvGrpSpPr>
        <p:grpSpPr>
          <a:xfrm>
            <a:off x="6742112" y="4408488"/>
            <a:ext cx="1687513" cy="1776412"/>
            <a:chOff x="6742112" y="4408488"/>
            <a:chExt cx="1687513" cy="1776412"/>
          </a:xfrm>
        </p:grpSpPr>
        <p:sp>
          <p:nvSpPr>
            <p:cNvPr id="39" name="Freeform 510"/>
            <p:cNvSpPr>
              <a:spLocks/>
            </p:cNvSpPr>
            <p:nvPr/>
          </p:nvSpPr>
          <p:spPr bwMode="auto">
            <a:xfrm>
              <a:off x="6742112" y="4408488"/>
              <a:ext cx="1687513" cy="1776412"/>
            </a:xfrm>
            <a:custGeom>
              <a:avLst/>
              <a:gdLst>
                <a:gd name="T0" fmla="*/ 1063 w 1063"/>
                <a:gd name="T1" fmla="*/ 1119 h 1119"/>
                <a:gd name="T2" fmla="*/ 80 w 1063"/>
                <a:gd name="T3" fmla="*/ 153 h 1119"/>
                <a:gd name="T4" fmla="*/ 0 w 1063"/>
                <a:gd name="T5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3" h="1119">
                  <a:moveTo>
                    <a:pt x="1063" y="1119"/>
                  </a:moveTo>
                  <a:lnTo>
                    <a:pt x="80" y="153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10" name="Group 4109"/>
            <p:cNvGrpSpPr/>
            <p:nvPr/>
          </p:nvGrpSpPr>
          <p:grpSpPr>
            <a:xfrm>
              <a:off x="7947025" y="5899150"/>
              <a:ext cx="196850" cy="192088"/>
              <a:chOff x="7261225" y="5822950"/>
              <a:chExt cx="196850" cy="192088"/>
            </a:xfrm>
          </p:grpSpPr>
          <p:sp>
            <p:nvSpPr>
              <p:cNvPr id="44" name="Rectangle 546"/>
              <p:cNvSpPr>
                <a:spLocks noChangeArrowheads="1"/>
              </p:cNvSpPr>
              <p:nvPr/>
            </p:nvSpPr>
            <p:spPr bwMode="auto">
              <a:xfrm>
                <a:off x="7261225" y="5837238"/>
                <a:ext cx="150813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D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45" name="Rectangle 547"/>
              <p:cNvSpPr>
                <a:spLocks noChangeArrowheads="1"/>
              </p:cNvSpPr>
              <p:nvPr/>
            </p:nvSpPr>
            <p:spPr bwMode="auto">
              <a:xfrm>
                <a:off x="7361237" y="5822950"/>
                <a:ext cx="96838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ヒラギノ角ゴ Pro W3" pitchFamily="-84" charset="-128"/>
                  </a:rPr>
                  <a:t>2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2900362" y="6184900"/>
            <a:ext cx="161925" cy="223838"/>
            <a:chOff x="2214562" y="6108700"/>
            <a:chExt cx="161925" cy="223838"/>
          </a:xfrm>
        </p:grpSpPr>
        <p:sp>
          <p:nvSpPr>
            <p:cNvPr id="46" name="Rectangle 550"/>
            <p:cNvSpPr>
              <a:spLocks noChangeArrowheads="1"/>
            </p:cNvSpPr>
            <p:nvPr/>
          </p:nvSpPr>
          <p:spPr bwMode="auto">
            <a:xfrm>
              <a:off x="2214562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47" name="Rectangle 551"/>
            <p:cNvSpPr>
              <a:spLocks noChangeArrowheads="1"/>
            </p:cNvSpPr>
            <p:nvPr/>
          </p:nvSpPr>
          <p:spPr bwMode="auto">
            <a:xfrm>
              <a:off x="2284412" y="6192838"/>
              <a:ext cx="9207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c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48" name="Rectangle 552"/>
            <p:cNvSpPr>
              <a:spLocks noChangeArrowheads="1"/>
            </p:cNvSpPr>
            <p:nvPr/>
          </p:nvSpPr>
          <p:spPr bwMode="auto">
            <a:xfrm>
              <a:off x="2290762" y="6108700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05" name="Group 4104"/>
          <p:cNvGrpSpPr/>
          <p:nvPr/>
        </p:nvGrpSpPr>
        <p:grpSpPr>
          <a:xfrm>
            <a:off x="5105400" y="6184900"/>
            <a:ext cx="173038" cy="223838"/>
            <a:chOff x="4419600" y="6108700"/>
            <a:chExt cx="173038" cy="223838"/>
          </a:xfrm>
        </p:grpSpPr>
        <p:sp>
          <p:nvSpPr>
            <p:cNvPr id="49" name="Rectangle 559"/>
            <p:cNvSpPr>
              <a:spLocks noChangeArrowheads="1"/>
            </p:cNvSpPr>
            <p:nvPr/>
          </p:nvSpPr>
          <p:spPr bwMode="auto">
            <a:xfrm>
              <a:off x="4419600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50" name="Rectangle 560"/>
            <p:cNvSpPr>
              <a:spLocks noChangeArrowheads="1"/>
            </p:cNvSpPr>
            <p:nvPr/>
          </p:nvSpPr>
          <p:spPr bwMode="auto">
            <a:xfrm>
              <a:off x="4489450" y="6192838"/>
              <a:ext cx="96838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u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51" name="Rectangle 561"/>
            <p:cNvSpPr>
              <a:spLocks noChangeArrowheads="1"/>
            </p:cNvSpPr>
            <p:nvPr/>
          </p:nvSpPr>
          <p:spPr bwMode="auto">
            <a:xfrm>
              <a:off x="4495800" y="61087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25" name="Group 4124"/>
          <p:cNvGrpSpPr/>
          <p:nvPr/>
        </p:nvGrpSpPr>
        <p:grpSpPr>
          <a:xfrm>
            <a:off x="2582862" y="4443413"/>
            <a:ext cx="946151" cy="1730375"/>
            <a:chOff x="2582862" y="4443413"/>
            <a:chExt cx="946151" cy="1730375"/>
          </a:xfrm>
        </p:grpSpPr>
        <p:sp>
          <p:nvSpPr>
            <p:cNvPr id="30" name="Line 459"/>
            <p:cNvSpPr>
              <a:spLocks noChangeShapeType="1"/>
            </p:cNvSpPr>
            <p:nvPr/>
          </p:nvSpPr>
          <p:spPr bwMode="auto">
            <a:xfrm>
              <a:off x="2582862" y="4443413"/>
              <a:ext cx="788988" cy="1730375"/>
            </a:xfrm>
            <a:prstGeom prst="line">
              <a:avLst/>
            </a:prstGeom>
            <a:noFill/>
            <a:ln w="46038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96" name="Group 4095"/>
            <p:cNvGrpSpPr/>
            <p:nvPr/>
          </p:nvGrpSpPr>
          <p:grpSpPr>
            <a:xfrm>
              <a:off x="3344862" y="5905500"/>
              <a:ext cx="184151" cy="252413"/>
              <a:chOff x="2659062" y="5829300"/>
              <a:chExt cx="184151" cy="252413"/>
            </a:xfrm>
          </p:grpSpPr>
          <p:sp>
            <p:nvSpPr>
              <p:cNvPr id="52" name="Rectangle 565"/>
              <p:cNvSpPr>
                <a:spLocks noChangeArrowheads="1"/>
              </p:cNvSpPr>
              <p:nvPr/>
            </p:nvSpPr>
            <p:spPr bwMode="auto">
              <a:xfrm>
                <a:off x="2659062" y="5861050"/>
                <a:ext cx="150813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D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53" name="Rectangle 566"/>
              <p:cNvSpPr>
                <a:spLocks noChangeArrowheads="1"/>
              </p:cNvSpPr>
              <p:nvPr/>
            </p:nvSpPr>
            <p:spPr bwMode="auto">
              <a:xfrm>
                <a:off x="2746375" y="5938838"/>
                <a:ext cx="96838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ヒラギノ角ゴ Pro W3" pitchFamily="-84" charset="-128"/>
                  </a:rPr>
                  <a:t>2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54" name="Rectangle 567"/>
              <p:cNvSpPr>
                <a:spLocks noChangeArrowheads="1"/>
              </p:cNvSpPr>
              <p:nvPr/>
            </p:nvSpPr>
            <p:spPr bwMode="auto">
              <a:xfrm>
                <a:off x="2751137" y="5829300"/>
                <a:ext cx="92075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c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405062" y="3128963"/>
            <a:ext cx="5407856" cy="523220"/>
            <a:chOff x="1298575" y="2895600"/>
            <a:chExt cx="5407856" cy="523220"/>
          </a:xfrm>
        </p:grpSpPr>
        <p:sp>
          <p:nvSpPr>
            <p:cNvPr id="56" name="Rectangle 469"/>
            <p:cNvSpPr>
              <a:spLocks noChangeArrowheads="1"/>
            </p:cNvSpPr>
            <p:nvPr/>
          </p:nvSpPr>
          <p:spPr bwMode="auto">
            <a:xfrm>
              <a:off x="1298575" y="2895600"/>
              <a:ext cx="207963" cy="17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(a)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57" name="Rectangle 470"/>
            <p:cNvSpPr>
              <a:spLocks noChangeArrowheads="1"/>
            </p:cNvSpPr>
            <p:nvPr/>
          </p:nvSpPr>
          <p:spPr bwMode="auto">
            <a:xfrm>
              <a:off x="1484313" y="2895600"/>
              <a:ext cx="150813" cy="17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C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58" name="Rectangle 471"/>
            <p:cNvSpPr>
              <a:spLocks noChangeArrowheads="1"/>
            </p:cNvSpPr>
            <p:nvPr/>
          </p:nvSpPr>
          <p:spPr bwMode="auto">
            <a:xfrm>
              <a:off x="1570038" y="2895600"/>
              <a:ext cx="123825" cy="17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o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59" name="Rectangle 472"/>
            <p:cNvSpPr>
              <a:spLocks noChangeArrowheads="1"/>
            </p:cNvSpPr>
            <p:nvPr/>
          </p:nvSpPr>
          <p:spPr bwMode="auto">
            <a:xfrm>
              <a:off x="1638300" y="2895600"/>
              <a:ext cx="752475" cy="17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vered Sector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60" name="Rectangle 493"/>
            <p:cNvSpPr>
              <a:spLocks noChangeArrowheads="1"/>
            </p:cNvSpPr>
            <p:nvPr/>
          </p:nvSpPr>
          <p:spPr bwMode="auto">
            <a:xfrm>
              <a:off x="3414713" y="2895600"/>
              <a:ext cx="12134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000000"/>
                  </a:solidFill>
                </a:rPr>
                <a:t>(b) Uncovered Sector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61" name="Rectangle 528"/>
            <p:cNvSpPr>
              <a:spLocks noChangeArrowheads="1"/>
            </p:cNvSpPr>
            <p:nvPr/>
          </p:nvSpPr>
          <p:spPr bwMode="auto">
            <a:xfrm>
              <a:off x="5457825" y="2895600"/>
              <a:ext cx="207963" cy="17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(c)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62" name="Rectangle 529"/>
            <p:cNvSpPr>
              <a:spLocks noChangeArrowheads="1"/>
            </p:cNvSpPr>
            <p:nvPr/>
          </p:nvSpPr>
          <p:spPr bwMode="auto">
            <a:xfrm>
              <a:off x="5635625" y="2895600"/>
              <a:ext cx="10708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lvl="0"/>
              <a:r>
                <a:rPr lang="en-US" altLang="en-US" sz="1000" dirty="0">
                  <a:solidFill>
                    <a:srgbClr val="000000"/>
                  </a:solidFill>
                </a:rPr>
                <a:t>Total Labor </a:t>
              </a:r>
              <a:r>
                <a:rPr lang="en-US" altLang="en-US" sz="1000" dirty="0" smtClean="0">
                  <a:solidFill>
                    <a:srgbClr val="000000"/>
                  </a:solidFill>
                </a:rPr>
                <a:t>Market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Line 449"/>
          <p:cNvSpPr>
            <a:spLocks noChangeShapeType="1"/>
          </p:cNvSpPr>
          <p:nvPr/>
        </p:nvSpPr>
        <p:spPr bwMode="auto">
          <a:xfrm>
            <a:off x="6780212" y="5207000"/>
            <a:ext cx="9461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455"/>
          <p:cNvSpPr>
            <a:spLocks noChangeShapeType="1"/>
          </p:cNvSpPr>
          <p:nvPr/>
        </p:nvSpPr>
        <p:spPr bwMode="auto">
          <a:xfrm>
            <a:off x="7734300" y="5207000"/>
            <a:ext cx="0" cy="939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13"/>
          <p:cNvSpPr>
            <a:spLocks noChangeArrowheads="1"/>
          </p:cNvSpPr>
          <p:nvPr/>
        </p:nvSpPr>
        <p:spPr bwMode="auto">
          <a:xfrm>
            <a:off x="6711950" y="3937000"/>
            <a:ext cx="61913" cy="107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514"/>
          <p:cNvSpPr>
            <a:spLocks noChangeArrowheads="1"/>
          </p:cNvSpPr>
          <p:nvPr/>
        </p:nvSpPr>
        <p:spPr bwMode="auto">
          <a:xfrm>
            <a:off x="6711950" y="4376738"/>
            <a:ext cx="57150" cy="147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515"/>
          <p:cNvSpPr>
            <a:spLocks noChangeArrowheads="1"/>
          </p:cNvSpPr>
          <p:nvPr/>
        </p:nvSpPr>
        <p:spPr bwMode="auto">
          <a:xfrm>
            <a:off x="8645525" y="6153150"/>
            <a:ext cx="101600" cy="69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516"/>
          <p:cNvSpPr>
            <a:spLocks noChangeArrowheads="1"/>
          </p:cNvSpPr>
          <p:nvPr/>
        </p:nvSpPr>
        <p:spPr bwMode="auto">
          <a:xfrm>
            <a:off x="8375650" y="6153150"/>
            <a:ext cx="100013" cy="69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17"/>
          <p:cNvSpPr>
            <a:spLocks/>
          </p:cNvSpPr>
          <p:nvPr/>
        </p:nvSpPr>
        <p:spPr bwMode="auto">
          <a:xfrm>
            <a:off x="6769100" y="3395663"/>
            <a:ext cx="2005013" cy="2757487"/>
          </a:xfrm>
          <a:custGeom>
            <a:avLst/>
            <a:gdLst>
              <a:gd name="T0" fmla="*/ 1263 w 1263"/>
              <a:gd name="T1" fmla="*/ 1737 h 1737"/>
              <a:gd name="T2" fmla="*/ 0 w 1263"/>
              <a:gd name="T3" fmla="*/ 1737 h 1737"/>
              <a:gd name="T4" fmla="*/ 0 w 1263"/>
              <a:gd name="T5" fmla="*/ 0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3" h="1737">
                <a:moveTo>
                  <a:pt x="1263" y="1737"/>
                </a:moveTo>
                <a:lnTo>
                  <a:pt x="0" y="173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522"/>
          <p:cNvSpPr>
            <a:spLocks noChangeArrowheads="1"/>
          </p:cNvSpPr>
          <p:nvPr/>
        </p:nvSpPr>
        <p:spPr bwMode="auto">
          <a:xfrm rot="16200000">
            <a:off x="6561137" y="4198938"/>
            <a:ext cx="1508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w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78" name="Rectangle 523"/>
          <p:cNvSpPr>
            <a:spLocks noChangeArrowheads="1"/>
          </p:cNvSpPr>
          <p:nvPr/>
        </p:nvSpPr>
        <p:spPr bwMode="auto">
          <a:xfrm rot="16200000">
            <a:off x="6589712" y="4133850"/>
            <a:ext cx="9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79" name="Rectangle 524"/>
          <p:cNvSpPr>
            <a:spLocks noChangeArrowheads="1"/>
          </p:cNvSpPr>
          <p:nvPr/>
        </p:nvSpPr>
        <p:spPr bwMode="auto">
          <a:xfrm rot="16200000">
            <a:off x="6192837" y="3671888"/>
            <a:ext cx="884237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Wage per hour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80" name="Rectangle 525"/>
          <p:cNvSpPr>
            <a:spLocks noChangeArrowheads="1"/>
          </p:cNvSpPr>
          <p:nvPr/>
        </p:nvSpPr>
        <p:spPr bwMode="auto">
          <a:xfrm>
            <a:off x="7916862" y="6415088"/>
            <a:ext cx="127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L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81" name="Rectangle 526"/>
          <p:cNvSpPr>
            <a:spLocks noChangeArrowheads="1"/>
          </p:cNvSpPr>
          <p:nvPr/>
        </p:nvSpPr>
        <p:spPr bwMode="auto">
          <a:xfrm>
            <a:off x="7985125" y="6415088"/>
            <a:ext cx="920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82" name="Rectangle 527"/>
          <p:cNvSpPr>
            <a:spLocks noChangeArrowheads="1"/>
          </p:cNvSpPr>
          <p:nvPr/>
        </p:nvSpPr>
        <p:spPr bwMode="auto">
          <a:xfrm>
            <a:off x="8047037" y="6415088"/>
            <a:ext cx="7921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Annual hours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grpSp>
        <p:nvGrpSpPr>
          <p:cNvPr id="4120" name="Group 4119"/>
          <p:cNvGrpSpPr/>
          <p:nvPr/>
        </p:nvGrpSpPr>
        <p:grpSpPr>
          <a:xfrm>
            <a:off x="7004050" y="4411663"/>
            <a:ext cx="1538287" cy="1522412"/>
            <a:chOff x="6318250" y="4335463"/>
            <a:chExt cx="1538287" cy="1522412"/>
          </a:xfrm>
        </p:grpSpPr>
        <p:grpSp>
          <p:nvGrpSpPr>
            <p:cNvPr id="4117" name="Group 4116"/>
            <p:cNvGrpSpPr/>
            <p:nvPr/>
          </p:nvGrpSpPr>
          <p:grpSpPr>
            <a:xfrm>
              <a:off x="6318250" y="4397375"/>
              <a:ext cx="1506537" cy="1460500"/>
              <a:chOff x="6318250" y="4397375"/>
              <a:chExt cx="1506537" cy="1460500"/>
            </a:xfrm>
          </p:grpSpPr>
          <p:sp>
            <p:nvSpPr>
              <p:cNvPr id="68" name="Line 511"/>
              <p:cNvSpPr>
                <a:spLocks noChangeShapeType="1"/>
              </p:cNvSpPr>
              <p:nvPr/>
            </p:nvSpPr>
            <p:spPr bwMode="auto">
              <a:xfrm flipV="1">
                <a:off x="6326187" y="4397375"/>
                <a:ext cx="1498600" cy="144145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512"/>
              <p:cNvSpPr>
                <a:spLocks noChangeShapeType="1"/>
              </p:cNvSpPr>
              <p:nvPr/>
            </p:nvSpPr>
            <p:spPr bwMode="auto">
              <a:xfrm flipV="1">
                <a:off x="6318250" y="4470400"/>
                <a:ext cx="1382713" cy="1387475"/>
              </a:xfrm>
              <a:prstGeom prst="line">
                <a:avLst/>
              </a:prstGeom>
              <a:noFill/>
              <a:ln w="46038">
                <a:solidFill>
                  <a:srgbClr val="EE322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Rectangle 537"/>
            <p:cNvSpPr>
              <a:spLocks noChangeArrowheads="1"/>
            </p:cNvSpPr>
            <p:nvPr/>
          </p:nvSpPr>
          <p:spPr bwMode="auto">
            <a:xfrm>
              <a:off x="7713662" y="4335463"/>
              <a:ext cx="1428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S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09" name="Group 4108"/>
          <p:cNvGrpSpPr/>
          <p:nvPr/>
        </p:nvGrpSpPr>
        <p:grpSpPr>
          <a:xfrm>
            <a:off x="7707312" y="6196013"/>
            <a:ext cx="166688" cy="220662"/>
            <a:chOff x="7021512" y="6119813"/>
            <a:chExt cx="166688" cy="220662"/>
          </a:xfrm>
        </p:grpSpPr>
        <p:sp>
          <p:nvSpPr>
            <p:cNvPr id="86" name="Rectangle 540"/>
            <p:cNvSpPr>
              <a:spLocks noChangeArrowheads="1"/>
            </p:cNvSpPr>
            <p:nvPr/>
          </p:nvSpPr>
          <p:spPr bwMode="auto">
            <a:xfrm>
              <a:off x="7021512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87" name="Rectangle 541"/>
            <p:cNvSpPr>
              <a:spLocks noChangeArrowheads="1"/>
            </p:cNvSpPr>
            <p:nvPr/>
          </p:nvSpPr>
          <p:spPr bwMode="auto">
            <a:xfrm>
              <a:off x="7091362" y="61976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16" name="Group 4115"/>
          <p:cNvGrpSpPr/>
          <p:nvPr/>
        </p:nvGrpSpPr>
        <p:grpSpPr>
          <a:xfrm>
            <a:off x="6750050" y="3975100"/>
            <a:ext cx="2066925" cy="2209800"/>
            <a:chOff x="6064250" y="3898900"/>
            <a:chExt cx="2066925" cy="2209800"/>
          </a:xfrm>
        </p:grpSpPr>
        <p:sp>
          <p:nvSpPr>
            <p:cNvPr id="67" name="Freeform 509"/>
            <p:cNvSpPr>
              <a:spLocks/>
            </p:cNvSpPr>
            <p:nvPr/>
          </p:nvSpPr>
          <p:spPr bwMode="auto">
            <a:xfrm>
              <a:off x="6064250" y="3898900"/>
              <a:ext cx="1973263" cy="2209800"/>
            </a:xfrm>
            <a:custGeom>
              <a:avLst/>
              <a:gdLst>
                <a:gd name="T0" fmla="*/ 1243 w 1243"/>
                <a:gd name="T1" fmla="*/ 1392 h 1392"/>
                <a:gd name="T2" fmla="*/ 231 w 1243"/>
                <a:gd name="T3" fmla="*/ 399 h 1392"/>
                <a:gd name="T4" fmla="*/ 0 w 1243"/>
                <a:gd name="T5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3" h="1392">
                  <a:moveTo>
                    <a:pt x="1243" y="1392"/>
                  </a:moveTo>
                  <a:lnTo>
                    <a:pt x="231" y="399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6DCF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11" name="Group 4110"/>
            <p:cNvGrpSpPr/>
            <p:nvPr/>
          </p:nvGrpSpPr>
          <p:grpSpPr>
            <a:xfrm>
              <a:off x="7932737" y="5822950"/>
              <a:ext cx="198438" cy="192088"/>
              <a:chOff x="7932737" y="5822950"/>
              <a:chExt cx="198438" cy="192088"/>
            </a:xfrm>
          </p:grpSpPr>
          <p:sp>
            <p:nvSpPr>
              <p:cNvPr id="90" name="Rectangle 548"/>
              <p:cNvSpPr>
                <a:spLocks noChangeArrowheads="1"/>
              </p:cNvSpPr>
              <p:nvPr/>
            </p:nvSpPr>
            <p:spPr bwMode="auto">
              <a:xfrm>
                <a:off x="7932737" y="5837238"/>
                <a:ext cx="150813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D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91" name="Rectangle 549"/>
              <p:cNvSpPr>
                <a:spLocks noChangeArrowheads="1"/>
              </p:cNvSpPr>
              <p:nvPr/>
            </p:nvSpPr>
            <p:spPr bwMode="auto">
              <a:xfrm>
                <a:off x="8034337" y="5822950"/>
                <a:ext cx="96838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ヒラギノ角ゴ Pro W3" pitchFamily="-84" charset="-128"/>
                  </a:rPr>
                  <a:t>1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</p:grpSp>
      <p:sp>
        <p:nvSpPr>
          <p:cNvPr id="93" name="Rectangle 492"/>
          <p:cNvSpPr>
            <a:spLocks noChangeArrowheads="1"/>
          </p:cNvSpPr>
          <p:nvPr/>
        </p:nvSpPr>
        <p:spPr bwMode="auto">
          <a:xfrm rot="16200000">
            <a:off x="4154487" y="3671888"/>
            <a:ext cx="884237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Wage per hour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95" name="Line 447"/>
          <p:cNvSpPr>
            <a:spLocks noChangeShapeType="1"/>
          </p:cNvSpPr>
          <p:nvPr/>
        </p:nvSpPr>
        <p:spPr bwMode="auto">
          <a:xfrm>
            <a:off x="4730750" y="5207000"/>
            <a:ext cx="1752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453"/>
          <p:cNvSpPr>
            <a:spLocks noChangeShapeType="1"/>
          </p:cNvSpPr>
          <p:nvPr/>
        </p:nvSpPr>
        <p:spPr bwMode="auto">
          <a:xfrm>
            <a:off x="5024437" y="5207000"/>
            <a:ext cx="0" cy="939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482"/>
          <p:cNvSpPr>
            <a:spLocks noChangeArrowheads="1"/>
          </p:cNvSpPr>
          <p:nvPr/>
        </p:nvSpPr>
        <p:spPr bwMode="auto">
          <a:xfrm>
            <a:off x="4525962" y="5160963"/>
            <a:ext cx="123825" cy="8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485"/>
          <p:cNvSpPr>
            <a:spLocks noChangeArrowheads="1"/>
          </p:cNvSpPr>
          <p:nvPr/>
        </p:nvSpPr>
        <p:spPr bwMode="auto">
          <a:xfrm>
            <a:off x="4699000" y="5775325"/>
            <a:ext cx="31750" cy="96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486"/>
          <p:cNvSpPr>
            <a:spLocks noChangeArrowheads="1"/>
          </p:cNvSpPr>
          <p:nvPr/>
        </p:nvSpPr>
        <p:spPr bwMode="auto">
          <a:xfrm>
            <a:off x="5548312" y="6153150"/>
            <a:ext cx="88900" cy="58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487"/>
          <p:cNvSpPr>
            <a:spLocks noChangeArrowheads="1"/>
          </p:cNvSpPr>
          <p:nvPr/>
        </p:nvSpPr>
        <p:spPr bwMode="auto">
          <a:xfrm>
            <a:off x="4676775" y="5845175"/>
            <a:ext cx="53975" cy="165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488"/>
          <p:cNvSpPr>
            <a:spLocks noChangeArrowheads="1"/>
          </p:cNvSpPr>
          <p:nvPr/>
        </p:nvSpPr>
        <p:spPr bwMode="auto">
          <a:xfrm>
            <a:off x="4668837" y="4600575"/>
            <a:ext cx="57150" cy="147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89"/>
          <p:cNvSpPr>
            <a:spLocks/>
          </p:cNvSpPr>
          <p:nvPr/>
        </p:nvSpPr>
        <p:spPr bwMode="auto">
          <a:xfrm>
            <a:off x="4730750" y="3395663"/>
            <a:ext cx="1196975" cy="2757487"/>
          </a:xfrm>
          <a:custGeom>
            <a:avLst/>
            <a:gdLst>
              <a:gd name="T0" fmla="*/ 754 w 754"/>
              <a:gd name="T1" fmla="*/ 1737 h 1737"/>
              <a:gd name="T2" fmla="*/ 0 w 754"/>
              <a:gd name="T3" fmla="*/ 1737 h 1737"/>
              <a:gd name="T4" fmla="*/ 0 w 754"/>
              <a:gd name="T5" fmla="*/ 0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4" h="1737">
                <a:moveTo>
                  <a:pt x="754" y="1737"/>
                </a:moveTo>
                <a:lnTo>
                  <a:pt x="0" y="173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490"/>
          <p:cNvSpPr>
            <a:spLocks noChangeArrowheads="1"/>
          </p:cNvSpPr>
          <p:nvPr/>
        </p:nvSpPr>
        <p:spPr bwMode="auto">
          <a:xfrm rot="16200000">
            <a:off x="4522787" y="4198938"/>
            <a:ext cx="1508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w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05" name="Rectangle 491"/>
          <p:cNvSpPr>
            <a:spLocks noChangeArrowheads="1"/>
          </p:cNvSpPr>
          <p:nvPr/>
        </p:nvSpPr>
        <p:spPr bwMode="auto">
          <a:xfrm rot="16200000">
            <a:off x="4551362" y="4133850"/>
            <a:ext cx="9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grpSp>
        <p:nvGrpSpPr>
          <p:cNvPr id="4101" name="Group 4100"/>
          <p:cNvGrpSpPr/>
          <p:nvPr/>
        </p:nvGrpSpPr>
        <p:grpSpPr>
          <a:xfrm>
            <a:off x="4514850" y="5133975"/>
            <a:ext cx="192088" cy="212725"/>
            <a:chOff x="3829050" y="5057775"/>
            <a:chExt cx="192088" cy="212725"/>
          </a:xfrm>
        </p:grpSpPr>
        <p:sp>
          <p:nvSpPr>
            <p:cNvPr id="106" name="Rectangle 498"/>
            <p:cNvSpPr>
              <a:spLocks noChangeArrowheads="1"/>
            </p:cNvSpPr>
            <p:nvPr/>
          </p:nvSpPr>
          <p:spPr bwMode="auto">
            <a:xfrm>
              <a:off x="3829050" y="5057775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07" name="Rectangle 499"/>
            <p:cNvSpPr>
              <a:spLocks noChangeArrowheads="1"/>
            </p:cNvSpPr>
            <p:nvPr/>
          </p:nvSpPr>
          <p:spPr bwMode="auto">
            <a:xfrm>
              <a:off x="3924300" y="5127625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23" name="Group 4122"/>
          <p:cNvGrpSpPr/>
          <p:nvPr/>
        </p:nvGrpSpPr>
        <p:grpSpPr>
          <a:xfrm>
            <a:off x="4695825" y="4643438"/>
            <a:ext cx="1062038" cy="1549400"/>
            <a:chOff x="4010025" y="4567238"/>
            <a:chExt cx="1062038" cy="1549400"/>
          </a:xfrm>
        </p:grpSpPr>
        <p:sp>
          <p:nvSpPr>
            <p:cNvPr id="98" name="Line 484"/>
            <p:cNvSpPr>
              <a:spLocks noChangeShapeType="1"/>
            </p:cNvSpPr>
            <p:nvPr/>
          </p:nvSpPr>
          <p:spPr bwMode="auto">
            <a:xfrm flipH="1" flipV="1">
              <a:off x="4010025" y="4567238"/>
              <a:ext cx="908050" cy="1549400"/>
            </a:xfrm>
            <a:prstGeom prst="line">
              <a:avLst/>
            </a:prstGeom>
            <a:noFill/>
            <a:ln w="46038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22" name="Group 4121"/>
            <p:cNvGrpSpPr/>
            <p:nvPr/>
          </p:nvGrpSpPr>
          <p:grpSpPr>
            <a:xfrm>
              <a:off x="4875212" y="5818188"/>
              <a:ext cx="196851" cy="196850"/>
              <a:chOff x="4875212" y="5818188"/>
              <a:chExt cx="196851" cy="196850"/>
            </a:xfrm>
          </p:grpSpPr>
          <p:sp>
            <p:nvSpPr>
              <p:cNvPr id="108" name="Rectangle 500"/>
              <p:cNvSpPr>
                <a:spLocks noChangeArrowheads="1"/>
              </p:cNvSpPr>
              <p:nvPr/>
            </p:nvSpPr>
            <p:spPr bwMode="auto">
              <a:xfrm>
                <a:off x="4875212" y="5837238"/>
                <a:ext cx="150813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D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109" name="Rectangle 501"/>
              <p:cNvSpPr>
                <a:spLocks noChangeArrowheads="1"/>
              </p:cNvSpPr>
              <p:nvPr/>
            </p:nvSpPr>
            <p:spPr bwMode="auto">
              <a:xfrm>
                <a:off x="4975225" y="5818188"/>
                <a:ext cx="96838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u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</p:grpSp>
      <p:sp>
        <p:nvSpPr>
          <p:cNvPr id="110" name="Rectangle 502"/>
          <p:cNvSpPr>
            <a:spLocks noChangeArrowheads="1"/>
          </p:cNvSpPr>
          <p:nvPr/>
        </p:nvSpPr>
        <p:spPr bwMode="auto">
          <a:xfrm>
            <a:off x="4992687" y="6415088"/>
            <a:ext cx="127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L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11" name="Rectangle 503"/>
          <p:cNvSpPr>
            <a:spLocks noChangeArrowheads="1"/>
          </p:cNvSpPr>
          <p:nvPr/>
        </p:nvSpPr>
        <p:spPr bwMode="auto">
          <a:xfrm>
            <a:off x="5059362" y="6489700"/>
            <a:ext cx="9683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u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12" name="Rectangle 504"/>
          <p:cNvSpPr>
            <a:spLocks noChangeArrowheads="1"/>
          </p:cNvSpPr>
          <p:nvPr/>
        </p:nvSpPr>
        <p:spPr bwMode="auto">
          <a:xfrm>
            <a:off x="5119687" y="6415088"/>
            <a:ext cx="920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13" name="Rectangle 505"/>
          <p:cNvSpPr>
            <a:spLocks noChangeArrowheads="1"/>
          </p:cNvSpPr>
          <p:nvPr/>
        </p:nvSpPr>
        <p:spPr bwMode="auto">
          <a:xfrm>
            <a:off x="5202237" y="6415088"/>
            <a:ext cx="7921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Annual hours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grpSp>
        <p:nvGrpSpPr>
          <p:cNvPr id="4104" name="Group 4103"/>
          <p:cNvGrpSpPr/>
          <p:nvPr/>
        </p:nvGrpSpPr>
        <p:grpSpPr>
          <a:xfrm>
            <a:off x="4903787" y="6184900"/>
            <a:ext cx="174626" cy="223838"/>
            <a:chOff x="4217987" y="6108700"/>
            <a:chExt cx="174626" cy="223838"/>
          </a:xfrm>
        </p:grpSpPr>
        <p:sp>
          <p:nvSpPr>
            <p:cNvPr id="115" name="Rectangle 556"/>
            <p:cNvSpPr>
              <a:spLocks noChangeArrowheads="1"/>
            </p:cNvSpPr>
            <p:nvPr/>
          </p:nvSpPr>
          <p:spPr bwMode="auto">
            <a:xfrm>
              <a:off x="4217987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16" name="Rectangle 557"/>
            <p:cNvSpPr>
              <a:spLocks noChangeArrowheads="1"/>
            </p:cNvSpPr>
            <p:nvPr/>
          </p:nvSpPr>
          <p:spPr bwMode="auto">
            <a:xfrm>
              <a:off x="4287837" y="6192838"/>
              <a:ext cx="96838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u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17" name="Rectangle 558"/>
            <p:cNvSpPr>
              <a:spLocks noChangeArrowheads="1"/>
            </p:cNvSpPr>
            <p:nvPr/>
          </p:nvSpPr>
          <p:spPr bwMode="auto">
            <a:xfrm>
              <a:off x="4295775" y="61087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sp>
        <p:nvSpPr>
          <p:cNvPr id="119" name="Rectangle 468"/>
          <p:cNvSpPr>
            <a:spLocks noChangeArrowheads="1"/>
          </p:cNvSpPr>
          <p:nvPr/>
        </p:nvSpPr>
        <p:spPr bwMode="auto">
          <a:xfrm rot="16200000">
            <a:off x="2035175" y="3673475"/>
            <a:ext cx="884237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Wage per hour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21" name="Line 445"/>
          <p:cNvSpPr>
            <a:spLocks noChangeShapeType="1"/>
          </p:cNvSpPr>
          <p:nvPr/>
        </p:nvSpPr>
        <p:spPr bwMode="auto">
          <a:xfrm>
            <a:off x="2609850" y="5207000"/>
            <a:ext cx="184308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51"/>
          <p:cNvSpPr>
            <a:spLocks noChangeShapeType="1"/>
          </p:cNvSpPr>
          <p:nvPr/>
        </p:nvSpPr>
        <p:spPr bwMode="auto">
          <a:xfrm>
            <a:off x="3173412" y="5207000"/>
            <a:ext cx="0" cy="939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457"/>
          <p:cNvSpPr>
            <a:spLocks/>
          </p:cNvSpPr>
          <p:nvPr/>
        </p:nvSpPr>
        <p:spPr bwMode="auto">
          <a:xfrm>
            <a:off x="2738437" y="4338638"/>
            <a:ext cx="0" cy="301625"/>
          </a:xfrm>
          <a:custGeom>
            <a:avLst/>
            <a:gdLst>
              <a:gd name="T0" fmla="*/ 190 h 190"/>
              <a:gd name="T1" fmla="*/ 0 h 190"/>
              <a:gd name="T2" fmla="*/ 190 h 19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0">
                <a:moveTo>
                  <a:pt x="0" y="190"/>
                </a:moveTo>
                <a:lnTo>
                  <a:pt x="0" y="0"/>
                </a:lnTo>
                <a:lnTo>
                  <a:pt x="0" y="1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461"/>
          <p:cNvSpPr>
            <a:spLocks noChangeArrowheads="1"/>
          </p:cNvSpPr>
          <p:nvPr/>
        </p:nvSpPr>
        <p:spPr bwMode="auto">
          <a:xfrm>
            <a:off x="3602037" y="6153150"/>
            <a:ext cx="74613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463"/>
          <p:cNvSpPr>
            <a:spLocks noChangeArrowheads="1"/>
          </p:cNvSpPr>
          <p:nvPr/>
        </p:nvSpPr>
        <p:spPr bwMode="auto">
          <a:xfrm>
            <a:off x="2555875" y="3910013"/>
            <a:ext cx="53975" cy="166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465"/>
          <p:cNvSpPr>
            <a:spLocks/>
          </p:cNvSpPr>
          <p:nvPr/>
        </p:nvSpPr>
        <p:spPr bwMode="auto">
          <a:xfrm>
            <a:off x="2609850" y="3395663"/>
            <a:ext cx="1355725" cy="2757487"/>
          </a:xfrm>
          <a:custGeom>
            <a:avLst/>
            <a:gdLst>
              <a:gd name="T0" fmla="*/ 854 w 854"/>
              <a:gd name="T1" fmla="*/ 1737 h 1737"/>
              <a:gd name="T2" fmla="*/ 0 w 854"/>
              <a:gd name="T3" fmla="*/ 1737 h 1737"/>
              <a:gd name="T4" fmla="*/ 0 w 854"/>
              <a:gd name="T5" fmla="*/ 0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4" h="1737">
                <a:moveTo>
                  <a:pt x="854" y="1737"/>
                </a:moveTo>
                <a:lnTo>
                  <a:pt x="0" y="173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466"/>
          <p:cNvSpPr>
            <a:spLocks noChangeArrowheads="1"/>
          </p:cNvSpPr>
          <p:nvPr/>
        </p:nvSpPr>
        <p:spPr bwMode="auto">
          <a:xfrm rot="16200000">
            <a:off x="2401887" y="4200525"/>
            <a:ext cx="1508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w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30" name="Rectangle 467"/>
          <p:cNvSpPr>
            <a:spLocks noChangeArrowheads="1"/>
          </p:cNvSpPr>
          <p:nvPr/>
        </p:nvSpPr>
        <p:spPr bwMode="auto">
          <a:xfrm rot="16200000">
            <a:off x="2432050" y="4135438"/>
            <a:ext cx="9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grpSp>
        <p:nvGrpSpPr>
          <p:cNvPr id="4103" name="Group 4102"/>
          <p:cNvGrpSpPr/>
          <p:nvPr/>
        </p:nvGrpSpPr>
        <p:grpSpPr>
          <a:xfrm>
            <a:off x="2409825" y="5133975"/>
            <a:ext cx="193675" cy="212725"/>
            <a:chOff x="1724025" y="5057775"/>
            <a:chExt cx="193675" cy="212725"/>
          </a:xfrm>
        </p:grpSpPr>
        <p:sp>
          <p:nvSpPr>
            <p:cNvPr id="131" name="Rectangle 475"/>
            <p:cNvSpPr>
              <a:spLocks noChangeArrowheads="1"/>
            </p:cNvSpPr>
            <p:nvPr/>
          </p:nvSpPr>
          <p:spPr bwMode="auto">
            <a:xfrm>
              <a:off x="1724025" y="5057775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32" name="Rectangle 476"/>
            <p:cNvSpPr>
              <a:spLocks noChangeArrowheads="1"/>
            </p:cNvSpPr>
            <p:nvPr/>
          </p:nvSpPr>
          <p:spPr bwMode="auto">
            <a:xfrm>
              <a:off x="1820862" y="5127625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sp>
        <p:nvSpPr>
          <p:cNvPr id="133" name="Rectangle 478"/>
          <p:cNvSpPr>
            <a:spLocks noChangeArrowheads="1"/>
          </p:cNvSpPr>
          <p:nvPr/>
        </p:nvSpPr>
        <p:spPr bwMode="auto">
          <a:xfrm>
            <a:off x="3030537" y="6415088"/>
            <a:ext cx="127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L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34" name="Rectangle 479"/>
          <p:cNvSpPr>
            <a:spLocks noChangeArrowheads="1"/>
          </p:cNvSpPr>
          <p:nvPr/>
        </p:nvSpPr>
        <p:spPr bwMode="auto">
          <a:xfrm>
            <a:off x="3097212" y="6489700"/>
            <a:ext cx="920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ea typeface="ヒラギノ角ゴ Pro W3" pitchFamily="-84" charset="-128"/>
              </a:rPr>
              <a:t>c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35" name="Rectangle 480"/>
          <p:cNvSpPr>
            <a:spLocks noChangeArrowheads="1"/>
          </p:cNvSpPr>
          <p:nvPr/>
        </p:nvSpPr>
        <p:spPr bwMode="auto">
          <a:xfrm>
            <a:off x="3159125" y="6415088"/>
            <a:ext cx="920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,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sp>
        <p:nvSpPr>
          <p:cNvPr id="136" name="Rectangle 481"/>
          <p:cNvSpPr>
            <a:spLocks noChangeArrowheads="1"/>
          </p:cNvSpPr>
          <p:nvPr/>
        </p:nvSpPr>
        <p:spPr bwMode="auto">
          <a:xfrm>
            <a:off x="3240087" y="6415088"/>
            <a:ext cx="7921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 W3" pitchFamily="-84" charset="-128"/>
              </a:rPr>
              <a:t>Annual hours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-84" charset="-128"/>
            </a:endParaRPr>
          </a:p>
        </p:txBody>
      </p:sp>
      <p:grpSp>
        <p:nvGrpSpPr>
          <p:cNvPr id="4099" name="Group 4098"/>
          <p:cNvGrpSpPr/>
          <p:nvPr/>
        </p:nvGrpSpPr>
        <p:grpSpPr>
          <a:xfrm>
            <a:off x="3146425" y="6184900"/>
            <a:ext cx="174625" cy="223838"/>
            <a:chOff x="2460625" y="6108700"/>
            <a:chExt cx="174625" cy="223838"/>
          </a:xfrm>
        </p:grpSpPr>
        <p:sp>
          <p:nvSpPr>
            <p:cNvPr id="137" name="Rectangle 553"/>
            <p:cNvSpPr>
              <a:spLocks noChangeArrowheads="1"/>
            </p:cNvSpPr>
            <p:nvPr/>
          </p:nvSpPr>
          <p:spPr bwMode="auto">
            <a:xfrm>
              <a:off x="2460625" y="61198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L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38" name="Rectangle 554"/>
            <p:cNvSpPr>
              <a:spLocks noChangeArrowheads="1"/>
            </p:cNvSpPr>
            <p:nvPr/>
          </p:nvSpPr>
          <p:spPr bwMode="auto">
            <a:xfrm>
              <a:off x="2530475" y="6192838"/>
              <a:ext cx="9207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c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39" name="Rectangle 555"/>
            <p:cNvSpPr>
              <a:spLocks noChangeArrowheads="1"/>
            </p:cNvSpPr>
            <p:nvPr/>
          </p:nvSpPr>
          <p:spPr bwMode="auto">
            <a:xfrm>
              <a:off x="2538412" y="61087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13" name="Group 4112"/>
          <p:cNvGrpSpPr/>
          <p:nvPr/>
        </p:nvGrpSpPr>
        <p:grpSpPr>
          <a:xfrm>
            <a:off x="2587625" y="3979863"/>
            <a:ext cx="1223963" cy="2193925"/>
            <a:chOff x="1901825" y="3903663"/>
            <a:chExt cx="1223963" cy="2193925"/>
          </a:xfrm>
        </p:grpSpPr>
        <p:sp>
          <p:nvSpPr>
            <p:cNvPr id="124" name="Line 460"/>
            <p:cNvSpPr>
              <a:spLocks noChangeShapeType="1"/>
            </p:cNvSpPr>
            <p:nvPr/>
          </p:nvSpPr>
          <p:spPr bwMode="auto">
            <a:xfrm>
              <a:off x="1901825" y="3903663"/>
              <a:ext cx="1049338" cy="2193925"/>
            </a:xfrm>
            <a:prstGeom prst="line">
              <a:avLst/>
            </a:prstGeom>
            <a:noFill/>
            <a:ln w="46038">
              <a:solidFill>
                <a:srgbClr val="6DCF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940050" y="5826125"/>
              <a:ext cx="185738" cy="255588"/>
              <a:chOff x="2940050" y="5826125"/>
              <a:chExt cx="185738" cy="255588"/>
            </a:xfrm>
          </p:grpSpPr>
          <p:sp>
            <p:nvSpPr>
              <p:cNvPr id="140" name="Rectangle 562"/>
              <p:cNvSpPr>
                <a:spLocks noChangeArrowheads="1"/>
              </p:cNvSpPr>
              <p:nvPr/>
            </p:nvSpPr>
            <p:spPr bwMode="auto">
              <a:xfrm>
                <a:off x="2940050" y="5861050"/>
                <a:ext cx="150813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D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141" name="Rectangle 563"/>
              <p:cNvSpPr>
                <a:spLocks noChangeArrowheads="1"/>
              </p:cNvSpPr>
              <p:nvPr/>
            </p:nvSpPr>
            <p:spPr bwMode="auto">
              <a:xfrm>
                <a:off x="3028950" y="5938838"/>
                <a:ext cx="96838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ヒラギノ角ゴ Pro W3" pitchFamily="-84" charset="-128"/>
                  </a:rPr>
                  <a:t>1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142" name="Rectangle 564"/>
              <p:cNvSpPr>
                <a:spLocks noChangeArrowheads="1"/>
              </p:cNvSpPr>
              <p:nvPr/>
            </p:nvSpPr>
            <p:spPr bwMode="auto">
              <a:xfrm>
                <a:off x="3032125" y="5826125"/>
                <a:ext cx="92075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c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7542212" y="5311775"/>
            <a:ext cx="165101" cy="301625"/>
            <a:chOff x="6435725" y="4235450"/>
            <a:chExt cx="165101" cy="301625"/>
          </a:xfrm>
        </p:grpSpPr>
        <p:sp>
          <p:nvSpPr>
            <p:cNvPr id="144" name="Freeform 520"/>
            <p:cNvSpPr>
              <a:spLocks/>
            </p:cNvSpPr>
            <p:nvPr/>
          </p:nvSpPr>
          <p:spPr bwMode="auto">
            <a:xfrm>
              <a:off x="6442075" y="4235450"/>
              <a:ext cx="77788" cy="77787"/>
            </a:xfrm>
            <a:custGeom>
              <a:avLst/>
              <a:gdLst>
                <a:gd name="T0" fmla="*/ 25 w 49"/>
                <a:gd name="T1" fmla="*/ 49 h 49"/>
                <a:gd name="T2" fmla="*/ 25 w 49"/>
                <a:gd name="T3" fmla="*/ 49 h 49"/>
                <a:gd name="T4" fmla="*/ 35 w 49"/>
                <a:gd name="T5" fmla="*/ 46 h 49"/>
                <a:gd name="T6" fmla="*/ 42 w 49"/>
                <a:gd name="T7" fmla="*/ 41 h 49"/>
                <a:gd name="T8" fmla="*/ 47 w 49"/>
                <a:gd name="T9" fmla="*/ 34 h 49"/>
                <a:gd name="T10" fmla="*/ 49 w 49"/>
                <a:gd name="T11" fmla="*/ 24 h 49"/>
                <a:gd name="T12" fmla="*/ 49 w 49"/>
                <a:gd name="T13" fmla="*/ 24 h 49"/>
                <a:gd name="T14" fmla="*/ 47 w 49"/>
                <a:gd name="T15" fmla="*/ 15 h 49"/>
                <a:gd name="T16" fmla="*/ 42 w 49"/>
                <a:gd name="T17" fmla="*/ 7 h 49"/>
                <a:gd name="T18" fmla="*/ 35 w 49"/>
                <a:gd name="T19" fmla="*/ 2 h 49"/>
                <a:gd name="T20" fmla="*/ 25 w 49"/>
                <a:gd name="T21" fmla="*/ 0 h 49"/>
                <a:gd name="T22" fmla="*/ 25 w 49"/>
                <a:gd name="T23" fmla="*/ 0 h 49"/>
                <a:gd name="T24" fmla="*/ 15 w 49"/>
                <a:gd name="T25" fmla="*/ 2 h 49"/>
                <a:gd name="T26" fmla="*/ 8 w 49"/>
                <a:gd name="T27" fmla="*/ 7 h 49"/>
                <a:gd name="T28" fmla="*/ 3 w 49"/>
                <a:gd name="T29" fmla="*/ 15 h 49"/>
                <a:gd name="T30" fmla="*/ 0 w 49"/>
                <a:gd name="T31" fmla="*/ 24 h 49"/>
                <a:gd name="T32" fmla="*/ 0 w 49"/>
                <a:gd name="T33" fmla="*/ 24 h 49"/>
                <a:gd name="T34" fmla="*/ 3 w 49"/>
                <a:gd name="T35" fmla="*/ 34 h 49"/>
                <a:gd name="T36" fmla="*/ 8 w 49"/>
                <a:gd name="T37" fmla="*/ 41 h 49"/>
                <a:gd name="T38" fmla="*/ 15 w 49"/>
                <a:gd name="T39" fmla="*/ 46 h 49"/>
                <a:gd name="T40" fmla="*/ 25 w 49"/>
                <a:gd name="T4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25" y="49"/>
                  </a:lnTo>
                  <a:lnTo>
                    <a:pt x="35" y="46"/>
                  </a:lnTo>
                  <a:lnTo>
                    <a:pt x="42" y="41"/>
                  </a:lnTo>
                  <a:lnTo>
                    <a:pt x="47" y="3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7" y="15"/>
                  </a:lnTo>
                  <a:lnTo>
                    <a:pt x="42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3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34"/>
                  </a:lnTo>
                  <a:lnTo>
                    <a:pt x="8" y="41"/>
                  </a:lnTo>
                  <a:lnTo>
                    <a:pt x="15" y="46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544"/>
            <p:cNvSpPr>
              <a:spLocks noChangeArrowheads="1"/>
            </p:cNvSpPr>
            <p:nvPr/>
          </p:nvSpPr>
          <p:spPr bwMode="auto">
            <a:xfrm>
              <a:off x="6435725" y="431641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e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46" name="Rectangle 545"/>
            <p:cNvSpPr>
              <a:spLocks noChangeArrowheads="1"/>
            </p:cNvSpPr>
            <p:nvPr/>
          </p:nvSpPr>
          <p:spPr bwMode="auto">
            <a:xfrm>
              <a:off x="6503988" y="4394200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2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grpSp>
        <p:nvGrpSpPr>
          <p:cNvPr id="4118" name="Group 4117"/>
          <p:cNvGrpSpPr/>
          <p:nvPr/>
        </p:nvGrpSpPr>
        <p:grpSpPr>
          <a:xfrm>
            <a:off x="7691437" y="5121275"/>
            <a:ext cx="287338" cy="222250"/>
            <a:chOff x="7005637" y="5045075"/>
            <a:chExt cx="287338" cy="222250"/>
          </a:xfrm>
        </p:grpSpPr>
        <p:grpSp>
          <p:nvGrpSpPr>
            <p:cNvPr id="4112" name="Group 4111"/>
            <p:cNvGrpSpPr/>
            <p:nvPr/>
          </p:nvGrpSpPr>
          <p:grpSpPr>
            <a:xfrm>
              <a:off x="7126287" y="5045075"/>
              <a:ext cx="166688" cy="222250"/>
              <a:chOff x="7126287" y="5045075"/>
              <a:chExt cx="166688" cy="222250"/>
            </a:xfrm>
          </p:grpSpPr>
          <p:sp>
            <p:nvSpPr>
              <p:cNvPr id="88" name="Rectangle 542"/>
              <p:cNvSpPr>
                <a:spLocks noChangeArrowheads="1"/>
              </p:cNvSpPr>
              <p:nvPr/>
            </p:nvSpPr>
            <p:spPr bwMode="auto">
              <a:xfrm>
                <a:off x="7126287" y="5045075"/>
                <a:ext cx="127000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ea typeface="ヒラギノ角ゴ Pro W3" pitchFamily="-84" charset="-128"/>
                  </a:rPr>
                  <a:t>e</a:t>
                </a:r>
                <a:endPara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  <p:sp>
            <p:nvSpPr>
              <p:cNvPr id="89" name="Rectangle 543"/>
              <p:cNvSpPr>
                <a:spLocks noChangeArrowheads="1"/>
              </p:cNvSpPr>
              <p:nvPr/>
            </p:nvSpPr>
            <p:spPr bwMode="auto">
              <a:xfrm>
                <a:off x="7196137" y="5124450"/>
                <a:ext cx="96838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ヒラギノ角ゴ Pro W3" pitchFamily="-84" charset="-128"/>
                  </a:rPr>
                  <a:t>1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ヒラギノ角ゴ Pro W3" pitchFamily="-84" charset="-128"/>
                </a:endParaRPr>
              </a:p>
            </p:txBody>
          </p:sp>
        </p:grpSp>
        <p:sp>
          <p:nvSpPr>
            <p:cNvPr id="75" name="Freeform 518"/>
            <p:cNvSpPr>
              <a:spLocks/>
            </p:cNvSpPr>
            <p:nvPr/>
          </p:nvSpPr>
          <p:spPr bwMode="auto">
            <a:xfrm>
              <a:off x="7005637" y="5092700"/>
              <a:ext cx="77788" cy="77787"/>
            </a:xfrm>
            <a:custGeom>
              <a:avLst/>
              <a:gdLst>
                <a:gd name="T0" fmla="*/ 25 w 49"/>
                <a:gd name="T1" fmla="*/ 49 h 49"/>
                <a:gd name="T2" fmla="*/ 25 w 49"/>
                <a:gd name="T3" fmla="*/ 49 h 49"/>
                <a:gd name="T4" fmla="*/ 35 w 49"/>
                <a:gd name="T5" fmla="*/ 49 h 49"/>
                <a:gd name="T6" fmla="*/ 42 w 49"/>
                <a:gd name="T7" fmla="*/ 44 h 49"/>
                <a:gd name="T8" fmla="*/ 47 w 49"/>
                <a:gd name="T9" fmla="*/ 34 h 49"/>
                <a:gd name="T10" fmla="*/ 49 w 49"/>
                <a:gd name="T11" fmla="*/ 24 h 49"/>
                <a:gd name="T12" fmla="*/ 49 w 49"/>
                <a:gd name="T13" fmla="*/ 24 h 49"/>
                <a:gd name="T14" fmla="*/ 47 w 49"/>
                <a:gd name="T15" fmla="*/ 17 h 49"/>
                <a:gd name="T16" fmla="*/ 42 w 49"/>
                <a:gd name="T17" fmla="*/ 7 h 49"/>
                <a:gd name="T18" fmla="*/ 35 w 49"/>
                <a:gd name="T19" fmla="*/ 2 h 49"/>
                <a:gd name="T20" fmla="*/ 25 w 49"/>
                <a:gd name="T21" fmla="*/ 0 h 49"/>
                <a:gd name="T22" fmla="*/ 25 w 49"/>
                <a:gd name="T23" fmla="*/ 0 h 49"/>
                <a:gd name="T24" fmla="*/ 15 w 49"/>
                <a:gd name="T25" fmla="*/ 2 h 49"/>
                <a:gd name="T26" fmla="*/ 8 w 49"/>
                <a:gd name="T27" fmla="*/ 7 h 49"/>
                <a:gd name="T28" fmla="*/ 3 w 49"/>
                <a:gd name="T29" fmla="*/ 17 h 49"/>
                <a:gd name="T30" fmla="*/ 0 w 49"/>
                <a:gd name="T31" fmla="*/ 24 h 49"/>
                <a:gd name="T32" fmla="*/ 0 w 49"/>
                <a:gd name="T33" fmla="*/ 24 h 49"/>
                <a:gd name="T34" fmla="*/ 3 w 49"/>
                <a:gd name="T35" fmla="*/ 34 h 49"/>
                <a:gd name="T36" fmla="*/ 8 w 49"/>
                <a:gd name="T37" fmla="*/ 44 h 49"/>
                <a:gd name="T38" fmla="*/ 15 w 49"/>
                <a:gd name="T39" fmla="*/ 49 h 49"/>
                <a:gd name="T40" fmla="*/ 25 w 49"/>
                <a:gd name="T4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25" y="49"/>
                  </a:lnTo>
                  <a:lnTo>
                    <a:pt x="35" y="49"/>
                  </a:lnTo>
                  <a:lnTo>
                    <a:pt x="42" y="44"/>
                  </a:lnTo>
                  <a:lnTo>
                    <a:pt x="47" y="3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7" y="17"/>
                  </a:lnTo>
                  <a:lnTo>
                    <a:pt x="42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3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34"/>
                  </a:lnTo>
                  <a:lnTo>
                    <a:pt x="8" y="44"/>
                  </a:lnTo>
                  <a:lnTo>
                    <a:pt x="1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519"/>
          <p:cNvSpPr>
            <a:spLocks/>
          </p:cNvSpPr>
          <p:nvPr/>
        </p:nvSpPr>
        <p:spPr bwMode="auto">
          <a:xfrm>
            <a:off x="7691437" y="5168900"/>
            <a:ext cx="77788" cy="77787"/>
          </a:xfrm>
          <a:custGeom>
            <a:avLst/>
            <a:gdLst>
              <a:gd name="T0" fmla="*/ 25 w 49"/>
              <a:gd name="T1" fmla="*/ 49 h 49"/>
              <a:gd name="T2" fmla="*/ 25 w 49"/>
              <a:gd name="T3" fmla="*/ 49 h 49"/>
              <a:gd name="T4" fmla="*/ 35 w 49"/>
              <a:gd name="T5" fmla="*/ 49 h 49"/>
              <a:gd name="T6" fmla="*/ 42 w 49"/>
              <a:gd name="T7" fmla="*/ 44 h 49"/>
              <a:gd name="T8" fmla="*/ 47 w 49"/>
              <a:gd name="T9" fmla="*/ 34 h 49"/>
              <a:gd name="T10" fmla="*/ 49 w 49"/>
              <a:gd name="T11" fmla="*/ 24 h 49"/>
              <a:gd name="T12" fmla="*/ 49 w 49"/>
              <a:gd name="T13" fmla="*/ 24 h 49"/>
              <a:gd name="T14" fmla="*/ 47 w 49"/>
              <a:gd name="T15" fmla="*/ 17 h 49"/>
              <a:gd name="T16" fmla="*/ 42 w 49"/>
              <a:gd name="T17" fmla="*/ 7 h 49"/>
              <a:gd name="T18" fmla="*/ 35 w 49"/>
              <a:gd name="T19" fmla="*/ 2 h 49"/>
              <a:gd name="T20" fmla="*/ 25 w 49"/>
              <a:gd name="T21" fmla="*/ 0 h 49"/>
              <a:gd name="T22" fmla="*/ 25 w 49"/>
              <a:gd name="T23" fmla="*/ 0 h 49"/>
              <a:gd name="T24" fmla="*/ 15 w 49"/>
              <a:gd name="T25" fmla="*/ 2 h 49"/>
              <a:gd name="T26" fmla="*/ 8 w 49"/>
              <a:gd name="T27" fmla="*/ 7 h 49"/>
              <a:gd name="T28" fmla="*/ 3 w 49"/>
              <a:gd name="T29" fmla="*/ 17 h 49"/>
              <a:gd name="T30" fmla="*/ 0 w 49"/>
              <a:gd name="T31" fmla="*/ 24 h 49"/>
              <a:gd name="T32" fmla="*/ 0 w 49"/>
              <a:gd name="T33" fmla="*/ 24 h 49"/>
              <a:gd name="T34" fmla="*/ 3 w 49"/>
              <a:gd name="T35" fmla="*/ 34 h 49"/>
              <a:gd name="T36" fmla="*/ 8 w 49"/>
              <a:gd name="T37" fmla="*/ 44 h 49"/>
              <a:gd name="T38" fmla="*/ 15 w 49"/>
              <a:gd name="T39" fmla="*/ 49 h 49"/>
              <a:gd name="T40" fmla="*/ 25 w 49"/>
              <a:gd name="T4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49">
                <a:moveTo>
                  <a:pt x="25" y="49"/>
                </a:moveTo>
                <a:lnTo>
                  <a:pt x="25" y="49"/>
                </a:lnTo>
                <a:lnTo>
                  <a:pt x="35" y="49"/>
                </a:lnTo>
                <a:lnTo>
                  <a:pt x="42" y="44"/>
                </a:lnTo>
                <a:lnTo>
                  <a:pt x="47" y="34"/>
                </a:lnTo>
                <a:lnTo>
                  <a:pt x="49" y="24"/>
                </a:lnTo>
                <a:lnTo>
                  <a:pt x="49" y="24"/>
                </a:lnTo>
                <a:lnTo>
                  <a:pt x="47" y="17"/>
                </a:lnTo>
                <a:lnTo>
                  <a:pt x="42" y="7"/>
                </a:lnTo>
                <a:lnTo>
                  <a:pt x="35" y="2"/>
                </a:lnTo>
                <a:lnTo>
                  <a:pt x="25" y="0"/>
                </a:lnTo>
                <a:lnTo>
                  <a:pt x="25" y="0"/>
                </a:lnTo>
                <a:lnTo>
                  <a:pt x="15" y="2"/>
                </a:lnTo>
                <a:lnTo>
                  <a:pt x="8" y="7"/>
                </a:lnTo>
                <a:lnTo>
                  <a:pt x="3" y="17"/>
                </a:lnTo>
                <a:lnTo>
                  <a:pt x="0" y="24"/>
                </a:lnTo>
                <a:lnTo>
                  <a:pt x="0" y="24"/>
                </a:lnTo>
                <a:lnTo>
                  <a:pt x="3" y="34"/>
                </a:lnTo>
                <a:lnTo>
                  <a:pt x="8" y="44"/>
                </a:lnTo>
                <a:lnTo>
                  <a:pt x="15" y="49"/>
                </a:lnTo>
                <a:lnTo>
                  <a:pt x="25" y="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482"/>
          <p:cNvSpPr>
            <a:spLocks noChangeArrowheads="1"/>
          </p:cNvSpPr>
          <p:nvPr/>
        </p:nvSpPr>
        <p:spPr bwMode="auto">
          <a:xfrm>
            <a:off x="6564312" y="5160963"/>
            <a:ext cx="123825" cy="8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6553200" y="5133975"/>
            <a:ext cx="192088" cy="212725"/>
            <a:chOff x="3829050" y="5057775"/>
            <a:chExt cx="192088" cy="212725"/>
          </a:xfrm>
        </p:grpSpPr>
        <p:sp>
          <p:nvSpPr>
            <p:cNvPr id="173" name="Rectangle 498"/>
            <p:cNvSpPr>
              <a:spLocks noChangeArrowheads="1"/>
            </p:cNvSpPr>
            <p:nvPr/>
          </p:nvSpPr>
          <p:spPr bwMode="auto">
            <a:xfrm>
              <a:off x="3829050" y="5057775"/>
              <a:ext cx="150813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w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  <p:sp>
          <p:nvSpPr>
            <p:cNvPr id="174" name="Rectangle 499"/>
            <p:cNvSpPr>
              <a:spLocks noChangeArrowheads="1"/>
            </p:cNvSpPr>
            <p:nvPr/>
          </p:nvSpPr>
          <p:spPr bwMode="auto">
            <a:xfrm>
              <a:off x="3924300" y="5127625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ヒラギノ角ゴ Pro W3" pitchFamily="-84" charset="-128"/>
                </a:rPr>
                <a:t>1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sp>
        <p:nvSpPr>
          <p:cNvPr id="4121" name="Rectangle 4120"/>
          <p:cNvSpPr/>
          <p:nvPr/>
        </p:nvSpPr>
        <p:spPr>
          <a:xfrm>
            <a:off x="2305049" y="3019801"/>
            <a:ext cx="1296988" cy="32479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419600" y="3019800"/>
            <a:ext cx="1474787" cy="33458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6411762" y="3019800"/>
            <a:ext cx="1474787" cy="33458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520"/>
          <p:cNvSpPr>
            <a:spLocks/>
          </p:cNvSpPr>
          <p:nvPr/>
        </p:nvSpPr>
        <p:spPr bwMode="auto">
          <a:xfrm>
            <a:off x="4983480" y="5160264"/>
            <a:ext cx="77788" cy="77787"/>
          </a:xfrm>
          <a:custGeom>
            <a:avLst/>
            <a:gdLst>
              <a:gd name="T0" fmla="*/ 25 w 49"/>
              <a:gd name="T1" fmla="*/ 49 h 49"/>
              <a:gd name="T2" fmla="*/ 25 w 49"/>
              <a:gd name="T3" fmla="*/ 49 h 49"/>
              <a:gd name="T4" fmla="*/ 35 w 49"/>
              <a:gd name="T5" fmla="*/ 46 h 49"/>
              <a:gd name="T6" fmla="*/ 42 w 49"/>
              <a:gd name="T7" fmla="*/ 41 h 49"/>
              <a:gd name="T8" fmla="*/ 47 w 49"/>
              <a:gd name="T9" fmla="*/ 34 h 49"/>
              <a:gd name="T10" fmla="*/ 49 w 49"/>
              <a:gd name="T11" fmla="*/ 24 h 49"/>
              <a:gd name="T12" fmla="*/ 49 w 49"/>
              <a:gd name="T13" fmla="*/ 24 h 49"/>
              <a:gd name="T14" fmla="*/ 47 w 49"/>
              <a:gd name="T15" fmla="*/ 15 h 49"/>
              <a:gd name="T16" fmla="*/ 42 w 49"/>
              <a:gd name="T17" fmla="*/ 7 h 49"/>
              <a:gd name="T18" fmla="*/ 35 w 49"/>
              <a:gd name="T19" fmla="*/ 2 h 49"/>
              <a:gd name="T20" fmla="*/ 25 w 49"/>
              <a:gd name="T21" fmla="*/ 0 h 49"/>
              <a:gd name="T22" fmla="*/ 25 w 49"/>
              <a:gd name="T23" fmla="*/ 0 h 49"/>
              <a:gd name="T24" fmla="*/ 15 w 49"/>
              <a:gd name="T25" fmla="*/ 2 h 49"/>
              <a:gd name="T26" fmla="*/ 8 w 49"/>
              <a:gd name="T27" fmla="*/ 7 h 49"/>
              <a:gd name="T28" fmla="*/ 3 w 49"/>
              <a:gd name="T29" fmla="*/ 15 h 49"/>
              <a:gd name="T30" fmla="*/ 0 w 49"/>
              <a:gd name="T31" fmla="*/ 24 h 49"/>
              <a:gd name="T32" fmla="*/ 0 w 49"/>
              <a:gd name="T33" fmla="*/ 24 h 49"/>
              <a:gd name="T34" fmla="*/ 3 w 49"/>
              <a:gd name="T35" fmla="*/ 34 h 49"/>
              <a:gd name="T36" fmla="*/ 8 w 49"/>
              <a:gd name="T37" fmla="*/ 41 h 49"/>
              <a:gd name="T38" fmla="*/ 15 w 49"/>
              <a:gd name="T39" fmla="*/ 46 h 49"/>
              <a:gd name="T40" fmla="*/ 25 w 49"/>
              <a:gd name="T4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49">
                <a:moveTo>
                  <a:pt x="25" y="49"/>
                </a:moveTo>
                <a:lnTo>
                  <a:pt x="25" y="49"/>
                </a:lnTo>
                <a:lnTo>
                  <a:pt x="35" y="46"/>
                </a:lnTo>
                <a:lnTo>
                  <a:pt x="42" y="41"/>
                </a:lnTo>
                <a:lnTo>
                  <a:pt x="47" y="34"/>
                </a:lnTo>
                <a:lnTo>
                  <a:pt x="49" y="24"/>
                </a:lnTo>
                <a:lnTo>
                  <a:pt x="49" y="24"/>
                </a:lnTo>
                <a:lnTo>
                  <a:pt x="47" y="15"/>
                </a:lnTo>
                <a:lnTo>
                  <a:pt x="42" y="7"/>
                </a:lnTo>
                <a:lnTo>
                  <a:pt x="35" y="2"/>
                </a:lnTo>
                <a:lnTo>
                  <a:pt x="25" y="0"/>
                </a:lnTo>
                <a:lnTo>
                  <a:pt x="25" y="0"/>
                </a:lnTo>
                <a:lnTo>
                  <a:pt x="15" y="2"/>
                </a:lnTo>
                <a:lnTo>
                  <a:pt x="8" y="7"/>
                </a:lnTo>
                <a:lnTo>
                  <a:pt x="3" y="15"/>
                </a:lnTo>
                <a:lnTo>
                  <a:pt x="0" y="24"/>
                </a:lnTo>
                <a:lnTo>
                  <a:pt x="0" y="24"/>
                </a:lnTo>
                <a:lnTo>
                  <a:pt x="3" y="34"/>
                </a:lnTo>
                <a:lnTo>
                  <a:pt x="8" y="41"/>
                </a:lnTo>
                <a:lnTo>
                  <a:pt x="15" y="46"/>
                </a:lnTo>
                <a:lnTo>
                  <a:pt x="25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520"/>
          <p:cNvSpPr>
            <a:spLocks/>
          </p:cNvSpPr>
          <p:nvPr/>
        </p:nvSpPr>
        <p:spPr bwMode="auto">
          <a:xfrm>
            <a:off x="3138487" y="5160264"/>
            <a:ext cx="77788" cy="77787"/>
          </a:xfrm>
          <a:custGeom>
            <a:avLst/>
            <a:gdLst>
              <a:gd name="T0" fmla="*/ 25 w 49"/>
              <a:gd name="T1" fmla="*/ 49 h 49"/>
              <a:gd name="T2" fmla="*/ 25 w 49"/>
              <a:gd name="T3" fmla="*/ 49 h 49"/>
              <a:gd name="T4" fmla="*/ 35 w 49"/>
              <a:gd name="T5" fmla="*/ 46 h 49"/>
              <a:gd name="T6" fmla="*/ 42 w 49"/>
              <a:gd name="T7" fmla="*/ 41 h 49"/>
              <a:gd name="T8" fmla="*/ 47 w 49"/>
              <a:gd name="T9" fmla="*/ 34 h 49"/>
              <a:gd name="T10" fmla="*/ 49 w 49"/>
              <a:gd name="T11" fmla="*/ 24 h 49"/>
              <a:gd name="T12" fmla="*/ 49 w 49"/>
              <a:gd name="T13" fmla="*/ 24 h 49"/>
              <a:gd name="T14" fmla="*/ 47 w 49"/>
              <a:gd name="T15" fmla="*/ 15 h 49"/>
              <a:gd name="T16" fmla="*/ 42 w 49"/>
              <a:gd name="T17" fmla="*/ 7 h 49"/>
              <a:gd name="T18" fmla="*/ 35 w 49"/>
              <a:gd name="T19" fmla="*/ 2 h 49"/>
              <a:gd name="T20" fmla="*/ 25 w 49"/>
              <a:gd name="T21" fmla="*/ 0 h 49"/>
              <a:gd name="T22" fmla="*/ 25 w 49"/>
              <a:gd name="T23" fmla="*/ 0 h 49"/>
              <a:gd name="T24" fmla="*/ 15 w 49"/>
              <a:gd name="T25" fmla="*/ 2 h 49"/>
              <a:gd name="T26" fmla="*/ 8 w 49"/>
              <a:gd name="T27" fmla="*/ 7 h 49"/>
              <a:gd name="T28" fmla="*/ 3 w 49"/>
              <a:gd name="T29" fmla="*/ 15 h 49"/>
              <a:gd name="T30" fmla="*/ 0 w 49"/>
              <a:gd name="T31" fmla="*/ 24 h 49"/>
              <a:gd name="T32" fmla="*/ 0 w 49"/>
              <a:gd name="T33" fmla="*/ 24 h 49"/>
              <a:gd name="T34" fmla="*/ 3 w 49"/>
              <a:gd name="T35" fmla="*/ 34 h 49"/>
              <a:gd name="T36" fmla="*/ 8 w 49"/>
              <a:gd name="T37" fmla="*/ 41 h 49"/>
              <a:gd name="T38" fmla="*/ 15 w 49"/>
              <a:gd name="T39" fmla="*/ 46 h 49"/>
              <a:gd name="T40" fmla="*/ 25 w 49"/>
              <a:gd name="T4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49">
                <a:moveTo>
                  <a:pt x="25" y="49"/>
                </a:moveTo>
                <a:lnTo>
                  <a:pt x="25" y="49"/>
                </a:lnTo>
                <a:lnTo>
                  <a:pt x="35" y="46"/>
                </a:lnTo>
                <a:lnTo>
                  <a:pt x="42" y="41"/>
                </a:lnTo>
                <a:lnTo>
                  <a:pt x="47" y="34"/>
                </a:lnTo>
                <a:lnTo>
                  <a:pt x="49" y="24"/>
                </a:lnTo>
                <a:lnTo>
                  <a:pt x="49" y="24"/>
                </a:lnTo>
                <a:lnTo>
                  <a:pt x="47" y="15"/>
                </a:lnTo>
                <a:lnTo>
                  <a:pt x="42" y="7"/>
                </a:lnTo>
                <a:lnTo>
                  <a:pt x="35" y="2"/>
                </a:lnTo>
                <a:lnTo>
                  <a:pt x="25" y="0"/>
                </a:lnTo>
                <a:lnTo>
                  <a:pt x="25" y="0"/>
                </a:lnTo>
                <a:lnTo>
                  <a:pt x="15" y="2"/>
                </a:lnTo>
                <a:lnTo>
                  <a:pt x="8" y="7"/>
                </a:lnTo>
                <a:lnTo>
                  <a:pt x="3" y="15"/>
                </a:lnTo>
                <a:lnTo>
                  <a:pt x="0" y="24"/>
                </a:lnTo>
                <a:lnTo>
                  <a:pt x="0" y="24"/>
                </a:lnTo>
                <a:lnTo>
                  <a:pt x="3" y="34"/>
                </a:lnTo>
                <a:lnTo>
                  <a:pt x="8" y="41"/>
                </a:lnTo>
                <a:lnTo>
                  <a:pt x="15" y="46"/>
                </a:lnTo>
                <a:lnTo>
                  <a:pt x="25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228600" y="3096320"/>
            <a:ext cx="1841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After tax, labor becomes more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expensive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in the covered sector</a:t>
            </a:r>
            <a:endParaRPr 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27234" y="4525050"/>
            <a:ext cx="1652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Demand for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labor in the covered sector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falls</a:t>
            </a:r>
            <a:endParaRPr 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27" name="Straight Arrow Connector 4126"/>
          <p:cNvCxnSpPr>
            <a:stCxn id="187" idx="2"/>
            <a:endCxn id="188" idx="0"/>
          </p:cNvCxnSpPr>
          <p:nvPr/>
        </p:nvCxnSpPr>
        <p:spPr>
          <a:xfrm>
            <a:off x="1149350" y="4050427"/>
            <a:ext cx="4178" cy="47462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00591" y="5738336"/>
            <a:ext cx="1490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Total labor market demand also </a:t>
            </a: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falls</a:t>
            </a:r>
            <a:endParaRPr 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5" name="Straight Arrow Connector 194"/>
          <p:cNvCxnSpPr>
            <a:stCxn id="188" idx="2"/>
            <a:endCxn id="194" idx="0"/>
          </p:cNvCxnSpPr>
          <p:nvPr/>
        </p:nvCxnSpPr>
        <p:spPr>
          <a:xfrm flipH="1">
            <a:off x="1145818" y="5263714"/>
            <a:ext cx="7710" cy="47462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6811962" y="4267200"/>
            <a:ext cx="122238" cy="398462"/>
            <a:chOff x="1971675" y="4262438"/>
            <a:chExt cx="122238" cy="398462"/>
          </a:xfrm>
        </p:grpSpPr>
        <p:sp>
          <p:nvSpPr>
            <p:cNvPr id="200" name="Freeform 458"/>
            <p:cNvSpPr>
              <a:spLocks/>
            </p:cNvSpPr>
            <p:nvPr/>
          </p:nvSpPr>
          <p:spPr bwMode="auto">
            <a:xfrm>
              <a:off x="2012950" y="4262438"/>
              <a:ext cx="80963" cy="398462"/>
            </a:xfrm>
            <a:custGeom>
              <a:avLst/>
              <a:gdLst>
                <a:gd name="T0" fmla="*/ 49 w 51"/>
                <a:gd name="T1" fmla="*/ 168 h 251"/>
                <a:gd name="T2" fmla="*/ 32 w 51"/>
                <a:gd name="T3" fmla="*/ 178 h 251"/>
                <a:gd name="T4" fmla="*/ 32 w 51"/>
                <a:gd name="T5" fmla="*/ 0 h 251"/>
                <a:gd name="T6" fmla="*/ 20 w 51"/>
                <a:gd name="T7" fmla="*/ 0 h 251"/>
                <a:gd name="T8" fmla="*/ 20 w 51"/>
                <a:gd name="T9" fmla="*/ 178 h 251"/>
                <a:gd name="T10" fmla="*/ 0 w 51"/>
                <a:gd name="T11" fmla="*/ 168 h 251"/>
                <a:gd name="T12" fmla="*/ 0 w 51"/>
                <a:gd name="T13" fmla="*/ 168 h 251"/>
                <a:gd name="T14" fmla="*/ 15 w 51"/>
                <a:gd name="T15" fmla="*/ 207 h 251"/>
                <a:gd name="T16" fmla="*/ 15 w 51"/>
                <a:gd name="T17" fmla="*/ 207 h 251"/>
                <a:gd name="T18" fmla="*/ 25 w 51"/>
                <a:gd name="T19" fmla="*/ 251 h 251"/>
                <a:gd name="T20" fmla="*/ 25 w 51"/>
                <a:gd name="T21" fmla="*/ 251 h 251"/>
                <a:gd name="T22" fmla="*/ 34 w 51"/>
                <a:gd name="T23" fmla="*/ 207 h 251"/>
                <a:gd name="T24" fmla="*/ 51 w 51"/>
                <a:gd name="T25" fmla="*/ 168 h 251"/>
                <a:gd name="T26" fmla="*/ 49 w 51"/>
                <a:gd name="T27" fmla="*/ 16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251">
                  <a:moveTo>
                    <a:pt x="49" y="168"/>
                  </a:moveTo>
                  <a:lnTo>
                    <a:pt x="32" y="178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20" y="17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207"/>
                  </a:lnTo>
                  <a:lnTo>
                    <a:pt x="15" y="207"/>
                  </a:lnTo>
                  <a:lnTo>
                    <a:pt x="25" y="251"/>
                  </a:lnTo>
                  <a:lnTo>
                    <a:pt x="25" y="251"/>
                  </a:lnTo>
                  <a:lnTo>
                    <a:pt x="34" y="207"/>
                  </a:lnTo>
                  <a:lnTo>
                    <a:pt x="51" y="168"/>
                  </a:lnTo>
                  <a:lnTo>
                    <a:pt x="49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477"/>
            <p:cNvSpPr>
              <a:spLocks noChangeArrowheads="1"/>
            </p:cNvSpPr>
            <p:nvPr/>
          </p:nvSpPr>
          <p:spPr bwMode="auto">
            <a:xfrm>
              <a:off x="1971675" y="4289425"/>
              <a:ext cx="920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ea typeface="ヒラギノ角ゴ Pro W3" pitchFamily="-84" charset="-128"/>
                </a:rPr>
                <a:t>t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-84" charset="-128"/>
              </a:endParaRPr>
            </a:p>
          </p:txBody>
        </p:sp>
      </p:grpSp>
      <p:sp>
        <p:nvSpPr>
          <p:cNvPr id="202" name="Freeform 457"/>
          <p:cNvSpPr>
            <a:spLocks/>
          </p:cNvSpPr>
          <p:nvPr/>
        </p:nvSpPr>
        <p:spPr bwMode="auto">
          <a:xfrm>
            <a:off x="6892924" y="4267200"/>
            <a:ext cx="0" cy="301625"/>
          </a:xfrm>
          <a:custGeom>
            <a:avLst/>
            <a:gdLst>
              <a:gd name="T0" fmla="*/ 190 h 190"/>
              <a:gd name="T1" fmla="*/ 0 h 190"/>
              <a:gd name="T2" fmla="*/ 190 h 19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0">
                <a:moveTo>
                  <a:pt x="0" y="190"/>
                </a:moveTo>
                <a:lnTo>
                  <a:pt x="0" y="0"/>
                </a:lnTo>
                <a:lnTo>
                  <a:pt x="0" y="1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520"/>
          <p:cNvSpPr>
            <a:spLocks/>
          </p:cNvSpPr>
          <p:nvPr/>
        </p:nvSpPr>
        <p:spPr bwMode="auto">
          <a:xfrm>
            <a:off x="5073649" y="5318919"/>
            <a:ext cx="77788" cy="77787"/>
          </a:xfrm>
          <a:custGeom>
            <a:avLst/>
            <a:gdLst>
              <a:gd name="T0" fmla="*/ 25 w 49"/>
              <a:gd name="T1" fmla="*/ 49 h 49"/>
              <a:gd name="T2" fmla="*/ 25 w 49"/>
              <a:gd name="T3" fmla="*/ 49 h 49"/>
              <a:gd name="T4" fmla="*/ 35 w 49"/>
              <a:gd name="T5" fmla="*/ 46 h 49"/>
              <a:gd name="T6" fmla="*/ 42 w 49"/>
              <a:gd name="T7" fmla="*/ 41 h 49"/>
              <a:gd name="T8" fmla="*/ 47 w 49"/>
              <a:gd name="T9" fmla="*/ 34 h 49"/>
              <a:gd name="T10" fmla="*/ 49 w 49"/>
              <a:gd name="T11" fmla="*/ 24 h 49"/>
              <a:gd name="T12" fmla="*/ 49 w 49"/>
              <a:gd name="T13" fmla="*/ 24 h 49"/>
              <a:gd name="T14" fmla="*/ 47 w 49"/>
              <a:gd name="T15" fmla="*/ 15 h 49"/>
              <a:gd name="T16" fmla="*/ 42 w 49"/>
              <a:gd name="T17" fmla="*/ 7 h 49"/>
              <a:gd name="T18" fmla="*/ 35 w 49"/>
              <a:gd name="T19" fmla="*/ 2 h 49"/>
              <a:gd name="T20" fmla="*/ 25 w 49"/>
              <a:gd name="T21" fmla="*/ 0 h 49"/>
              <a:gd name="T22" fmla="*/ 25 w 49"/>
              <a:gd name="T23" fmla="*/ 0 h 49"/>
              <a:gd name="T24" fmla="*/ 15 w 49"/>
              <a:gd name="T25" fmla="*/ 2 h 49"/>
              <a:gd name="T26" fmla="*/ 8 w 49"/>
              <a:gd name="T27" fmla="*/ 7 h 49"/>
              <a:gd name="T28" fmla="*/ 3 w 49"/>
              <a:gd name="T29" fmla="*/ 15 h 49"/>
              <a:gd name="T30" fmla="*/ 0 w 49"/>
              <a:gd name="T31" fmla="*/ 24 h 49"/>
              <a:gd name="T32" fmla="*/ 0 w 49"/>
              <a:gd name="T33" fmla="*/ 24 h 49"/>
              <a:gd name="T34" fmla="*/ 3 w 49"/>
              <a:gd name="T35" fmla="*/ 34 h 49"/>
              <a:gd name="T36" fmla="*/ 8 w 49"/>
              <a:gd name="T37" fmla="*/ 41 h 49"/>
              <a:gd name="T38" fmla="*/ 15 w 49"/>
              <a:gd name="T39" fmla="*/ 46 h 49"/>
              <a:gd name="T40" fmla="*/ 25 w 49"/>
              <a:gd name="T4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49">
                <a:moveTo>
                  <a:pt x="25" y="49"/>
                </a:moveTo>
                <a:lnTo>
                  <a:pt x="25" y="49"/>
                </a:lnTo>
                <a:lnTo>
                  <a:pt x="35" y="46"/>
                </a:lnTo>
                <a:lnTo>
                  <a:pt x="42" y="41"/>
                </a:lnTo>
                <a:lnTo>
                  <a:pt x="47" y="34"/>
                </a:lnTo>
                <a:lnTo>
                  <a:pt x="49" y="24"/>
                </a:lnTo>
                <a:lnTo>
                  <a:pt x="49" y="24"/>
                </a:lnTo>
                <a:lnTo>
                  <a:pt x="47" y="15"/>
                </a:lnTo>
                <a:lnTo>
                  <a:pt x="42" y="7"/>
                </a:lnTo>
                <a:lnTo>
                  <a:pt x="35" y="2"/>
                </a:lnTo>
                <a:lnTo>
                  <a:pt x="25" y="0"/>
                </a:lnTo>
                <a:lnTo>
                  <a:pt x="25" y="0"/>
                </a:lnTo>
                <a:lnTo>
                  <a:pt x="15" y="2"/>
                </a:lnTo>
                <a:lnTo>
                  <a:pt x="8" y="7"/>
                </a:lnTo>
                <a:lnTo>
                  <a:pt x="3" y="15"/>
                </a:lnTo>
                <a:lnTo>
                  <a:pt x="0" y="24"/>
                </a:lnTo>
                <a:lnTo>
                  <a:pt x="0" y="24"/>
                </a:lnTo>
                <a:lnTo>
                  <a:pt x="3" y="34"/>
                </a:lnTo>
                <a:lnTo>
                  <a:pt x="8" y="41"/>
                </a:lnTo>
                <a:lnTo>
                  <a:pt x="15" y="46"/>
                </a:lnTo>
                <a:lnTo>
                  <a:pt x="25" y="4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520"/>
          <p:cNvSpPr>
            <a:spLocks/>
          </p:cNvSpPr>
          <p:nvPr/>
        </p:nvSpPr>
        <p:spPr bwMode="auto">
          <a:xfrm>
            <a:off x="2960686" y="5325351"/>
            <a:ext cx="77788" cy="77787"/>
          </a:xfrm>
          <a:custGeom>
            <a:avLst/>
            <a:gdLst>
              <a:gd name="T0" fmla="*/ 25 w 49"/>
              <a:gd name="T1" fmla="*/ 49 h 49"/>
              <a:gd name="T2" fmla="*/ 25 w 49"/>
              <a:gd name="T3" fmla="*/ 49 h 49"/>
              <a:gd name="T4" fmla="*/ 35 w 49"/>
              <a:gd name="T5" fmla="*/ 46 h 49"/>
              <a:gd name="T6" fmla="*/ 42 w 49"/>
              <a:gd name="T7" fmla="*/ 41 h 49"/>
              <a:gd name="T8" fmla="*/ 47 w 49"/>
              <a:gd name="T9" fmla="*/ 34 h 49"/>
              <a:gd name="T10" fmla="*/ 49 w 49"/>
              <a:gd name="T11" fmla="*/ 24 h 49"/>
              <a:gd name="T12" fmla="*/ 49 w 49"/>
              <a:gd name="T13" fmla="*/ 24 h 49"/>
              <a:gd name="T14" fmla="*/ 47 w 49"/>
              <a:gd name="T15" fmla="*/ 15 h 49"/>
              <a:gd name="T16" fmla="*/ 42 w 49"/>
              <a:gd name="T17" fmla="*/ 7 h 49"/>
              <a:gd name="T18" fmla="*/ 35 w 49"/>
              <a:gd name="T19" fmla="*/ 2 h 49"/>
              <a:gd name="T20" fmla="*/ 25 w 49"/>
              <a:gd name="T21" fmla="*/ 0 h 49"/>
              <a:gd name="T22" fmla="*/ 25 w 49"/>
              <a:gd name="T23" fmla="*/ 0 h 49"/>
              <a:gd name="T24" fmla="*/ 15 w 49"/>
              <a:gd name="T25" fmla="*/ 2 h 49"/>
              <a:gd name="T26" fmla="*/ 8 w 49"/>
              <a:gd name="T27" fmla="*/ 7 h 49"/>
              <a:gd name="T28" fmla="*/ 3 w 49"/>
              <a:gd name="T29" fmla="*/ 15 h 49"/>
              <a:gd name="T30" fmla="*/ 0 w 49"/>
              <a:gd name="T31" fmla="*/ 24 h 49"/>
              <a:gd name="T32" fmla="*/ 0 w 49"/>
              <a:gd name="T33" fmla="*/ 24 h 49"/>
              <a:gd name="T34" fmla="*/ 3 w 49"/>
              <a:gd name="T35" fmla="*/ 34 h 49"/>
              <a:gd name="T36" fmla="*/ 8 w 49"/>
              <a:gd name="T37" fmla="*/ 41 h 49"/>
              <a:gd name="T38" fmla="*/ 15 w 49"/>
              <a:gd name="T39" fmla="*/ 46 h 49"/>
              <a:gd name="T40" fmla="*/ 25 w 49"/>
              <a:gd name="T41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" h="49">
                <a:moveTo>
                  <a:pt x="25" y="49"/>
                </a:moveTo>
                <a:lnTo>
                  <a:pt x="25" y="49"/>
                </a:lnTo>
                <a:lnTo>
                  <a:pt x="35" y="46"/>
                </a:lnTo>
                <a:lnTo>
                  <a:pt x="42" y="41"/>
                </a:lnTo>
                <a:lnTo>
                  <a:pt x="47" y="34"/>
                </a:lnTo>
                <a:lnTo>
                  <a:pt x="49" y="24"/>
                </a:lnTo>
                <a:lnTo>
                  <a:pt x="49" y="24"/>
                </a:lnTo>
                <a:lnTo>
                  <a:pt x="47" y="15"/>
                </a:lnTo>
                <a:lnTo>
                  <a:pt x="42" y="7"/>
                </a:lnTo>
                <a:lnTo>
                  <a:pt x="35" y="2"/>
                </a:lnTo>
                <a:lnTo>
                  <a:pt x="25" y="0"/>
                </a:lnTo>
                <a:lnTo>
                  <a:pt x="25" y="0"/>
                </a:lnTo>
                <a:lnTo>
                  <a:pt x="15" y="2"/>
                </a:lnTo>
                <a:lnTo>
                  <a:pt x="8" y="7"/>
                </a:lnTo>
                <a:lnTo>
                  <a:pt x="3" y="15"/>
                </a:lnTo>
                <a:lnTo>
                  <a:pt x="0" y="24"/>
                </a:lnTo>
                <a:lnTo>
                  <a:pt x="0" y="24"/>
                </a:lnTo>
                <a:lnTo>
                  <a:pt x="3" y="34"/>
                </a:lnTo>
                <a:lnTo>
                  <a:pt x="8" y="41"/>
                </a:lnTo>
                <a:lnTo>
                  <a:pt x="15" y="46"/>
                </a:lnTo>
                <a:lnTo>
                  <a:pt x="25" y="4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446"/>
          <p:cNvSpPr>
            <a:spLocks noChangeShapeType="1"/>
          </p:cNvSpPr>
          <p:nvPr/>
        </p:nvSpPr>
        <p:spPr bwMode="auto">
          <a:xfrm>
            <a:off x="2609850" y="5354638"/>
            <a:ext cx="184308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35" name="Group 4134"/>
          <p:cNvGrpSpPr/>
          <p:nvPr/>
        </p:nvGrpSpPr>
        <p:grpSpPr>
          <a:xfrm>
            <a:off x="6858000" y="3505200"/>
            <a:ext cx="1674812" cy="621506"/>
            <a:chOff x="6935788" y="3505200"/>
            <a:chExt cx="1674812" cy="621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4" name="TextBox 4133"/>
                <p:cNvSpPr txBox="1"/>
                <p:nvPr/>
              </p:nvSpPr>
              <p:spPr>
                <a:xfrm>
                  <a:off x="6935788" y="3505200"/>
                  <a:ext cx="1606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Wages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a14:m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134" name="TextBox 4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788" y="3505200"/>
                  <a:ext cx="1606550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6" t="-4000" r="-37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7004050" y="3818929"/>
                  <a:ext cx="1606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Labor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a14:m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0" y="3818929"/>
                  <a:ext cx="160655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6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794250" y="3567692"/>
                <a:ext cx="1606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Labor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𝑢</m:t>
                        </m:r>
                      </m:sub>
                      <m:sup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Sup>
                      <m:sSubSup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𝑢</m:t>
                        </m:r>
                      </m:sub>
                      <m:sup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0" y="3567692"/>
                <a:ext cx="160655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36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2667000" y="3567692"/>
                <a:ext cx="1606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Labor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  <m:sup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Sup>
                      <m:sSubSup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  <m:sup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67692"/>
                <a:ext cx="16065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14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64" grpId="0" animBg="1"/>
      <p:bldP spid="65" grpId="0" animBg="1"/>
      <p:bldP spid="95" grpId="0" animBg="1"/>
      <p:bldP spid="96" grpId="0" animBg="1"/>
      <p:bldP spid="121" grpId="0" animBg="1"/>
      <p:bldP spid="122" grpId="0" animBg="1"/>
      <p:bldP spid="182" grpId="0" animBg="1"/>
      <p:bldP spid="185" grpId="0" animBg="1"/>
      <p:bldP spid="187" grpId="0"/>
      <p:bldP spid="188" grpId="0"/>
      <p:bldP spid="194" grpId="0"/>
      <p:bldP spid="204" grpId="0" animBg="1"/>
      <p:bldP spid="205" grpId="0" animBg="1"/>
      <p:bldP spid="23" grpId="0" animBg="1"/>
      <p:bldP spid="211" grpId="0"/>
      <p:bldP spid="2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Trading Between Two People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990600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Two consumers with different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endowments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two goods: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0352"/>
              </p:ext>
            </p:extLst>
          </p:nvPr>
        </p:nvGraphicFramePr>
        <p:xfrm>
          <a:off x="838200" y="16764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Denise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Firewood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Candy Bar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28613" y="3475413"/>
            <a:ext cx="3252787" cy="3230187"/>
            <a:chOff x="328613" y="3475413"/>
            <a:chExt cx="3252787" cy="3230187"/>
          </a:xfrm>
        </p:grpSpPr>
        <p:grpSp>
          <p:nvGrpSpPr>
            <p:cNvPr id="3" name="Group 2"/>
            <p:cNvGrpSpPr/>
            <p:nvPr/>
          </p:nvGrpSpPr>
          <p:grpSpPr>
            <a:xfrm>
              <a:off x="328613" y="3475413"/>
              <a:ext cx="3252787" cy="3230187"/>
              <a:chOff x="328613" y="3475413"/>
              <a:chExt cx="3252787" cy="3230187"/>
            </a:xfrm>
          </p:grpSpPr>
          <p:pic>
            <p:nvPicPr>
              <p:cNvPr id="17" name="Picture 5" descr="Fig10_02_step01_panel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613" y="3484563"/>
                <a:ext cx="3252787" cy="3221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69925" y="3475413"/>
                <a:ext cx="1387475" cy="334587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20262328">
              <a:off x="2224841" y="3996527"/>
              <a:ext cx="1315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Before trade</a:t>
              </a:r>
              <a:endPara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70325" y="3475413"/>
            <a:ext cx="5045075" cy="3217487"/>
            <a:chOff x="3870325" y="3475413"/>
            <a:chExt cx="5045075" cy="3217487"/>
          </a:xfrm>
        </p:grpSpPr>
        <p:grpSp>
          <p:nvGrpSpPr>
            <p:cNvPr id="4" name="Group 3"/>
            <p:cNvGrpSpPr/>
            <p:nvPr/>
          </p:nvGrpSpPr>
          <p:grpSpPr>
            <a:xfrm>
              <a:off x="3870325" y="3475413"/>
              <a:ext cx="5045075" cy="3217487"/>
              <a:chOff x="3870325" y="3475413"/>
              <a:chExt cx="5045075" cy="3217487"/>
            </a:xfrm>
          </p:grpSpPr>
          <p:pic>
            <p:nvPicPr>
              <p:cNvPr id="18" name="Picture 6" descr="Fig10_02_step01_panelB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0325" y="3511550"/>
                <a:ext cx="5045075" cy="318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4191000" y="3475413"/>
                <a:ext cx="1524000" cy="324798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20262328">
              <a:off x="7558841" y="4377527"/>
              <a:ext cx="1315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Before trade</a:t>
              </a:r>
              <a:endParaRPr lang="en-US" sz="1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 rot="20784955">
            <a:off x="6908407" y="1595011"/>
            <a:ext cx="2060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Note</a:t>
            </a:r>
          </a:p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they don’t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trade, they can each only consume their initial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endowments!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26099</TotalTime>
  <Words>4825</Words>
  <Application>Microsoft Macintosh PowerPoint</Application>
  <PresentationFormat>On-screen Show (4:3)</PresentationFormat>
  <Paragraphs>637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Italic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General Equilibrium</vt:lpstr>
      <vt:lpstr>Competitive Equilibrium in Two Interrelated Markets</vt:lpstr>
      <vt:lpstr>Example</vt:lpstr>
      <vt:lpstr>Example (cont.)</vt:lpstr>
      <vt:lpstr>Example (cont.)</vt:lpstr>
      <vt:lpstr>Application</vt:lpstr>
      <vt:lpstr>Trading Between Two People</vt:lpstr>
      <vt:lpstr>Should the consumers trade goods?</vt:lpstr>
      <vt:lpstr>Should the consumers trade goods again?</vt:lpstr>
      <vt:lpstr>Trading Rules</vt:lpstr>
      <vt:lpstr>Contract Curve</vt:lpstr>
      <vt:lpstr>Example</vt:lpstr>
      <vt:lpstr>Example (cont.)</vt:lpstr>
      <vt:lpstr>Competitive Exchange</vt:lpstr>
      <vt:lpstr>Prices that Leads to Competitive Equilibrium</vt:lpstr>
      <vt:lpstr>The Efficiency of Competition</vt:lpstr>
      <vt:lpstr>Example</vt:lpstr>
      <vt:lpstr>Example (cont.)</vt:lpstr>
      <vt:lpstr>Example (cont.)</vt:lpstr>
      <vt:lpstr>Production and Trading</vt:lpstr>
      <vt:lpstr>Comparative Advantage</vt:lpstr>
      <vt:lpstr>Benefits of Trade</vt:lpstr>
      <vt:lpstr>Production Possibility Frontier </vt:lpstr>
      <vt:lpstr>PPF in a Competitive Market</vt:lpstr>
      <vt:lpstr>Competitive Equilibrium with Production</vt:lpstr>
      <vt:lpstr>Efficiency and Equity</vt:lpstr>
      <vt:lpstr>Graphical Analysis</vt:lpstr>
      <vt:lpstr>Social Welfare Function</vt:lpstr>
      <vt:lpstr>Social Welfare Maximization</vt:lpstr>
      <vt:lpstr>Special Social Welfare Functions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2008</cp:revision>
  <cp:lastPrinted>2016-01-28T01:47:07Z</cp:lastPrinted>
  <dcterms:created xsi:type="dcterms:W3CDTF">2013-06-06T11:47:38Z</dcterms:created>
  <dcterms:modified xsi:type="dcterms:W3CDTF">2019-03-04T18:15:49Z</dcterms:modified>
  <cp:category/>
</cp:coreProperties>
</file>