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37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8" r:id="rId9"/>
    <p:sldId id="289" r:id="rId10"/>
    <p:sldId id="290" r:id="rId11"/>
    <p:sldId id="291" r:id="rId12"/>
    <p:sldId id="292" r:id="rId13"/>
    <p:sldId id="293" r:id="rId14"/>
    <p:sldId id="285" r:id="rId15"/>
    <p:sldId id="286" r:id="rId16"/>
    <p:sldId id="287" r:id="rId17"/>
    <p:sldId id="294" r:id="rId18"/>
    <p:sldId id="295" r:id="rId19"/>
    <p:sldId id="296" r:id="rId20"/>
    <p:sldId id="297" r:id="rId21"/>
    <p:sldId id="298" r:id="rId22"/>
    <p:sldId id="302" r:id="rId23"/>
    <p:sldId id="303" r:id="rId24"/>
    <p:sldId id="308" r:id="rId25"/>
    <p:sldId id="304" r:id="rId26"/>
    <p:sldId id="305" r:id="rId27"/>
    <p:sldId id="306" r:id="rId28"/>
    <p:sldId id="307" r:id="rId29"/>
    <p:sldId id="309" r:id="rId30"/>
    <p:sldId id="311" r:id="rId31"/>
    <p:sldId id="312" r:id="rId32"/>
    <p:sldId id="313" r:id="rId33"/>
    <p:sldId id="314" r:id="rId34"/>
    <p:sldId id="315" r:id="rId35"/>
    <p:sldId id="257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ica Howell" initials="JSH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4"/>
    <p:restoredTop sz="96291"/>
  </p:normalViewPr>
  <p:slideViewPr>
    <p:cSldViewPr>
      <p:cViewPr varScale="1">
        <p:scale>
          <a:sx n="122" d="100"/>
          <a:sy n="122" d="100"/>
        </p:scale>
        <p:origin x="82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48F487-0A54-41E2-A8D3-3C9E4B7B1149}" type="datetimeFigureOut">
              <a:rPr lang="en-US"/>
              <a:pPr>
                <a:defRPr/>
              </a:pPr>
              <a:t>3/4/19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049308-7259-4B1D-B0D1-D87605960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9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08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7614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9734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7560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4862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208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9202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5835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7324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067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453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086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2164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7970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6715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334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0212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0325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7522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0635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8087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341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4176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5424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51862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31844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83346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54209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027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32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2195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1094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804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599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043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gray">
          <a:xfrm>
            <a:off x="8382000" y="6553200"/>
            <a:ext cx="3603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GB" sz="900" dirty="0" smtClean="0">
                <a:solidFill>
                  <a:schemeClr val="bg1"/>
                </a:solidFill>
                <a:latin typeface="Verdana" pitchFamily="-1" charset="0"/>
              </a:rPr>
              <a:t>4-</a:t>
            </a:r>
            <a:fld id="{0D5D8CE0-65B4-7B4F-ABEE-184424C5202C}" type="slidenum">
              <a:rPr lang="en-GB" sz="900">
                <a:solidFill>
                  <a:schemeClr val="bg1"/>
                </a:solidFill>
                <a:latin typeface="Verdana" pitchFamily="-1" charset="0"/>
              </a:rPr>
              <a:pPr algn="r">
                <a:defRPr/>
              </a:pPr>
              <a:t>‹#›</a:t>
            </a:fld>
            <a:r>
              <a:rPr lang="en-GB" sz="900" dirty="0">
                <a:solidFill>
                  <a:schemeClr val="bg1"/>
                </a:solidFill>
                <a:latin typeface="Verdana" pitchFamily="-1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ヒラギノ角ゴ Pro W3" pitchFamily="-1" charset="-128"/>
          <a:cs typeface="ヒラギノ角ゴ Pro W3" pitchFamily="-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ヒラギノ角ゴ Pro W3" pitchFamily="-1" charset="-128"/>
          <a:cs typeface="ヒラギノ角ゴ Pro W3" pitchFamily="-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pitchFamily="-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pitchFamily="-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pitchFamily="-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124.png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0.png"/><Relationship Id="rId12" Type="http://schemas.openxmlformats.org/officeDocument/2006/relationships/image" Target="../media/image141.png"/><Relationship Id="rId13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Relationship Id="rId10" Type="http://schemas.openxmlformats.org/officeDocument/2006/relationships/image" Target="../media/image139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20.png"/><Relationship Id="rId20" Type="http://schemas.openxmlformats.org/officeDocument/2006/relationships/image" Target="../media/image1130.png"/><Relationship Id="rId21" Type="http://schemas.openxmlformats.org/officeDocument/2006/relationships/image" Target="../media/image1140.png"/><Relationship Id="rId22" Type="http://schemas.openxmlformats.org/officeDocument/2006/relationships/image" Target="../media/image1150.png"/><Relationship Id="rId23" Type="http://schemas.openxmlformats.org/officeDocument/2006/relationships/image" Target="../media/image1160.png"/><Relationship Id="rId24" Type="http://schemas.openxmlformats.org/officeDocument/2006/relationships/image" Target="../media/image1170.png"/><Relationship Id="rId25" Type="http://schemas.openxmlformats.org/officeDocument/2006/relationships/image" Target="../media/image1180.png"/><Relationship Id="rId10" Type="http://schemas.openxmlformats.org/officeDocument/2006/relationships/image" Target="../media/image1030.png"/><Relationship Id="rId11" Type="http://schemas.openxmlformats.org/officeDocument/2006/relationships/image" Target="../media/image1040.png"/><Relationship Id="rId12" Type="http://schemas.openxmlformats.org/officeDocument/2006/relationships/image" Target="../media/image1050.png"/><Relationship Id="rId13" Type="http://schemas.openxmlformats.org/officeDocument/2006/relationships/image" Target="../media/image1060.png"/><Relationship Id="rId14" Type="http://schemas.openxmlformats.org/officeDocument/2006/relationships/image" Target="../media/image1070.png"/><Relationship Id="rId15" Type="http://schemas.openxmlformats.org/officeDocument/2006/relationships/image" Target="../media/image1080.png"/><Relationship Id="rId16" Type="http://schemas.openxmlformats.org/officeDocument/2006/relationships/image" Target="../media/image1090.png"/><Relationship Id="rId17" Type="http://schemas.openxmlformats.org/officeDocument/2006/relationships/image" Target="../media/image1100.png"/><Relationship Id="rId18" Type="http://schemas.openxmlformats.org/officeDocument/2006/relationships/image" Target="../media/image1110.png"/><Relationship Id="rId19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90.png"/><Relationship Id="rId4" Type="http://schemas.openxmlformats.org/officeDocument/2006/relationships/image" Target="../media/image970.png"/><Relationship Id="rId5" Type="http://schemas.openxmlformats.org/officeDocument/2006/relationships/image" Target="../media/image980.png"/><Relationship Id="rId6" Type="http://schemas.openxmlformats.org/officeDocument/2006/relationships/image" Target="../media/image990.png"/><Relationship Id="rId7" Type="http://schemas.openxmlformats.org/officeDocument/2006/relationships/image" Target="../media/image1000.png"/><Relationship Id="rId8" Type="http://schemas.openxmlformats.org/officeDocument/2006/relationships/image" Target="../media/image1010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0.png"/><Relationship Id="rId20" Type="http://schemas.openxmlformats.org/officeDocument/2006/relationships/image" Target="../media/image1350.png"/><Relationship Id="rId21" Type="http://schemas.openxmlformats.org/officeDocument/2006/relationships/image" Target="../media/image1360.png"/><Relationship Id="rId10" Type="http://schemas.openxmlformats.org/officeDocument/2006/relationships/image" Target="../media/image1260.png"/><Relationship Id="rId11" Type="http://schemas.openxmlformats.org/officeDocument/2006/relationships/image" Target="../media/image58.png"/><Relationship Id="rId12" Type="http://schemas.openxmlformats.org/officeDocument/2006/relationships/image" Target="../media/image1270.png"/><Relationship Id="rId13" Type="http://schemas.openxmlformats.org/officeDocument/2006/relationships/image" Target="../media/image1280.png"/><Relationship Id="rId14" Type="http://schemas.openxmlformats.org/officeDocument/2006/relationships/image" Target="../media/image1290.png"/><Relationship Id="rId15" Type="http://schemas.openxmlformats.org/officeDocument/2006/relationships/image" Target="../media/image1300.png"/><Relationship Id="rId16" Type="http://schemas.openxmlformats.org/officeDocument/2006/relationships/image" Target="../media/image1310.png"/><Relationship Id="rId17" Type="http://schemas.openxmlformats.org/officeDocument/2006/relationships/image" Target="../media/image1320.png"/><Relationship Id="rId18" Type="http://schemas.openxmlformats.org/officeDocument/2006/relationships/image" Target="../media/image1330.png"/><Relationship Id="rId19" Type="http://schemas.openxmlformats.org/officeDocument/2006/relationships/image" Target="../media/image13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90.png"/><Relationship Id="rId4" Type="http://schemas.openxmlformats.org/officeDocument/2006/relationships/image" Target="../media/image1200.png"/><Relationship Id="rId5" Type="http://schemas.openxmlformats.org/officeDocument/2006/relationships/image" Target="../media/image1210.png"/><Relationship Id="rId6" Type="http://schemas.openxmlformats.org/officeDocument/2006/relationships/image" Target="../media/image1220.png"/><Relationship Id="rId7" Type="http://schemas.openxmlformats.org/officeDocument/2006/relationships/image" Target="../media/image1230.png"/><Relationship Id="rId8" Type="http://schemas.openxmlformats.org/officeDocument/2006/relationships/image" Target="../media/image1240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70.png"/><Relationship Id="rId4" Type="http://schemas.openxmlformats.org/officeDocument/2006/relationships/image" Target="../media/image143.png"/><Relationship Id="rId5" Type="http://schemas.openxmlformats.org/officeDocument/2006/relationships/image" Target="../media/image1390.png"/><Relationship Id="rId6" Type="http://schemas.openxmlformats.org/officeDocument/2006/relationships/image" Target="../media/image1400.png"/><Relationship Id="rId7" Type="http://schemas.openxmlformats.org/officeDocument/2006/relationships/image" Target="../media/image1410.png"/><Relationship Id="rId8" Type="http://schemas.openxmlformats.org/officeDocument/2006/relationships/image" Target="../media/image1420.png"/><Relationship Id="rId9" Type="http://schemas.openxmlformats.org/officeDocument/2006/relationships/image" Target="../media/image1430.png"/><Relationship Id="rId10" Type="http://schemas.openxmlformats.org/officeDocument/2006/relationships/image" Target="../media/image144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4.png"/><Relationship Id="rId12" Type="http://schemas.openxmlformats.org/officeDocument/2006/relationships/image" Target="../media/image155.png"/><Relationship Id="rId13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7.png"/><Relationship Id="rId4" Type="http://schemas.openxmlformats.org/officeDocument/2006/relationships/image" Target="../media/image2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Relationship Id="rId10" Type="http://schemas.openxmlformats.org/officeDocument/2006/relationships/image" Target="../media/image153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4.png"/><Relationship Id="rId12" Type="http://schemas.openxmlformats.org/officeDocument/2006/relationships/image" Target="../media/image163.png"/><Relationship Id="rId13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7.png"/><Relationship Id="rId4" Type="http://schemas.openxmlformats.org/officeDocument/2006/relationships/image" Target="../media/image2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7.png"/><Relationship Id="rId20" Type="http://schemas.openxmlformats.org/officeDocument/2006/relationships/image" Target="../media/image188.png"/><Relationship Id="rId21" Type="http://schemas.openxmlformats.org/officeDocument/2006/relationships/image" Target="../media/image189.png"/><Relationship Id="rId22" Type="http://schemas.openxmlformats.org/officeDocument/2006/relationships/image" Target="../media/image190.png"/><Relationship Id="rId23" Type="http://schemas.openxmlformats.org/officeDocument/2006/relationships/image" Target="../media/image191.png"/><Relationship Id="rId24" Type="http://schemas.openxmlformats.org/officeDocument/2006/relationships/image" Target="../media/image192.png"/><Relationship Id="rId25" Type="http://schemas.openxmlformats.org/officeDocument/2006/relationships/image" Target="../media/image193.png"/><Relationship Id="rId26" Type="http://schemas.openxmlformats.org/officeDocument/2006/relationships/image" Target="../media/image194.png"/><Relationship Id="rId27" Type="http://schemas.openxmlformats.org/officeDocument/2006/relationships/image" Target="../media/image195.png"/><Relationship Id="rId28" Type="http://schemas.openxmlformats.org/officeDocument/2006/relationships/image" Target="../media/image196.png"/><Relationship Id="rId10" Type="http://schemas.openxmlformats.org/officeDocument/2006/relationships/image" Target="../media/image178.png"/><Relationship Id="rId11" Type="http://schemas.openxmlformats.org/officeDocument/2006/relationships/image" Target="../media/image179.png"/><Relationship Id="rId12" Type="http://schemas.openxmlformats.org/officeDocument/2006/relationships/image" Target="../media/image180.png"/><Relationship Id="rId13" Type="http://schemas.openxmlformats.org/officeDocument/2006/relationships/image" Target="../media/image181.png"/><Relationship Id="rId14" Type="http://schemas.openxmlformats.org/officeDocument/2006/relationships/image" Target="../media/image182.png"/><Relationship Id="rId15" Type="http://schemas.openxmlformats.org/officeDocument/2006/relationships/image" Target="../media/image183.png"/><Relationship Id="rId16" Type="http://schemas.openxmlformats.org/officeDocument/2006/relationships/image" Target="../media/image184.png"/><Relationship Id="rId17" Type="http://schemas.openxmlformats.org/officeDocument/2006/relationships/image" Target="../media/image185.png"/><Relationship Id="rId18" Type="http://schemas.openxmlformats.org/officeDocument/2006/relationships/image" Target="../media/image186.png"/><Relationship Id="rId19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png"/><Relationship Id="rId20" Type="http://schemas.openxmlformats.org/officeDocument/2006/relationships/image" Target="../media/image214.png"/><Relationship Id="rId21" Type="http://schemas.openxmlformats.org/officeDocument/2006/relationships/image" Target="../media/image215.png"/><Relationship Id="rId22" Type="http://schemas.openxmlformats.org/officeDocument/2006/relationships/image" Target="../media/image216.png"/><Relationship Id="rId23" Type="http://schemas.openxmlformats.org/officeDocument/2006/relationships/image" Target="../media/image217.png"/><Relationship Id="rId24" Type="http://schemas.openxmlformats.org/officeDocument/2006/relationships/image" Target="../media/image218.png"/><Relationship Id="rId25" Type="http://schemas.openxmlformats.org/officeDocument/2006/relationships/image" Target="../media/image219.png"/><Relationship Id="rId10" Type="http://schemas.openxmlformats.org/officeDocument/2006/relationships/image" Target="../media/image204.png"/><Relationship Id="rId11" Type="http://schemas.openxmlformats.org/officeDocument/2006/relationships/image" Target="../media/image205.png"/><Relationship Id="rId12" Type="http://schemas.openxmlformats.org/officeDocument/2006/relationships/image" Target="../media/image206.png"/><Relationship Id="rId13" Type="http://schemas.openxmlformats.org/officeDocument/2006/relationships/image" Target="../media/image207.png"/><Relationship Id="rId14" Type="http://schemas.openxmlformats.org/officeDocument/2006/relationships/image" Target="../media/image208.png"/><Relationship Id="rId15" Type="http://schemas.openxmlformats.org/officeDocument/2006/relationships/image" Target="../media/image209.png"/><Relationship Id="rId16" Type="http://schemas.openxmlformats.org/officeDocument/2006/relationships/image" Target="../media/image210.png"/><Relationship Id="rId17" Type="http://schemas.openxmlformats.org/officeDocument/2006/relationships/image" Target="../media/image211.png"/><Relationship Id="rId18" Type="http://schemas.openxmlformats.org/officeDocument/2006/relationships/image" Target="../media/image212.png"/><Relationship Id="rId19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201.png"/><Relationship Id="rId8" Type="http://schemas.openxmlformats.org/officeDocument/2006/relationships/image" Target="../media/image20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4" Type="http://schemas.openxmlformats.org/officeDocument/2006/relationships/image" Target="../media/image221.png"/><Relationship Id="rId5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4" Type="http://schemas.openxmlformats.org/officeDocument/2006/relationships/image" Target="../media/image224.png"/><Relationship Id="rId5" Type="http://schemas.openxmlformats.org/officeDocument/2006/relationships/image" Target="../media/image225.png"/><Relationship Id="rId6" Type="http://schemas.openxmlformats.org/officeDocument/2006/relationships/image" Target="../media/image226.png"/><Relationship Id="rId7" Type="http://schemas.openxmlformats.org/officeDocument/2006/relationships/image" Target="../media/image227.png"/><Relationship Id="rId8" Type="http://schemas.openxmlformats.org/officeDocument/2006/relationships/image" Target="../media/image228.png"/><Relationship Id="rId9" Type="http://schemas.openxmlformats.org/officeDocument/2006/relationships/image" Target="../media/image229.png"/><Relationship Id="rId10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4" Type="http://schemas.openxmlformats.org/officeDocument/2006/relationships/image" Target="../media/image232.png"/><Relationship Id="rId5" Type="http://schemas.openxmlformats.org/officeDocument/2006/relationships/image" Target="../media/image233.png"/><Relationship Id="rId6" Type="http://schemas.openxmlformats.org/officeDocument/2006/relationships/image" Target="../media/image234.png"/><Relationship Id="rId7" Type="http://schemas.openxmlformats.org/officeDocument/2006/relationships/image" Target="../media/image235.png"/><Relationship Id="rId8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3.png"/><Relationship Id="rId20" Type="http://schemas.openxmlformats.org/officeDocument/2006/relationships/image" Target="../media/image254.png"/><Relationship Id="rId21" Type="http://schemas.openxmlformats.org/officeDocument/2006/relationships/image" Target="../media/image255.png"/><Relationship Id="rId22" Type="http://schemas.openxmlformats.org/officeDocument/2006/relationships/image" Target="../media/image256.png"/><Relationship Id="rId23" Type="http://schemas.openxmlformats.org/officeDocument/2006/relationships/image" Target="../media/image257.png"/><Relationship Id="rId24" Type="http://schemas.openxmlformats.org/officeDocument/2006/relationships/image" Target="../media/image258.png"/><Relationship Id="rId25" Type="http://schemas.openxmlformats.org/officeDocument/2006/relationships/image" Target="../media/image259.png"/><Relationship Id="rId26" Type="http://schemas.openxmlformats.org/officeDocument/2006/relationships/image" Target="../media/image260.png"/><Relationship Id="rId27" Type="http://schemas.openxmlformats.org/officeDocument/2006/relationships/image" Target="../media/image261.png"/><Relationship Id="rId28" Type="http://schemas.openxmlformats.org/officeDocument/2006/relationships/image" Target="../media/image262.png"/><Relationship Id="rId10" Type="http://schemas.openxmlformats.org/officeDocument/2006/relationships/image" Target="../media/image244.png"/><Relationship Id="rId11" Type="http://schemas.openxmlformats.org/officeDocument/2006/relationships/image" Target="../media/image245.png"/><Relationship Id="rId12" Type="http://schemas.openxmlformats.org/officeDocument/2006/relationships/image" Target="../media/image246.png"/><Relationship Id="rId13" Type="http://schemas.openxmlformats.org/officeDocument/2006/relationships/image" Target="../media/image247.png"/><Relationship Id="rId14" Type="http://schemas.openxmlformats.org/officeDocument/2006/relationships/image" Target="../media/image248.png"/><Relationship Id="rId15" Type="http://schemas.openxmlformats.org/officeDocument/2006/relationships/image" Target="../media/image249.png"/><Relationship Id="rId16" Type="http://schemas.openxmlformats.org/officeDocument/2006/relationships/image" Target="../media/image250.png"/><Relationship Id="rId17" Type="http://schemas.openxmlformats.org/officeDocument/2006/relationships/image" Target="../media/image251.png"/><Relationship Id="rId18" Type="http://schemas.openxmlformats.org/officeDocument/2006/relationships/image" Target="../media/image252.png"/><Relationship Id="rId19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7.png"/><Relationship Id="rId4" Type="http://schemas.openxmlformats.org/officeDocument/2006/relationships/image" Target="../media/image238.png"/><Relationship Id="rId5" Type="http://schemas.openxmlformats.org/officeDocument/2006/relationships/image" Target="../media/image239.png"/><Relationship Id="rId6" Type="http://schemas.openxmlformats.org/officeDocument/2006/relationships/image" Target="../media/image240.png"/><Relationship Id="rId7" Type="http://schemas.openxmlformats.org/officeDocument/2006/relationships/image" Target="../media/image241.png"/><Relationship Id="rId8" Type="http://schemas.openxmlformats.org/officeDocument/2006/relationships/image" Target="../media/image242.png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1.png"/><Relationship Id="rId12" Type="http://schemas.openxmlformats.org/officeDocument/2006/relationships/image" Target="../media/image272.png"/><Relationship Id="rId13" Type="http://schemas.openxmlformats.org/officeDocument/2006/relationships/image" Target="../media/image273.png"/><Relationship Id="rId14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3.png"/><Relationship Id="rId4" Type="http://schemas.openxmlformats.org/officeDocument/2006/relationships/image" Target="../media/image264.png"/><Relationship Id="rId5" Type="http://schemas.openxmlformats.org/officeDocument/2006/relationships/image" Target="../media/image265.png"/><Relationship Id="rId6" Type="http://schemas.openxmlformats.org/officeDocument/2006/relationships/image" Target="../media/image266.png"/><Relationship Id="rId7" Type="http://schemas.openxmlformats.org/officeDocument/2006/relationships/image" Target="../media/image267.png"/><Relationship Id="rId8" Type="http://schemas.openxmlformats.org/officeDocument/2006/relationships/image" Target="../media/image268.png"/><Relationship Id="rId9" Type="http://schemas.openxmlformats.org/officeDocument/2006/relationships/image" Target="../media/image269.png"/><Relationship Id="rId10" Type="http://schemas.openxmlformats.org/officeDocument/2006/relationships/image" Target="../media/image2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png"/><Relationship Id="rId4" Type="http://schemas.openxmlformats.org/officeDocument/2006/relationships/image" Target="../media/image276.png"/><Relationship Id="rId5" Type="http://schemas.openxmlformats.org/officeDocument/2006/relationships/image" Target="../media/image277.png"/><Relationship Id="rId6" Type="http://schemas.openxmlformats.org/officeDocument/2006/relationships/image" Target="../media/image278.png"/><Relationship Id="rId7" Type="http://schemas.openxmlformats.org/officeDocument/2006/relationships/image" Target="../media/image279.png"/><Relationship Id="rId8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81.png"/><Relationship Id="rId5" Type="http://schemas.openxmlformats.org/officeDocument/2006/relationships/image" Target="../media/image282.png"/><Relationship Id="rId6" Type="http://schemas.openxmlformats.org/officeDocument/2006/relationships/image" Target="../media/image283.png"/><Relationship Id="rId7" Type="http://schemas.openxmlformats.org/officeDocument/2006/relationships/image" Target="../media/image284.png"/><Relationship Id="rId8" Type="http://schemas.openxmlformats.org/officeDocument/2006/relationships/image" Target="../media/image285.png"/><Relationship Id="rId9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4.png"/><Relationship Id="rId12" Type="http://schemas.openxmlformats.org/officeDocument/2006/relationships/image" Target="../media/image295.png"/><Relationship Id="rId13" Type="http://schemas.openxmlformats.org/officeDocument/2006/relationships/image" Target="../media/image296.png"/><Relationship Id="rId14" Type="http://schemas.openxmlformats.org/officeDocument/2006/relationships/image" Target="../media/image29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287.png"/><Relationship Id="rId5" Type="http://schemas.openxmlformats.org/officeDocument/2006/relationships/image" Target="../media/image288.png"/><Relationship Id="rId6" Type="http://schemas.openxmlformats.org/officeDocument/2006/relationships/image" Target="../media/image289.png"/><Relationship Id="rId7" Type="http://schemas.openxmlformats.org/officeDocument/2006/relationships/image" Target="../media/image290.png"/><Relationship Id="rId8" Type="http://schemas.openxmlformats.org/officeDocument/2006/relationships/image" Target="../media/image291.png"/><Relationship Id="rId9" Type="http://schemas.openxmlformats.org/officeDocument/2006/relationships/image" Target="../media/image292.png"/><Relationship Id="rId10" Type="http://schemas.openxmlformats.org/officeDocument/2006/relationships/image" Target="../media/image29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png"/><Relationship Id="rId4" Type="http://schemas.openxmlformats.org/officeDocument/2006/relationships/image" Target="../media/image299.png"/><Relationship Id="rId5" Type="http://schemas.openxmlformats.org/officeDocument/2006/relationships/image" Target="../media/image300.png"/><Relationship Id="rId6" Type="http://schemas.openxmlformats.org/officeDocument/2006/relationships/image" Target="../media/image301.png"/><Relationship Id="rId7" Type="http://schemas.openxmlformats.org/officeDocument/2006/relationships/image" Target="../media/image302.png"/><Relationship Id="rId8" Type="http://schemas.openxmlformats.org/officeDocument/2006/relationships/image" Target="../media/image303.png"/><Relationship Id="rId9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1.png"/><Relationship Id="rId20" Type="http://schemas.openxmlformats.org/officeDocument/2006/relationships/image" Target="../media/image322.png"/><Relationship Id="rId21" Type="http://schemas.openxmlformats.org/officeDocument/2006/relationships/image" Target="../media/image323.png"/><Relationship Id="rId22" Type="http://schemas.openxmlformats.org/officeDocument/2006/relationships/image" Target="../media/image324.png"/><Relationship Id="rId23" Type="http://schemas.openxmlformats.org/officeDocument/2006/relationships/image" Target="../media/image325.png"/><Relationship Id="rId10" Type="http://schemas.openxmlformats.org/officeDocument/2006/relationships/image" Target="../media/image312.png"/><Relationship Id="rId11" Type="http://schemas.openxmlformats.org/officeDocument/2006/relationships/image" Target="../media/image313.png"/><Relationship Id="rId12" Type="http://schemas.openxmlformats.org/officeDocument/2006/relationships/image" Target="../media/image314.png"/><Relationship Id="rId13" Type="http://schemas.openxmlformats.org/officeDocument/2006/relationships/image" Target="../media/image315.png"/><Relationship Id="rId14" Type="http://schemas.openxmlformats.org/officeDocument/2006/relationships/image" Target="../media/image316.png"/><Relationship Id="rId15" Type="http://schemas.openxmlformats.org/officeDocument/2006/relationships/image" Target="../media/image317.png"/><Relationship Id="rId16" Type="http://schemas.openxmlformats.org/officeDocument/2006/relationships/image" Target="../media/image318.png"/><Relationship Id="rId17" Type="http://schemas.openxmlformats.org/officeDocument/2006/relationships/image" Target="../media/image319.png"/><Relationship Id="rId18" Type="http://schemas.openxmlformats.org/officeDocument/2006/relationships/image" Target="../media/image320.png"/><Relationship Id="rId19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image" Target="../media/image307.png"/><Relationship Id="rId6" Type="http://schemas.openxmlformats.org/officeDocument/2006/relationships/image" Target="../media/image308.png"/><Relationship Id="rId7" Type="http://schemas.openxmlformats.org/officeDocument/2006/relationships/image" Target="../media/image309.png"/><Relationship Id="rId8" Type="http://schemas.openxmlformats.org/officeDocument/2006/relationships/image" Target="../media/image3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26" Type="http://schemas.openxmlformats.org/officeDocument/2006/relationships/image" Target="../media/image43.png"/><Relationship Id="rId27" Type="http://schemas.openxmlformats.org/officeDocument/2006/relationships/image" Target="../media/image44.png"/><Relationship Id="rId28" Type="http://schemas.openxmlformats.org/officeDocument/2006/relationships/image" Target="../media/image45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Relationship Id="rId23" Type="http://schemas.openxmlformats.org/officeDocument/2006/relationships/image" Target="../media/image94.png"/><Relationship Id="rId24" Type="http://schemas.openxmlformats.org/officeDocument/2006/relationships/image" Target="../media/image95.png"/><Relationship Id="rId25" Type="http://schemas.openxmlformats.org/officeDocument/2006/relationships/image" Target="../media/image96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304800"/>
            <a:ext cx="7543800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BUEC 311</a:t>
            </a:r>
          </a:p>
          <a:p>
            <a:pPr algn="ctr">
              <a:lnSpc>
                <a:spcPct val="150000"/>
              </a:lnSpc>
            </a:pP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Business Economics, Organizations and Management</a:t>
            </a: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Winter 2019</a:t>
            </a:r>
          </a:p>
          <a:p>
            <a:pPr algn="ctr">
              <a:lnSpc>
                <a:spcPct val="150000"/>
              </a:lnSpc>
            </a:pP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Monopoly and Monopsony</a:t>
            </a:r>
            <a:endParaRPr lang="en-US" sz="3200" i="1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1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Diego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B. P.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Gomes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410200"/>
            <a:ext cx="2743200" cy="64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Application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following about iPad’s production: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0" y="1752600"/>
                <a:ext cx="225766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𝑀𝐶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=$220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52600"/>
                <a:ext cx="2257669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08413" y="1752600"/>
                <a:ext cx="171784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𝐹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=$2,000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413" y="1752600"/>
                <a:ext cx="1717843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15000" y="1752600"/>
                <a:ext cx="278332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=770−11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752600"/>
                <a:ext cx="2783326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34559" y="4993957"/>
                <a:ext cx="6291512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What is Apple’s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𝑴𝑹</m:t>
                    </m:r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function?</a:t>
                </a:r>
                <a:endParaRPr lang="en-US" sz="20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59" y="4993957"/>
                <a:ext cx="6291512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6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5800" y="5834854"/>
                <a:ext cx="28570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=770−22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834854"/>
                <a:ext cx="285700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709" r="-2564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381606"/>
                <a:ext cx="59436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What is Apple’s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𝑨𝑪</m:t>
                    </m:r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function?</a:t>
                </a:r>
                <a:endParaRPr lang="en-US" sz="20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381606"/>
                <a:ext cx="59436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8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5800" y="3177849"/>
                <a:ext cx="38311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𝐴𝑉𝐶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𝐴𝐹𝐶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177849"/>
                <a:ext cx="383111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74" r="-2229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77299" y="2988237"/>
                <a:ext cx="1847301" cy="75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𝑉𝐶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99" y="2988237"/>
                <a:ext cx="1847301" cy="7584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5800" y="4061225"/>
                <a:ext cx="2266903" cy="75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𝑀𝐶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𝑑𝐶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61225"/>
                <a:ext cx="2266903" cy="7584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59353" y="4061225"/>
                <a:ext cx="1441741" cy="75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𝑑𝑉𝐶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353" y="4061225"/>
                <a:ext cx="1441741" cy="7584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98929" y="4218801"/>
                <a:ext cx="9094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=220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929" y="4218801"/>
                <a:ext cx="90941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013" r="-6711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67495" y="4218801"/>
                <a:ext cx="2524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400" i="1">
                          <a:latin typeface="Cambria Math" charset="0"/>
                        </a:rPr>
                        <m:t>𝑉𝐶</m:t>
                      </m:r>
                      <m:r>
                        <a:rPr lang="en-US" sz="2400" i="1">
                          <a:latin typeface="Cambria Math" charset="0"/>
                        </a:rPr>
                        <m:t>(</m:t>
                      </m:r>
                      <m:r>
                        <a:rPr lang="en-US" sz="2400" i="1">
                          <a:latin typeface="Cambria Math" charset="0"/>
                        </a:rPr>
                        <m:t>𝑄</m:t>
                      </m:r>
                      <m:r>
                        <a:rPr lang="en-US" sz="2400" i="1">
                          <a:latin typeface="Cambria Math" charset="0"/>
                        </a:rPr>
                        <m:t>)=220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495" y="4218801"/>
                <a:ext cx="2524217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205" r="-289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5786937" y="4187673"/>
            <a:ext cx="2163925" cy="47631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/>
          <p:cNvCxnSpPr>
            <a:stCxn id="17" idx="1"/>
            <a:endCxn id="15" idx="1"/>
          </p:cNvCxnSpPr>
          <p:nvPr/>
        </p:nvCxnSpPr>
        <p:spPr>
          <a:xfrm rot="10800000">
            <a:off x="685800" y="3362516"/>
            <a:ext cx="12700" cy="1077949"/>
          </a:xfrm>
          <a:prstGeom prst="curvedConnector3">
            <a:avLst>
              <a:gd name="adj1" fmla="val 3117071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00772" y="2988237"/>
                <a:ext cx="1955151" cy="748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=220+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2000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772" y="2988237"/>
                <a:ext cx="1955151" cy="74885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6617648" y="2905177"/>
            <a:ext cx="1678063" cy="946107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4100545" y="5598670"/>
            <a:ext cx="2250647" cy="795475"/>
            <a:chOff x="4100545" y="5598670"/>
            <a:chExt cx="2250647" cy="795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 rot="21146980">
                  <a:off x="4100545" y="5598670"/>
                  <a:ext cx="17726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𝑏𝑄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46980">
                  <a:off x="4100545" y="5598670"/>
                  <a:ext cx="1772601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76" r="-2703" b="-168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 rot="21146980">
                  <a:off x="4171429" y="6086368"/>
                  <a:ext cx="21797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𝑀𝑅</m:t>
                        </m:r>
                        <m:d>
                          <m:d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−2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𝑏𝑄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46980">
                  <a:off x="4171429" y="6086368"/>
                  <a:ext cx="2179763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1657"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1981200" y="5816374"/>
            <a:ext cx="1678063" cy="50822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8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5" grpId="0"/>
      <p:bldP spid="26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Application (cont.)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3581400"/>
            <a:ext cx="5943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Apple’s profit from selling iPads?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0413969">
            <a:off x="130669" y="1173981"/>
            <a:ext cx="119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quantity!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33400" y="1001524"/>
                <a:ext cx="8077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What is Apple’s profit maximizing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𝑸</m:t>
                    </m:r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?</a:t>
                </a:r>
                <a:endParaRPr lang="en-US" sz="20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01524"/>
                <a:ext cx="8077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62000" y="1752600"/>
                <a:ext cx="23569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52600"/>
                <a:ext cx="235699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67" r="-3618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124200" y="1752600"/>
                <a:ext cx="2875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400" b="0" i="1" smtClean="0">
                          <a:latin typeface="Cambria Math" charset="0"/>
                        </a:rPr>
                        <m:t>770−22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=220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752600"/>
                <a:ext cx="287572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62" r="-1911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33400" y="2171700"/>
                <a:ext cx="12282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=770−22</m:t>
                      </m:r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71700"/>
                <a:ext cx="1228221" cy="246221"/>
              </a:xfrm>
              <a:prstGeom prst="rect">
                <a:avLst/>
              </a:prstGeom>
              <a:blipFill rotWithShape="0">
                <a:blip r:embed="rId6"/>
                <a:stretch>
                  <a:fillRect l="-995" r="-3483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09361" y="2171700"/>
                <a:ext cx="6100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=220</m:t>
                      </m:r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361" y="2171700"/>
                <a:ext cx="610039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1980" r="-4950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999924" y="1752600"/>
                <a:ext cx="1611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924" y="1752600"/>
                <a:ext cx="161191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264" r="-3774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6437971" y="1688102"/>
            <a:ext cx="1334429" cy="50822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62000" y="2614999"/>
                <a:ext cx="20267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(25)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614999"/>
                <a:ext cx="202670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711" r="-4819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3400" y="3058298"/>
                <a:ext cx="12282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=770−11</m:t>
                      </m:r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58298"/>
                <a:ext cx="1228221" cy="246221"/>
              </a:xfrm>
              <a:prstGeom prst="rect">
                <a:avLst/>
              </a:prstGeom>
              <a:blipFill rotWithShape="0">
                <a:blip r:embed="rId10"/>
                <a:stretch>
                  <a:fillRect l="-995" r="-348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819400" y="2614999"/>
                <a:ext cx="3084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=770−11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×25=495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614999"/>
                <a:ext cx="3084691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95" r="-177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5267567" y="2547284"/>
            <a:ext cx="732357" cy="50822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62000" y="4283332"/>
                <a:ext cx="3947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=[</m:t>
                      </m:r>
                      <m:r>
                        <a:rPr lang="en-US" sz="2400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𝐴𝐶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]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283332"/>
                <a:ext cx="394723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09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62000" y="5119300"/>
                <a:ext cx="24629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𝐴𝐶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𝐴𝐶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(25)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119300"/>
                <a:ext cx="246298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980" r="-3713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50249" y="4963199"/>
                <a:ext cx="2865080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=220+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2000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25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=300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249" y="4963199"/>
                <a:ext cx="2865080" cy="69384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33400" y="5596696"/>
                <a:ext cx="1310359" cy="499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=220+</m:t>
                      </m:r>
                      <m:f>
                        <m:fPr>
                          <m:ctrlPr>
                            <a:rPr lang="mr-IN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2000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596696"/>
                <a:ext cx="1310359" cy="49930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5385452" y="5094332"/>
            <a:ext cx="629878" cy="47631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urved Connector 48"/>
          <p:cNvCxnSpPr>
            <a:stCxn id="40" idx="1"/>
            <a:endCxn id="39" idx="1"/>
          </p:cNvCxnSpPr>
          <p:nvPr/>
        </p:nvCxnSpPr>
        <p:spPr>
          <a:xfrm rot="10800000">
            <a:off x="762000" y="4467998"/>
            <a:ext cx="12700" cy="835968"/>
          </a:xfrm>
          <a:prstGeom prst="curvedConnector3">
            <a:avLst>
              <a:gd name="adj1" fmla="val 2502441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674190" y="4283332"/>
                <a:ext cx="34203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495−300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25=4875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190" y="4283332"/>
                <a:ext cx="342036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78" r="-1604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7305891" y="4213885"/>
            <a:ext cx="847510" cy="50822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7" grpId="0"/>
      <p:bldP spid="28" grpId="0"/>
      <p:bldP spid="29" grpId="0"/>
      <p:bldP spid="31" grpId="0"/>
      <p:bldP spid="32" grpId="0"/>
      <p:bldP spid="33" grpId="0" animBg="1"/>
      <p:bldP spid="34" grpId="0"/>
      <p:bldP spid="36" grpId="0"/>
      <p:bldP spid="37" grpId="0"/>
      <p:bldP spid="38" grpId="0" animBg="1"/>
      <p:bldP spid="39" grpId="0"/>
      <p:bldP spid="40" grpId="0"/>
      <p:bldP spid="45" grpId="0"/>
      <p:bldP spid="46" grpId="0"/>
      <p:bldP spid="48" grpId="0" animBg="1"/>
      <p:bldP spid="51" grpId="0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Application (cont.)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933825" y="2790825"/>
            <a:ext cx="1722438" cy="569912"/>
            <a:chOff x="4227512" y="2947988"/>
            <a:chExt cx="1722438" cy="569912"/>
          </a:xfrm>
        </p:grpSpPr>
        <p:grpSp>
          <p:nvGrpSpPr>
            <p:cNvPr id="26" name="Group 25"/>
            <p:cNvGrpSpPr/>
            <p:nvPr/>
          </p:nvGrpSpPr>
          <p:grpSpPr>
            <a:xfrm>
              <a:off x="4227512" y="2947988"/>
              <a:ext cx="1722438" cy="569912"/>
              <a:chOff x="2419350" y="2947988"/>
              <a:chExt cx="1722438" cy="569912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2771775" y="2947988"/>
                <a:ext cx="1370013" cy="439737"/>
              </a:xfrm>
              <a:prstGeom prst="rect">
                <a:avLst/>
              </a:prstGeom>
              <a:solidFill>
                <a:srgbClr val="FFCC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Rectangle 26"/>
              <p:cNvSpPr>
                <a:spLocks noChangeArrowheads="1"/>
              </p:cNvSpPr>
              <p:nvPr/>
            </p:nvSpPr>
            <p:spPr bwMode="auto">
              <a:xfrm>
                <a:off x="2419350" y="3297238"/>
                <a:ext cx="347663" cy="220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300" dirty="0">
                    <a:solidFill>
                      <a:srgbClr val="000000"/>
                    </a:solidFill>
                  </a:rPr>
                  <a:t>300</a:t>
                </a:r>
                <a:endParaRPr lang="en-US" altLang="en-US" dirty="0"/>
              </a:p>
            </p:txBody>
          </p:sp>
          <p:sp>
            <p:nvSpPr>
              <p:cNvPr id="42" name="Freeform 39"/>
              <p:cNvSpPr>
                <a:spLocks/>
              </p:cNvSpPr>
              <p:nvPr/>
            </p:nvSpPr>
            <p:spPr bwMode="auto">
              <a:xfrm>
                <a:off x="2792413" y="3143250"/>
                <a:ext cx="123825" cy="96838"/>
              </a:xfrm>
              <a:custGeom>
                <a:avLst/>
                <a:gdLst>
                  <a:gd name="T0" fmla="*/ 117475 w 78"/>
                  <a:gd name="T1" fmla="*/ 14288 h 61"/>
                  <a:gd name="T2" fmla="*/ 92075 w 78"/>
                  <a:gd name="T3" fmla="*/ 14288 h 61"/>
                  <a:gd name="T4" fmla="*/ 82550 w 78"/>
                  <a:gd name="T5" fmla="*/ 55563 h 61"/>
                  <a:gd name="T6" fmla="*/ 82550 w 78"/>
                  <a:gd name="T7" fmla="*/ 55563 h 61"/>
                  <a:gd name="T8" fmla="*/ 82550 w 78"/>
                  <a:gd name="T9" fmla="*/ 65088 h 61"/>
                  <a:gd name="T10" fmla="*/ 82550 w 78"/>
                  <a:gd name="T11" fmla="*/ 65088 h 61"/>
                  <a:gd name="T12" fmla="*/ 82550 w 78"/>
                  <a:gd name="T13" fmla="*/ 71438 h 61"/>
                  <a:gd name="T14" fmla="*/ 87313 w 78"/>
                  <a:gd name="T15" fmla="*/ 76200 h 61"/>
                  <a:gd name="T16" fmla="*/ 92075 w 78"/>
                  <a:gd name="T17" fmla="*/ 80963 h 61"/>
                  <a:gd name="T18" fmla="*/ 92075 w 78"/>
                  <a:gd name="T19" fmla="*/ 85725 h 61"/>
                  <a:gd name="T20" fmla="*/ 92075 w 78"/>
                  <a:gd name="T21" fmla="*/ 85725 h 61"/>
                  <a:gd name="T22" fmla="*/ 92075 w 78"/>
                  <a:gd name="T23" fmla="*/ 96838 h 61"/>
                  <a:gd name="T24" fmla="*/ 82550 w 78"/>
                  <a:gd name="T25" fmla="*/ 96838 h 61"/>
                  <a:gd name="T26" fmla="*/ 82550 w 78"/>
                  <a:gd name="T27" fmla="*/ 96838 h 61"/>
                  <a:gd name="T28" fmla="*/ 71438 w 78"/>
                  <a:gd name="T29" fmla="*/ 96838 h 61"/>
                  <a:gd name="T30" fmla="*/ 66675 w 78"/>
                  <a:gd name="T31" fmla="*/ 92075 h 61"/>
                  <a:gd name="T32" fmla="*/ 66675 w 78"/>
                  <a:gd name="T33" fmla="*/ 76200 h 61"/>
                  <a:gd name="T34" fmla="*/ 66675 w 78"/>
                  <a:gd name="T35" fmla="*/ 76200 h 61"/>
                  <a:gd name="T36" fmla="*/ 66675 w 78"/>
                  <a:gd name="T37" fmla="*/ 60325 h 61"/>
                  <a:gd name="T38" fmla="*/ 77788 w 78"/>
                  <a:gd name="T39" fmla="*/ 14288 h 61"/>
                  <a:gd name="T40" fmla="*/ 57150 w 78"/>
                  <a:gd name="T41" fmla="*/ 14288 h 61"/>
                  <a:gd name="T42" fmla="*/ 36513 w 78"/>
                  <a:gd name="T43" fmla="*/ 60325 h 61"/>
                  <a:gd name="T44" fmla="*/ 36513 w 78"/>
                  <a:gd name="T45" fmla="*/ 60325 h 61"/>
                  <a:gd name="T46" fmla="*/ 25400 w 78"/>
                  <a:gd name="T47" fmla="*/ 80963 h 61"/>
                  <a:gd name="T48" fmla="*/ 20638 w 78"/>
                  <a:gd name="T49" fmla="*/ 92075 h 61"/>
                  <a:gd name="T50" fmla="*/ 6350 w 78"/>
                  <a:gd name="T51" fmla="*/ 96838 h 61"/>
                  <a:gd name="T52" fmla="*/ 6350 w 78"/>
                  <a:gd name="T53" fmla="*/ 96838 h 61"/>
                  <a:gd name="T54" fmla="*/ 0 w 78"/>
                  <a:gd name="T55" fmla="*/ 96838 h 61"/>
                  <a:gd name="T56" fmla="*/ 0 w 78"/>
                  <a:gd name="T57" fmla="*/ 92075 h 61"/>
                  <a:gd name="T58" fmla="*/ 0 w 78"/>
                  <a:gd name="T59" fmla="*/ 92075 h 61"/>
                  <a:gd name="T60" fmla="*/ 0 w 78"/>
                  <a:gd name="T61" fmla="*/ 80963 h 61"/>
                  <a:gd name="T62" fmla="*/ 11113 w 78"/>
                  <a:gd name="T63" fmla="*/ 76200 h 61"/>
                  <a:gd name="T64" fmla="*/ 20638 w 78"/>
                  <a:gd name="T65" fmla="*/ 71438 h 61"/>
                  <a:gd name="T66" fmla="*/ 25400 w 78"/>
                  <a:gd name="T67" fmla="*/ 60325 h 61"/>
                  <a:gd name="T68" fmla="*/ 41275 w 78"/>
                  <a:gd name="T69" fmla="*/ 14288 h 61"/>
                  <a:gd name="T70" fmla="*/ 25400 w 78"/>
                  <a:gd name="T71" fmla="*/ 14288 h 61"/>
                  <a:gd name="T72" fmla="*/ 25400 w 78"/>
                  <a:gd name="T73" fmla="*/ 14288 h 61"/>
                  <a:gd name="T74" fmla="*/ 15875 w 78"/>
                  <a:gd name="T75" fmla="*/ 19050 h 61"/>
                  <a:gd name="T76" fmla="*/ 6350 w 78"/>
                  <a:gd name="T77" fmla="*/ 25400 h 61"/>
                  <a:gd name="T78" fmla="*/ 0 w 78"/>
                  <a:gd name="T79" fmla="*/ 25400 h 61"/>
                  <a:gd name="T80" fmla="*/ 0 w 78"/>
                  <a:gd name="T81" fmla="*/ 25400 h 61"/>
                  <a:gd name="T82" fmla="*/ 6350 w 78"/>
                  <a:gd name="T83" fmla="*/ 19050 h 61"/>
                  <a:gd name="T84" fmla="*/ 15875 w 78"/>
                  <a:gd name="T85" fmla="*/ 9525 h 61"/>
                  <a:gd name="T86" fmla="*/ 15875 w 78"/>
                  <a:gd name="T87" fmla="*/ 9525 h 61"/>
                  <a:gd name="T88" fmla="*/ 25400 w 78"/>
                  <a:gd name="T89" fmla="*/ 0 h 61"/>
                  <a:gd name="T90" fmla="*/ 41275 w 78"/>
                  <a:gd name="T91" fmla="*/ 0 h 61"/>
                  <a:gd name="T92" fmla="*/ 123825 w 78"/>
                  <a:gd name="T93" fmla="*/ 0 h 61"/>
                  <a:gd name="T94" fmla="*/ 117475 w 78"/>
                  <a:gd name="T95" fmla="*/ 14288 h 6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78" h="61">
                    <a:moveTo>
                      <a:pt x="74" y="9"/>
                    </a:moveTo>
                    <a:lnTo>
                      <a:pt x="58" y="9"/>
                    </a:lnTo>
                    <a:lnTo>
                      <a:pt x="52" y="35"/>
                    </a:lnTo>
                    <a:lnTo>
                      <a:pt x="52" y="41"/>
                    </a:lnTo>
                    <a:lnTo>
                      <a:pt x="52" y="45"/>
                    </a:lnTo>
                    <a:lnTo>
                      <a:pt x="55" y="48"/>
                    </a:lnTo>
                    <a:lnTo>
                      <a:pt x="58" y="51"/>
                    </a:lnTo>
                    <a:lnTo>
                      <a:pt x="58" y="54"/>
                    </a:lnTo>
                    <a:lnTo>
                      <a:pt x="58" y="61"/>
                    </a:lnTo>
                    <a:lnTo>
                      <a:pt x="52" y="61"/>
                    </a:lnTo>
                    <a:lnTo>
                      <a:pt x="45" y="61"/>
                    </a:lnTo>
                    <a:lnTo>
                      <a:pt x="42" y="58"/>
                    </a:lnTo>
                    <a:lnTo>
                      <a:pt x="42" y="48"/>
                    </a:lnTo>
                    <a:lnTo>
                      <a:pt x="42" y="38"/>
                    </a:lnTo>
                    <a:lnTo>
                      <a:pt x="49" y="9"/>
                    </a:lnTo>
                    <a:lnTo>
                      <a:pt x="36" y="9"/>
                    </a:lnTo>
                    <a:lnTo>
                      <a:pt x="23" y="38"/>
                    </a:lnTo>
                    <a:lnTo>
                      <a:pt x="16" y="51"/>
                    </a:lnTo>
                    <a:lnTo>
                      <a:pt x="13" y="58"/>
                    </a:lnTo>
                    <a:lnTo>
                      <a:pt x="4" y="61"/>
                    </a:lnTo>
                    <a:lnTo>
                      <a:pt x="0" y="61"/>
                    </a:lnTo>
                    <a:lnTo>
                      <a:pt x="0" y="58"/>
                    </a:lnTo>
                    <a:lnTo>
                      <a:pt x="0" y="51"/>
                    </a:lnTo>
                    <a:lnTo>
                      <a:pt x="7" y="48"/>
                    </a:lnTo>
                    <a:lnTo>
                      <a:pt x="13" y="45"/>
                    </a:lnTo>
                    <a:lnTo>
                      <a:pt x="16" y="38"/>
                    </a:lnTo>
                    <a:lnTo>
                      <a:pt x="26" y="9"/>
                    </a:lnTo>
                    <a:lnTo>
                      <a:pt x="16" y="9"/>
                    </a:lnTo>
                    <a:lnTo>
                      <a:pt x="10" y="12"/>
                    </a:lnTo>
                    <a:lnTo>
                      <a:pt x="4" y="16"/>
                    </a:lnTo>
                    <a:lnTo>
                      <a:pt x="0" y="16"/>
                    </a:lnTo>
                    <a:lnTo>
                      <a:pt x="4" y="12"/>
                    </a:lnTo>
                    <a:lnTo>
                      <a:pt x="10" y="6"/>
                    </a:lnTo>
                    <a:lnTo>
                      <a:pt x="16" y="0"/>
                    </a:lnTo>
                    <a:lnTo>
                      <a:pt x="26" y="0"/>
                    </a:lnTo>
                    <a:lnTo>
                      <a:pt x="78" y="0"/>
                    </a:lnTo>
                    <a:lnTo>
                      <a:pt x="7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2921000" y="3101975"/>
                <a:ext cx="674688" cy="220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300">
                    <a:solidFill>
                      <a:srgbClr val="000000"/>
                    </a:solidFill>
                  </a:rPr>
                  <a:t> = 4.875</a:t>
                </a:r>
                <a:endParaRPr lang="en-US" altLang="en-US"/>
              </a:p>
            </p:txBody>
          </p:sp>
        </p:grpSp>
        <p:sp>
          <p:nvSpPr>
            <p:cNvPr id="30" name="Line 8"/>
            <p:cNvSpPr>
              <a:spLocks noChangeShapeType="1"/>
            </p:cNvSpPr>
            <p:nvPr/>
          </p:nvSpPr>
          <p:spPr bwMode="auto">
            <a:xfrm>
              <a:off x="4575175" y="3387725"/>
              <a:ext cx="1370012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27550" y="1665287"/>
            <a:ext cx="3992563" cy="1781175"/>
            <a:chOff x="3013075" y="1822450"/>
            <a:chExt cx="3992563" cy="1781175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013075" y="1822450"/>
              <a:ext cx="3962400" cy="1781175"/>
            </a:xfrm>
            <a:custGeom>
              <a:avLst/>
              <a:gdLst>
                <a:gd name="T0" fmla="*/ 0 w 2496"/>
                <a:gd name="T1" fmla="*/ 0 h 1122"/>
                <a:gd name="T2" fmla="*/ 0 w 2496"/>
                <a:gd name="T3" fmla="*/ 0 h 1122"/>
                <a:gd name="T4" fmla="*/ 34925 w 2496"/>
                <a:gd name="T5" fmla="*/ 230188 h 1122"/>
                <a:gd name="T6" fmla="*/ 80963 w 2496"/>
                <a:gd name="T7" fmla="*/ 439738 h 1122"/>
                <a:gd name="T8" fmla="*/ 133350 w 2496"/>
                <a:gd name="T9" fmla="*/ 623888 h 1122"/>
                <a:gd name="T10" fmla="*/ 188913 w 2496"/>
                <a:gd name="T11" fmla="*/ 782638 h 1122"/>
                <a:gd name="T12" fmla="*/ 219075 w 2496"/>
                <a:gd name="T13" fmla="*/ 854075 h 1122"/>
                <a:gd name="T14" fmla="*/ 255588 w 2496"/>
                <a:gd name="T15" fmla="*/ 920750 h 1122"/>
                <a:gd name="T16" fmla="*/ 285750 w 2496"/>
                <a:gd name="T17" fmla="*/ 982663 h 1122"/>
                <a:gd name="T18" fmla="*/ 315913 w 2496"/>
                <a:gd name="T19" fmla="*/ 1044575 h 1122"/>
                <a:gd name="T20" fmla="*/ 352425 w 2496"/>
                <a:gd name="T21" fmla="*/ 1095375 h 1122"/>
                <a:gd name="T22" fmla="*/ 388938 w 2496"/>
                <a:gd name="T23" fmla="*/ 1146175 h 1122"/>
                <a:gd name="T24" fmla="*/ 423863 w 2496"/>
                <a:gd name="T25" fmla="*/ 1192213 h 1122"/>
                <a:gd name="T26" fmla="*/ 460375 w 2496"/>
                <a:gd name="T27" fmla="*/ 1233488 h 1122"/>
                <a:gd name="T28" fmla="*/ 536575 w 2496"/>
                <a:gd name="T29" fmla="*/ 1304925 h 1122"/>
                <a:gd name="T30" fmla="*/ 617538 w 2496"/>
                <a:gd name="T31" fmla="*/ 1366838 h 1122"/>
                <a:gd name="T32" fmla="*/ 700088 w 2496"/>
                <a:gd name="T33" fmla="*/ 1417638 h 1122"/>
                <a:gd name="T34" fmla="*/ 782638 w 2496"/>
                <a:gd name="T35" fmla="*/ 1458913 h 1122"/>
                <a:gd name="T36" fmla="*/ 868363 w 2496"/>
                <a:gd name="T37" fmla="*/ 1493838 h 1122"/>
                <a:gd name="T38" fmla="*/ 955675 w 2496"/>
                <a:gd name="T39" fmla="*/ 1519238 h 1122"/>
                <a:gd name="T40" fmla="*/ 1123950 w 2496"/>
                <a:gd name="T41" fmla="*/ 1565275 h 1122"/>
                <a:gd name="T42" fmla="*/ 1123950 w 2496"/>
                <a:gd name="T43" fmla="*/ 1565275 h 1122"/>
                <a:gd name="T44" fmla="*/ 1266825 w 2496"/>
                <a:gd name="T45" fmla="*/ 1597025 h 1122"/>
                <a:gd name="T46" fmla="*/ 1420813 w 2496"/>
                <a:gd name="T47" fmla="*/ 1622425 h 1122"/>
                <a:gd name="T48" fmla="*/ 1579563 w 2496"/>
                <a:gd name="T49" fmla="*/ 1647825 h 1122"/>
                <a:gd name="T50" fmla="*/ 1747838 w 2496"/>
                <a:gd name="T51" fmla="*/ 1668463 h 1122"/>
                <a:gd name="T52" fmla="*/ 2106613 w 2496"/>
                <a:gd name="T53" fmla="*/ 1703388 h 1122"/>
                <a:gd name="T54" fmla="*/ 2484438 w 2496"/>
                <a:gd name="T55" fmla="*/ 1728788 h 1122"/>
                <a:gd name="T56" fmla="*/ 2862263 w 2496"/>
                <a:gd name="T57" fmla="*/ 1749425 h 1122"/>
                <a:gd name="T58" fmla="*/ 3246438 w 2496"/>
                <a:gd name="T59" fmla="*/ 1765300 h 1122"/>
                <a:gd name="T60" fmla="*/ 3962400 w 2496"/>
                <a:gd name="T61" fmla="*/ 1781175 h 112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496" h="1122">
                  <a:moveTo>
                    <a:pt x="0" y="0"/>
                  </a:moveTo>
                  <a:lnTo>
                    <a:pt x="0" y="0"/>
                  </a:lnTo>
                  <a:lnTo>
                    <a:pt x="22" y="145"/>
                  </a:lnTo>
                  <a:lnTo>
                    <a:pt x="51" y="277"/>
                  </a:lnTo>
                  <a:lnTo>
                    <a:pt x="84" y="393"/>
                  </a:lnTo>
                  <a:lnTo>
                    <a:pt x="119" y="493"/>
                  </a:lnTo>
                  <a:lnTo>
                    <a:pt x="138" y="538"/>
                  </a:lnTo>
                  <a:lnTo>
                    <a:pt x="161" y="580"/>
                  </a:lnTo>
                  <a:lnTo>
                    <a:pt x="180" y="619"/>
                  </a:lnTo>
                  <a:lnTo>
                    <a:pt x="199" y="658"/>
                  </a:lnTo>
                  <a:lnTo>
                    <a:pt x="222" y="690"/>
                  </a:lnTo>
                  <a:lnTo>
                    <a:pt x="245" y="722"/>
                  </a:lnTo>
                  <a:lnTo>
                    <a:pt x="267" y="751"/>
                  </a:lnTo>
                  <a:lnTo>
                    <a:pt x="290" y="777"/>
                  </a:lnTo>
                  <a:lnTo>
                    <a:pt x="338" y="822"/>
                  </a:lnTo>
                  <a:lnTo>
                    <a:pt x="389" y="861"/>
                  </a:lnTo>
                  <a:lnTo>
                    <a:pt x="441" y="893"/>
                  </a:lnTo>
                  <a:lnTo>
                    <a:pt x="493" y="919"/>
                  </a:lnTo>
                  <a:lnTo>
                    <a:pt x="547" y="941"/>
                  </a:lnTo>
                  <a:lnTo>
                    <a:pt x="602" y="957"/>
                  </a:lnTo>
                  <a:lnTo>
                    <a:pt x="708" y="986"/>
                  </a:lnTo>
                  <a:lnTo>
                    <a:pt x="798" y="1006"/>
                  </a:lnTo>
                  <a:lnTo>
                    <a:pt x="895" y="1022"/>
                  </a:lnTo>
                  <a:lnTo>
                    <a:pt x="995" y="1038"/>
                  </a:lnTo>
                  <a:lnTo>
                    <a:pt x="1101" y="1051"/>
                  </a:lnTo>
                  <a:lnTo>
                    <a:pt x="1327" y="1073"/>
                  </a:lnTo>
                  <a:lnTo>
                    <a:pt x="1565" y="1089"/>
                  </a:lnTo>
                  <a:lnTo>
                    <a:pt x="1803" y="1102"/>
                  </a:lnTo>
                  <a:lnTo>
                    <a:pt x="2045" y="1112"/>
                  </a:lnTo>
                  <a:lnTo>
                    <a:pt x="2496" y="1122"/>
                  </a:lnTo>
                </a:path>
              </a:pathLst>
            </a:custGeom>
            <a:noFill/>
            <a:ln w="61913">
              <a:solidFill>
                <a:srgbClr val="6DC06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27"/>
            <p:cNvSpPr>
              <a:spLocks noChangeArrowheads="1"/>
            </p:cNvSpPr>
            <p:nvPr/>
          </p:nvSpPr>
          <p:spPr bwMode="auto">
            <a:xfrm>
              <a:off x="6713538" y="3368675"/>
              <a:ext cx="179387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 Italic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6816725" y="3368675"/>
              <a:ext cx="188913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 Italic" pitchFamily="34" charset="0"/>
                </a:rPr>
                <a:t>C</a:t>
              </a:r>
              <a:endParaRPr lang="en-US" altLang="en-US"/>
            </a:p>
          </p:txBody>
        </p:sp>
      </p:grp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4240213" y="2003425"/>
            <a:ext cx="36512" cy="873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endParaRPr lang="en-US" altLang="en-US"/>
          </a:p>
        </p:txBody>
      </p:sp>
      <p:sp>
        <p:nvSpPr>
          <p:cNvPr id="55" name="Rectangle 30"/>
          <p:cNvSpPr>
            <a:spLocks noChangeArrowheads="1"/>
          </p:cNvSpPr>
          <p:nvPr/>
        </p:nvSpPr>
        <p:spPr bwMode="auto">
          <a:xfrm>
            <a:off x="8412163" y="4360862"/>
            <a:ext cx="87312" cy="365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938588" y="3508375"/>
            <a:ext cx="4576762" cy="382587"/>
            <a:chOff x="2424113" y="3665538"/>
            <a:chExt cx="4576762" cy="382587"/>
          </a:xfrm>
        </p:grpSpPr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767013" y="3751263"/>
              <a:ext cx="4213225" cy="0"/>
            </a:xfrm>
            <a:prstGeom prst="line">
              <a:avLst/>
            </a:prstGeom>
            <a:noFill/>
            <a:ln w="61913">
              <a:solidFill>
                <a:srgbClr val="EE322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2424113" y="3665538"/>
              <a:ext cx="347662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</a:rPr>
                <a:t>220</a:t>
              </a:r>
              <a:endParaRPr lang="en-US" altLang="en-US"/>
            </a:p>
          </p:txBody>
        </p:sp>
        <p:sp>
          <p:nvSpPr>
            <p:cNvPr id="59" name="Rectangle 31"/>
            <p:cNvSpPr>
              <a:spLocks noChangeArrowheads="1"/>
            </p:cNvSpPr>
            <p:nvPr/>
          </p:nvSpPr>
          <p:spPr bwMode="auto">
            <a:xfrm>
              <a:off x="6673850" y="3817938"/>
              <a:ext cx="327025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 Italic" pitchFamily="34" charset="0"/>
                </a:rPr>
                <a:t>MC</a:t>
              </a:r>
              <a:endParaRPr lang="en-US" alt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281488" y="2038350"/>
            <a:ext cx="2325687" cy="2605087"/>
            <a:chOff x="2767013" y="2195513"/>
            <a:chExt cx="2325687" cy="2605087"/>
          </a:xfrm>
        </p:grpSpPr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2767013" y="2195513"/>
              <a:ext cx="2111375" cy="2322512"/>
            </a:xfrm>
            <a:prstGeom prst="line">
              <a:avLst/>
            </a:prstGeom>
            <a:noFill/>
            <a:ln w="61913">
              <a:solidFill>
                <a:srgbClr val="A154A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4843463" y="4524375"/>
              <a:ext cx="96837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>
              <a:off x="4765675" y="4176713"/>
              <a:ext cx="327025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 Italic" pitchFamily="34" charset="0"/>
                </a:rPr>
                <a:t>MR</a:t>
              </a:r>
              <a:endParaRPr lang="en-US" altLang="en-US"/>
            </a:p>
          </p:txBody>
        </p:sp>
        <p:sp>
          <p:nvSpPr>
            <p:cNvPr id="64" name="Rectangle 37"/>
            <p:cNvSpPr>
              <a:spLocks noChangeArrowheads="1"/>
            </p:cNvSpPr>
            <p:nvPr/>
          </p:nvSpPr>
          <p:spPr bwMode="auto">
            <a:xfrm>
              <a:off x="4740275" y="4579938"/>
              <a:ext cx="163513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>
              <a:off x="4832350" y="4579938"/>
              <a:ext cx="163513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</a:rPr>
                <a:t>5</a:t>
              </a:r>
              <a:endParaRPr lang="en-US" alt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933825" y="1952625"/>
            <a:ext cx="4611688" cy="2690812"/>
            <a:chOff x="2419350" y="2109788"/>
            <a:chExt cx="4611688" cy="2690812"/>
          </a:xfrm>
        </p:grpSpPr>
        <p:sp>
          <p:nvSpPr>
            <p:cNvPr id="67" name="Line 9"/>
            <p:cNvSpPr>
              <a:spLocks noChangeShapeType="1"/>
            </p:cNvSpPr>
            <p:nvPr/>
          </p:nvSpPr>
          <p:spPr bwMode="auto">
            <a:xfrm>
              <a:off x="2767013" y="2195513"/>
              <a:ext cx="4181475" cy="2322512"/>
            </a:xfrm>
            <a:prstGeom prst="line">
              <a:avLst/>
            </a:prstGeom>
            <a:noFill/>
            <a:ln w="61913">
              <a:solidFill>
                <a:srgbClr val="00AEE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419350" y="2109788"/>
              <a:ext cx="347663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</a:rPr>
                <a:t>770</a:t>
              </a:r>
              <a:endParaRPr lang="en-US" altLang="en-US"/>
            </a:p>
          </p:txBody>
        </p:sp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5695950" y="4192588"/>
              <a:ext cx="67945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300" dirty="0">
                  <a:solidFill>
                    <a:srgbClr val="000000"/>
                  </a:solidFill>
                </a:rPr>
                <a:t>Demand</a:t>
              </a:r>
              <a:endParaRPr lang="en-US" altLang="en-US" dirty="0"/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>
              <a:off x="6775450" y="4579938"/>
              <a:ext cx="255588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</a:rPr>
                <a:t>70</a:t>
              </a:r>
              <a:endParaRPr lang="en-US" alt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657600" y="1600200"/>
            <a:ext cx="4878388" cy="3314700"/>
            <a:chOff x="2143125" y="1757363"/>
            <a:chExt cx="4878388" cy="3314700"/>
          </a:xfrm>
        </p:grpSpPr>
        <p:sp>
          <p:nvSpPr>
            <p:cNvPr id="72" name="Rectangle 18"/>
            <p:cNvSpPr>
              <a:spLocks noChangeArrowheads="1"/>
            </p:cNvSpPr>
            <p:nvPr/>
          </p:nvSpPr>
          <p:spPr bwMode="auto">
            <a:xfrm rot="16200000">
              <a:off x="2168525" y="2555875"/>
              <a:ext cx="179388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 Italic" pitchFamily="34" charset="0"/>
                </a:rPr>
                <a:t>P</a:t>
              </a:r>
              <a:endParaRPr lang="en-US" altLang="en-US"/>
            </a:p>
          </p:txBody>
        </p:sp>
        <p:sp>
          <p:nvSpPr>
            <p:cNvPr id="73" name="Rectangle 19"/>
            <p:cNvSpPr>
              <a:spLocks noChangeArrowheads="1"/>
            </p:cNvSpPr>
            <p:nvPr/>
          </p:nvSpPr>
          <p:spPr bwMode="auto">
            <a:xfrm rot="16200000">
              <a:off x="1894681" y="2183607"/>
              <a:ext cx="720725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</a:rPr>
                <a:t>, $ per iP</a:t>
              </a:r>
              <a:endParaRPr lang="en-US" altLang="en-US"/>
            </a:p>
          </p:txBody>
        </p:sp>
        <p:sp>
          <p:nvSpPr>
            <p:cNvPr id="74" name="Rectangle 20"/>
            <p:cNvSpPr>
              <a:spLocks noChangeArrowheads="1"/>
            </p:cNvSpPr>
            <p:nvPr/>
          </p:nvSpPr>
          <p:spPr bwMode="auto">
            <a:xfrm rot="16200000">
              <a:off x="2130426" y="1770062"/>
              <a:ext cx="246062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</a:rPr>
                <a:t>ad</a:t>
              </a:r>
              <a:endParaRPr lang="en-US" altLang="en-US"/>
            </a:p>
          </p:txBody>
        </p:sp>
        <p:sp>
          <p:nvSpPr>
            <p:cNvPr id="75" name="Rectangle 21"/>
            <p:cNvSpPr>
              <a:spLocks noChangeArrowheads="1"/>
            </p:cNvSpPr>
            <p:nvPr/>
          </p:nvSpPr>
          <p:spPr bwMode="auto">
            <a:xfrm>
              <a:off x="4929188" y="4841875"/>
              <a:ext cx="200025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Arial Italic" pitchFamily="34" charset="0"/>
                </a:rPr>
                <a:t>Q</a:t>
              </a:r>
              <a:endParaRPr lang="en-US" altLang="en-US"/>
            </a:p>
          </p:txBody>
        </p:sp>
        <p:sp>
          <p:nvSpPr>
            <p:cNvPr id="76" name="Rectangle 22"/>
            <p:cNvSpPr>
              <a:spLocks noChangeArrowheads="1"/>
            </p:cNvSpPr>
            <p:nvPr/>
          </p:nvSpPr>
          <p:spPr bwMode="auto">
            <a:xfrm>
              <a:off x="5057775" y="4841875"/>
              <a:ext cx="1963738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</a:rPr>
                <a:t>, Millions of iPads per year</a:t>
              </a:r>
              <a:endParaRPr lang="en-US" altLang="en-US"/>
            </a:p>
          </p:txBody>
        </p:sp>
        <p:sp>
          <p:nvSpPr>
            <p:cNvPr id="77" name="Rectangle 34"/>
            <p:cNvSpPr>
              <a:spLocks noChangeArrowheads="1"/>
            </p:cNvSpPr>
            <p:nvPr/>
          </p:nvSpPr>
          <p:spPr bwMode="auto">
            <a:xfrm>
              <a:off x="2732088" y="4579938"/>
              <a:ext cx="163512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78" name="Freeform 42"/>
            <p:cNvSpPr>
              <a:spLocks/>
            </p:cNvSpPr>
            <p:nvPr/>
          </p:nvSpPr>
          <p:spPr bwMode="auto">
            <a:xfrm>
              <a:off x="2767013" y="1822450"/>
              <a:ext cx="4192587" cy="2695575"/>
            </a:xfrm>
            <a:custGeom>
              <a:avLst/>
              <a:gdLst>
                <a:gd name="T0" fmla="*/ 4192588 w 2641"/>
                <a:gd name="T1" fmla="*/ 2695575 h 1698"/>
                <a:gd name="T2" fmla="*/ 0 w 2641"/>
                <a:gd name="T3" fmla="*/ 2695575 h 1698"/>
                <a:gd name="T4" fmla="*/ 0 w 2641"/>
                <a:gd name="T5" fmla="*/ 0 h 169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41" h="1698">
                  <a:moveTo>
                    <a:pt x="2641" y="1698"/>
                  </a:moveTo>
                  <a:lnTo>
                    <a:pt x="0" y="1698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933825" y="2709862"/>
            <a:ext cx="1881188" cy="1933575"/>
            <a:chOff x="2419350" y="2867025"/>
            <a:chExt cx="1881188" cy="1933575"/>
          </a:xfrm>
        </p:grpSpPr>
        <p:sp>
          <p:nvSpPr>
            <p:cNvPr id="80" name="Freeform 7"/>
            <p:cNvSpPr>
              <a:spLocks/>
            </p:cNvSpPr>
            <p:nvPr/>
          </p:nvSpPr>
          <p:spPr bwMode="auto">
            <a:xfrm>
              <a:off x="2767013" y="2947988"/>
              <a:ext cx="1370012" cy="1576387"/>
            </a:xfrm>
            <a:custGeom>
              <a:avLst/>
              <a:gdLst>
                <a:gd name="T0" fmla="*/ 0 w 863"/>
                <a:gd name="T1" fmla="*/ 0 h 993"/>
                <a:gd name="T2" fmla="*/ 1370013 w 863"/>
                <a:gd name="T3" fmla="*/ 0 h 993"/>
                <a:gd name="T4" fmla="*/ 1370013 w 863"/>
                <a:gd name="T5" fmla="*/ 1576388 h 9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3" h="993">
                  <a:moveTo>
                    <a:pt x="0" y="0"/>
                  </a:moveTo>
                  <a:lnTo>
                    <a:pt x="863" y="0"/>
                  </a:lnTo>
                  <a:lnTo>
                    <a:pt x="863" y="993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4"/>
            <p:cNvSpPr>
              <a:spLocks/>
            </p:cNvSpPr>
            <p:nvPr/>
          </p:nvSpPr>
          <p:spPr bwMode="auto">
            <a:xfrm>
              <a:off x="4086225" y="2897188"/>
              <a:ext cx="101600" cy="101600"/>
            </a:xfrm>
            <a:custGeom>
              <a:avLst/>
              <a:gdLst>
                <a:gd name="T0" fmla="*/ 50800 w 64"/>
                <a:gd name="T1" fmla="*/ 101600 h 64"/>
                <a:gd name="T2" fmla="*/ 50800 w 64"/>
                <a:gd name="T3" fmla="*/ 101600 h 64"/>
                <a:gd name="T4" fmla="*/ 71438 w 64"/>
                <a:gd name="T5" fmla="*/ 96838 h 64"/>
                <a:gd name="T6" fmla="*/ 87313 w 64"/>
                <a:gd name="T7" fmla="*/ 87313 h 64"/>
                <a:gd name="T8" fmla="*/ 96838 w 64"/>
                <a:gd name="T9" fmla="*/ 71438 h 64"/>
                <a:gd name="T10" fmla="*/ 101600 w 64"/>
                <a:gd name="T11" fmla="*/ 50800 h 64"/>
                <a:gd name="T12" fmla="*/ 101600 w 64"/>
                <a:gd name="T13" fmla="*/ 50800 h 64"/>
                <a:gd name="T14" fmla="*/ 96838 w 64"/>
                <a:gd name="T15" fmla="*/ 30163 h 64"/>
                <a:gd name="T16" fmla="*/ 87313 w 64"/>
                <a:gd name="T17" fmla="*/ 15875 h 64"/>
                <a:gd name="T18" fmla="*/ 71438 w 64"/>
                <a:gd name="T19" fmla="*/ 4763 h 64"/>
                <a:gd name="T20" fmla="*/ 50800 w 64"/>
                <a:gd name="T21" fmla="*/ 0 h 64"/>
                <a:gd name="T22" fmla="*/ 50800 w 64"/>
                <a:gd name="T23" fmla="*/ 0 h 64"/>
                <a:gd name="T24" fmla="*/ 30163 w 64"/>
                <a:gd name="T25" fmla="*/ 4763 h 64"/>
                <a:gd name="T26" fmla="*/ 15875 w 64"/>
                <a:gd name="T27" fmla="*/ 15875 h 64"/>
                <a:gd name="T28" fmla="*/ 4763 w 64"/>
                <a:gd name="T29" fmla="*/ 30163 h 64"/>
                <a:gd name="T30" fmla="*/ 0 w 64"/>
                <a:gd name="T31" fmla="*/ 50800 h 64"/>
                <a:gd name="T32" fmla="*/ 0 w 64"/>
                <a:gd name="T33" fmla="*/ 50800 h 64"/>
                <a:gd name="T34" fmla="*/ 4763 w 64"/>
                <a:gd name="T35" fmla="*/ 71438 h 64"/>
                <a:gd name="T36" fmla="*/ 15875 w 64"/>
                <a:gd name="T37" fmla="*/ 87313 h 64"/>
                <a:gd name="T38" fmla="*/ 30163 w 64"/>
                <a:gd name="T39" fmla="*/ 96838 h 64"/>
                <a:gd name="T40" fmla="*/ 50800 w 64"/>
                <a:gd name="T41" fmla="*/ 101600 h 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lnTo>
                    <a:pt x="32" y="64"/>
                  </a:lnTo>
                  <a:lnTo>
                    <a:pt x="45" y="61"/>
                  </a:lnTo>
                  <a:lnTo>
                    <a:pt x="55" y="55"/>
                  </a:lnTo>
                  <a:lnTo>
                    <a:pt x="61" y="45"/>
                  </a:lnTo>
                  <a:lnTo>
                    <a:pt x="64" y="32"/>
                  </a:lnTo>
                  <a:lnTo>
                    <a:pt x="61" y="19"/>
                  </a:lnTo>
                  <a:lnTo>
                    <a:pt x="55" y="10"/>
                  </a:lnTo>
                  <a:lnTo>
                    <a:pt x="45" y="3"/>
                  </a:lnTo>
                  <a:lnTo>
                    <a:pt x="32" y="0"/>
                  </a:lnTo>
                  <a:lnTo>
                    <a:pt x="19" y="3"/>
                  </a:lnTo>
                  <a:lnTo>
                    <a:pt x="10" y="10"/>
                  </a:lnTo>
                  <a:lnTo>
                    <a:pt x="3" y="19"/>
                  </a:lnTo>
                  <a:lnTo>
                    <a:pt x="0" y="32"/>
                  </a:lnTo>
                  <a:lnTo>
                    <a:pt x="3" y="45"/>
                  </a:lnTo>
                  <a:lnTo>
                    <a:pt x="10" y="55"/>
                  </a:lnTo>
                  <a:lnTo>
                    <a:pt x="19" y="61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0070C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5"/>
            <p:cNvSpPr>
              <a:spLocks/>
            </p:cNvSpPr>
            <p:nvPr/>
          </p:nvSpPr>
          <p:spPr bwMode="auto">
            <a:xfrm>
              <a:off x="4086225" y="2897188"/>
              <a:ext cx="101600" cy="101600"/>
            </a:xfrm>
            <a:custGeom>
              <a:avLst/>
              <a:gdLst>
                <a:gd name="T0" fmla="*/ 50800 w 64"/>
                <a:gd name="T1" fmla="*/ 101600 h 64"/>
                <a:gd name="T2" fmla="*/ 50800 w 64"/>
                <a:gd name="T3" fmla="*/ 101600 h 64"/>
                <a:gd name="T4" fmla="*/ 71438 w 64"/>
                <a:gd name="T5" fmla="*/ 96838 h 64"/>
                <a:gd name="T6" fmla="*/ 87313 w 64"/>
                <a:gd name="T7" fmla="*/ 87313 h 64"/>
                <a:gd name="T8" fmla="*/ 96838 w 64"/>
                <a:gd name="T9" fmla="*/ 71438 h 64"/>
                <a:gd name="T10" fmla="*/ 101600 w 64"/>
                <a:gd name="T11" fmla="*/ 50800 h 64"/>
                <a:gd name="T12" fmla="*/ 101600 w 64"/>
                <a:gd name="T13" fmla="*/ 50800 h 64"/>
                <a:gd name="T14" fmla="*/ 96838 w 64"/>
                <a:gd name="T15" fmla="*/ 30163 h 64"/>
                <a:gd name="T16" fmla="*/ 87313 w 64"/>
                <a:gd name="T17" fmla="*/ 15875 h 64"/>
                <a:gd name="T18" fmla="*/ 71438 w 64"/>
                <a:gd name="T19" fmla="*/ 4763 h 64"/>
                <a:gd name="T20" fmla="*/ 50800 w 64"/>
                <a:gd name="T21" fmla="*/ 0 h 64"/>
                <a:gd name="T22" fmla="*/ 50800 w 64"/>
                <a:gd name="T23" fmla="*/ 0 h 64"/>
                <a:gd name="T24" fmla="*/ 30163 w 64"/>
                <a:gd name="T25" fmla="*/ 4763 h 64"/>
                <a:gd name="T26" fmla="*/ 15875 w 64"/>
                <a:gd name="T27" fmla="*/ 15875 h 64"/>
                <a:gd name="T28" fmla="*/ 4763 w 64"/>
                <a:gd name="T29" fmla="*/ 30163 h 64"/>
                <a:gd name="T30" fmla="*/ 0 w 64"/>
                <a:gd name="T31" fmla="*/ 50800 h 64"/>
                <a:gd name="T32" fmla="*/ 0 w 64"/>
                <a:gd name="T33" fmla="*/ 50800 h 64"/>
                <a:gd name="T34" fmla="*/ 4763 w 64"/>
                <a:gd name="T35" fmla="*/ 71438 h 64"/>
                <a:gd name="T36" fmla="*/ 15875 w 64"/>
                <a:gd name="T37" fmla="*/ 87313 h 64"/>
                <a:gd name="T38" fmla="*/ 30163 w 64"/>
                <a:gd name="T39" fmla="*/ 96838 h 64"/>
                <a:gd name="T40" fmla="*/ 50800 w 64"/>
                <a:gd name="T41" fmla="*/ 101600 h 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lnTo>
                    <a:pt x="32" y="64"/>
                  </a:lnTo>
                  <a:lnTo>
                    <a:pt x="45" y="61"/>
                  </a:lnTo>
                  <a:lnTo>
                    <a:pt x="55" y="55"/>
                  </a:lnTo>
                  <a:lnTo>
                    <a:pt x="61" y="45"/>
                  </a:lnTo>
                  <a:lnTo>
                    <a:pt x="64" y="32"/>
                  </a:lnTo>
                  <a:lnTo>
                    <a:pt x="61" y="19"/>
                  </a:lnTo>
                  <a:lnTo>
                    <a:pt x="55" y="10"/>
                  </a:lnTo>
                  <a:lnTo>
                    <a:pt x="45" y="3"/>
                  </a:lnTo>
                  <a:lnTo>
                    <a:pt x="32" y="0"/>
                  </a:lnTo>
                  <a:lnTo>
                    <a:pt x="19" y="3"/>
                  </a:lnTo>
                  <a:lnTo>
                    <a:pt x="10" y="10"/>
                  </a:lnTo>
                  <a:lnTo>
                    <a:pt x="3" y="19"/>
                  </a:lnTo>
                  <a:lnTo>
                    <a:pt x="0" y="32"/>
                  </a:lnTo>
                  <a:lnTo>
                    <a:pt x="3" y="45"/>
                  </a:lnTo>
                  <a:lnTo>
                    <a:pt x="10" y="55"/>
                  </a:lnTo>
                  <a:lnTo>
                    <a:pt x="19" y="61"/>
                  </a:lnTo>
                  <a:lnTo>
                    <a:pt x="32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6"/>
            <p:cNvSpPr>
              <a:spLocks/>
            </p:cNvSpPr>
            <p:nvPr/>
          </p:nvSpPr>
          <p:spPr bwMode="auto">
            <a:xfrm>
              <a:off x="4086225" y="3336925"/>
              <a:ext cx="101600" cy="101600"/>
            </a:xfrm>
            <a:custGeom>
              <a:avLst/>
              <a:gdLst>
                <a:gd name="T0" fmla="*/ 50800 w 64"/>
                <a:gd name="T1" fmla="*/ 101600 h 64"/>
                <a:gd name="T2" fmla="*/ 50800 w 64"/>
                <a:gd name="T3" fmla="*/ 101600 h 64"/>
                <a:gd name="T4" fmla="*/ 71438 w 64"/>
                <a:gd name="T5" fmla="*/ 96838 h 64"/>
                <a:gd name="T6" fmla="*/ 87313 w 64"/>
                <a:gd name="T7" fmla="*/ 87313 h 64"/>
                <a:gd name="T8" fmla="*/ 96838 w 64"/>
                <a:gd name="T9" fmla="*/ 66675 h 64"/>
                <a:gd name="T10" fmla="*/ 101600 w 64"/>
                <a:gd name="T11" fmla="*/ 50800 h 64"/>
                <a:gd name="T12" fmla="*/ 101600 w 64"/>
                <a:gd name="T13" fmla="*/ 50800 h 64"/>
                <a:gd name="T14" fmla="*/ 96838 w 64"/>
                <a:gd name="T15" fmla="*/ 30163 h 64"/>
                <a:gd name="T16" fmla="*/ 87313 w 64"/>
                <a:gd name="T17" fmla="*/ 15875 h 64"/>
                <a:gd name="T18" fmla="*/ 71438 w 64"/>
                <a:gd name="T19" fmla="*/ 0 h 64"/>
                <a:gd name="T20" fmla="*/ 50800 w 64"/>
                <a:gd name="T21" fmla="*/ 0 h 64"/>
                <a:gd name="T22" fmla="*/ 50800 w 64"/>
                <a:gd name="T23" fmla="*/ 0 h 64"/>
                <a:gd name="T24" fmla="*/ 30163 w 64"/>
                <a:gd name="T25" fmla="*/ 0 h 64"/>
                <a:gd name="T26" fmla="*/ 15875 w 64"/>
                <a:gd name="T27" fmla="*/ 15875 h 64"/>
                <a:gd name="T28" fmla="*/ 4763 w 64"/>
                <a:gd name="T29" fmla="*/ 30163 h 64"/>
                <a:gd name="T30" fmla="*/ 0 w 64"/>
                <a:gd name="T31" fmla="*/ 50800 h 64"/>
                <a:gd name="T32" fmla="*/ 0 w 64"/>
                <a:gd name="T33" fmla="*/ 50800 h 64"/>
                <a:gd name="T34" fmla="*/ 4763 w 64"/>
                <a:gd name="T35" fmla="*/ 66675 h 64"/>
                <a:gd name="T36" fmla="*/ 15875 w 64"/>
                <a:gd name="T37" fmla="*/ 87313 h 64"/>
                <a:gd name="T38" fmla="*/ 30163 w 64"/>
                <a:gd name="T39" fmla="*/ 96838 h 64"/>
                <a:gd name="T40" fmla="*/ 50800 w 64"/>
                <a:gd name="T41" fmla="*/ 101600 h 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lnTo>
                    <a:pt x="32" y="64"/>
                  </a:lnTo>
                  <a:lnTo>
                    <a:pt x="45" y="61"/>
                  </a:lnTo>
                  <a:lnTo>
                    <a:pt x="55" y="55"/>
                  </a:lnTo>
                  <a:lnTo>
                    <a:pt x="61" y="42"/>
                  </a:lnTo>
                  <a:lnTo>
                    <a:pt x="64" y="32"/>
                  </a:lnTo>
                  <a:lnTo>
                    <a:pt x="61" y="19"/>
                  </a:lnTo>
                  <a:lnTo>
                    <a:pt x="55" y="10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0"/>
                  </a:lnTo>
                  <a:lnTo>
                    <a:pt x="3" y="19"/>
                  </a:lnTo>
                  <a:lnTo>
                    <a:pt x="0" y="32"/>
                  </a:lnTo>
                  <a:lnTo>
                    <a:pt x="3" y="42"/>
                  </a:lnTo>
                  <a:lnTo>
                    <a:pt x="10" y="55"/>
                  </a:lnTo>
                  <a:lnTo>
                    <a:pt x="19" y="61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7"/>
            <p:cNvSpPr>
              <a:spLocks/>
            </p:cNvSpPr>
            <p:nvPr/>
          </p:nvSpPr>
          <p:spPr bwMode="auto">
            <a:xfrm>
              <a:off x="4086225" y="3336925"/>
              <a:ext cx="101600" cy="101600"/>
            </a:xfrm>
            <a:custGeom>
              <a:avLst/>
              <a:gdLst>
                <a:gd name="T0" fmla="*/ 50800 w 64"/>
                <a:gd name="T1" fmla="*/ 101600 h 64"/>
                <a:gd name="T2" fmla="*/ 50800 w 64"/>
                <a:gd name="T3" fmla="*/ 101600 h 64"/>
                <a:gd name="T4" fmla="*/ 71438 w 64"/>
                <a:gd name="T5" fmla="*/ 96838 h 64"/>
                <a:gd name="T6" fmla="*/ 87313 w 64"/>
                <a:gd name="T7" fmla="*/ 87313 h 64"/>
                <a:gd name="T8" fmla="*/ 96838 w 64"/>
                <a:gd name="T9" fmla="*/ 66675 h 64"/>
                <a:gd name="T10" fmla="*/ 101600 w 64"/>
                <a:gd name="T11" fmla="*/ 50800 h 64"/>
                <a:gd name="T12" fmla="*/ 101600 w 64"/>
                <a:gd name="T13" fmla="*/ 50800 h 64"/>
                <a:gd name="T14" fmla="*/ 96838 w 64"/>
                <a:gd name="T15" fmla="*/ 30163 h 64"/>
                <a:gd name="T16" fmla="*/ 87313 w 64"/>
                <a:gd name="T17" fmla="*/ 15875 h 64"/>
                <a:gd name="T18" fmla="*/ 71438 w 64"/>
                <a:gd name="T19" fmla="*/ 0 h 64"/>
                <a:gd name="T20" fmla="*/ 50800 w 64"/>
                <a:gd name="T21" fmla="*/ 0 h 64"/>
                <a:gd name="T22" fmla="*/ 50800 w 64"/>
                <a:gd name="T23" fmla="*/ 0 h 64"/>
                <a:gd name="T24" fmla="*/ 30163 w 64"/>
                <a:gd name="T25" fmla="*/ 0 h 64"/>
                <a:gd name="T26" fmla="*/ 15875 w 64"/>
                <a:gd name="T27" fmla="*/ 15875 h 64"/>
                <a:gd name="T28" fmla="*/ 4763 w 64"/>
                <a:gd name="T29" fmla="*/ 30163 h 64"/>
                <a:gd name="T30" fmla="*/ 0 w 64"/>
                <a:gd name="T31" fmla="*/ 50800 h 64"/>
                <a:gd name="T32" fmla="*/ 0 w 64"/>
                <a:gd name="T33" fmla="*/ 50800 h 64"/>
                <a:gd name="T34" fmla="*/ 4763 w 64"/>
                <a:gd name="T35" fmla="*/ 66675 h 64"/>
                <a:gd name="T36" fmla="*/ 15875 w 64"/>
                <a:gd name="T37" fmla="*/ 87313 h 64"/>
                <a:gd name="T38" fmla="*/ 30163 w 64"/>
                <a:gd name="T39" fmla="*/ 96838 h 64"/>
                <a:gd name="T40" fmla="*/ 50800 w 64"/>
                <a:gd name="T41" fmla="*/ 101600 h 6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lnTo>
                    <a:pt x="32" y="64"/>
                  </a:lnTo>
                  <a:lnTo>
                    <a:pt x="45" y="61"/>
                  </a:lnTo>
                  <a:lnTo>
                    <a:pt x="55" y="55"/>
                  </a:lnTo>
                  <a:lnTo>
                    <a:pt x="61" y="42"/>
                  </a:lnTo>
                  <a:lnTo>
                    <a:pt x="64" y="32"/>
                  </a:lnTo>
                  <a:lnTo>
                    <a:pt x="61" y="19"/>
                  </a:lnTo>
                  <a:lnTo>
                    <a:pt x="55" y="10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0"/>
                  </a:lnTo>
                  <a:lnTo>
                    <a:pt x="3" y="19"/>
                  </a:lnTo>
                  <a:lnTo>
                    <a:pt x="0" y="32"/>
                  </a:lnTo>
                  <a:lnTo>
                    <a:pt x="3" y="42"/>
                  </a:lnTo>
                  <a:lnTo>
                    <a:pt x="10" y="55"/>
                  </a:lnTo>
                  <a:lnTo>
                    <a:pt x="19" y="61"/>
                  </a:lnTo>
                  <a:lnTo>
                    <a:pt x="32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25"/>
            <p:cNvSpPr>
              <a:spLocks noChangeArrowheads="1"/>
            </p:cNvSpPr>
            <p:nvPr/>
          </p:nvSpPr>
          <p:spPr bwMode="auto">
            <a:xfrm>
              <a:off x="2419350" y="2867025"/>
              <a:ext cx="347663" cy="22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</a:rPr>
                <a:t>495</a:t>
              </a:r>
              <a:endParaRPr lang="en-US" altLang="en-US"/>
            </a:p>
          </p:txBody>
        </p:sp>
        <p:sp>
          <p:nvSpPr>
            <p:cNvPr id="86" name="Rectangle 35"/>
            <p:cNvSpPr>
              <a:spLocks noChangeArrowheads="1"/>
            </p:cNvSpPr>
            <p:nvPr/>
          </p:nvSpPr>
          <p:spPr bwMode="auto">
            <a:xfrm>
              <a:off x="4044950" y="4579938"/>
              <a:ext cx="163513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auto">
            <a:xfrm>
              <a:off x="4137025" y="4579938"/>
              <a:ext cx="163513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</a:rPr>
                <a:t>5</a:t>
              </a:r>
              <a:endParaRPr lang="en-US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25441" y="1685542"/>
                <a:ext cx="2907976" cy="748859"/>
              </a:xfrm>
              <a:prstGeom prst="rect">
                <a:avLst/>
              </a:prstGeom>
              <a:solidFill>
                <a:srgbClr val="00B05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𝐴𝐶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)=220+</m:t>
                      </m:r>
                      <m:f>
                        <m:fPr>
                          <m:ctrlPr>
                            <a:rPr lang="mr-IN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2000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1" y="1685542"/>
                <a:ext cx="2907976" cy="7488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25441" y="3004614"/>
                <a:ext cx="1927964" cy="369332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)=220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1" y="3004614"/>
                <a:ext cx="19279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165" r="-3165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425441" y="3944159"/>
                <a:ext cx="2566408" cy="369332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=770−11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1" y="3944159"/>
                <a:ext cx="256640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138" r="-2850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25441" y="4883705"/>
                <a:ext cx="2857001" cy="369332"/>
              </a:xfrm>
              <a:prstGeom prst="rect">
                <a:avLst/>
              </a:prstGeom>
              <a:solidFill>
                <a:srgbClr val="7030A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=770−22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1" y="4883705"/>
                <a:ext cx="285700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09" r="-2778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/>
          <p:cNvSpPr>
            <a:spLocks noChangeAspect="1"/>
          </p:cNvSpPr>
          <p:nvPr/>
        </p:nvSpPr>
        <p:spPr>
          <a:xfrm>
            <a:off x="5596128" y="3533965"/>
            <a:ext cx="118872" cy="1188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181600" y="4414837"/>
                <a:ext cx="2890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𝑸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414837"/>
                <a:ext cx="289053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19149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Oval 94"/>
          <p:cNvSpPr/>
          <p:nvPr/>
        </p:nvSpPr>
        <p:spPr>
          <a:xfrm>
            <a:off x="5486400" y="4367212"/>
            <a:ext cx="328614" cy="352425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924024" y="2648744"/>
            <a:ext cx="328614" cy="352425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 rot="20959759">
                <a:off x="3294333" y="2718514"/>
                <a:ext cx="5856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𝒑</m:t>
                          </m:r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𝑸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59759">
                <a:off x="3294333" y="2718514"/>
                <a:ext cx="585610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3883" t="-1724" r="-12621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/>
          <p:cNvSpPr/>
          <p:nvPr/>
        </p:nvSpPr>
        <p:spPr>
          <a:xfrm>
            <a:off x="3924024" y="3074193"/>
            <a:ext cx="328614" cy="352425"/>
          </a:xfrm>
          <a:prstGeom prst="ellips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 rot="20701895">
                <a:off x="3222391" y="3199824"/>
                <a:ext cx="7234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𝑨𝑪</m:t>
                          </m:r>
                          <m: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𝑸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01895">
                <a:off x="3222391" y="3199824"/>
                <a:ext cx="723468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3968" t="-2857" r="-111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9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1" grpId="0" animBg="1"/>
      <p:bldP spid="92" grpId="0" animBg="1"/>
      <p:bldP spid="93" grpId="0" animBg="1"/>
      <p:bldP spid="94" grpId="0"/>
      <p:bldP spid="95" grpId="0" animBg="1"/>
      <p:bldP spid="96" grpId="0" animBg="1"/>
      <p:bldP spid="97" grpId="0"/>
      <p:bldP spid="98" grpId="0" animBg="1"/>
      <p:bldP spid="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Effects of a Shift of Demand Curve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71500" y="1001524"/>
            <a:ext cx="80010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shift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in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demand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does not map out a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unique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relationship between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price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quantity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in monopolies!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01524"/>
            <a:ext cx="457200" cy="457200"/>
          </a:xfrm>
          <a:prstGeom prst="rect">
            <a:avLst/>
          </a:prstGeom>
        </p:spPr>
      </p:pic>
      <p:pic>
        <p:nvPicPr>
          <p:cNvPr id="105" name="Picture 9" descr="Fig11_04_step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8069263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10" descr="Fig11_04_step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8069263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11" descr="Fig11_04_step0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8069263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12" descr="Fig11_04_step0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8069263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Rectangle 108"/>
          <p:cNvSpPr/>
          <p:nvPr/>
        </p:nvSpPr>
        <p:spPr>
          <a:xfrm>
            <a:off x="582651" y="2362200"/>
            <a:ext cx="1322349" cy="3810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572000" y="2362200"/>
            <a:ext cx="1322349" cy="3810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 rot="21011760">
                <a:off x="1316034" y="5366370"/>
                <a:ext cx="403957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11760">
                <a:off x="1316034" y="5366370"/>
                <a:ext cx="40395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4865" r="-1351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 rot="20859010">
                <a:off x="282245" y="4333949"/>
                <a:ext cx="37830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𝒑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59010">
                <a:off x="282245" y="4333949"/>
                <a:ext cx="37830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8451" r="-14085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/>
          <p:cNvSpPr/>
          <p:nvPr/>
        </p:nvSpPr>
        <p:spPr>
          <a:xfrm>
            <a:off x="5715000" y="5257800"/>
            <a:ext cx="457200" cy="326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99676" y="5227870"/>
            <a:ext cx="533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= Q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 rot="20859010">
                <a:off x="4378876" y="4075852"/>
                <a:ext cx="37830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𝒑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59010">
                <a:off x="4378876" y="4075852"/>
                <a:ext cx="37830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8451" r="-14085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105400" y="5584612"/>
                <a:ext cx="1380186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𝑸</m:t>
                    </m:r>
                  </m:oMath>
                </a14:m>
                <a:r>
                  <a:rPr lang="en-US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same!</a:t>
                </a:r>
                <a:endParaRPr lang="en-US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584612"/>
                <a:ext cx="138018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522" t="-28261" r="-929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791200" y="2858869"/>
                <a:ext cx="2876326" cy="64633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 given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𝑸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can correspond to </a:t>
                </a:r>
                <a:r>
                  <a:rPr lang="en-US" i="1" u="sng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more than one</a:t>
                </a:r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monopoly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858869"/>
                <a:ext cx="2876326" cy="64633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2"/>
                <a:stretch>
                  <a:fillRect l="-636" t="-5660" r="-254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1676400" y="2858869"/>
                <a:ext cx="1899664" cy="64633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𝑸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has a </a:t>
                </a:r>
                <a:r>
                  <a:rPr lang="en-US" i="1" u="sng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single</a:t>
                </a:r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corresponding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858869"/>
                <a:ext cx="1899664" cy="64633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3"/>
                <a:stretch>
                  <a:fillRect l="-962" t="-5660" r="-96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151339" y="3581400"/>
            <a:ext cx="1709092" cy="648365"/>
            <a:chOff x="7151339" y="3646889"/>
            <a:chExt cx="1709092" cy="648365"/>
          </a:xfrm>
        </p:grpSpPr>
        <p:sp>
          <p:nvSpPr>
            <p:cNvPr id="117" name="TextBox 116"/>
            <p:cNvSpPr txBox="1"/>
            <p:nvPr/>
          </p:nvSpPr>
          <p:spPr>
            <a:xfrm rot="20799879">
              <a:off x="7154863" y="3646889"/>
              <a:ext cx="1447800" cy="369332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or vice versa</a:t>
              </a:r>
              <a:endParaRPr lang="en-US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 rot="20799879">
              <a:off x="7151339" y="3925922"/>
              <a:ext cx="1709092" cy="369332"/>
            </a:xfrm>
            <a:custGeom>
              <a:avLst/>
              <a:gdLst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0 w 4381500"/>
                <a:gd name="connsiteY3" fmla="*/ 492443 h 492443"/>
                <a:gd name="connsiteX4" fmla="*/ 0 w 4381500"/>
                <a:gd name="connsiteY4" fmla="*/ 0 h 492443"/>
                <a:gd name="connsiteX0" fmla="*/ 0 w 4381500"/>
                <a:gd name="connsiteY0" fmla="*/ 0 h 492443"/>
                <a:gd name="connsiteX1" fmla="*/ 4381500 w 4381500"/>
                <a:gd name="connsiteY1" fmla="*/ 0 h 492443"/>
                <a:gd name="connsiteX2" fmla="*/ 4381500 w 4381500"/>
                <a:gd name="connsiteY2" fmla="*/ 492443 h 492443"/>
                <a:gd name="connsiteX3" fmla="*/ 514350 w 4381500"/>
                <a:gd name="connsiteY3" fmla="*/ 482600 h 492443"/>
                <a:gd name="connsiteX4" fmla="*/ 0 w 4381500"/>
                <a:gd name="connsiteY4" fmla="*/ 492443 h 492443"/>
                <a:gd name="connsiteX5" fmla="*/ 0 w 4381500"/>
                <a:gd name="connsiteY5" fmla="*/ 0 h 492443"/>
                <a:gd name="connsiteX0" fmla="*/ 0 w 4381500"/>
                <a:gd name="connsiteY0" fmla="*/ 0 h 497512"/>
                <a:gd name="connsiteX1" fmla="*/ 4381500 w 4381500"/>
                <a:gd name="connsiteY1" fmla="*/ 0 h 497512"/>
                <a:gd name="connsiteX2" fmla="*/ 4381500 w 4381500"/>
                <a:gd name="connsiteY2" fmla="*/ 492443 h 497512"/>
                <a:gd name="connsiteX3" fmla="*/ 514350 w 4381500"/>
                <a:gd name="connsiteY3" fmla="*/ 482600 h 497512"/>
                <a:gd name="connsiteX4" fmla="*/ 0 w 4381500"/>
                <a:gd name="connsiteY4" fmla="*/ 492443 h 497512"/>
                <a:gd name="connsiteX5" fmla="*/ 0 w 4381500"/>
                <a:gd name="connsiteY5" fmla="*/ 0 h 4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0" h="497512">
                  <a:moveTo>
                    <a:pt x="0" y="0"/>
                  </a:moveTo>
                  <a:lnTo>
                    <a:pt x="4381500" y="0"/>
                  </a:lnTo>
                  <a:lnTo>
                    <a:pt x="4381500" y="492443"/>
                  </a:lnTo>
                  <a:lnTo>
                    <a:pt x="514350" y="482600"/>
                  </a:lnTo>
                  <a:cubicBezTo>
                    <a:pt x="342900" y="511281"/>
                    <a:pt x="171450" y="489162"/>
                    <a:pt x="0" y="492443"/>
                  </a:cubicBez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or </a:t>
              </a:r>
              <a:r>
                <a:rPr lang="en-US" b="1" i="1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both change</a:t>
              </a:r>
              <a:endParaRPr lang="en-US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9" name="Oval 118"/>
          <p:cNvSpPr>
            <a:spLocks noChangeAspect="1"/>
          </p:cNvSpPr>
          <p:nvPr/>
        </p:nvSpPr>
        <p:spPr>
          <a:xfrm>
            <a:off x="5715000" y="4628233"/>
            <a:ext cx="118872" cy="118872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1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2" grpId="0" animBg="1"/>
      <p:bldP spid="111" grpId="0" animBg="1"/>
      <p:bldP spid="3" grpId="0"/>
      <p:bldP spid="113" grpId="0" animBg="1"/>
      <p:bldP spid="114" grpId="0" animBg="1"/>
      <p:bldP spid="115" grpId="0"/>
      <p:bldP spid="116" grpId="0"/>
      <p:bldP spid="1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0"/>
                <a:ext cx="8534400" cy="914400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𝑀𝑅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Curve &amp; </a:t>
                </a:r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Price Elasticity of Demand</a:t>
                </a:r>
                <a:endParaRPr lang="en-US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09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0"/>
                <a:ext cx="8534400" cy="914400"/>
              </a:xfr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95955" y="1143000"/>
            <a:ext cx="395209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Price Elasticity of Demand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25588" y="1828800"/>
                <a:ext cx="1518493" cy="827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𝑑𝑄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/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𝑑𝑝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/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88" y="1828800"/>
                <a:ext cx="1518493" cy="8272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20915241">
                <a:off x="833697" y="1860903"/>
                <a:ext cx="1988088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percentage by which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𝑸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falls 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increases by 1%!</a:t>
                </a:r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15241">
                <a:off x="833697" y="1860903"/>
                <a:ext cx="1988088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 t="-283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95955" y="2982914"/>
            <a:ext cx="395209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Revenue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439" y="3665650"/>
                <a:ext cx="2341090" cy="819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9" y="3665650"/>
                <a:ext cx="2341090" cy="8193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19600" y="1828800"/>
                <a:ext cx="1774717" cy="827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𝑑𝑄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&lt;0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828800"/>
                <a:ext cx="1774717" cy="8270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67000" y="3665650"/>
                <a:ext cx="2004203" cy="827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</a:rPr>
                        <m:t>𝑝</m:t>
                      </m:r>
                      <m:r>
                        <a:rPr lang="en-US" sz="2600" i="1">
                          <a:latin typeface="Cambria Math" charset="0"/>
                        </a:rPr>
                        <m:t>+</m:t>
                      </m:r>
                      <m:r>
                        <a:rPr lang="en-US" sz="2600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𝒑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  <m:f>
                        <m:fPr>
                          <m:ctrlPr>
                            <a:rPr lang="mr-IN" sz="26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665650"/>
                <a:ext cx="2004203" cy="82715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48200" y="3665650"/>
                <a:ext cx="2311338" cy="827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sz="2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charset="0"/>
                                </a:rPr>
                                <m:t>𝑑𝑄</m:t>
                              </m:r>
                            </m:den>
                          </m:f>
                          <m:f>
                            <m:fPr>
                              <m:ctrlPr>
                                <a:rPr lang="mr-IN" sz="2600" b="1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665650"/>
                <a:ext cx="2311338" cy="82708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58000" y="3665650"/>
                <a:ext cx="1774588" cy="760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sz="26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sz="2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665650"/>
                <a:ext cx="1774588" cy="76020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5562600" y="2590800"/>
            <a:ext cx="793152" cy="1001714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7200" y="4800600"/>
                <a:ext cx="1295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is 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elastic</a:t>
                </a:r>
                <a:endParaRPr lang="en-US" sz="20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00600"/>
                <a:ext cx="1295400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9231" r="-3286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200" y="5486400"/>
                <a:ext cx="1600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is 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inelastic</a:t>
                </a:r>
                <a:endParaRPr lang="en-US" sz="20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86400"/>
                <a:ext cx="1600200" cy="400110"/>
              </a:xfrm>
              <a:prstGeom prst="rect">
                <a:avLst/>
              </a:prstGeom>
              <a:blipFill rotWithShape="0">
                <a:blip r:embed="rId1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7200" y="6128179"/>
                <a:ext cx="1447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is 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unitary</a:t>
                </a:r>
                <a:endParaRPr lang="en-US" sz="20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128179"/>
                <a:ext cx="1447800" cy="400110"/>
              </a:xfrm>
              <a:prstGeom prst="rect">
                <a:avLst/>
              </a:prstGeom>
              <a:blipFill rotWithShape="0">
                <a:blip r:embed="rId1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33600" y="4846766"/>
                <a:ext cx="12333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&lt;−1</m:t>
                      </m:r>
                    </m:oMath>
                  </m:oMathPara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846766"/>
                <a:ext cx="1233351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2970" r="-3960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366009" y="4846766"/>
                <a:ext cx="15010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1/</m:t>
                      </m:r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&gt;−1</m:t>
                      </m:r>
                    </m:oMath>
                  </m:oMathPara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009" y="4846766"/>
                <a:ext cx="1501052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2439" r="-3659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88274" y="4846766"/>
                <a:ext cx="17577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1+1/</m:t>
                      </m:r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</m:t>
                      </m:r>
                    </m:oMath>
                  </m:oMathPara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274" y="4846766"/>
                <a:ext cx="1757724" cy="307777"/>
              </a:xfrm>
              <a:prstGeom prst="rect">
                <a:avLst/>
              </a:prstGeom>
              <a:blipFill rotWithShape="0">
                <a:blip r:embed="rId16"/>
                <a:stretch>
                  <a:fillRect l="-1736" r="-312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624245" y="4846766"/>
                <a:ext cx="1304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</m:t>
                      </m:r>
                    </m:oMath>
                  </m:oMathPara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245" y="4846766"/>
                <a:ext cx="1304844" cy="307777"/>
              </a:xfrm>
              <a:prstGeom prst="rect">
                <a:avLst/>
              </a:prstGeom>
              <a:blipFill rotWithShape="0">
                <a:blip r:embed="rId17"/>
                <a:stretch>
                  <a:fillRect l="-2804" r="-420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133600" y="5522804"/>
                <a:ext cx="12333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&gt;−1</m:t>
                      </m:r>
                    </m:oMath>
                  </m:oMathPara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522804"/>
                <a:ext cx="1233351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2970" r="-396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66009" y="5522804"/>
                <a:ext cx="15010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1/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&lt;−1</m:t>
                      </m:r>
                    </m:oMath>
                  </m:oMathPara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009" y="5522804"/>
                <a:ext cx="1501052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2439" r="-3659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888274" y="5522804"/>
                <a:ext cx="17577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1+1/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&lt;0</m:t>
                      </m:r>
                    </m:oMath>
                  </m:oMathPara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274" y="5522804"/>
                <a:ext cx="1757725" cy="307777"/>
              </a:xfrm>
              <a:prstGeom prst="rect">
                <a:avLst/>
              </a:prstGeom>
              <a:blipFill rotWithShape="0">
                <a:blip r:embed="rId20"/>
                <a:stretch>
                  <a:fillRect l="-1736" r="-312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4245" y="5522804"/>
                <a:ext cx="1304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&lt;0</m:t>
                      </m:r>
                    </m:oMath>
                  </m:oMathPara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245" y="5522804"/>
                <a:ext cx="1304844" cy="307777"/>
              </a:xfrm>
              <a:prstGeom prst="rect">
                <a:avLst/>
              </a:prstGeom>
              <a:blipFill rotWithShape="0">
                <a:blip r:embed="rId21"/>
                <a:stretch>
                  <a:fillRect l="-2804" r="-420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133600" y="6202890"/>
                <a:ext cx="12333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=−1</m:t>
                      </m:r>
                    </m:oMath>
                  </m:oMathPara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6202890"/>
                <a:ext cx="1233351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2970" r="-396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366009" y="6202890"/>
                <a:ext cx="15010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1/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=−1</m:t>
                      </m:r>
                    </m:oMath>
                  </m:oMathPara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009" y="6202890"/>
                <a:ext cx="1501052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2439" r="-3659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888274" y="6202890"/>
                <a:ext cx="17577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1+1/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274" y="6202890"/>
                <a:ext cx="1757725" cy="307777"/>
              </a:xfrm>
              <a:prstGeom prst="rect">
                <a:avLst/>
              </a:prstGeom>
              <a:blipFill rotWithShape="0">
                <a:blip r:embed="rId24"/>
                <a:stretch>
                  <a:fillRect l="-1736" r="-312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24245" y="6202890"/>
                <a:ext cx="13048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245" y="6202890"/>
                <a:ext cx="1304844" cy="307777"/>
              </a:xfrm>
              <a:prstGeom prst="rect">
                <a:avLst/>
              </a:prstGeom>
              <a:blipFill rotWithShape="0">
                <a:blip r:embed="rId25"/>
                <a:stretch>
                  <a:fillRect l="-2804" r="-420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7181938" y="3592514"/>
            <a:ext cx="1504862" cy="9906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59538" y="4800600"/>
            <a:ext cx="1041462" cy="40011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59538" y="5486400"/>
            <a:ext cx="1041462" cy="40011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59538" y="6156723"/>
            <a:ext cx="1041462" cy="40011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22" grpId="0"/>
      <p:bldP spid="24" grpId="0"/>
      <p:bldP spid="25" grpId="0"/>
      <p:bldP spid="2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1" grpId="0" animBg="1"/>
      <p:bldP spid="42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H="1" flipV="1">
            <a:off x="4948747" y="3919234"/>
            <a:ext cx="1616964" cy="63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576258" y="3919234"/>
            <a:ext cx="0" cy="12401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948748" y="1552212"/>
            <a:ext cx="0" cy="3607161"/>
          </a:xfrm>
          <a:prstGeom prst="line">
            <a:avLst/>
          </a:prstGeom>
          <a:ln w="38100">
            <a:solidFill>
              <a:schemeClr val="bg2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6752328" y="3355793"/>
            <a:ext cx="0" cy="3607161"/>
          </a:xfrm>
          <a:prstGeom prst="line">
            <a:avLst/>
          </a:prstGeom>
          <a:ln w="38100">
            <a:solidFill>
              <a:schemeClr val="bg2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48748" y="2271349"/>
            <a:ext cx="2895599" cy="2888023"/>
          </a:xfrm>
          <a:prstGeom prst="lin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555909" y="5020873"/>
                <a:ext cx="4356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909" y="5020873"/>
                <a:ext cx="435691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415347" y="1143000"/>
                <a:ext cx="1066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𝒑</m:t>
                      </m:r>
                      <m:r>
                        <a:rPr lang="en-US" b="1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𝑜𝑟</m:t>
                      </m:r>
                      <m:r>
                        <a:rPr lang="en-US" b="1" i="1" smtClean="0">
                          <a:latin typeface="Cambria Math" charset="0"/>
                        </a:rPr>
                        <m:t> </m:t>
                      </m:r>
                      <m:r>
                        <a:rPr lang="en-US" b="1" i="1" smtClean="0">
                          <a:latin typeface="Cambria Math" charset="0"/>
                        </a:rPr>
                        <m:t>𝑴𝑹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347" y="1143000"/>
                <a:ext cx="1066800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14666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143000" y="1276290"/>
                <a:ext cx="2220672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=24−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276290"/>
                <a:ext cx="222067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98192" y="2390401"/>
                <a:ext cx="2721707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=24−2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92" y="2390401"/>
                <a:ext cx="2721707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4948747" y="2294939"/>
            <a:ext cx="1627511" cy="2864433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491547" y="2126087"/>
                <a:ext cx="4356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24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547" y="2126087"/>
                <a:ext cx="435691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>
            <a:spLocks noChangeAspect="1"/>
          </p:cNvSpPr>
          <p:nvPr/>
        </p:nvSpPr>
        <p:spPr>
          <a:xfrm>
            <a:off x="4893883" y="2252472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695469" y="5242435"/>
                <a:ext cx="2977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24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69" y="5242435"/>
                <a:ext cx="29775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8367" r="-2244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/>
          <p:cNvSpPr>
            <a:spLocks noChangeAspect="1"/>
          </p:cNvSpPr>
          <p:nvPr/>
        </p:nvSpPr>
        <p:spPr>
          <a:xfrm>
            <a:off x="7768147" y="5105400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427380" y="5242435"/>
                <a:ext cx="2977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𝟏𝟐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380" y="5242435"/>
                <a:ext cx="29775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449" r="-2653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653518" y="4538625"/>
                <a:ext cx="4356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18" y="4538625"/>
                <a:ext cx="4356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9444" t="-2222" r="-4027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335216" y="4542742"/>
                <a:ext cx="7888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𝑴𝑹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216" y="4542742"/>
                <a:ext cx="78884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154" r="-100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7200" y="4197785"/>
                <a:ext cx="24505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is </a:t>
                </a:r>
                <a:r>
                  <a:rPr lang="en-US" sz="2000" b="1" i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elastic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⟺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𝑀𝑅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&gt;0</m:t>
                    </m:r>
                  </m:oMath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97785"/>
                <a:ext cx="2450594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2736" t="-26000" r="-49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200" y="4873823"/>
                <a:ext cx="26144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is </a:t>
                </a:r>
                <a:r>
                  <a:rPr lang="en-US" sz="2000" b="1" i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inelastic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⟺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𝑀𝑅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&lt;0</m:t>
                    </m:r>
                  </m:oMath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73823"/>
                <a:ext cx="2614498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2564" t="-26000" r="-256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7200" y="3505200"/>
                <a:ext cx="25022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is </a:t>
                </a:r>
                <a:r>
                  <a:rPr lang="en-US" sz="2000" b="1" i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unitary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⟺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𝑀𝑅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05200"/>
                <a:ext cx="2502288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2683" t="-26000" r="-268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>
            <a:spLocks noChangeAspect="1"/>
          </p:cNvSpPr>
          <p:nvPr/>
        </p:nvSpPr>
        <p:spPr>
          <a:xfrm>
            <a:off x="6510528" y="3843034"/>
            <a:ext cx="118872" cy="11887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6510528" y="5095762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1547" y="3780734"/>
                <a:ext cx="4356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547" y="3780734"/>
                <a:ext cx="435691" cy="276999"/>
              </a:xfrm>
              <a:prstGeom prst="rect">
                <a:avLst/>
              </a:prstGeom>
              <a:blipFill rotWithShape="0">
                <a:blip r:embed="rId1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20611256">
                <a:off x="6658999" y="3535257"/>
                <a:ext cx="6842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𝜺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</m:t>
                      </m:r>
                    </m:oMath>
                  </m:oMathPara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11256">
                <a:off x="6658999" y="3535257"/>
                <a:ext cx="684290" cy="307777"/>
              </a:xfrm>
              <a:prstGeom prst="rect">
                <a:avLst/>
              </a:prstGeom>
              <a:blipFill rotWithShape="0">
                <a:blip r:embed="rId16"/>
                <a:stretch>
                  <a:fillRect r="-6504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44972" y="3505200"/>
                <a:ext cx="12391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=12</m:t>
                      </m:r>
                    </m:oMath>
                  </m:oMathPara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972" y="3505200"/>
                <a:ext cx="1239122" cy="307777"/>
              </a:xfrm>
              <a:prstGeom prst="rect">
                <a:avLst/>
              </a:prstGeom>
              <a:blipFill rotWithShape="0">
                <a:blip r:embed="rId17"/>
                <a:stretch>
                  <a:fillRect l="-2956" r="-44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71698" y="4873823"/>
                <a:ext cx="12391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&gt;12</m:t>
                      </m:r>
                    </m:oMath>
                  </m:oMathPara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98" y="4873823"/>
                <a:ext cx="1239122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2956" r="-394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896912" y="4197785"/>
                <a:ext cx="12871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&lt;12</m:t>
                      </m:r>
                    </m:oMath>
                  </m:oMathPara>
                </a14:m>
                <a:endParaRPr lang="en-US" sz="20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12" y="4197785"/>
                <a:ext cx="1287182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5687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959297" y="4939860"/>
            <a:ext cx="1551230" cy="389327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57800" y="5559623"/>
                <a:ext cx="95411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𝑸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𝟏𝟐</m:t>
                      </m:r>
                    </m:oMath>
                  </m:oMathPara>
                </a14:m>
                <a:endParaRPr lang="en-US" sz="20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559623"/>
                <a:ext cx="954116" cy="307777"/>
              </a:xfrm>
              <a:prstGeom prst="rect">
                <a:avLst/>
              </a:prstGeom>
              <a:blipFill rotWithShape="0">
                <a:blip r:embed="rId20"/>
                <a:stretch>
                  <a:fillRect l="-5128" r="-2564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 rot="2739279">
            <a:off x="4690377" y="2858048"/>
            <a:ext cx="2163556" cy="389327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20418971">
            <a:off x="5728476" y="2187898"/>
            <a:ext cx="13361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Demand is 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elastic</a:t>
            </a:r>
            <a:endParaRPr lang="en-US" sz="20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6611769" y="4939860"/>
            <a:ext cx="1156377" cy="389327"/>
          </a:xfrm>
          <a:prstGeom prst="ellips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712899" y="5559623"/>
                <a:ext cx="95411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𝑸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𝟏𝟐</m:t>
                      </m:r>
                    </m:oMath>
                  </m:oMathPara>
                </a14:m>
                <a:endParaRPr lang="en-US" sz="2000" b="1" i="1" dirty="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899" y="5559623"/>
                <a:ext cx="954116" cy="307777"/>
              </a:xfrm>
              <a:prstGeom prst="rect">
                <a:avLst/>
              </a:prstGeom>
              <a:blipFill rotWithShape="0">
                <a:blip r:embed="rId21"/>
                <a:stretch>
                  <a:fillRect l="-4459" r="-2548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/>
          <p:cNvSpPr/>
          <p:nvPr/>
        </p:nvSpPr>
        <p:spPr>
          <a:xfrm rot="2722087">
            <a:off x="6430621" y="4343962"/>
            <a:ext cx="1640537" cy="389327"/>
          </a:xfrm>
          <a:prstGeom prst="ellips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20418971">
            <a:off x="7379830" y="3788442"/>
            <a:ext cx="13361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Demand is </a:t>
            </a:r>
            <a:r>
              <a:rPr lang="en-US" sz="2000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inelastic</a:t>
            </a:r>
            <a:endParaRPr lang="en-US" sz="2000" i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Curved Connector 10"/>
          <p:cNvCxnSpPr>
            <a:stCxn id="50" idx="1"/>
            <a:endCxn id="54" idx="1"/>
          </p:cNvCxnSpPr>
          <p:nvPr/>
        </p:nvCxnSpPr>
        <p:spPr>
          <a:xfrm rot="10800000" flipV="1">
            <a:off x="898192" y="1476344"/>
            <a:ext cx="244808" cy="1114111"/>
          </a:xfrm>
          <a:prstGeom prst="curvedConnector3">
            <a:avLst>
              <a:gd name="adj1" fmla="val 257778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69470" y="3467307"/>
            <a:ext cx="946919" cy="40011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200400" y="4168518"/>
            <a:ext cx="946919" cy="40011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429000" y="4842325"/>
            <a:ext cx="946919" cy="40011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90" grpId="0"/>
      <p:bldP spid="92" grpId="0"/>
      <p:bldP spid="23" grpId="0"/>
      <p:bldP spid="24" grpId="0"/>
      <p:bldP spid="25" grpId="0"/>
      <p:bldP spid="31" grpId="0" animBg="1"/>
      <p:bldP spid="34" grpId="0" animBg="1"/>
      <p:bldP spid="35" grpId="0"/>
      <p:bldP spid="37" grpId="0"/>
      <p:bldP spid="38" grpId="0"/>
      <p:bldP spid="39" grpId="0"/>
      <p:bldP spid="42" grpId="0"/>
      <p:bldP spid="8" grpId="0" animBg="1"/>
      <p:bldP spid="43" grpId="0"/>
      <p:bldP spid="44" grpId="0" animBg="1"/>
      <p:bldP spid="49" grpId="0"/>
      <p:bldP spid="51" grpId="0" animBg="1"/>
      <p:bldP spid="58" grpId="0"/>
      <p:bldP spid="59" grpId="0" animBg="1"/>
      <p:bldP spid="61" grpId="0"/>
      <p:bldP spid="65" grpId="0" animBg="1"/>
      <p:bldP spid="66" grpId="0" animBg="1"/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1175" y="1001524"/>
            <a:ext cx="558165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</a:t>
            </a:r>
            <a:r>
              <a:rPr lang="en-US" sz="2600" smtClean="0">
                <a:latin typeface="Times New Roman" charset="0"/>
                <a:ea typeface="Times New Roman" charset="0"/>
                <a:cs typeface="Times New Roman" charset="0"/>
              </a:rPr>
              <a:t>the following inverse demand: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461664" y="1752600"/>
                <a:ext cx="222067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=24−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64" y="1752600"/>
                <a:ext cx="2220672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28887" y="2438400"/>
                <a:ext cx="4086225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What is the expression of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en-US" sz="26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?</a:t>
                </a:r>
                <a:endParaRPr lang="en-US" sz="26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887" y="2438400"/>
                <a:ext cx="4086225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 l="-2090" t="-11111" r="-2090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90600" y="3363914"/>
                <a:ext cx="1410579" cy="827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𝑑𝑄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363914"/>
                <a:ext cx="1410579" cy="8270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0600" y="4572000"/>
                <a:ext cx="522707" cy="827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𝑑𝑄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522707" cy="8270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90600" y="5848290"/>
                <a:ext cx="171777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=24−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848290"/>
                <a:ext cx="1717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708378" y="5848290"/>
                <a:ext cx="224888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=24−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378" y="5848290"/>
                <a:ext cx="224888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3200400" y="5848290"/>
            <a:ext cx="1756863" cy="47631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urved Connector 34"/>
          <p:cNvCxnSpPr>
            <a:stCxn id="32" idx="1"/>
            <a:endCxn id="31" idx="1"/>
          </p:cNvCxnSpPr>
          <p:nvPr/>
        </p:nvCxnSpPr>
        <p:spPr>
          <a:xfrm rot="10800000">
            <a:off x="990600" y="4985543"/>
            <a:ext cx="12700" cy="1062802"/>
          </a:xfrm>
          <a:prstGeom prst="curvedConnector3">
            <a:avLst>
              <a:gd name="adj1" fmla="val 3868969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519821" y="4572000"/>
                <a:ext cx="1828001" cy="830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[24−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]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821" y="4572000"/>
                <a:ext cx="1828001" cy="8301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52800" y="4785488"/>
                <a:ext cx="86684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i="1" smtClean="0">
                          <a:latin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785488"/>
                <a:ext cx="866840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3693567" y="4800600"/>
            <a:ext cx="649833" cy="383119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/>
          <p:cNvCxnSpPr>
            <a:stCxn id="31" idx="1"/>
            <a:endCxn id="30" idx="1"/>
          </p:cNvCxnSpPr>
          <p:nvPr/>
        </p:nvCxnSpPr>
        <p:spPr>
          <a:xfrm rot="10800000">
            <a:off x="990600" y="3777457"/>
            <a:ext cx="12700" cy="1208086"/>
          </a:xfrm>
          <a:prstGeom prst="curvedConnector3">
            <a:avLst>
              <a:gd name="adj1" fmla="val 3786205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375641" y="3360796"/>
                <a:ext cx="2014975" cy="821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(24−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41" y="3360796"/>
                <a:ext cx="2014975" cy="82176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urved Connector 65"/>
          <p:cNvCxnSpPr>
            <a:stCxn id="28" idx="1"/>
          </p:cNvCxnSpPr>
          <p:nvPr/>
        </p:nvCxnSpPr>
        <p:spPr>
          <a:xfrm rot="10800000" flipV="1">
            <a:off x="2209800" y="1952654"/>
            <a:ext cx="1251864" cy="1411259"/>
          </a:xfrm>
          <a:prstGeom prst="curvedConnector2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343400" y="3360796"/>
                <a:ext cx="1383777" cy="81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=1</m:t>
                      </m:r>
                      <m:r>
                        <a:rPr lang="en-US" sz="260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24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360796"/>
                <a:ext cx="1383777" cy="81131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4632346" y="3292733"/>
            <a:ext cx="1143311" cy="974467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1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 animBg="1"/>
      <p:bldP spid="40" grpId="0"/>
      <p:bldP spid="41" grpId="0"/>
      <p:bldP spid="42" grpId="0" animBg="1"/>
      <p:bldP spid="65" grpId="0"/>
      <p:bldP spid="67" grpId="0"/>
      <p:bldP spid="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Market Power &amp; Shape of Demand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852612" y="1001524"/>
                <a:ext cx="5438775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Market power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is the ability of a firm to charge a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𝑝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above</a:t>
                </a:r>
                <a:r>
                  <a:rPr lang="en-US" sz="2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𝑀𝐶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12" y="1001524"/>
                <a:ext cx="5438775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l="-1121" t="-6122" r="-2578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" name="Picture 1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01524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397" y="2497304"/>
                <a:ext cx="153048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𝑀𝑅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397" y="2497304"/>
                <a:ext cx="153048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 rot="20413969">
            <a:off x="554852" y="1826128"/>
            <a:ext cx="1308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Profit maximizing condition!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24200" y="2287792"/>
                <a:ext cx="1774588" cy="760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mr-IN" sz="26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mr-IN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287792"/>
                <a:ext cx="1774588" cy="7602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76800" y="2287792"/>
                <a:ext cx="2600904" cy="819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sz="26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mr-IN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𝑀𝐶</m:t>
                          </m:r>
                        </m:den>
                      </m:f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1+1/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87792"/>
                <a:ext cx="2600904" cy="8191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5334000" y="2221213"/>
            <a:ext cx="2143704" cy="974467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 rot="591142">
                <a:off x="7451145" y="2108282"/>
                <a:ext cx="166304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/</m:t>
                    </m:r>
                    <m:r>
                      <a:rPr lang="en-US" altLang="en-US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𝑀𝐶</m:t>
                    </m:r>
                  </m:oMath>
                </a14:m>
                <a:r>
                  <a:rPr lang="en-US" alt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depends </a:t>
                </a:r>
                <a:r>
                  <a:rPr lang="en-US" altLang="en-US" i="1" u="sng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only</a:t>
                </a:r>
                <a:r>
                  <a:rPr lang="en-US" altLang="en-US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on the elasticity of </a:t>
                </a:r>
                <a:r>
                  <a:rPr lang="en-US" alt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demand!</a:t>
                </a:r>
                <a:endParaRPr lang="en-US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91142">
                <a:off x="7451145" y="2108282"/>
                <a:ext cx="1663048" cy="1200329"/>
              </a:xfrm>
              <a:prstGeom prst="rect">
                <a:avLst/>
              </a:prstGeom>
              <a:blipFill rotWithShape="0">
                <a:blip r:embed="rId8"/>
                <a:stretch>
                  <a:fillRect r="-3300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162437"/>
                  </p:ext>
                </p:extLst>
              </p:nvPr>
            </p:nvGraphicFramePr>
            <p:xfrm>
              <a:off x="657701" y="3352800"/>
              <a:ext cx="3352800" cy="3235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/>
                    <a:gridCol w="1676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Elasticity of Demand (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𝜺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𝒑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/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𝑴𝑪</m:t>
                                </m:r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Ratio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-1.01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101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-1.1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-2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-3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-5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1.25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-10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1.11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-100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1.01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162437"/>
                  </p:ext>
                </p:extLst>
              </p:nvPr>
            </p:nvGraphicFramePr>
            <p:xfrm>
              <a:off x="657701" y="3352800"/>
              <a:ext cx="3352800" cy="3235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/>
                    <a:gridCol w="16764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t="-4762" r="-9963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0364" t="-4762" b="-42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-1.01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101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-1.1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-2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-3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1.5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-5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1.25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-10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1.11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-100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1.01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6200000">
                <a:off x="-150912" y="4453673"/>
                <a:ext cx="1219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less</a:t>
                </a:r>
                <a:r>
                  <a:rPr lang="en-US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elastic </a:t>
                </a:r>
                <a14:m>
                  <m:oMath xmlns:m="http://schemas.openxmlformats.org/officeDocument/2006/math">
                    <m:r>
                      <a:rPr lang="is-IS" sz="1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endParaRPr lang="en-US" sz="1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50912" y="4453673"/>
                <a:ext cx="1219202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4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rot="16200000">
                <a:off x="-189941" y="5788102"/>
                <a:ext cx="1297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</m:oMath>
                </a14:m>
                <a:r>
                  <a:rPr lang="en-US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4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more</a:t>
                </a:r>
                <a:r>
                  <a:rPr lang="en-US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elastic</a:t>
                </a:r>
                <a:endParaRPr lang="en-US" sz="1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89941" y="5788102"/>
                <a:ext cx="1297261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4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24373" y="5562600"/>
                <a:ext cx="3610027" cy="833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/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𝑀𝐶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]</m:t>
                          </m:r>
                        </m:num>
                        <m:den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mr-IN" sz="2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373" y="5562600"/>
                <a:ext cx="3610027" cy="83381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13102" y="3657600"/>
                <a:ext cx="3581400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en-US" b="1" i="1" dirty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more</a:t>
                </a:r>
                <a:r>
                  <a:rPr lang="en-US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 elastic the demand </a:t>
                </a:r>
                <a:r>
                  <a:rPr lang="en-US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curve (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↓</m:t>
                    </m:r>
                  </m:oMath>
                </a14:m>
                <a:r>
                  <a:rPr lang="en-US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), </a:t>
                </a:r>
                <a:r>
                  <a:rPr lang="en-US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en-US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less</a:t>
                </a:r>
                <a:r>
                  <a:rPr lang="en-US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 a monopoly can raise its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</m:oMath>
                </a14:m>
                <a:r>
                  <a:rPr lang="en-US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above the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𝑴𝑪</m:t>
                    </m:r>
                  </m:oMath>
                </a14:m>
                <a:r>
                  <a:rPr lang="en-US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(and vice versa</a:t>
                </a:r>
                <a:r>
                  <a:rPr lang="en-US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)!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102" y="3657600"/>
                <a:ext cx="3581400" cy="923330"/>
              </a:xfrm>
              <a:prstGeom prst="rect">
                <a:avLst/>
              </a:prstGeom>
              <a:blipFill rotWithShape="0">
                <a:blip r:embed="rId13"/>
                <a:stretch>
                  <a:fillRect l="-1193" t="-3311" r="-1193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5551566" y="4800600"/>
            <a:ext cx="230447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Formally: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239101" y="3997960"/>
            <a:ext cx="0" cy="25908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91000" y="4800600"/>
            <a:ext cx="723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more</a:t>
            </a:r>
            <a:r>
              <a:rPr lang="en-US" sz="14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market power</a:t>
            </a:r>
            <a:endParaRPr lang="en-US" sz="1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2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  <p:bldP spid="25" grpId="0"/>
      <p:bldP spid="26" grpId="0"/>
      <p:bldP spid="27" grpId="0" animBg="1"/>
      <p:bldP spid="6" grpId="0"/>
      <p:bldP spid="8" grpId="0"/>
      <p:bldP spid="32" grpId="0"/>
      <p:bldP spid="10" grpId="0"/>
      <p:bldP spid="12" grpId="0" animBg="1"/>
      <p:bldP spid="37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Lerner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76450" y="2076530"/>
                <a:ext cx="1925655" cy="81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𝐿𝐼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𝑀𝐶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450" y="2076530"/>
                <a:ext cx="1925655" cy="8190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478078" y="1001524"/>
            <a:ext cx="4187843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Measures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price markup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01524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00400" y="2076530"/>
                <a:ext cx="1512272" cy="81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=1−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𝑀𝐶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076530"/>
                <a:ext cx="1512272" cy="8190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24400" y="2076530"/>
                <a:ext cx="2110065" cy="760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=1−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076530"/>
                <a:ext cx="2110065" cy="7602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 rot="20933537">
                <a:off x="4642509" y="1533192"/>
                <a:ext cx="1304395" cy="504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𝑀𝐶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1+1/</m:t>
                          </m:r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3537">
                <a:off x="4642509" y="1533192"/>
                <a:ext cx="1304395" cy="50411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58000" y="2076530"/>
                <a:ext cx="922432" cy="75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mr-IN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076530"/>
                <a:ext cx="922432" cy="75168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247255" y="1905001"/>
            <a:ext cx="2029345" cy="11430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146032" y="1905001"/>
            <a:ext cx="776382" cy="11430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050034"/>
                  </p:ext>
                </p:extLst>
              </p:nvPr>
            </p:nvGraphicFramePr>
            <p:xfrm>
              <a:off x="657701" y="3352800"/>
              <a:ext cx="3352800" cy="3235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/>
                    <a:gridCol w="1676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Elasticity of Demand (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𝜺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Lerner</a:t>
                          </a:r>
                        </a:p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Index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-1.01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0.99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-1.1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0.91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-2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0.50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-3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0.33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-5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0.20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-10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0.10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-100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050034"/>
                  </p:ext>
                </p:extLst>
              </p:nvPr>
            </p:nvGraphicFramePr>
            <p:xfrm>
              <a:off x="657701" y="3352800"/>
              <a:ext cx="3352800" cy="3235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/>
                    <a:gridCol w="16764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t="-4762" r="-9963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Lerner</a:t>
                          </a:r>
                        </a:p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Index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-1.01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0.99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-1.1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0.91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-2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0.50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-3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0.33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-5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0.20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-10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0.10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-100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0.01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6200000">
                <a:off x="-150912" y="4453673"/>
                <a:ext cx="1219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less</a:t>
                </a:r>
                <a:r>
                  <a:rPr lang="en-US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elastic </a:t>
                </a:r>
                <a14:m>
                  <m:oMath xmlns:m="http://schemas.openxmlformats.org/officeDocument/2006/math">
                    <m:r>
                      <a:rPr lang="is-IS" sz="1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endParaRPr lang="en-US" sz="1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50912" y="4453673"/>
                <a:ext cx="1219202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4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rot="16200000">
                <a:off x="-189941" y="5788102"/>
                <a:ext cx="12972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</m:oMath>
                </a14:m>
                <a:r>
                  <a:rPr lang="en-US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4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more</a:t>
                </a:r>
                <a:r>
                  <a:rPr lang="en-US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elastic</a:t>
                </a:r>
                <a:endParaRPr lang="en-US" sz="14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89941" y="5788102"/>
                <a:ext cx="1297261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4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065502" y="3657600"/>
                <a:ext cx="3316498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en-US" b="1" i="1" dirty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more</a:t>
                </a:r>
                <a:r>
                  <a:rPr lang="en-US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 elastic the demand </a:t>
                </a:r>
                <a:r>
                  <a:rPr lang="en-US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curve (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↓</m:t>
                    </m:r>
                  </m:oMath>
                </a14:m>
                <a:r>
                  <a:rPr lang="en-US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), </a:t>
                </a:r>
                <a:r>
                  <a:rPr lang="en-US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en-US" alt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smaller</a:t>
                </a:r>
                <a:r>
                  <a:rPr lang="en-US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𝑳𝑰</m:t>
                    </m:r>
                  </m:oMath>
                </a14:m>
                <a:r>
                  <a:rPr lang="en-US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(</a:t>
                </a:r>
                <a:r>
                  <a:rPr lang="en-US" altLang="en-US" dirty="0">
                    <a:latin typeface="Times New Roman" charset="0"/>
                    <a:ea typeface="Times New Roman" charset="0"/>
                    <a:cs typeface="Times New Roman" charset="0"/>
                  </a:rPr>
                  <a:t>and vice versa</a:t>
                </a:r>
                <a:r>
                  <a:rPr lang="en-US" alt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)!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502" y="3657600"/>
                <a:ext cx="3316498" cy="923330"/>
              </a:xfrm>
              <a:prstGeom prst="rect">
                <a:avLst/>
              </a:prstGeom>
              <a:blipFill rotWithShape="0">
                <a:blip r:embed="rId12"/>
                <a:stretch>
                  <a:fillRect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733127" y="5562600"/>
                <a:ext cx="1981247" cy="75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𝐿𝐼</m:t>
                          </m:r>
                        </m:num>
                        <m:den>
                          <m:r>
                            <a:rPr lang="en-US" sz="26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mr-IN" sz="2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127" y="5562600"/>
                <a:ext cx="1981247" cy="75969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5551566" y="4800600"/>
            <a:ext cx="230447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Formally: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239101" y="3997960"/>
            <a:ext cx="0" cy="259080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91000" y="4800600"/>
            <a:ext cx="723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more</a:t>
            </a:r>
            <a:r>
              <a:rPr lang="en-US" sz="14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market power</a:t>
            </a:r>
            <a:endParaRPr lang="en-US" sz="1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2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2" grpId="0"/>
      <p:bldP spid="23" grpId="0"/>
      <p:bldP spid="28" grpId="0" animBg="1"/>
      <p:bldP spid="29" grpId="0" animBg="1"/>
      <p:bldP spid="31" grpId="0"/>
      <p:bldP spid="33" grpId="0"/>
      <p:bldP spid="34" grpId="0" animBg="1"/>
      <p:bldP spid="35" grpId="0"/>
      <p:bldP spid="36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76819" y="1001524"/>
                <a:ext cx="5390361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𝑝</m:t>
                    </m:r>
                    <m:r>
                      <a:rPr lang="en-US" sz="2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=500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𝑀𝐶</m:t>
                    </m:r>
                    <m:r>
                      <a:rPr lang="en-US" sz="2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=220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19" y="1001524"/>
                <a:ext cx="5390361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l="-905" t="-11111" r="-905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759742" y="1676400"/>
            <a:ext cx="5624513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price elasticity of demand?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38446" y="4743530"/>
                <a:ext cx="1925655" cy="81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𝐿𝐼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𝑀𝐶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46" y="4743530"/>
                <a:ext cx="1925655" cy="8190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84732" y="4743530"/>
                <a:ext cx="2992422" cy="759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500−220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500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=0.56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32" y="4743530"/>
                <a:ext cx="2992422" cy="7598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338446" y="2905919"/>
                <a:ext cx="1330171" cy="75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𝐿𝐼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mr-IN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46" y="2905919"/>
                <a:ext cx="1330171" cy="7516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709915" y="2905919"/>
                <a:ext cx="1794017" cy="749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mr-IN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𝐿𝐼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915" y="2905919"/>
                <a:ext cx="1794017" cy="7491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 flipV="1">
            <a:off x="4503932" y="3733800"/>
            <a:ext cx="1211068" cy="1087882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545230" y="2905919"/>
                <a:ext cx="2660921" cy="75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0.56</m:t>
                          </m:r>
                        </m:den>
                      </m:f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sz="2600" b="0" i="1" smtClean="0">
                          <a:latin typeface="Cambria Math" charset="0"/>
                        </a:rPr>
                        <m:t>−1.78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230" y="2905919"/>
                <a:ext cx="2660921" cy="7517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5521403" y="4876800"/>
            <a:ext cx="776382" cy="5715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72200" y="2994727"/>
            <a:ext cx="1094980" cy="5715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1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2" grpId="0"/>
      <p:bldP spid="37" grpId="0"/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28600" y="457200"/>
            <a:ext cx="22098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Nature of Firms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1028458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Production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" y="2019300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Costs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7</a:t>
            </a:r>
          </a:p>
        </p:txBody>
      </p:sp>
      <p:cxnSp>
        <p:nvCxnSpPr>
          <p:cNvPr id="33" name="Straight Arrow Connector 32"/>
          <p:cNvCxnSpPr>
            <a:stCxn id="30" idx="2"/>
            <a:endCxn id="32" idx="0"/>
          </p:cNvCxnSpPr>
          <p:nvPr/>
        </p:nvCxnSpPr>
        <p:spPr>
          <a:xfrm>
            <a:off x="1333500" y="1638058"/>
            <a:ext cx="0" cy="38124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43200" y="1447800"/>
            <a:ext cx="22860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Competitive Markets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02000" y="1905000"/>
            <a:ext cx="12192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Perfect Competition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63900" y="3086100"/>
            <a:ext cx="12954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Properties of Competition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9</a:t>
            </a:r>
          </a:p>
        </p:txBody>
      </p:sp>
      <p:cxnSp>
        <p:nvCxnSpPr>
          <p:cNvPr id="41" name="Straight Arrow Connector 40"/>
          <p:cNvCxnSpPr>
            <a:stCxn id="39" idx="2"/>
            <a:endCxn id="40" idx="0"/>
          </p:cNvCxnSpPr>
          <p:nvPr/>
        </p:nvCxnSpPr>
        <p:spPr>
          <a:xfrm>
            <a:off x="391160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76600" y="4267200"/>
            <a:ext cx="12954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General Equilibrium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8600" y="3276600"/>
            <a:ext cx="22098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Consumer Behavior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2950" y="3733800"/>
            <a:ext cx="1198536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Consumer’s Choice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3</a:t>
            </a:r>
          </a:p>
        </p:txBody>
      </p:sp>
      <p:cxnSp>
        <p:nvCxnSpPr>
          <p:cNvPr id="38" name="Straight Arrow Connector 37"/>
          <p:cNvCxnSpPr>
            <a:stCxn id="40" idx="1"/>
            <a:endCxn id="47" idx="3"/>
          </p:cNvCxnSpPr>
          <p:nvPr/>
        </p:nvCxnSpPr>
        <p:spPr>
          <a:xfrm flipH="1">
            <a:off x="1941486" y="3505200"/>
            <a:ext cx="1322414" cy="647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3"/>
            <a:endCxn id="39" idx="1"/>
          </p:cNvCxnSpPr>
          <p:nvPr/>
        </p:nvCxnSpPr>
        <p:spPr>
          <a:xfrm>
            <a:off x="1905000" y="2324100"/>
            <a:ext cx="1397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1"/>
          </p:cNvCxnSpPr>
          <p:nvPr/>
        </p:nvCxnSpPr>
        <p:spPr>
          <a:xfrm>
            <a:off x="1941486" y="4152900"/>
            <a:ext cx="1335114" cy="5334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334000" y="1447800"/>
            <a:ext cx="20574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Power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15000" y="1905000"/>
            <a:ext cx="1257300" cy="838200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Monopoly &amp; Monopsony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Ch. 11</a:t>
            </a:r>
          </a:p>
        </p:txBody>
      </p:sp>
      <p:cxnSp>
        <p:nvCxnSpPr>
          <p:cNvPr id="76" name="Straight Arrow Connector 75"/>
          <p:cNvCxnSpPr>
            <a:stCxn id="42" idx="3"/>
            <a:endCxn id="63" idx="1"/>
          </p:cNvCxnSpPr>
          <p:nvPr/>
        </p:nvCxnSpPr>
        <p:spPr>
          <a:xfrm flipV="1">
            <a:off x="4572000" y="2324100"/>
            <a:ext cx="1143000" cy="2362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15000" y="30861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Pricing &amp; Advertising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12</a:t>
            </a:r>
          </a:p>
        </p:txBody>
      </p:sp>
      <p:cxnSp>
        <p:nvCxnSpPr>
          <p:cNvPr id="84" name="Straight Arrow Connector 83"/>
          <p:cNvCxnSpPr>
            <a:stCxn id="63" idx="2"/>
            <a:endCxn id="81" idx="0"/>
          </p:cNvCxnSpPr>
          <p:nvPr/>
        </p:nvCxnSpPr>
        <p:spPr>
          <a:xfrm>
            <a:off x="634365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20000" y="3657600"/>
            <a:ext cx="12954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Game Theory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13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8" name="Straight Arrow Connector 87"/>
          <p:cNvCxnSpPr>
            <a:stCxn id="81" idx="3"/>
            <a:endCxn id="87" idx="1"/>
          </p:cNvCxnSpPr>
          <p:nvPr/>
        </p:nvCxnSpPr>
        <p:spPr>
          <a:xfrm>
            <a:off x="6972300" y="3505200"/>
            <a:ext cx="647700" cy="5715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715000" y="42672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Oligopoly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14</a:t>
            </a:r>
          </a:p>
        </p:txBody>
      </p:sp>
      <p:cxnSp>
        <p:nvCxnSpPr>
          <p:cNvPr id="94" name="Straight Arrow Connector 93"/>
          <p:cNvCxnSpPr>
            <a:stCxn id="87" idx="1"/>
            <a:endCxn id="93" idx="3"/>
          </p:cNvCxnSpPr>
          <p:nvPr/>
        </p:nvCxnSpPr>
        <p:spPr>
          <a:xfrm flipH="1">
            <a:off x="6972300" y="4076700"/>
            <a:ext cx="6477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597400" y="5715000"/>
            <a:ext cx="12573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Factor Markets</a:t>
            </a:r>
            <a:endParaRPr lang="en-US" sz="16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</a:t>
            </a:r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15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5" name="Straight Arrow Connector 104"/>
          <p:cNvCxnSpPr>
            <a:stCxn id="93" idx="2"/>
            <a:endCxn id="100" idx="0"/>
          </p:cNvCxnSpPr>
          <p:nvPr/>
        </p:nvCxnSpPr>
        <p:spPr>
          <a:xfrm flipH="1">
            <a:off x="5226050" y="5105400"/>
            <a:ext cx="11176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56418" y="4876800"/>
            <a:ext cx="1371600" cy="838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Choice under </a:t>
            </a:r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Uncertainty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7" name="Straight Arrow Connector 106"/>
          <p:cNvCxnSpPr>
            <a:stCxn id="100" idx="1"/>
            <a:endCxn id="106" idx="3"/>
          </p:cNvCxnSpPr>
          <p:nvPr/>
        </p:nvCxnSpPr>
        <p:spPr>
          <a:xfrm flipH="1" flipV="1">
            <a:off x="2028018" y="5295900"/>
            <a:ext cx="2569382" cy="838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54700" y="5715000"/>
            <a:ext cx="245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Labor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Capital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Exhaustible resources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3348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Ideal Market Structure!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9093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More Realistic Markets!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85880" y="228600"/>
            <a:ext cx="427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Where are we?</a:t>
            </a:r>
            <a:endParaRPr lang="en-US" sz="28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3571" y="783163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93571" y="1755215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33900" y="1676400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33900" y="2860357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93571" y="3505200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3900" y="3997643"/>
            <a:ext cx="38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solidFill>
                  <a:srgbClr val="00B050"/>
                </a:solidFill>
              </a:rPr>
              <a:t>✓</a:t>
            </a:r>
            <a:endParaRPr lang="en-US" sz="2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Effects of Market Power on Welfare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3" name="Picture 5" descr="Fig11_05_step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90"/>
          <a:stretch/>
        </p:blipFill>
        <p:spPr bwMode="auto">
          <a:xfrm>
            <a:off x="3333775" y="1143000"/>
            <a:ext cx="5334000" cy="38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63"/>
              <p:cNvSpPr>
                <a:spLocks noChangeArrowheads="1"/>
              </p:cNvSpPr>
              <p:nvPr/>
            </p:nvSpPr>
            <p:spPr bwMode="auto">
              <a:xfrm>
                <a:off x="5250879" y="5257800"/>
                <a:ext cx="99060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algn="ctr"/>
                <a:r>
                  <a:rPr lang="en-US" altLang="en-US" sz="1000" dirty="0" smtClean="0">
                    <a:solidFill>
                      <a:srgbClr val="000000"/>
                    </a:solidFill>
                    <a:latin typeface="Arial Bold" charset="0"/>
                  </a:rPr>
                  <a:t>Competition,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𝑸</m:t>
                        </m:r>
                      </m:e>
                      <m:sub>
                        <m: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en-US" b="1" dirty="0"/>
              </a:p>
            </p:txBody>
          </p:sp>
        </mc:Choice>
        <mc:Fallback xmlns="">
          <p:sp>
            <p:nvSpPr>
              <p:cNvPr id="3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0879" y="5257800"/>
                <a:ext cx="990600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6748" t="-32000" r="-613" b="-4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64"/>
              <p:cNvSpPr>
                <a:spLocks noChangeArrowheads="1"/>
              </p:cNvSpPr>
              <p:nvPr/>
            </p:nvSpPr>
            <p:spPr bwMode="auto">
              <a:xfrm>
                <a:off x="6580187" y="5257800"/>
                <a:ext cx="887413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algn="ctr"/>
                <a:r>
                  <a:rPr lang="en-US" altLang="en-US" sz="1000" dirty="0" smtClean="0">
                    <a:solidFill>
                      <a:srgbClr val="000000"/>
                    </a:solidFill>
                    <a:latin typeface="Arial Bold" charset="0"/>
                  </a:rPr>
                  <a:t>Monopoly,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𝑸</m:t>
                        </m:r>
                      </m:e>
                      <m:sub>
                        <m: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altLang="en-US" b="1" dirty="0"/>
              </a:p>
            </p:txBody>
          </p:sp>
        </mc:Choice>
        <mc:Fallback xmlns="">
          <p:sp>
            <p:nvSpPr>
              <p:cNvPr id="3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0187" y="5257800"/>
                <a:ext cx="887413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6849" t="-32000" r="-685" b="-4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69"/>
          <p:cNvSpPr>
            <a:spLocks noChangeArrowheads="1"/>
          </p:cNvSpPr>
          <p:nvPr/>
        </p:nvSpPr>
        <p:spPr bwMode="auto">
          <a:xfrm>
            <a:off x="8108975" y="5257800"/>
            <a:ext cx="5175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  <a:latin typeface="Arial Bold" charset="0"/>
              </a:rPr>
              <a:t>Change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70"/>
              <p:cNvSpPr>
                <a:spLocks noChangeArrowheads="1"/>
              </p:cNvSpPr>
              <p:nvPr/>
            </p:nvSpPr>
            <p:spPr bwMode="auto">
              <a:xfrm>
                <a:off x="3646552" y="5500688"/>
                <a:ext cx="130644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Consumer Surplus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𝐶𝑆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0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6552" y="5500688"/>
                <a:ext cx="1306448" cy="153888"/>
              </a:xfrm>
              <a:prstGeom prst="rect">
                <a:avLst/>
              </a:prstGeom>
              <a:blipFill rotWithShape="0">
                <a:blip r:embed="rId6"/>
                <a:stretch>
                  <a:fillRect l="-6047" t="-26923" r="-930" b="-42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88"/>
              <p:cNvSpPr>
                <a:spLocks noChangeArrowheads="1"/>
              </p:cNvSpPr>
              <p:nvPr/>
            </p:nvSpPr>
            <p:spPr bwMode="auto">
              <a:xfrm>
                <a:off x="3646552" y="5721350"/>
                <a:ext cx="122629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Producer Surplus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𝑃𝑆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1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6552" y="5721350"/>
                <a:ext cx="1226298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6468" t="-32000" r="-1990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111"/>
              <p:cNvSpPr>
                <a:spLocks noChangeArrowheads="1"/>
              </p:cNvSpPr>
              <p:nvPr/>
            </p:nvSpPr>
            <p:spPr bwMode="auto">
              <a:xfrm>
                <a:off x="3646552" y="5948363"/>
                <a:ext cx="125553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Welfare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𝑊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𝐶𝑆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𝑃𝑆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3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6552" y="5948363"/>
                <a:ext cx="1255537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6311" t="-32000" r="-3398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ine 136"/>
          <p:cNvSpPr>
            <a:spLocks noChangeShapeType="1"/>
          </p:cNvSpPr>
          <p:nvPr/>
        </p:nvSpPr>
        <p:spPr bwMode="auto">
          <a:xfrm flipV="1">
            <a:off x="3486175" y="5907088"/>
            <a:ext cx="5430837" cy="4286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37"/>
          <p:cNvSpPr>
            <a:spLocks noChangeShapeType="1"/>
          </p:cNvSpPr>
          <p:nvPr/>
        </p:nvSpPr>
        <p:spPr bwMode="auto">
          <a:xfrm flipV="1">
            <a:off x="3486174" y="6148388"/>
            <a:ext cx="5437187" cy="1904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38"/>
          <p:cNvSpPr>
            <a:spLocks noChangeShapeType="1"/>
          </p:cNvSpPr>
          <p:nvPr/>
        </p:nvSpPr>
        <p:spPr bwMode="auto">
          <a:xfrm flipV="1">
            <a:off x="3486174" y="5453063"/>
            <a:ext cx="5437188" cy="1488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72"/>
              <p:cNvSpPr>
                <a:spLocks noChangeArrowheads="1"/>
              </p:cNvSpPr>
              <p:nvPr/>
            </p:nvSpPr>
            <p:spPr bwMode="auto">
              <a:xfrm>
                <a:off x="5418910" y="5500688"/>
                <a:ext cx="65453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38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8910" y="5500688"/>
                <a:ext cx="654538" cy="169277"/>
              </a:xfrm>
              <a:prstGeom prst="rect">
                <a:avLst/>
              </a:prstGeom>
              <a:blipFill rotWithShape="0">
                <a:blip r:embed="rId9"/>
                <a:stretch>
                  <a:fillRect l="-4673" r="-3738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72"/>
              <p:cNvSpPr>
                <a:spLocks noChangeArrowheads="1"/>
              </p:cNvSpPr>
              <p:nvPr/>
            </p:nvSpPr>
            <p:spPr bwMode="auto">
              <a:xfrm>
                <a:off x="5530568" y="5716087"/>
                <a:ext cx="400944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39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30568" y="5716087"/>
                <a:ext cx="400944" cy="169277"/>
              </a:xfrm>
              <a:prstGeom prst="rect">
                <a:avLst/>
              </a:prstGeom>
              <a:blipFill rotWithShape="0">
                <a:blip r:embed="rId10"/>
                <a:stretch>
                  <a:fillRect l="-7576" r="-4545" b="-1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72"/>
              <p:cNvSpPr>
                <a:spLocks noChangeArrowheads="1"/>
              </p:cNvSpPr>
              <p:nvPr/>
            </p:nvSpPr>
            <p:spPr bwMode="auto">
              <a:xfrm>
                <a:off x="5137480" y="5938837"/>
                <a:ext cx="118712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42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7480" y="5938837"/>
                <a:ext cx="1187120" cy="169277"/>
              </a:xfrm>
              <a:prstGeom prst="rect">
                <a:avLst/>
              </a:prstGeom>
              <a:blipFill rotWithShape="0">
                <a:blip r:embed="rId11"/>
                <a:stretch>
                  <a:fillRect l="-2564" r="-1026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2"/>
              <p:cNvSpPr>
                <a:spLocks noChangeArrowheads="1"/>
              </p:cNvSpPr>
              <p:nvPr/>
            </p:nvSpPr>
            <p:spPr bwMode="auto">
              <a:xfrm>
                <a:off x="6904113" y="5500688"/>
                <a:ext cx="12958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4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4113" y="5500688"/>
                <a:ext cx="129587" cy="169277"/>
              </a:xfrm>
              <a:prstGeom prst="rect">
                <a:avLst/>
              </a:prstGeom>
              <a:blipFill rotWithShape="0">
                <a:blip r:embed="rId12"/>
                <a:stretch>
                  <a:fillRect l="-28571" r="-23810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72"/>
              <p:cNvSpPr>
                <a:spLocks noChangeArrowheads="1"/>
              </p:cNvSpPr>
              <p:nvPr/>
            </p:nvSpPr>
            <p:spPr bwMode="auto">
              <a:xfrm>
                <a:off x="6758736" y="5712143"/>
                <a:ext cx="405624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44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8736" y="5712143"/>
                <a:ext cx="405624" cy="169277"/>
              </a:xfrm>
              <a:prstGeom prst="rect">
                <a:avLst/>
              </a:prstGeom>
              <a:blipFill rotWithShape="0">
                <a:blip r:embed="rId13"/>
                <a:stretch>
                  <a:fillRect l="-7576" r="-6061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72"/>
              <p:cNvSpPr>
                <a:spLocks noChangeArrowheads="1"/>
              </p:cNvSpPr>
              <p:nvPr/>
            </p:nvSpPr>
            <p:spPr bwMode="auto">
              <a:xfrm>
                <a:off x="6636282" y="5938837"/>
                <a:ext cx="66524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45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6282" y="5938837"/>
                <a:ext cx="665247" cy="169277"/>
              </a:xfrm>
              <a:prstGeom prst="rect">
                <a:avLst/>
              </a:prstGeom>
              <a:blipFill rotWithShape="0">
                <a:blip r:embed="rId14"/>
                <a:stretch>
                  <a:fillRect l="-4587" r="-3670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72"/>
              <p:cNvSpPr>
                <a:spLocks noChangeArrowheads="1"/>
              </p:cNvSpPr>
              <p:nvPr/>
            </p:nvSpPr>
            <p:spPr bwMode="auto">
              <a:xfrm>
                <a:off x="7885962" y="5500688"/>
                <a:ext cx="931281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𝐶𝑆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46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85962" y="5500688"/>
                <a:ext cx="931281" cy="169277"/>
              </a:xfrm>
              <a:prstGeom prst="rect">
                <a:avLst/>
              </a:prstGeom>
              <a:blipFill rotWithShape="0">
                <a:blip r:embed="rId15"/>
                <a:stretch>
                  <a:fillRect r="-3289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72"/>
              <p:cNvSpPr>
                <a:spLocks noChangeArrowheads="1"/>
              </p:cNvSpPr>
              <p:nvPr/>
            </p:nvSpPr>
            <p:spPr bwMode="auto">
              <a:xfrm>
                <a:off x="7936007" y="5712143"/>
                <a:ext cx="83118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𝑃𝑆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47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6007" y="5712143"/>
                <a:ext cx="831189" cy="169277"/>
              </a:xfrm>
              <a:prstGeom prst="rect">
                <a:avLst/>
              </a:prstGeom>
              <a:blipFill rotWithShape="0">
                <a:blip r:embed="rId16"/>
                <a:stretch>
                  <a:fillRect l="-2941" r="-2941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72"/>
              <p:cNvSpPr>
                <a:spLocks noChangeArrowheads="1"/>
              </p:cNvSpPr>
              <p:nvPr/>
            </p:nvSpPr>
            <p:spPr bwMode="auto">
              <a:xfrm>
                <a:off x="7667673" y="5938837"/>
                <a:ext cx="140012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𝐷𝑊𝐿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48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7673" y="5938837"/>
                <a:ext cx="1400127" cy="169277"/>
              </a:xfrm>
              <a:prstGeom prst="rect">
                <a:avLst/>
              </a:prstGeom>
              <a:blipFill rotWithShape="0">
                <a:blip r:embed="rId17"/>
                <a:stretch>
                  <a:fillRect r="-1304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7620000" y="5907431"/>
            <a:ext cx="958827" cy="22518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" name="Straight Connector 2"/>
          <p:cNvCxnSpPr/>
          <p:nvPr/>
        </p:nvCxnSpPr>
        <p:spPr>
          <a:xfrm>
            <a:off x="5619775" y="2590800"/>
            <a:ext cx="11357" cy="20256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248175" y="2590800"/>
            <a:ext cx="13716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428282" y="4616464"/>
            <a:ext cx="343893" cy="19265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Rectangle 51"/>
          <p:cNvSpPr/>
          <p:nvPr/>
        </p:nvSpPr>
        <p:spPr>
          <a:xfrm>
            <a:off x="3863643" y="2514600"/>
            <a:ext cx="384532" cy="192659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250967" y="2362200"/>
            <a:ext cx="0" cy="22098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642273" y="3733800"/>
                <a:ext cx="3686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1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273" y="3733800"/>
                <a:ext cx="368626" cy="184666"/>
              </a:xfrm>
              <a:prstGeom prst="rect">
                <a:avLst/>
              </a:prstGeom>
              <a:blipFill rotWithShape="0">
                <a:blip r:embed="rId18"/>
                <a:stretch>
                  <a:fillRect l="-8333" t="-3333" r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 flipH="1">
            <a:off x="4248175" y="2349501"/>
            <a:ext cx="10027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248175" y="3124200"/>
            <a:ext cx="100279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040476" y="4616464"/>
            <a:ext cx="343893" cy="192659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5" name="Rectangle 64"/>
          <p:cNvSpPr/>
          <p:nvPr/>
        </p:nvSpPr>
        <p:spPr>
          <a:xfrm>
            <a:off x="3863643" y="2263675"/>
            <a:ext cx="384532" cy="192659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6" name="Rectangle 65"/>
          <p:cNvSpPr/>
          <p:nvPr/>
        </p:nvSpPr>
        <p:spPr>
          <a:xfrm>
            <a:off x="3486175" y="2989772"/>
            <a:ext cx="762000" cy="19265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Right Triangle 58"/>
          <p:cNvSpPr/>
          <p:nvPr/>
        </p:nvSpPr>
        <p:spPr>
          <a:xfrm>
            <a:off x="4272559" y="1609344"/>
            <a:ext cx="971042" cy="731520"/>
          </a:xfrm>
          <a:prstGeom prst="rtTriangle">
            <a:avLst/>
          </a:prstGeom>
          <a:solidFill>
            <a:srgbClr val="00B0F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6" name="Rectangle 4095"/>
          <p:cNvSpPr/>
          <p:nvPr/>
        </p:nvSpPr>
        <p:spPr>
          <a:xfrm>
            <a:off x="4272559" y="2362200"/>
            <a:ext cx="971042" cy="23774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272559" y="2601722"/>
            <a:ext cx="971042" cy="51206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/>
          <p:cNvSpPr/>
          <p:nvPr/>
        </p:nvSpPr>
        <p:spPr>
          <a:xfrm rot="5400000">
            <a:off x="4018591" y="3378170"/>
            <a:ext cx="1447800" cy="939863"/>
          </a:xfrm>
          <a:prstGeom prst="rtTriangle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5212423" y="3070384"/>
            <a:ext cx="9144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/>
          <p:cNvSpPr/>
          <p:nvPr/>
        </p:nvSpPr>
        <p:spPr>
          <a:xfrm>
            <a:off x="5258333" y="2289261"/>
            <a:ext cx="300735" cy="292395"/>
          </a:xfrm>
          <a:prstGeom prst="rtTriangle">
            <a:avLst/>
          </a:prstGeom>
          <a:solidFill>
            <a:schemeClr val="bg2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5212423" y="2294756"/>
            <a:ext cx="9144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Triangle 71"/>
          <p:cNvSpPr/>
          <p:nvPr/>
        </p:nvSpPr>
        <p:spPr>
          <a:xfrm rot="5400000">
            <a:off x="5174370" y="2685687"/>
            <a:ext cx="468660" cy="300735"/>
          </a:xfrm>
          <a:prstGeom prst="rtTriangle">
            <a:avLst/>
          </a:prstGeom>
          <a:solidFill>
            <a:schemeClr val="bg2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5566435" y="2548171"/>
            <a:ext cx="9144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4347188" y="2057400"/>
                <a:ext cx="131446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𝑨</m:t>
                      </m:r>
                    </m:oMath>
                  </m:oMathPara>
                </a14:m>
                <a:endParaRPr lang="en-US" alt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7188" y="2057400"/>
                <a:ext cx="131446" cy="169277"/>
              </a:xfrm>
              <a:prstGeom prst="rect">
                <a:avLst/>
              </a:prstGeom>
              <a:blipFill rotWithShape="0">
                <a:blip r:embed="rId19"/>
                <a:stretch>
                  <a:fillRect l="-22727" r="-18182" b="-74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4347188" y="2382196"/>
                <a:ext cx="141064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𝑩</m:t>
                      </m:r>
                    </m:oMath>
                  </m:oMathPara>
                </a14:m>
                <a:endParaRPr lang="en-US" altLang="en-US" sz="11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7188" y="2382196"/>
                <a:ext cx="141064" cy="169277"/>
              </a:xfrm>
              <a:prstGeom prst="rect">
                <a:avLst/>
              </a:prstGeom>
              <a:blipFill rotWithShape="0">
                <a:blip r:embed="rId20"/>
                <a:stretch>
                  <a:fillRect l="-21739" r="-21739" b="-7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4347188" y="2768433"/>
                <a:ext cx="144270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rgbClr val="FFC000"/>
                          </a:solidFill>
                          <a:latin typeface="Cambria Math" charset="0"/>
                        </a:rPr>
                        <m:t>𝑫</m:t>
                      </m:r>
                    </m:oMath>
                  </m:oMathPara>
                </a14:m>
                <a:endParaRPr lang="en-US" altLang="en-US" sz="11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7188" y="2768433"/>
                <a:ext cx="144270" cy="169277"/>
              </a:xfrm>
              <a:prstGeom prst="rect">
                <a:avLst/>
              </a:prstGeom>
              <a:blipFill rotWithShape="0">
                <a:blip r:embed="rId21"/>
                <a:stretch>
                  <a:fillRect l="-20833" r="-16667" b="-7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5273614" y="2421523"/>
                <a:ext cx="131446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chemeClr val="bg2"/>
                          </a:solidFill>
                          <a:latin typeface="Cambria Math" charset="0"/>
                        </a:rPr>
                        <m:t>𝑪</m:t>
                      </m:r>
                    </m:oMath>
                  </m:oMathPara>
                </a14:m>
                <a:endParaRPr lang="en-US" altLang="en-US" sz="11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3614" y="2421523"/>
                <a:ext cx="131446" cy="169277"/>
              </a:xfrm>
              <a:prstGeom prst="rect">
                <a:avLst/>
              </a:prstGeom>
              <a:blipFill rotWithShape="0">
                <a:blip r:embed="rId22"/>
                <a:stretch>
                  <a:fillRect l="-18182" r="-22727" b="-10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5273614" y="2637289"/>
                <a:ext cx="131446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chemeClr val="bg2"/>
                          </a:solidFill>
                          <a:latin typeface="Cambria Math" charset="0"/>
                        </a:rPr>
                        <m:t>𝑬</m:t>
                      </m:r>
                    </m:oMath>
                  </m:oMathPara>
                </a14:m>
                <a:endParaRPr lang="en-US" altLang="en-US" sz="11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3614" y="2637289"/>
                <a:ext cx="131446" cy="169277"/>
              </a:xfrm>
              <a:prstGeom prst="rect">
                <a:avLst/>
              </a:prstGeom>
              <a:blipFill rotWithShape="0">
                <a:blip r:embed="rId23"/>
                <a:stretch>
                  <a:fillRect l="-22727" r="-18182" b="-11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412180" y="5068040"/>
                <a:ext cx="56220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charset="0"/>
                        </a:rPr>
                        <m:t>𝑀𝐶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80" y="5068040"/>
                <a:ext cx="562205" cy="184666"/>
              </a:xfrm>
              <a:prstGeom prst="rect">
                <a:avLst/>
              </a:prstGeom>
              <a:blipFill rotWithShape="0">
                <a:blip r:embed="rId24"/>
                <a:stretch>
                  <a:fillRect l="-5435" r="-4348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668694" y="5068040"/>
                <a:ext cx="7075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𝑀𝑅</m:t>
                      </m:r>
                      <m:r>
                        <a:rPr lang="en-US" sz="1200" b="0" i="1" smtClean="0">
                          <a:latin typeface="Cambria Math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charset="0"/>
                        </a:rPr>
                        <m:t>𝑀𝐶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94" y="5068040"/>
                <a:ext cx="707501" cy="184666"/>
              </a:xfrm>
              <a:prstGeom prst="rect">
                <a:avLst/>
              </a:prstGeom>
              <a:blipFill rotWithShape="0">
                <a:blip r:embed="rId25"/>
                <a:stretch>
                  <a:fillRect l="-4310" r="-344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81000" y="1524000"/>
                <a:ext cx="272729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charset="0"/>
                  <a:buChar char="•"/>
                </a:pPr>
                <a:r>
                  <a:rPr lang="en-US" sz="1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Lose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𝑩</m:t>
                    </m:r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because they have to pay a </a:t>
                </a:r>
                <a:r>
                  <a:rPr lang="en-US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higher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price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sSub>
                      <m:sSubPr>
                        <m:ctrlP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endParaRPr 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:r>
                  <a:rPr lang="en-US" sz="14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Lose</a:t>
                </a:r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𝑪</m:t>
                    </m:r>
                  </m:oMath>
                </a14:m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because they have to consume </a:t>
                </a:r>
                <a:r>
                  <a:rPr lang="en-US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fewer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output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&lt;</m:t>
                    </m:r>
                    <m:sSub>
                      <m:sSubPr>
                        <m:ctrlP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4000"/>
                <a:ext cx="2727294" cy="1169551"/>
              </a:xfrm>
              <a:prstGeom prst="rect">
                <a:avLst/>
              </a:prstGeom>
              <a:blipFill rotWithShape="0">
                <a:blip r:embed="rId26"/>
                <a:stretch>
                  <a:fillRect l="-447" t="-1042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461454" y="1143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Consumers:</a:t>
            </a:r>
            <a:endParaRPr lang="en-US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81000" y="3276600"/>
                <a:ext cx="2667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charset="0"/>
                  <a:buChar char="•"/>
                </a:pPr>
                <a:r>
                  <a:rPr lang="en-US" sz="1400" b="1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Gain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𝑩</m:t>
                    </m:r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because they sell at a </a:t>
                </a:r>
                <a:r>
                  <a:rPr lang="en-US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higher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price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sSub>
                      <m:sSubPr>
                        <m:ctrlP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endParaRPr 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:r>
                  <a:rPr lang="en-US" sz="14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Lose</a:t>
                </a:r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𝑬</m:t>
                    </m:r>
                  </m:oMath>
                </a14:m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because they sell </a:t>
                </a:r>
                <a:r>
                  <a:rPr lang="en-US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less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output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𝑚</m:t>
                        </m:r>
                      </m:sub>
                    </m:sSub>
                    <m:r>
                      <a:rPr lang="en-US" sz="1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&lt;</m:t>
                    </m:r>
                    <m:sSub>
                      <m:sSubPr>
                        <m:ctrlPr>
                          <a:rPr lang="en-US" sz="1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276600"/>
                <a:ext cx="2667000" cy="1169551"/>
              </a:xfrm>
              <a:prstGeom prst="rect">
                <a:avLst/>
              </a:prstGeom>
              <a:blipFill rotWithShape="0">
                <a:blip r:embed="rId27"/>
                <a:stretch>
                  <a:fillRect l="-458" t="-1047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461454" y="2895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Producers:</a:t>
            </a:r>
            <a:endParaRPr lang="en-US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81000" y="5027676"/>
                <a:ext cx="281805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𝑩</m:t>
                    </m:r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is a </a:t>
                </a:r>
                <a:r>
                  <a:rPr lang="en-US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transfer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from consumers to producers, so it does not affect welfare</a:t>
                </a:r>
              </a:p>
              <a:p>
                <a:endParaRPr 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Welfare drops because consumers’ loss of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𝑪</m:t>
                    </m:r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producers’ loss of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𝑬</m:t>
                    </m:r>
                  </m:oMath>
                </a14:m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benefit no one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027676"/>
                <a:ext cx="2818054" cy="1600438"/>
              </a:xfrm>
              <a:prstGeom prst="rect">
                <a:avLst/>
              </a:prstGeom>
              <a:blipFill rotWithShape="0">
                <a:blip r:embed="rId28"/>
                <a:stretch>
                  <a:fillRect l="-433" t="-763" b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461454" y="464667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Welfare:</a:t>
            </a:r>
            <a:endParaRPr lang="en-US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534175" y="2163946"/>
            <a:ext cx="204465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Market Power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decreases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 welfare!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1" grpId="0" animBg="1"/>
      <p:bldP spid="52" grpId="0" animBg="1"/>
      <p:bldP spid="64" grpId="0" animBg="1"/>
      <p:bldP spid="65" grpId="0" animBg="1"/>
      <p:bldP spid="66" grpId="0" animBg="1"/>
      <p:bldP spid="59" grpId="0" animBg="1"/>
      <p:bldP spid="4096" grpId="0" animBg="1"/>
      <p:bldP spid="69" grpId="0" animBg="1"/>
      <p:bldP spid="70" grpId="0" animBg="1"/>
      <p:bldP spid="62" grpId="0" animBg="1"/>
      <p:bldP spid="71" grpId="0" animBg="1"/>
      <p:bldP spid="61" grpId="0" animBg="1"/>
      <p:bldP spid="72" grpId="0" animBg="1"/>
      <p:bldP spid="6" grpId="0" animBg="1"/>
      <p:bldP spid="73" grpId="0"/>
      <p:bldP spid="74" grpId="0"/>
      <p:bldP spid="75" grpId="0"/>
      <p:bldP spid="76" grpId="0"/>
      <p:bldP spid="77" grpId="0"/>
      <p:bldP spid="81" grpId="0" build="p"/>
      <p:bldP spid="82" grpId="0"/>
      <p:bldP spid="83" grpId="0" build="p"/>
      <p:bldP spid="84" grpId="0"/>
      <p:bldP spid="85" grpId="0" build="p"/>
      <p:bldP spid="86" grpId="0"/>
      <p:bldP spid="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Specific Taxes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and Monopoly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3409950" y="2206625"/>
            <a:ext cx="333375" cy="1466850"/>
          </a:xfrm>
          <a:custGeom>
            <a:avLst/>
            <a:gdLst>
              <a:gd name="T0" fmla="*/ 333375 w 210"/>
              <a:gd name="T1" fmla="*/ 981075 h 924"/>
              <a:gd name="T2" fmla="*/ 333375 w 210"/>
              <a:gd name="T3" fmla="*/ 238125 h 924"/>
              <a:gd name="T4" fmla="*/ 0 w 210"/>
              <a:gd name="T5" fmla="*/ 0 h 924"/>
              <a:gd name="T6" fmla="*/ 0 w 210"/>
              <a:gd name="T7" fmla="*/ 1466850 h 924"/>
              <a:gd name="T8" fmla="*/ 333375 w 210"/>
              <a:gd name="T9" fmla="*/ 981075 h 9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0" h="924">
                <a:moveTo>
                  <a:pt x="210" y="618"/>
                </a:moveTo>
                <a:lnTo>
                  <a:pt x="210" y="150"/>
                </a:lnTo>
                <a:lnTo>
                  <a:pt x="0" y="0"/>
                </a:lnTo>
                <a:lnTo>
                  <a:pt x="0" y="924"/>
                </a:lnTo>
                <a:lnTo>
                  <a:pt x="210" y="618"/>
                </a:lnTo>
                <a:close/>
              </a:path>
            </a:pathLst>
          </a:custGeom>
          <a:solidFill>
            <a:srgbClr val="DCDD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3409950" y="2206625"/>
            <a:ext cx="333375" cy="238125"/>
          </a:xfrm>
          <a:custGeom>
            <a:avLst/>
            <a:gdLst>
              <a:gd name="T0" fmla="*/ 333375 w 210"/>
              <a:gd name="T1" fmla="*/ 234950 h 150"/>
              <a:gd name="T2" fmla="*/ 333375 w 210"/>
              <a:gd name="T3" fmla="*/ 238125 h 150"/>
              <a:gd name="T4" fmla="*/ 0 w 210"/>
              <a:gd name="T5" fmla="*/ 0 h 150"/>
              <a:gd name="T6" fmla="*/ 0 w 210"/>
              <a:gd name="T7" fmla="*/ 234950 h 150"/>
              <a:gd name="T8" fmla="*/ 333375 w 210"/>
              <a:gd name="T9" fmla="*/ 234950 h 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0" h="150">
                <a:moveTo>
                  <a:pt x="210" y="148"/>
                </a:moveTo>
                <a:lnTo>
                  <a:pt x="210" y="150"/>
                </a:lnTo>
                <a:lnTo>
                  <a:pt x="0" y="0"/>
                </a:lnTo>
                <a:lnTo>
                  <a:pt x="0" y="148"/>
                </a:lnTo>
                <a:lnTo>
                  <a:pt x="210" y="148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>
            <a:off x="3740150" y="2441575"/>
            <a:ext cx="336550" cy="749300"/>
          </a:xfrm>
          <a:custGeom>
            <a:avLst/>
            <a:gdLst>
              <a:gd name="T0" fmla="*/ 336550 w 212"/>
              <a:gd name="T1" fmla="*/ 250825 h 472"/>
              <a:gd name="T2" fmla="*/ 0 w 212"/>
              <a:gd name="T3" fmla="*/ 749300 h 472"/>
              <a:gd name="T4" fmla="*/ 0 w 212"/>
              <a:gd name="T5" fmla="*/ 0 h 472"/>
              <a:gd name="T6" fmla="*/ 336550 w 212"/>
              <a:gd name="T7" fmla="*/ 250825 h 4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2" h="472">
                <a:moveTo>
                  <a:pt x="212" y="158"/>
                </a:moveTo>
                <a:lnTo>
                  <a:pt x="0" y="472"/>
                </a:lnTo>
                <a:lnTo>
                  <a:pt x="0" y="0"/>
                </a:lnTo>
                <a:lnTo>
                  <a:pt x="212" y="158"/>
                </a:lnTo>
                <a:close/>
              </a:path>
            </a:pathLst>
          </a:custGeom>
          <a:solidFill>
            <a:srgbClr val="9D9F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2682875" y="3683000"/>
            <a:ext cx="34925" cy="79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auto">
          <a:xfrm>
            <a:off x="2921000" y="2736850"/>
            <a:ext cx="737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  <a:latin typeface="Arial Italic" pitchFamily="34" charset="0"/>
              </a:rPr>
              <a:t>D</a:t>
            </a:r>
            <a:endParaRPr lang="en-US" altLang="en-US" b="1"/>
          </a:p>
        </p:txBody>
      </p:sp>
      <p:sp>
        <p:nvSpPr>
          <p:cNvPr id="9" name="Rectangle 55"/>
          <p:cNvSpPr>
            <a:spLocks noChangeArrowheads="1"/>
          </p:cNvSpPr>
          <p:nvPr/>
        </p:nvSpPr>
        <p:spPr bwMode="auto">
          <a:xfrm>
            <a:off x="3565525" y="2682875"/>
            <a:ext cx="6893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 b="1" dirty="0">
                <a:solidFill>
                  <a:srgbClr val="000000"/>
                </a:solidFill>
                <a:latin typeface="Arial Italic" pitchFamily="34" charset="0"/>
              </a:rPr>
              <a:t>E</a:t>
            </a:r>
            <a:endParaRPr lang="en-US" altLang="en-US" b="1" dirty="0"/>
          </a:p>
        </p:txBody>
      </p:sp>
      <p:sp>
        <p:nvSpPr>
          <p:cNvPr id="10" name="Rectangle 56"/>
          <p:cNvSpPr>
            <a:spLocks noChangeArrowheads="1"/>
          </p:cNvSpPr>
          <p:nvPr/>
        </p:nvSpPr>
        <p:spPr bwMode="auto">
          <a:xfrm>
            <a:off x="3429000" y="2305050"/>
            <a:ext cx="737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  <a:latin typeface="Arial Italic" pitchFamily="34" charset="0"/>
              </a:rPr>
              <a:t>C</a:t>
            </a:r>
            <a:endParaRPr lang="en-US" altLang="en-US" b="1"/>
          </a:p>
        </p:txBody>
      </p:sp>
      <p:sp>
        <p:nvSpPr>
          <p:cNvPr id="11" name="Rectangle 57"/>
          <p:cNvSpPr>
            <a:spLocks noChangeArrowheads="1"/>
          </p:cNvSpPr>
          <p:nvPr/>
        </p:nvSpPr>
        <p:spPr bwMode="auto">
          <a:xfrm>
            <a:off x="3835400" y="2682875"/>
            <a:ext cx="6251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 b="1" dirty="0">
                <a:solidFill>
                  <a:srgbClr val="000000"/>
                </a:solidFill>
                <a:latin typeface="Arial Italic" pitchFamily="34" charset="0"/>
              </a:rPr>
              <a:t>F</a:t>
            </a:r>
            <a:endParaRPr lang="en-US" altLang="en-US" b="1" dirty="0"/>
          </a:p>
        </p:txBody>
      </p:sp>
      <p:sp>
        <p:nvSpPr>
          <p:cNvPr id="12" name="Rectangle 58"/>
          <p:cNvSpPr>
            <a:spLocks noChangeArrowheads="1"/>
          </p:cNvSpPr>
          <p:nvPr/>
        </p:nvSpPr>
        <p:spPr bwMode="auto">
          <a:xfrm>
            <a:off x="2917825" y="3759200"/>
            <a:ext cx="801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  <a:latin typeface="Arial Italic" pitchFamily="34" charset="0"/>
              </a:rPr>
              <a:t>G</a:t>
            </a:r>
            <a:endParaRPr lang="en-US" altLang="en-US" b="1"/>
          </a:p>
        </p:txBody>
      </p:sp>
      <p:sp>
        <p:nvSpPr>
          <p:cNvPr id="13" name="Rectangle 59"/>
          <p:cNvSpPr>
            <a:spLocks noChangeArrowheads="1"/>
          </p:cNvSpPr>
          <p:nvPr/>
        </p:nvSpPr>
        <p:spPr bwMode="auto">
          <a:xfrm>
            <a:off x="2867025" y="2279650"/>
            <a:ext cx="737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  <a:latin typeface="Arial Italic" pitchFamily="34" charset="0"/>
              </a:rPr>
              <a:t>B</a:t>
            </a:r>
            <a:endParaRPr lang="en-US" altLang="en-US" b="1"/>
          </a:p>
        </p:txBody>
      </p:sp>
      <p:sp>
        <p:nvSpPr>
          <p:cNvPr id="14" name="Rectangle 60"/>
          <p:cNvSpPr>
            <a:spLocks noChangeArrowheads="1"/>
          </p:cNvSpPr>
          <p:nvPr/>
        </p:nvSpPr>
        <p:spPr bwMode="auto">
          <a:xfrm>
            <a:off x="2816225" y="2057400"/>
            <a:ext cx="737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  <a:latin typeface="Arial Italic" pitchFamily="34" charset="0"/>
              </a:rPr>
              <a:t>A</a:t>
            </a:r>
            <a:endParaRPr lang="en-US" altLang="en-US" b="1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717800" y="1647825"/>
            <a:ext cx="19050" cy="50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endParaRPr lang="en-US" alt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682875" y="1635125"/>
            <a:ext cx="34925" cy="107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endParaRPr lang="en-US" altLang="en-US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4737100" y="4695825"/>
            <a:ext cx="82550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endParaRPr lang="en-US" altLang="en-US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6784975" y="4695825"/>
            <a:ext cx="85725" cy="41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2682875" y="4673600"/>
            <a:ext cx="34925" cy="76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endParaRPr lang="en-US" altLang="en-US"/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2695575" y="4695825"/>
            <a:ext cx="79375" cy="34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endParaRPr lang="en-US" altLang="en-US"/>
          </a:p>
        </p:txBody>
      </p:sp>
      <p:sp>
        <p:nvSpPr>
          <p:cNvPr id="23" name="Freeform 34"/>
          <p:cNvSpPr>
            <a:spLocks/>
          </p:cNvSpPr>
          <p:nvPr/>
        </p:nvSpPr>
        <p:spPr bwMode="auto">
          <a:xfrm>
            <a:off x="2717800" y="1568450"/>
            <a:ext cx="4483100" cy="3127375"/>
          </a:xfrm>
          <a:custGeom>
            <a:avLst/>
            <a:gdLst>
              <a:gd name="T0" fmla="*/ 4483100 w 2824"/>
              <a:gd name="T1" fmla="*/ 3127375 h 1970"/>
              <a:gd name="T2" fmla="*/ 0 w 2824"/>
              <a:gd name="T3" fmla="*/ 3127375 h 1970"/>
              <a:gd name="T4" fmla="*/ 0 w 2824"/>
              <a:gd name="T5" fmla="*/ 0 h 19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24" h="1970">
                <a:moveTo>
                  <a:pt x="2824" y="1970"/>
                </a:moveTo>
                <a:lnTo>
                  <a:pt x="0" y="197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11" name="Group 4110"/>
          <p:cNvGrpSpPr/>
          <p:nvPr/>
        </p:nvGrpSpPr>
        <p:grpSpPr>
          <a:xfrm>
            <a:off x="2387600" y="1531938"/>
            <a:ext cx="142875" cy="581025"/>
            <a:chOff x="3911600" y="1531938"/>
            <a:chExt cx="142875" cy="581025"/>
          </a:xfrm>
        </p:grpSpPr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 rot="16200000">
              <a:off x="3932238" y="1990725"/>
              <a:ext cx="1016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 Italic" pitchFamily="34" charset="0"/>
                </a:rPr>
                <a:t>p</a:t>
              </a:r>
              <a:endParaRPr lang="en-US" altLang="en-US"/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 rot="16200000">
              <a:off x="3717925" y="1725613"/>
              <a:ext cx="523875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, $ per unit</a:t>
              </a:r>
              <a:endParaRPr lang="en-US" altLang="en-US"/>
            </a:p>
          </p:txBody>
        </p:sp>
      </p:grpSp>
      <p:grpSp>
        <p:nvGrpSpPr>
          <p:cNvPr id="4110" name="Group 4109"/>
          <p:cNvGrpSpPr/>
          <p:nvPr/>
        </p:nvGrpSpPr>
        <p:grpSpPr>
          <a:xfrm>
            <a:off x="6470650" y="4886325"/>
            <a:ext cx="768350" cy="142875"/>
            <a:chOff x="7994650" y="4886325"/>
            <a:chExt cx="768350" cy="142875"/>
          </a:xfrm>
        </p:grpSpPr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7994650" y="4886325"/>
              <a:ext cx="12382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 Italic" pitchFamily="34" charset="0"/>
                </a:rPr>
                <a:t>Q</a:t>
              </a:r>
              <a:endParaRPr lang="en-US" altLang="en-US"/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8074025" y="4886325"/>
              <a:ext cx="688975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, Units per day</a:t>
              </a:r>
              <a:endParaRPr lang="en-US" altLang="en-US"/>
            </a:p>
          </p:txBody>
        </p:sp>
      </p:grpSp>
      <p:sp>
        <p:nvSpPr>
          <p:cNvPr id="28" name="Rectangle 63"/>
          <p:cNvSpPr>
            <a:spLocks noChangeArrowheads="1"/>
          </p:cNvSpPr>
          <p:nvPr/>
        </p:nvSpPr>
        <p:spPr bwMode="auto">
          <a:xfrm>
            <a:off x="2609850" y="4733925"/>
            <a:ext cx="101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2708275" y="1581150"/>
            <a:ext cx="1473200" cy="2143125"/>
          </a:xfrm>
          <a:custGeom>
            <a:avLst/>
            <a:gdLst>
              <a:gd name="T0" fmla="*/ 1473200 w 928"/>
              <a:gd name="T1" fmla="*/ 0 h 1350"/>
              <a:gd name="T2" fmla="*/ 0 w 928"/>
              <a:gd name="T3" fmla="*/ 2143125 h 1350"/>
              <a:gd name="T4" fmla="*/ 1473200 w 928"/>
              <a:gd name="T5" fmla="*/ 0 h 13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28" h="1350">
                <a:moveTo>
                  <a:pt x="928" y="0"/>
                </a:moveTo>
                <a:lnTo>
                  <a:pt x="0" y="1350"/>
                </a:lnTo>
                <a:lnTo>
                  <a:pt x="928" y="0"/>
                </a:lnTo>
              </a:path>
            </a:pathLst>
          </a:custGeom>
          <a:noFill/>
          <a:ln w="38100">
            <a:solidFill>
              <a:srgbClr val="EE322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2" name="Group 4101"/>
          <p:cNvGrpSpPr/>
          <p:nvPr/>
        </p:nvGrpSpPr>
        <p:grpSpPr>
          <a:xfrm>
            <a:off x="4200525" y="1562100"/>
            <a:ext cx="717550" cy="155575"/>
            <a:chOff x="5724525" y="1562100"/>
            <a:chExt cx="717550" cy="155575"/>
          </a:xfrm>
        </p:grpSpPr>
        <p:sp>
          <p:nvSpPr>
            <p:cNvPr id="33" name="Rectangle 46"/>
            <p:cNvSpPr>
              <a:spLocks noChangeArrowheads="1"/>
            </p:cNvSpPr>
            <p:nvPr/>
          </p:nvSpPr>
          <p:spPr bwMode="auto">
            <a:xfrm>
              <a:off x="5724525" y="1574800"/>
              <a:ext cx="2032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 Italic" pitchFamily="34" charset="0"/>
                </a:rPr>
                <a:t>MC</a:t>
              </a:r>
              <a:endParaRPr lang="en-US" altLang="en-US"/>
            </a:p>
          </p:txBody>
        </p:sp>
        <p:sp>
          <p:nvSpPr>
            <p:cNvPr id="34" name="Rectangle 47"/>
            <p:cNvSpPr>
              <a:spLocks noChangeArrowheads="1"/>
            </p:cNvSpPr>
            <p:nvPr/>
          </p:nvSpPr>
          <p:spPr bwMode="auto">
            <a:xfrm>
              <a:off x="5899150" y="1562100"/>
              <a:ext cx="76200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6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5949950" y="1574800"/>
              <a:ext cx="193675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 (af</a:t>
              </a:r>
              <a:endParaRPr lang="en-US" altLang="en-US"/>
            </a:p>
          </p:txBody>
        </p:sp>
        <p:sp>
          <p:nvSpPr>
            <p:cNvPr id="36" name="Rectangle 49"/>
            <p:cNvSpPr>
              <a:spLocks noChangeArrowheads="1"/>
            </p:cNvSpPr>
            <p:nvPr/>
          </p:nvSpPr>
          <p:spPr bwMode="auto">
            <a:xfrm>
              <a:off x="6092825" y="1574800"/>
              <a:ext cx="73025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6118225" y="1574800"/>
              <a:ext cx="323850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 dirty="0" err="1">
                  <a:solidFill>
                    <a:srgbClr val="000000"/>
                  </a:solidFill>
                </a:rPr>
                <a:t>er</a:t>
              </a:r>
              <a:r>
                <a:rPr lang="en-US" altLang="en-US" sz="800" dirty="0">
                  <a:solidFill>
                    <a:srgbClr val="000000"/>
                  </a:solidFill>
                </a:rPr>
                <a:t> tax)</a:t>
              </a:r>
              <a:endParaRPr lang="en-US" altLang="en-US" dirty="0"/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022725" y="1717675"/>
            <a:ext cx="247650" cy="844550"/>
            <a:chOff x="5546725" y="1717675"/>
            <a:chExt cx="247650" cy="844550"/>
          </a:xfrm>
        </p:grpSpPr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5607050" y="1717675"/>
              <a:ext cx="63500" cy="844550"/>
            </a:xfrm>
            <a:custGeom>
              <a:avLst/>
              <a:gdLst>
                <a:gd name="T0" fmla="*/ 63500 w 40"/>
                <a:gd name="T1" fmla="*/ 107950 h 532"/>
                <a:gd name="T2" fmla="*/ 44450 w 40"/>
                <a:gd name="T3" fmla="*/ 53975 h 532"/>
                <a:gd name="T4" fmla="*/ 44450 w 40"/>
                <a:gd name="T5" fmla="*/ 53975 h 532"/>
                <a:gd name="T6" fmla="*/ 31750 w 40"/>
                <a:gd name="T7" fmla="*/ 0 h 532"/>
                <a:gd name="T8" fmla="*/ 31750 w 40"/>
                <a:gd name="T9" fmla="*/ 0 h 532"/>
                <a:gd name="T10" fmla="*/ 19050 w 40"/>
                <a:gd name="T11" fmla="*/ 53975 h 532"/>
                <a:gd name="T12" fmla="*/ 0 w 40"/>
                <a:gd name="T13" fmla="*/ 107950 h 532"/>
                <a:gd name="T14" fmla="*/ 0 w 40"/>
                <a:gd name="T15" fmla="*/ 107950 h 532"/>
                <a:gd name="T16" fmla="*/ 25400 w 40"/>
                <a:gd name="T17" fmla="*/ 95250 h 532"/>
                <a:gd name="T18" fmla="*/ 25400 w 40"/>
                <a:gd name="T19" fmla="*/ 844550 h 532"/>
                <a:gd name="T20" fmla="*/ 41275 w 40"/>
                <a:gd name="T21" fmla="*/ 844550 h 532"/>
                <a:gd name="T22" fmla="*/ 41275 w 40"/>
                <a:gd name="T23" fmla="*/ 95250 h 532"/>
                <a:gd name="T24" fmla="*/ 63500 w 40"/>
                <a:gd name="T25" fmla="*/ 107950 h 532"/>
                <a:gd name="T26" fmla="*/ 63500 w 40"/>
                <a:gd name="T27" fmla="*/ 10795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0" h="532">
                  <a:moveTo>
                    <a:pt x="40" y="68"/>
                  </a:moveTo>
                  <a:lnTo>
                    <a:pt x="28" y="34"/>
                  </a:lnTo>
                  <a:lnTo>
                    <a:pt x="20" y="0"/>
                  </a:lnTo>
                  <a:lnTo>
                    <a:pt x="12" y="34"/>
                  </a:lnTo>
                  <a:lnTo>
                    <a:pt x="0" y="68"/>
                  </a:lnTo>
                  <a:lnTo>
                    <a:pt x="16" y="60"/>
                  </a:lnTo>
                  <a:lnTo>
                    <a:pt x="16" y="532"/>
                  </a:lnTo>
                  <a:lnTo>
                    <a:pt x="26" y="532"/>
                  </a:lnTo>
                  <a:lnTo>
                    <a:pt x="26" y="60"/>
                  </a:lnTo>
                  <a:lnTo>
                    <a:pt x="4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5603875" y="2098675"/>
              <a:ext cx="66675" cy="1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" name="Rectangle 61"/>
            <p:cNvSpPr>
              <a:spLocks noChangeArrowheads="1"/>
            </p:cNvSpPr>
            <p:nvPr/>
          </p:nvSpPr>
          <p:spPr bwMode="auto">
            <a:xfrm>
              <a:off x="5546725" y="2108200"/>
              <a:ext cx="7302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 Italic" pitchFamily="34" charset="0"/>
                </a:rPr>
                <a:t>t</a:t>
              </a:r>
              <a:endParaRPr lang="en-US" altLang="en-US"/>
            </a:p>
          </p:txBody>
        </p:sp>
        <p:sp>
          <p:nvSpPr>
            <p:cNvPr id="39" name="Rectangle 62"/>
            <p:cNvSpPr>
              <a:spLocks noChangeArrowheads="1"/>
            </p:cNvSpPr>
            <p:nvPr/>
          </p:nvSpPr>
          <p:spPr bwMode="auto">
            <a:xfrm>
              <a:off x="5603875" y="2108200"/>
              <a:ext cx="190500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= 8</a:t>
              </a:r>
              <a:endParaRPr lang="en-US" altLang="en-US"/>
            </a:p>
          </p:txBody>
        </p:sp>
      </p:grpSp>
      <p:sp>
        <p:nvSpPr>
          <p:cNvPr id="40" name="Rectangle 64"/>
          <p:cNvSpPr>
            <a:spLocks noChangeArrowheads="1"/>
          </p:cNvSpPr>
          <p:nvPr/>
        </p:nvSpPr>
        <p:spPr bwMode="auto">
          <a:xfrm>
            <a:off x="2609850" y="3660775"/>
            <a:ext cx="101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</a:rPr>
              <a:t>8</a:t>
            </a:r>
            <a:endParaRPr lang="en-US" altLang="en-US"/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>
            <a:off x="2711450" y="1689100"/>
            <a:ext cx="4111625" cy="3016250"/>
          </a:xfrm>
          <a:prstGeom prst="line">
            <a:avLst/>
          </a:prstGeom>
          <a:noFill/>
          <a:ln w="38100">
            <a:solidFill>
              <a:srgbClr val="00AE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28"/>
          <p:cNvSpPr>
            <a:spLocks/>
          </p:cNvSpPr>
          <p:nvPr/>
        </p:nvSpPr>
        <p:spPr bwMode="auto">
          <a:xfrm>
            <a:off x="2708275" y="1984375"/>
            <a:ext cx="1851025" cy="2724150"/>
          </a:xfrm>
          <a:custGeom>
            <a:avLst/>
            <a:gdLst>
              <a:gd name="T0" fmla="*/ 0 w 1166"/>
              <a:gd name="T1" fmla="*/ 2724150 h 1716"/>
              <a:gd name="T2" fmla="*/ 1851025 w 1166"/>
              <a:gd name="T3" fmla="*/ 0 h 1716"/>
              <a:gd name="T4" fmla="*/ 0 w 1166"/>
              <a:gd name="T5" fmla="*/ 2724150 h 17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66" h="1716">
                <a:moveTo>
                  <a:pt x="0" y="1716"/>
                </a:moveTo>
                <a:lnTo>
                  <a:pt x="1166" y="0"/>
                </a:lnTo>
                <a:lnTo>
                  <a:pt x="0" y="1716"/>
                </a:lnTo>
                <a:close/>
              </a:path>
            </a:pathLst>
          </a:custGeom>
          <a:noFill/>
          <a:ln w="38100">
            <a:solidFill>
              <a:srgbClr val="F598A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6388100" y="4254500"/>
            <a:ext cx="4222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</a:rPr>
              <a:t>Demand</a:t>
            </a:r>
            <a:endParaRPr lang="en-US" altLang="en-US"/>
          </a:p>
        </p:txBody>
      </p:sp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4581525" y="4254500"/>
            <a:ext cx="2032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  <a:latin typeface="Arial Italic" pitchFamily="34" charset="0"/>
              </a:rPr>
              <a:t>MR</a:t>
            </a:r>
            <a:endParaRPr lang="en-US" altLang="en-US"/>
          </a:p>
        </p:txBody>
      </p:sp>
      <p:grpSp>
        <p:nvGrpSpPr>
          <p:cNvPr id="4100" name="Group 4099"/>
          <p:cNvGrpSpPr/>
          <p:nvPr/>
        </p:nvGrpSpPr>
        <p:grpSpPr>
          <a:xfrm>
            <a:off x="4606925" y="1933575"/>
            <a:ext cx="793750" cy="155575"/>
            <a:chOff x="6130925" y="1933575"/>
            <a:chExt cx="793750" cy="155575"/>
          </a:xfrm>
        </p:grpSpPr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6130925" y="1946275"/>
              <a:ext cx="2032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 Italic" pitchFamily="34" charset="0"/>
                </a:rPr>
                <a:t>MC</a:t>
              </a:r>
              <a:endParaRPr lang="en-US" altLang="en-US"/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6299200" y="1933575"/>
              <a:ext cx="76200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6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6346825" y="1946275"/>
              <a:ext cx="247650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 (bef</a:t>
              </a:r>
              <a:endParaRPr lang="en-US" altLang="en-US"/>
            </a:p>
          </p:txBody>
        </p:sp>
        <p:sp>
          <p:nvSpPr>
            <p:cNvPr id="53" name="Rectangle 44"/>
            <p:cNvSpPr>
              <a:spLocks noChangeArrowheads="1"/>
            </p:cNvSpPr>
            <p:nvPr/>
          </p:nvSpPr>
          <p:spPr bwMode="auto">
            <a:xfrm>
              <a:off x="6546850" y="1946275"/>
              <a:ext cx="133350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or</a:t>
              </a:r>
              <a:endParaRPr lang="en-US" altLang="en-US"/>
            </a:p>
          </p:txBody>
        </p:sp>
        <p:sp>
          <p:nvSpPr>
            <p:cNvPr id="54" name="Rectangle 45"/>
            <p:cNvSpPr>
              <a:spLocks noChangeArrowheads="1"/>
            </p:cNvSpPr>
            <p:nvPr/>
          </p:nvSpPr>
          <p:spPr bwMode="auto">
            <a:xfrm>
              <a:off x="6635750" y="1946275"/>
              <a:ext cx="288925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e tax)</a:t>
              </a:r>
              <a:endParaRPr lang="en-US" altLang="en-US"/>
            </a:p>
          </p:txBody>
        </p:sp>
      </p:grpSp>
      <p:sp>
        <p:nvSpPr>
          <p:cNvPr id="55" name="Rectangle 68"/>
          <p:cNvSpPr>
            <a:spLocks noChangeArrowheads="1"/>
          </p:cNvSpPr>
          <p:nvPr/>
        </p:nvSpPr>
        <p:spPr bwMode="auto">
          <a:xfrm>
            <a:off x="2552700" y="1641475"/>
            <a:ext cx="1587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</a:rPr>
              <a:t>24</a:t>
            </a:r>
            <a:endParaRPr lang="en-US" altLang="en-US"/>
          </a:p>
        </p:txBody>
      </p:sp>
      <p:sp>
        <p:nvSpPr>
          <p:cNvPr id="56" name="Rectangle 75"/>
          <p:cNvSpPr>
            <a:spLocks noChangeArrowheads="1"/>
          </p:cNvSpPr>
          <p:nvPr/>
        </p:nvSpPr>
        <p:spPr bwMode="auto">
          <a:xfrm>
            <a:off x="6765925" y="4733925"/>
            <a:ext cx="101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57" name="Rectangle 78"/>
          <p:cNvSpPr>
            <a:spLocks noChangeArrowheads="1"/>
          </p:cNvSpPr>
          <p:nvPr/>
        </p:nvSpPr>
        <p:spPr bwMode="auto">
          <a:xfrm>
            <a:off x="4718050" y="4733925"/>
            <a:ext cx="101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58" name="Rectangle 79"/>
          <p:cNvSpPr>
            <a:spLocks noChangeArrowheads="1"/>
          </p:cNvSpPr>
          <p:nvPr/>
        </p:nvSpPr>
        <p:spPr bwMode="auto">
          <a:xfrm>
            <a:off x="4768850" y="4733925"/>
            <a:ext cx="101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>
            <a:off x="2712353" y="1690630"/>
            <a:ext cx="2054909" cy="3005195"/>
          </a:xfrm>
          <a:prstGeom prst="line">
            <a:avLst/>
          </a:prstGeom>
          <a:noFill/>
          <a:ln w="38100">
            <a:solidFill>
              <a:srgbClr val="6D3E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77"/>
          <p:cNvSpPr>
            <a:spLocks noChangeArrowheads="1"/>
          </p:cNvSpPr>
          <p:nvPr/>
        </p:nvSpPr>
        <p:spPr bwMode="auto">
          <a:xfrm>
            <a:off x="6823075" y="4733925"/>
            <a:ext cx="1016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 dirty="0">
                <a:solidFill>
                  <a:srgbClr val="000000"/>
                </a:solidFill>
              </a:rPr>
              <a:t>4</a:t>
            </a:r>
            <a:endParaRPr lang="en-US" altLang="en-US" dirty="0"/>
          </a:p>
        </p:txBody>
      </p:sp>
      <p:sp>
        <p:nvSpPr>
          <p:cNvPr id="62" name="Line 9"/>
          <p:cNvSpPr>
            <a:spLocks noChangeShapeType="1"/>
          </p:cNvSpPr>
          <p:nvPr/>
        </p:nvSpPr>
        <p:spPr bwMode="auto">
          <a:xfrm>
            <a:off x="2720975" y="2441575"/>
            <a:ext cx="102552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25"/>
          <p:cNvSpPr>
            <a:spLocks noChangeShapeType="1"/>
          </p:cNvSpPr>
          <p:nvPr/>
        </p:nvSpPr>
        <p:spPr bwMode="auto">
          <a:xfrm flipV="1">
            <a:off x="3743325" y="2441575"/>
            <a:ext cx="0" cy="22383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7" name="Group 4096"/>
          <p:cNvGrpSpPr/>
          <p:nvPr/>
        </p:nvGrpSpPr>
        <p:grpSpPr>
          <a:xfrm>
            <a:off x="2330450" y="2390775"/>
            <a:ext cx="381000" cy="168275"/>
            <a:chOff x="3854450" y="2390775"/>
            <a:chExt cx="381000" cy="168275"/>
          </a:xfrm>
        </p:grpSpPr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3917950" y="2454275"/>
              <a:ext cx="76200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6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66" name="Rectangle 51"/>
            <p:cNvSpPr>
              <a:spLocks noChangeArrowheads="1"/>
            </p:cNvSpPr>
            <p:nvPr/>
          </p:nvSpPr>
          <p:spPr bwMode="auto">
            <a:xfrm>
              <a:off x="3854450" y="2390775"/>
              <a:ext cx="1016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 Italic" pitchFamily="34" charset="0"/>
                </a:rPr>
                <a:t>p</a:t>
              </a:r>
              <a:endParaRPr lang="en-US" altLang="en-US"/>
            </a:p>
          </p:txBody>
        </p:sp>
        <p:sp>
          <p:nvSpPr>
            <p:cNvPr id="67" name="Rectangle 53"/>
            <p:cNvSpPr>
              <a:spLocks noChangeArrowheads="1"/>
            </p:cNvSpPr>
            <p:nvPr/>
          </p:nvSpPr>
          <p:spPr bwMode="auto">
            <a:xfrm>
              <a:off x="3959225" y="2390775"/>
              <a:ext cx="276225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 = 18</a:t>
              </a:r>
              <a:endParaRPr lang="en-US" altLang="en-US"/>
            </a:p>
          </p:txBody>
        </p:sp>
      </p:grpSp>
      <p:grpSp>
        <p:nvGrpSpPr>
          <p:cNvPr id="4096" name="Group 4095"/>
          <p:cNvGrpSpPr/>
          <p:nvPr/>
        </p:nvGrpSpPr>
        <p:grpSpPr>
          <a:xfrm>
            <a:off x="3597275" y="4733925"/>
            <a:ext cx="339725" cy="168275"/>
            <a:chOff x="5121275" y="4733925"/>
            <a:chExt cx="339725" cy="168275"/>
          </a:xfrm>
        </p:grpSpPr>
        <p:sp>
          <p:nvSpPr>
            <p:cNvPr id="68" name="Rectangle 72"/>
            <p:cNvSpPr>
              <a:spLocks noChangeArrowheads="1"/>
            </p:cNvSpPr>
            <p:nvPr/>
          </p:nvSpPr>
          <p:spPr bwMode="auto">
            <a:xfrm>
              <a:off x="5121275" y="4733925"/>
              <a:ext cx="12382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 dirty="0">
                  <a:solidFill>
                    <a:srgbClr val="000000"/>
                  </a:solidFill>
                  <a:latin typeface="Arial Italic" pitchFamily="34" charset="0"/>
                </a:rPr>
                <a:t>Q</a:t>
              </a:r>
              <a:endParaRPr lang="en-US" altLang="en-US" dirty="0"/>
            </a:p>
          </p:txBody>
        </p:sp>
        <p:sp>
          <p:nvSpPr>
            <p:cNvPr id="69" name="Rectangle 73"/>
            <p:cNvSpPr>
              <a:spLocks noChangeArrowheads="1"/>
            </p:cNvSpPr>
            <p:nvPr/>
          </p:nvSpPr>
          <p:spPr bwMode="auto">
            <a:xfrm>
              <a:off x="5200650" y="4797425"/>
              <a:ext cx="76200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6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70" name="Rectangle 74"/>
            <p:cNvSpPr>
              <a:spLocks noChangeArrowheads="1"/>
            </p:cNvSpPr>
            <p:nvPr/>
          </p:nvSpPr>
          <p:spPr bwMode="auto">
            <a:xfrm>
              <a:off x="5241925" y="4733925"/>
              <a:ext cx="133350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 dirty="0">
                  <a:solidFill>
                    <a:srgbClr val="000000"/>
                  </a:solidFill>
                </a:rPr>
                <a:t> =</a:t>
              </a:r>
              <a:endParaRPr lang="en-US" altLang="en-US" dirty="0"/>
            </a:p>
          </p:txBody>
        </p:sp>
        <p:sp>
          <p:nvSpPr>
            <p:cNvPr id="71" name="Rectangle 76"/>
            <p:cNvSpPr>
              <a:spLocks noChangeArrowheads="1"/>
            </p:cNvSpPr>
            <p:nvPr/>
          </p:nvSpPr>
          <p:spPr bwMode="auto">
            <a:xfrm>
              <a:off x="5359400" y="4733925"/>
              <a:ext cx="101600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6</a:t>
              </a:r>
              <a:endParaRPr lang="en-US" altLang="en-US"/>
            </a:p>
          </p:txBody>
        </p:sp>
      </p:grpSp>
      <p:grpSp>
        <p:nvGrpSpPr>
          <p:cNvPr id="4104" name="Group 4103"/>
          <p:cNvGrpSpPr/>
          <p:nvPr/>
        </p:nvGrpSpPr>
        <p:grpSpPr>
          <a:xfrm>
            <a:off x="3711575" y="2301875"/>
            <a:ext cx="165100" cy="171450"/>
            <a:chOff x="5235575" y="2301875"/>
            <a:chExt cx="165100" cy="171450"/>
          </a:xfrm>
        </p:grpSpPr>
        <p:grpSp>
          <p:nvGrpSpPr>
            <p:cNvPr id="2" name="Group 1"/>
            <p:cNvGrpSpPr/>
            <p:nvPr/>
          </p:nvGrpSpPr>
          <p:grpSpPr>
            <a:xfrm>
              <a:off x="5235575" y="2301875"/>
              <a:ext cx="133350" cy="171450"/>
              <a:chOff x="5235575" y="2301875"/>
              <a:chExt cx="133350" cy="171450"/>
            </a:xfrm>
          </p:grpSpPr>
          <p:sp>
            <p:nvSpPr>
              <p:cNvPr id="63" name="Freeform 22"/>
              <p:cNvSpPr>
                <a:spLocks/>
              </p:cNvSpPr>
              <p:nvPr/>
            </p:nvSpPr>
            <p:spPr bwMode="auto">
              <a:xfrm>
                <a:off x="5235575" y="2409825"/>
                <a:ext cx="63500" cy="63500"/>
              </a:xfrm>
              <a:custGeom>
                <a:avLst/>
                <a:gdLst>
                  <a:gd name="T0" fmla="*/ 31750 w 40"/>
                  <a:gd name="T1" fmla="*/ 63500 h 40"/>
                  <a:gd name="T2" fmla="*/ 31750 w 40"/>
                  <a:gd name="T3" fmla="*/ 63500 h 40"/>
                  <a:gd name="T4" fmla="*/ 44450 w 40"/>
                  <a:gd name="T5" fmla="*/ 60325 h 40"/>
                  <a:gd name="T6" fmla="*/ 53975 w 40"/>
                  <a:gd name="T7" fmla="*/ 53975 h 40"/>
                  <a:gd name="T8" fmla="*/ 60325 w 40"/>
                  <a:gd name="T9" fmla="*/ 44450 h 40"/>
                  <a:gd name="T10" fmla="*/ 63500 w 40"/>
                  <a:gd name="T11" fmla="*/ 31750 h 40"/>
                  <a:gd name="T12" fmla="*/ 63500 w 40"/>
                  <a:gd name="T13" fmla="*/ 31750 h 40"/>
                  <a:gd name="T14" fmla="*/ 60325 w 40"/>
                  <a:gd name="T15" fmla="*/ 19050 h 40"/>
                  <a:gd name="T16" fmla="*/ 53975 w 40"/>
                  <a:gd name="T17" fmla="*/ 9525 h 40"/>
                  <a:gd name="T18" fmla="*/ 44450 w 40"/>
                  <a:gd name="T19" fmla="*/ 3175 h 40"/>
                  <a:gd name="T20" fmla="*/ 31750 w 40"/>
                  <a:gd name="T21" fmla="*/ 0 h 40"/>
                  <a:gd name="T22" fmla="*/ 31750 w 40"/>
                  <a:gd name="T23" fmla="*/ 0 h 40"/>
                  <a:gd name="T24" fmla="*/ 19050 w 40"/>
                  <a:gd name="T25" fmla="*/ 3175 h 40"/>
                  <a:gd name="T26" fmla="*/ 9525 w 40"/>
                  <a:gd name="T27" fmla="*/ 9525 h 40"/>
                  <a:gd name="T28" fmla="*/ 3175 w 40"/>
                  <a:gd name="T29" fmla="*/ 19050 h 40"/>
                  <a:gd name="T30" fmla="*/ 0 w 40"/>
                  <a:gd name="T31" fmla="*/ 31750 h 40"/>
                  <a:gd name="T32" fmla="*/ 0 w 40"/>
                  <a:gd name="T33" fmla="*/ 31750 h 40"/>
                  <a:gd name="T34" fmla="*/ 3175 w 40"/>
                  <a:gd name="T35" fmla="*/ 44450 h 40"/>
                  <a:gd name="T36" fmla="*/ 9525 w 40"/>
                  <a:gd name="T37" fmla="*/ 53975 h 40"/>
                  <a:gd name="T38" fmla="*/ 19050 w 40"/>
                  <a:gd name="T39" fmla="*/ 60325 h 40"/>
                  <a:gd name="T40" fmla="*/ 31750 w 40"/>
                  <a:gd name="T41" fmla="*/ 63500 h 4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23"/>
              <p:cNvSpPr>
                <a:spLocks/>
              </p:cNvSpPr>
              <p:nvPr/>
            </p:nvSpPr>
            <p:spPr bwMode="auto">
              <a:xfrm>
                <a:off x="5235575" y="2409825"/>
                <a:ext cx="63500" cy="63500"/>
              </a:xfrm>
              <a:custGeom>
                <a:avLst/>
                <a:gdLst>
                  <a:gd name="T0" fmla="*/ 31750 w 40"/>
                  <a:gd name="T1" fmla="*/ 63500 h 40"/>
                  <a:gd name="T2" fmla="*/ 31750 w 40"/>
                  <a:gd name="T3" fmla="*/ 63500 h 40"/>
                  <a:gd name="T4" fmla="*/ 44450 w 40"/>
                  <a:gd name="T5" fmla="*/ 60325 h 40"/>
                  <a:gd name="T6" fmla="*/ 53975 w 40"/>
                  <a:gd name="T7" fmla="*/ 53975 h 40"/>
                  <a:gd name="T8" fmla="*/ 60325 w 40"/>
                  <a:gd name="T9" fmla="*/ 44450 h 40"/>
                  <a:gd name="T10" fmla="*/ 63500 w 40"/>
                  <a:gd name="T11" fmla="*/ 31750 h 40"/>
                  <a:gd name="T12" fmla="*/ 63500 w 40"/>
                  <a:gd name="T13" fmla="*/ 31750 h 40"/>
                  <a:gd name="T14" fmla="*/ 60325 w 40"/>
                  <a:gd name="T15" fmla="*/ 19050 h 40"/>
                  <a:gd name="T16" fmla="*/ 53975 w 40"/>
                  <a:gd name="T17" fmla="*/ 9525 h 40"/>
                  <a:gd name="T18" fmla="*/ 44450 w 40"/>
                  <a:gd name="T19" fmla="*/ 3175 h 40"/>
                  <a:gd name="T20" fmla="*/ 31750 w 40"/>
                  <a:gd name="T21" fmla="*/ 0 h 40"/>
                  <a:gd name="T22" fmla="*/ 31750 w 40"/>
                  <a:gd name="T23" fmla="*/ 0 h 40"/>
                  <a:gd name="T24" fmla="*/ 19050 w 40"/>
                  <a:gd name="T25" fmla="*/ 3175 h 40"/>
                  <a:gd name="T26" fmla="*/ 9525 w 40"/>
                  <a:gd name="T27" fmla="*/ 9525 h 40"/>
                  <a:gd name="T28" fmla="*/ 3175 w 40"/>
                  <a:gd name="T29" fmla="*/ 19050 h 40"/>
                  <a:gd name="T30" fmla="*/ 0 w 40"/>
                  <a:gd name="T31" fmla="*/ 31750 h 40"/>
                  <a:gd name="T32" fmla="*/ 0 w 40"/>
                  <a:gd name="T33" fmla="*/ 31750 h 40"/>
                  <a:gd name="T34" fmla="*/ 3175 w 40"/>
                  <a:gd name="T35" fmla="*/ 44450 h 40"/>
                  <a:gd name="T36" fmla="*/ 9525 w 40"/>
                  <a:gd name="T37" fmla="*/ 53975 h 40"/>
                  <a:gd name="T38" fmla="*/ 19050 w 40"/>
                  <a:gd name="T39" fmla="*/ 60325 h 40"/>
                  <a:gd name="T40" fmla="*/ 31750 w 40"/>
                  <a:gd name="T41" fmla="*/ 63500 h 4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lnTo>
                      <a:pt x="20" y="40"/>
                    </a:lnTo>
                    <a:lnTo>
                      <a:pt x="28" y="38"/>
                    </a:lnTo>
                    <a:lnTo>
                      <a:pt x="34" y="34"/>
                    </a:lnTo>
                    <a:lnTo>
                      <a:pt x="38" y="28"/>
                    </a:lnTo>
                    <a:lnTo>
                      <a:pt x="40" y="20"/>
                    </a:lnTo>
                    <a:lnTo>
                      <a:pt x="38" y="12"/>
                    </a:lnTo>
                    <a:lnTo>
                      <a:pt x="34" y="6"/>
                    </a:lnTo>
                    <a:lnTo>
                      <a:pt x="28" y="2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4"/>
                    </a:lnTo>
                    <a:lnTo>
                      <a:pt x="12" y="38"/>
                    </a:lnTo>
                    <a:lnTo>
                      <a:pt x="20" y="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80"/>
              <p:cNvSpPr>
                <a:spLocks noChangeArrowheads="1"/>
              </p:cNvSpPr>
              <p:nvPr/>
            </p:nvSpPr>
            <p:spPr bwMode="auto">
              <a:xfrm>
                <a:off x="5267325" y="2301875"/>
                <a:ext cx="101600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800" dirty="0">
                    <a:solidFill>
                      <a:srgbClr val="000000"/>
                    </a:solidFill>
                    <a:latin typeface="Arial Italic" pitchFamily="34" charset="0"/>
                  </a:rPr>
                  <a:t>e</a:t>
                </a:r>
                <a:endParaRPr lang="en-US" altLang="en-US" dirty="0"/>
              </a:p>
            </p:txBody>
          </p:sp>
        </p:grp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5324475" y="2365375"/>
              <a:ext cx="76200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600" dirty="0">
                  <a:solidFill>
                    <a:srgbClr val="000000"/>
                  </a:solidFill>
                </a:rPr>
                <a:t>1</a:t>
              </a:r>
              <a:endParaRPr lang="en-US" altLang="en-US" dirty="0"/>
            </a:p>
          </p:txBody>
        </p:sp>
      </p:grpSp>
      <p:sp>
        <p:nvSpPr>
          <p:cNvPr id="77" name="Line 8"/>
          <p:cNvSpPr>
            <a:spLocks noChangeShapeType="1"/>
          </p:cNvSpPr>
          <p:nvPr/>
        </p:nvSpPr>
        <p:spPr bwMode="auto">
          <a:xfrm>
            <a:off x="2720975" y="2206625"/>
            <a:ext cx="6985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10"/>
          <p:cNvSpPr>
            <a:spLocks noChangeShapeType="1"/>
          </p:cNvSpPr>
          <p:nvPr/>
        </p:nvSpPr>
        <p:spPr bwMode="auto">
          <a:xfrm flipV="1">
            <a:off x="3409950" y="2206625"/>
            <a:ext cx="0" cy="247332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7" name="Group 4106"/>
          <p:cNvGrpSpPr/>
          <p:nvPr/>
        </p:nvGrpSpPr>
        <p:grpSpPr>
          <a:xfrm>
            <a:off x="2330450" y="2152650"/>
            <a:ext cx="381000" cy="168275"/>
            <a:chOff x="3854450" y="2152650"/>
            <a:chExt cx="381000" cy="168275"/>
          </a:xfrm>
        </p:grpSpPr>
        <p:sp>
          <p:nvSpPr>
            <p:cNvPr id="75" name="Rectangle 66"/>
            <p:cNvSpPr>
              <a:spLocks noChangeArrowheads="1"/>
            </p:cNvSpPr>
            <p:nvPr/>
          </p:nvSpPr>
          <p:spPr bwMode="auto">
            <a:xfrm>
              <a:off x="3917950" y="2216150"/>
              <a:ext cx="76200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6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81" name="Rectangle 65"/>
            <p:cNvSpPr>
              <a:spLocks noChangeArrowheads="1"/>
            </p:cNvSpPr>
            <p:nvPr/>
          </p:nvSpPr>
          <p:spPr bwMode="auto">
            <a:xfrm>
              <a:off x="3854450" y="2152650"/>
              <a:ext cx="1016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 Italic" pitchFamily="34" charset="0"/>
                </a:rPr>
                <a:t>p</a:t>
              </a:r>
              <a:endParaRPr lang="en-US" altLang="en-US"/>
            </a:p>
          </p:txBody>
        </p:sp>
        <p:sp>
          <p:nvSpPr>
            <p:cNvPr id="82" name="Rectangle 67"/>
            <p:cNvSpPr>
              <a:spLocks noChangeArrowheads="1"/>
            </p:cNvSpPr>
            <p:nvPr/>
          </p:nvSpPr>
          <p:spPr bwMode="auto">
            <a:xfrm>
              <a:off x="3959225" y="2152650"/>
              <a:ext cx="276225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 = 20</a:t>
              </a:r>
              <a:endParaRPr lang="en-US" altLang="en-US"/>
            </a:p>
          </p:txBody>
        </p:sp>
      </p:grpSp>
      <p:grpSp>
        <p:nvGrpSpPr>
          <p:cNvPr id="4106" name="Group 4105"/>
          <p:cNvGrpSpPr/>
          <p:nvPr/>
        </p:nvGrpSpPr>
        <p:grpSpPr>
          <a:xfrm>
            <a:off x="3225800" y="4733925"/>
            <a:ext cx="339725" cy="168275"/>
            <a:chOff x="4749800" y="4733925"/>
            <a:chExt cx="339725" cy="168275"/>
          </a:xfrm>
        </p:grpSpPr>
        <p:sp>
          <p:nvSpPr>
            <p:cNvPr id="83" name="Rectangle 69"/>
            <p:cNvSpPr>
              <a:spLocks noChangeArrowheads="1"/>
            </p:cNvSpPr>
            <p:nvPr/>
          </p:nvSpPr>
          <p:spPr bwMode="auto">
            <a:xfrm>
              <a:off x="4749800" y="4733925"/>
              <a:ext cx="12382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 Italic" pitchFamily="34" charset="0"/>
                </a:rPr>
                <a:t>Q</a:t>
              </a:r>
              <a:endParaRPr lang="en-US" altLang="en-US"/>
            </a:p>
          </p:txBody>
        </p:sp>
        <p:sp>
          <p:nvSpPr>
            <p:cNvPr id="84" name="Rectangle 70"/>
            <p:cNvSpPr>
              <a:spLocks noChangeArrowheads="1"/>
            </p:cNvSpPr>
            <p:nvPr/>
          </p:nvSpPr>
          <p:spPr bwMode="auto">
            <a:xfrm>
              <a:off x="4829175" y="4797425"/>
              <a:ext cx="76200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6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85" name="Rectangle 71"/>
            <p:cNvSpPr>
              <a:spLocks noChangeArrowheads="1"/>
            </p:cNvSpPr>
            <p:nvPr/>
          </p:nvSpPr>
          <p:spPr bwMode="auto">
            <a:xfrm>
              <a:off x="4870450" y="4733925"/>
              <a:ext cx="219075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 = 4</a:t>
              </a:r>
              <a:endParaRPr lang="en-US" altLang="en-US"/>
            </a:p>
          </p:txBody>
        </p:sp>
      </p:grpSp>
      <p:grpSp>
        <p:nvGrpSpPr>
          <p:cNvPr id="4105" name="Group 4104"/>
          <p:cNvGrpSpPr/>
          <p:nvPr/>
        </p:nvGrpSpPr>
        <p:grpSpPr>
          <a:xfrm>
            <a:off x="3378200" y="2051050"/>
            <a:ext cx="149225" cy="184150"/>
            <a:chOff x="4902200" y="2051050"/>
            <a:chExt cx="149225" cy="184150"/>
          </a:xfrm>
        </p:grpSpPr>
        <p:sp>
          <p:nvSpPr>
            <p:cNvPr id="15" name="Rectangle 82"/>
            <p:cNvSpPr>
              <a:spLocks noChangeArrowheads="1"/>
            </p:cNvSpPr>
            <p:nvPr/>
          </p:nvSpPr>
          <p:spPr bwMode="auto">
            <a:xfrm>
              <a:off x="4918075" y="2051050"/>
              <a:ext cx="1016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 Italic" pitchFamily="34" charset="0"/>
                </a:rPr>
                <a:t>e</a:t>
              </a:r>
              <a:endParaRPr lang="en-US" altLang="en-US"/>
            </a:p>
          </p:txBody>
        </p:sp>
        <p:sp>
          <p:nvSpPr>
            <p:cNvPr id="79" name="Freeform 17"/>
            <p:cNvSpPr>
              <a:spLocks/>
            </p:cNvSpPr>
            <p:nvPr/>
          </p:nvSpPr>
          <p:spPr bwMode="auto">
            <a:xfrm>
              <a:off x="4902200" y="2171700"/>
              <a:ext cx="63500" cy="63500"/>
            </a:xfrm>
            <a:custGeom>
              <a:avLst/>
              <a:gdLst>
                <a:gd name="T0" fmla="*/ 31750 w 40"/>
                <a:gd name="T1" fmla="*/ 63500 h 40"/>
                <a:gd name="T2" fmla="*/ 31750 w 40"/>
                <a:gd name="T3" fmla="*/ 63500 h 40"/>
                <a:gd name="T4" fmla="*/ 44450 w 40"/>
                <a:gd name="T5" fmla="*/ 63500 h 40"/>
                <a:gd name="T6" fmla="*/ 53975 w 40"/>
                <a:gd name="T7" fmla="*/ 57150 h 40"/>
                <a:gd name="T8" fmla="*/ 60325 w 40"/>
                <a:gd name="T9" fmla="*/ 44450 h 40"/>
                <a:gd name="T10" fmla="*/ 63500 w 40"/>
                <a:gd name="T11" fmla="*/ 31750 h 40"/>
                <a:gd name="T12" fmla="*/ 63500 w 40"/>
                <a:gd name="T13" fmla="*/ 31750 h 40"/>
                <a:gd name="T14" fmla="*/ 60325 w 40"/>
                <a:gd name="T15" fmla="*/ 22225 h 40"/>
                <a:gd name="T16" fmla="*/ 53975 w 40"/>
                <a:gd name="T17" fmla="*/ 9525 h 40"/>
                <a:gd name="T18" fmla="*/ 44450 w 40"/>
                <a:gd name="T19" fmla="*/ 3175 h 40"/>
                <a:gd name="T20" fmla="*/ 31750 w 40"/>
                <a:gd name="T21" fmla="*/ 0 h 40"/>
                <a:gd name="T22" fmla="*/ 31750 w 40"/>
                <a:gd name="T23" fmla="*/ 0 h 40"/>
                <a:gd name="T24" fmla="*/ 19050 w 40"/>
                <a:gd name="T25" fmla="*/ 3175 h 40"/>
                <a:gd name="T26" fmla="*/ 9525 w 40"/>
                <a:gd name="T27" fmla="*/ 9525 h 40"/>
                <a:gd name="T28" fmla="*/ 3175 w 40"/>
                <a:gd name="T29" fmla="*/ 22225 h 40"/>
                <a:gd name="T30" fmla="*/ 0 w 40"/>
                <a:gd name="T31" fmla="*/ 31750 h 40"/>
                <a:gd name="T32" fmla="*/ 0 w 40"/>
                <a:gd name="T33" fmla="*/ 31750 h 40"/>
                <a:gd name="T34" fmla="*/ 3175 w 40"/>
                <a:gd name="T35" fmla="*/ 44450 h 40"/>
                <a:gd name="T36" fmla="*/ 9525 w 40"/>
                <a:gd name="T37" fmla="*/ 57150 h 40"/>
                <a:gd name="T38" fmla="*/ 19050 w 40"/>
                <a:gd name="T39" fmla="*/ 63500 h 40"/>
                <a:gd name="T40" fmla="*/ 31750 w 40"/>
                <a:gd name="T41" fmla="*/ 63500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lnTo>
                    <a:pt x="20" y="40"/>
                  </a:lnTo>
                  <a:lnTo>
                    <a:pt x="28" y="40"/>
                  </a:lnTo>
                  <a:lnTo>
                    <a:pt x="34" y="36"/>
                  </a:lnTo>
                  <a:lnTo>
                    <a:pt x="38" y="28"/>
                  </a:lnTo>
                  <a:lnTo>
                    <a:pt x="40" y="20"/>
                  </a:lnTo>
                  <a:lnTo>
                    <a:pt x="38" y="14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6"/>
                  </a:lnTo>
                  <a:lnTo>
                    <a:pt x="12" y="4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auto">
            <a:xfrm>
              <a:off x="4902200" y="2171700"/>
              <a:ext cx="63500" cy="63500"/>
            </a:xfrm>
            <a:custGeom>
              <a:avLst/>
              <a:gdLst>
                <a:gd name="T0" fmla="*/ 31750 w 40"/>
                <a:gd name="T1" fmla="*/ 63500 h 40"/>
                <a:gd name="T2" fmla="*/ 31750 w 40"/>
                <a:gd name="T3" fmla="*/ 63500 h 40"/>
                <a:gd name="T4" fmla="*/ 44450 w 40"/>
                <a:gd name="T5" fmla="*/ 63500 h 40"/>
                <a:gd name="T6" fmla="*/ 53975 w 40"/>
                <a:gd name="T7" fmla="*/ 57150 h 40"/>
                <a:gd name="T8" fmla="*/ 60325 w 40"/>
                <a:gd name="T9" fmla="*/ 44450 h 40"/>
                <a:gd name="T10" fmla="*/ 63500 w 40"/>
                <a:gd name="T11" fmla="*/ 31750 h 40"/>
                <a:gd name="T12" fmla="*/ 63500 w 40"/>
                <a:gd name="T13" fmla="*/ 31750 h 40"/>
                <a:gd name="T14" fmla="*/ 60325 w 40"/>
                <a:gd name="T15" fmla="*/ 22225 h 40"/>
                <a:gd name="T16" fmla="*/ 53975 w 40"/>
                <a:gd name="T17" fmla="*/ 9525 h 40"/>
                <a:gd name="T18" fmla="*/ 44450 w 40"/>
                <a:gd name="T19" fmla="*/ 3175 h 40"/>
                <a:gd name="T20" fmla="*/ 31750 w 40"/>
                <a:gd name="T21" fmla="*/ 0 h 40"/>
                <a:gd name="T22" fmla="*/ 31750 w 40"/>
                <a:gd name="T23" fmla="*/ 0 h 40"/>
                <a:gd name="T24" fmla="*/ 19050 w 40"/>
                <a:gd name="T25" fmla="*/ 3175 h 40"/>
                <a:gd name="T26" fmla="*/ 9525 w 40"/>
                <a:gd name="T27" fmla="*/ 9525 h 40"/>
                <a:gd name="T28" fmla="*/ 3175 w 40"/>
                <a:gd name="T29" fmla="*/ 22225 h 40"/>
                <a:gd name="T30" fmla="*/ 0 w 40"/>
                <a:gd name="T31" fmla="*/ 31750 h 40"/>
                <a:gd name="T32" fmla="*/ 0 w 40"/>
                <a:gd name="T33" fmla="*/ 31750 h 40"/>
                <a:gd name="T34" fmla="*/ 3175 w 40"/>
                <a:gd name="T35" fmla="*/ 44450 h 40"/>
                <a:gd name="T36" fmla="*/ 9525 w 40"/>
                <a:gd name="T37" fmla="*/ 57150 h 40"/>
                <a:gd name="T38" fmla="*/ 19050 w 40"/>
                <a:gd name="T39" fmla="*/ 63500 h 40"/>
                <a:gd name="T40" fmla="*/ 31750 w 40"/>
                <a:gd name="T41" fmla="*/ 63500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lnTo>
                    <a:pt x="20" y="40"/>
                  </a:lnTo>
                  <a:lnTo>
                    <a:pt x="28" y="40"/>
                  </a:lnTo>
                  <a:lnTo>
                    <a:pt x="34" y="36"/>
                  </a:lnTo>
                  <a:lnTo>
                    <a:pt x="38" y="28"/>
                  </a:lnTo>
                  <a:lnTo>
                    <a:pt x="40" y="20"/>
                  </a:lnTo>
                  <a:lnTo>
                    <a:pt x="38" y="14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6"/>
                  </a:lnTo>
                  <a:lnTo>
                    <a:pt x="12" y="40"/>
                  </a:lnTo>
                  <a:lnTo>
                    <a:pt x="2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4975225" y="2114550"/>
              <a:ext cx="76200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6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</p:grpSp>
      <p:sp>
        <p:nvSpPr>
          <p:cNvPr id="87" name="Rectangle 63"/>
          <p:cNvSpPr>
            <a:spLocks noChangeArrowheads="1"/>
          </p:cNvSpPr>
          <p:nvPr/>
        </p:nvSpPr>
        <p:spPr bwMode="auto">
          <a:xfrm>
            <a:off x="3527960" y="4951096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algn="ctr"/>
            <a:r>
              <a:rPr lang="en-US" altLang="en-US" sz="1000" dirty="0" smtClean="0">
                <a:solidFill>
                  <a:srgbClr val="000000"/>
                </a:solidFill>
                <a:latin typeface="Arial Bold" charset="0"/>
              </a:rPr>
              <a:t>Monopoly Before Tax</a:t>
            </a:r>
            <a:endParaRPr lang="en-US" altLang="en-US" b="1" dirty="0"/>
          </a:p>
        </p:txBody>
      </p:sp>
      <p:sp>
        <p:nvSpPr>
          <p:cNvPr id="88" name="Rectangle 64"/>
          <p:cNvSpPr>
            <a:spLocks noChangeArrowheads="1"/>
          </p:cNvSpPr>
          <p:nvPr/>
        </p:nvSpPr>
        <p:spPr bwMode="auto">
          <a:xfrm>
            <a:off x="4959625" y="4951096"/>
            <a:ext cx="8874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algn="ctr"/>
            <a:r>
              <a:rPr lang="en-US" altLang="en-US" sz="1000" dirty="0" smtClean="0">
                <a:solidFill>
                  <a:srgbClr val="000000"/>
                </a:solidFill>
                <a:latin typeface="Arial Bold" charset="0"/>
              </a:rPr>
              <a:t>Monopoly After Tax</a:t>
            </a:r>
            <a:endParaRPr lang="en-US" altLang="en-US" b="1" dirty="0"/>
          </a:p>
        </p:txBody>
      </p:sp>
      <p:sp>
        <p:nvSpPr>
          <p:cNvPr id="89" name="Rectangle 69"/>
          <p:cNvSpPr>
            <a:spLocks noChangeArrowheads="1"/>
          </p:cNvSpPr>
          <p:nvPr/>
        </p:nvSpPr>
        <p:spPr bwMode="auto">
          <a:xfrm>
            <a:off x="6584975" y="5140856"/>
            <a:ext cx="5175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 Bold" charset="0"/>
              </a:rPr>
              <a:t>Change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70"/>
              <p:cNvSpPr>
                <a:spLocks noChangeArrowheads="1"/>
              </p:cNvSpPr>
              <p:nvPr/>
            </p:nvSpPr>
            <p:spPr bwMode="auto">
              <a:xfrm>
                <a:off x="1447800" y="5383744"/>
                <a:ext cx="130644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Consumer Surplus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𝐶𝑆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90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5383744"/>
                <a:ext cx="1306448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6075" t="-32000" r="-935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88"/>
              <p:cNvSpPr>
                <a:spLocks noChangeArrowheads="1"/>
              </p:cNvSpPr>
              <p:nvPr/>
            </p:nvSpPr>
            <p:spPr bwMode="auto">
              <a:xfrm>
                <a:off x="1447800" y="5609537"/>
                <a:ext cx="122629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Producer Surplus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𝑃𝑆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91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5609537"/>
                <a:ext cx="1226298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6468" t="-32000" r="-1493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111"/>
              <p:cNvSpPr>
                <a:spLocks noChangeArrowheads="1"/>
              </p:cNvSpPr>
              <p:nvPr/>
            </p:nvSpPr>
            <p:spPr bwMode="auto">
              <a:xfrm>
                <a:off x="1447800" y="6196967"/>
                <a:ext cx="148842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 smtClean="0">
                    <a:solidFill>
                      <a:srgbClr val="000000"/>
                    </a:solidFill>
                  </a:rPr>
                  <a:t>Welfare,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𝑊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𝐶𝑆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𝑃𝑆</m:t>
                    </m:r>
                    <m:r>
                      <a:rPr lang="en-US" altLang="en-US" sz="1000" b="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en-US" sz="1000" b="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𝑇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9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6196967"/>
                <a:ext cx="1488421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5328" t="-32000" r="-2049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Line 136"/>
          <p:cNvSpPr>
            <a:spLocks noChangeShapeType="1"/>
          </p:cNvSpPr>
          <p:nvPr/>
        </p:nvSpPr>
        <p:spPr bwMode="auto">
          <a:xfrm flipV="1">
            <a:off x="1447800" y="6089809"/>
            <a:ext cx="5945213" cy="30533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137"/>
          <p:cNvSpPr>
            <a:spLocks noChangeShapeType="1"/>
          </p:cNvSpPr>
          <p:nvPr/>
        </p:nvSpPr>
        <p:spPr bwMode="auto">
          <a:xfrm>
            <a:off x="1447800" y="6702113"/>
            <a:ext cx="5951561" cy="1584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138"/>
          <p:cNvSpPr>
            <a:spLocks noChangeShapeType="1"/>
          </p:cNvSpPr>
          <p:nvPr/>
        </p:nvSpPr>
        <p:spPr bwMode="auto">
          <a:xfrm>
            <a:off x="1447800" y="5323418"/>
            <a:ext cx="5951562" cy="12699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72"/>
              <p:cNvSpPr>
                <a:spLocks noChangeArrowheads="1"/>
              </p:cNvSpPr>
              <p:nvPr/>
            </p:nvSpPr>
            <p:spPr bwMode="auto">
              <a:xfrm>
                <a:off x="3695991" y="5383744"/>
                <a:ext cx="65453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96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5991" y="5383744"/>
                <a:ext cx="654538" cy="169277"/>
              </a:xfrm>
              <a:prstGeom prst="rect">
                <a:avLst/>
              </a:prstGeom>
              <a:blipFill rotWithShape="0">
                <a:blip r:embed="rId6"/>
                <a:stretch>
                  <a:fillRect l="-3704" r="-3704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72"/>
              <p:cNvSpPr>
                <a:spLocks noChangeArrowheads="1"/>
              </p:cNvSpPr>
              <p:nvPr/>
            </p:nvSpPr>
            <p:spPr bwMode="auto">
              <a:xfrm>
                <a:off x="3674094" y="5601843"/>
                <a:ext cx="66543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𝐺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97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4094" y="5601843"/>
                <a:ext cx="665439" cy="169277"/>
              </a:xfrm>
              <a:prstGeom prst="rect">
                <a:avLst/>
              </a:prstGeom>
              <a:blipFill rotWithShape="0">
                <a:blip r:embed="rId7"/>
                <a:stretch>
                  <a:fillRect l="-3670" r="-2752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3276600" y="6187441"/>
                <a:ext cx="145001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𝐺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98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6600" y="6187441"/>
                <a:ext cx="1450012" cy="169277"/>
              </a:xfrm>
              <a:prstGeom prst="rect">
                <a:avLst/>
              </a:prstGeom>
              <a:blipFill rotWithShape="0">
                <a:blip r:embed="rId8"/>
                <a:stretch>
                  <a:fillRect l="-2110" r="-1266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72"/>
              <p:cNvSpPr>
                <a:spLocks noChangeArrowheads="1"/>
              </p:cNvSpPr>
              <p:nvPr/>
            </p:nvSpPr>
            <p:spPr bwMode="auto">
              <a:xfrm>
                <a:off x="5283551" y="5383744"/>
                <a:ext cx="12958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99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3551" y="5383744"/>
                <a:ext cx="129587" cy="169277"/>
              </a:xfrm>
              <a:prstGeom prst="rect">
                <a:avLst/>
              </a:prstGeom>
              <a:blipFill rotWithShape="0">
                <a:blip r:embed="rId9"/>
                <a:stretch>
                  <a:fillRect l="-28571" r="-23810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72"/>
              <p:cNvSpPr>
                <a:spLocks noChangeArrowheads="1"/>
              </p:cNvSpPr>
              <p:nvPr/>
            </p:nvSpPr>
            <p:spPr bwMode="auto">
              <a:xfrm>
                <a:off x="5138174" y="5601843"/>
                <a:ext cx="405624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00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8174" y="5601843"/>
                <a:ext cx="405624" cy="169277"/>
              </a:xfrm>
              <a:prstGeom prst="rect">
                <a:avLst/>
              </a:prstGeom>
              <a:blipFill rotWithShape="0">
                <a:blip r:embed="rId10"/>
                <a:stretch>
                  <a:fillRect l="-7576" r="-6061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72"/>
              <p:cNvSpPr>
                <a:spLocks noChangeArrowheads="1"/>
              </p:cNvSpPr>
              <p:nvPr/>
            </p:nvSpPr>
            <p:spPr bwMode="auto">
              <a:xfrm>
                <a:off x="4939261" y="6187441"/>
                <a:ext cx="92813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𝐺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01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9261" y="6187441"/>
                <a:ext cx="928139" cy="169277"/>
              </a:xfrm>
              <a:prstGeom prst="rect">
                <a:avLst/>
              </a:prstGeom>
              <a:blipFill rotWithShape="0">
                <a:blip r:embed="rId11"/>
                <a:stretch>
                  <a:fillRect l="-2614" r="-1961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72"/>
              <p:cNvSpPr>
                <a:spLocks noChangeArrowheads="1"/>
              </p:cNvSpPr>
              <p:nvPr/>
            </p:nvSpPr>
            <p:spPr bwMode="auto">
              <a:xfrm>
                <a:off x="6361962" y="5383744"/>
                <a:ext cx="931281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𝐶𝑆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02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1962" y="5383744"/>
                <a:ext cx="931281" cy="169277"/>
              </a:xfrm>
              <a:prstGeom prst="rect">
                <a:avLst/>
              </a:prstGeom>
              <a:blipFill rotWithShape="0">
                <a:blip r:embed="rId12"/>
                <a:stretch>
                  <a:fillRect r="-3289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72"/>
              <p:cNvSpPr>
                <a:spLocks noChangeArrowheads="1"/>
              </p:cNvSpPr>
              <p:nvPr/>
            </p:nvSpPr>
            <p:spPr bwMode="auto">
              <a:xfrm>
                <a:off x="6269684" y="5601843"/>
                <a:ext cx="109408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𝐺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𝑃𝑆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0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9684" y="5601843"/>
                <a:ext cx="1094082" cy="169277"/>
              </a:xfrm>
              <a:prstGeom prst="rect">
                <a:avLst/>
              </a:prstGeom>
              <a:blipFill rotWithShape="0">
                <a:blip r:embed="rId13"/>
                <a:stretch>
                  <a:fillRect l="-2222" r="-2222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72"/>
              <p:cNvSpPr>
                <a:spLocks noChangeArrowheads="1"/>
              </p:cNvSpPr>
              <p:nvPr/>
            </p:nvSpPr>
            <p:spPr bwMode="auto">
              <a:xfrm>
                <a:off x="6421219" y="6187441"/>
                <a:ext cx="905311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04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1219" y="6187441"/>
                <a:ext cx="905311" cy="169277"/>
              </a:xfrm>
              <a:prstGeom prst="rect">
                <a:avLst/>
              </a:prstGeom>
              <a:blipFill rotWithShape="0">
                <a:blip r:embed="rId14"/>
                <a:stretch>
                  <a:fillRect r="-2013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88"/>
              <p:cNvSpPr>
                <a:spLocks noChangeArrowheads="1"/>
              </p:cNvSpPr>
              <p:nvPr/>
            </p:nvSpPr>
            <p:spPr bwMode="auto">
              <a:xfrm>
                <a:off x="1447800" y="5864008"/>
                <a:ext cx="128176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 smtClean="0">
                    <a:solidFill>
                      <a:srgbClr val="000000"/>
                    </a:solidFill>
                  </a:rPr>
                  <a:t>Tax Revenues, </a:t>
                </a:r>
                <a14:m>
                  <m:oMath xmlns:m="http://schemas.openxmlformats.org/officeDocument/2006/math">
                    <m:r>
                      <a:rPr lang="en-US" altLang="en-US" sz="1000" b="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𝑇</m:t>
                    </m:r>
                    <m:r>
                      <a:rPr lang="en-US" altLang="en-US" sz="1000" b="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en-US" sz="1000" b="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𝑡𝑄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08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5864008"/>
                <a:ext cx="1281761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6190" t="-32000" r="-3333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11"/>
              <p:cNvSpPr>
                <a:spLocks noChangeArrowheads="1"/>
              </p:cNvSpPr>
              <p:nvPr/>
            </p:nvSpPr>
            <p:spPr bwMode="auto">
              <a:xfrm>
                <a:off x="1447800" y="6440729"/>
                <a:ext cx="132671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 smtClean="0">
                    <a:solidFill>
                      <a:srgbClr val="000000"/>
                    </a:solidFill>
                  </a:rPr>
                  <a:t>Deadweight Loss,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000" b="0" i="0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D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𝑊</m:t>
                    </m:r>
                    <m:r>
                      <a:rPr lang="en-US" altLang="en-US" sz="1000" b="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𝐿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09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6440729"/>
                <a:ext cx="1326710" cy="153888"/>
              </a:xfrm>
              <a:prstGeom prst="rect">
                <a:avLst/>
              </a:prstGeom>
              <a:blipFill rotWithShape="0">
                <a:blip r:embed="rId16"/>
                <a:stretch>
                  <a:fillRect l="-5991" t="-32000" r="-3226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04800" y="1001524"/>
                <a:ext cx="8534399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Suppose the government charges a tax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𝑡</m:t>
                    </m:r>
                    <m:r>
                      <a:rPr lang="en-US" sz="26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8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per unit of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𝑄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01524"/>
                <a:ext cx="8534399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7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2" name="TextBox 4111"/>
              <p:cNvSpPr txBox="1"/>
              <p:nvPr/>
            </p:nvSpPr>
            <p:spPr>
              <a:xfrm rot="20526890">
                <a:off x="2889438" y="4885807"/>
                <a:ext cx="3615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𝑸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↓</m:t>
                      </m:r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12" name="TextBox 4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26890">
                <a:off x="2889438" y="4885807"/>
                <a:ext cx="361573" cy="246221"/>
              </a:xfrm>
              <a:prstGeom prst="rect">
                <a:avLst/>
              </a:prstGeom>
              <a:blipFill rotWithShape="0">
                <a:blip r:embed="rId18"/>
                <a:stretch>
                  <a:fillRect l="-11429" r="-10000"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 rot="20526890">
                <a:off x="1918819" y="2255680"/>
                <a:ext cx="3375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𝒑</m:t>
                      </m:r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↑</m:t>
                      </m:r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26890">
                <a:off x="1918819" y="2255680"/>
                <a:ext cx="337528" cy="246221"/>
              </a:xfrm>
              <a:prstGeom prst="rect">
                <a:avLst/>
              </a:prstGeom>
              <a:blipFill rotWithShape="0">
                <a:blip r:embed="rId19"/>
                <a:stretch>
                  <a:fillRect l="-4545" r="-1212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72"/>
              <p:cNvSpPr>
                <a:spLocks noChangeArrowheads="1"/>
              </p:cNvSpPr>
              <p:nvPr/>
            </p:nvSpPr>
            <p:spPr bwMode="auto">
              <a:xfrm>
                <a:off x="3961329" y="5856798"/>
                <a:ext cx="11701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30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1329" y="5856798"/>
                <a:ext cx="117019" cy="169277"/>
              </a:xfrm>
              <a:prstGeom prst="rect">
                <a:avLst/>
              </a:prstGeom>
              <a:blipFill rotWithShape="0">
                <a:blip r:embed="rId20"/>
                <a:stretch>
                  <a:fillRect l="-31579" r="-26316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72"/>
              <p:cNvSpPr>
                <a:spLocks noChangeArrowheads="1"/>
              </p:cNvSpPr>
              <p:nvPr/>
            </p:nvSpPr>
            <p:spPr bwMode="auto">
              <a:xfrm>
                <a:off x="3959020" y="6433034"/>
                <a:ext cx="23865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𝐹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31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9020" y="6433034"/>
                <a:ext cx="238655" cy="169277"/>
              </a:xfrm>
              <a:prstGeom prst="rect">
                <a:avLst/>
              </a:prstGeom>
              <a:blipFill rotWithShape="0">
                <a:blip r:embed="rId21"/>
                <a:stretch>
                  <a:fillRect l="-2500" r="-7500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72"/>
              <p:cNvSpPr>
                <a:spLocks noChangeArrowheads="1"/>
              </p:cNvSpPr>
              <p:nvPr/>
            </p:nvSpPr>
            <p:spPr bwMode="auto">
              <a:xfrm>
                <a:off x="5270474" y="5856798"/>
                <a:ext cx="13285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𝐺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32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0474" y="5856798"/>
                <a:ext cx="132857" cy="169277"/>
              </a:xfrm>
              <a:prstGeom prst="rect">
                <a:avLst/>
              </a:prstGeom>
              <a:blipFill rotWithShape="0">
                <a:blip r:embed="rId22"/>
                <a:stretch>
                  <a:fillRect l="-28571" r="-19048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72"/>
              <p:cNvSpPr>
                <a:spLocks noChangeArrowheads="1"/>
              </p:cNvSpPr>
              <p:nvPr/>
            </p:nvSpPr>
            <p:spPr bwMode="auto">
              <a:xfrm>
                <a:off x="4970181" y="6433033"/>
                <a:ext cx="75822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𝐹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3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0181" y="6433033"/>
                <a:ext cx="758220" cy="169277"/>
              </a:xfrm>
              <a:prstGeom prst="rect">
                <a:avLst/>
              </a:prstGeom>
              <a:blipFill rotWithShape="0">
                <a:blip r:embed="rId23"/>
                <a:stretch>
                  <a:fillRect r="-2400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/>
          <p:cNvSpPr/>
          <p:nvPr/>
        </p:nvSpPr>
        <p:spPr>
          <a:xfrm>
            <a:off x="3876675" y="6413893"/>
            <a:ext cx="393700" cy="2208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5" name="Rectangle 134"/>
          <p:cNvSpPr/>
          <p:nvPr/>
        </p:nvSpPr>
        <p:spPr>
          <a:xfrm>
            <a:off x="4876800" y="6413893"/>
            <a:ext cx="909257" cy="2208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72"/>
              <p:cNvSpPr>
                <a:spLocks noChangeArrowheads="1"/>
              </p:cNvSpPr>
              <p:nvPr/>
            </p:nvSpPr>
            <p:spPr bwMode="auto">
              <a:xfrm>
                <a:off x="6630475" y="5856798"/>
                <a:ext cx="48680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𝐺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𝑇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38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0475" y="5856798"/>
                <a:ext cx="486800" cy="169277"/>
              </a:xfrm>
              <a:prstGeom prst="rect">
                <a:avLst/>
              </a:prstGeom>
              <a:blipFill rotWithShape="0">
                <a:blip r:embed="rId24"/>
                <a:stretch>
                  <a:fillRect l="-7500" r="-6250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72"/>
              <p:cNvSpPr>
                <a:spLocks noChangeArrowheads="1"/>
              </p:cNvSpPr>
              <p:nvPr/>
            </p:nvSpPr>
            <p:spPr bwMode="auto">
              <a:xfrm>
                <a:off x="6353495" y="6444853"/>
                <a:ext cx="107580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𝐷𝑊𝐿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139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3495" y="6444853"/>
                <a:ext cx="1075807" cy="169277"/>
              </a:xfrm>
              <a:prstGeom prst="rect">
                <a:avLst/>
              </a:prstGeom>
              <a:blipFill rotWithShape="0">
                <a:blip r:embed="rId25"/>
                <a:stretch>
                  <a:fillRect r="-1695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Rectangle 139"/>
          <p:cNvSpPr/>
          <p:nvPr/>
        </p:nvSpPr>
        <p:spPr>
          <a:xfrm>
            <a:off x="6353495" y="6408600"/>
            <a:ext cx="1075807" cy="2208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7682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32" grpId="0" animBg="1"/>
      <p:bldP spid="40" grpId="0"/>
      <p:bldP spid="62" grpId="0" animBg="1"/>
      <p:bldP spid="65" grpId="0" animBg="1"/>
      <p:bldP spid="77" grpId="0" animBg="1"/>
      <p:bldP spid="78" grpId="0" animBg="1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4112" grpId="0"/>
      <p:bldP spid="129" grpId="0"/>
      <p:bldP spid="130" grpId="0"/>
      <p:bldP spid="131" grpId="0"/>
      <p:bldP spid="132" grpId="0"/>
      <p:bldP spid="133" grpId="0"/>
      <p:bldP spid="134" grpId="0" animBg="1"/>
      <p:bldP spid="135" grpId="0" animBg="1"/>
      <p:bldP spid="138" grpId="0"/>
      <p:bldP spid="139" grpId="0"/>
      <p:bldP spid="1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Causes of Monopolies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04799" y="1897831"/>
            <a:ext cx="2743200" cy="3762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1. Essential </a:t>
            </a:r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Facility</a:t>
            </a:r>
            <a:endParaRPr lang="en-US" sz="20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3220843" y="1897831"/>
            <a:ext cx="2743200" cy="3818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2. Superior </a:t>
            </a:r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Technology</a:t>
            </a: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6096000" y="1897831"/>
            <a:ext cx="2743200" cy="3818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3. Natural Monopoly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798" y="2268396"/>
            <a:ext cx="2743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Times New Roman" charset="0"/>
                <a:ea typeface="Times New Roman" charset="0"/>
                <a:cs typeface="Times New Roman" charset="0"/>
              </a:rPr>
              <a:t>e.g.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Control of </a:t>
            </a:r>
            <a:r>
              <a:rPr lang="en-US" sz="1600" u="sng" dirty="0">
                <a:latin typeface="Times New Roman" charset="0"/>
                <a:ea typeface="Times New Roman" charset="0"/>
                <a:cs typeface="Times New Roman" charset="0"/>
              </a:rPr>
              <a:t>scarce resource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that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is necessary for production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220843" y="2268396"/>
            <a:ext cx="274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Times New Roman" charset="0"/>
                <a:ea typeface="Times New Roman" charset="0"/>
                <a:cs typeface="Times New Roman" charset="0"/>
              </a:rPr>
              <a:t>e.g.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Better management skills or technical innovation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096000" y="2268396"/>
                <a:ext cx="27432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One firm can produce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𝑸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at a lower cost than </a:t>
                </a: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all others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68396"/>
                <a:ext cx="2743200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53687" y="2926531"/>
                <a:ext cx="28278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&lt;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87" y="2926531"/>
                <a:ext cx="2827825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80337" y="3258979"/>
                <a:ext cx="17745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337" y="3258979"/>
                <a:ext cx="1774524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274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>
            <a:spLocks noChangeAspect="1"/>
          </p:cNvSpPr>
          <p:nvPr/>
        </p:nvSpPr>
        <p:spPr>
          <a:xfrm>
            <a:off x="1028701" y="4645549"/>
            <a:ext cx="2743200" cy="3762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sz="20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. Barriers to Entry</a:t>
            </a:r>
            <a:endParaRPr lang="en-US" sz="2000" b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" y="5016114"/>
            <a:ext cx="3886201" cy="1156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2238" indent="-122238">
              <a:lnSpc>
                <a:spcPct val="150000"/>
              </a:lnSpc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Making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it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hard for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firms to obtain a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license</a:t>
            </a:r>
          </a:p>
          <a:p>
            <a:pPr marL="122238" indent="-122238">
              <a:lnSpc>
                <a:spcPct val="150000"/>
              </a:lnSpc>
              <a:buFont typeface="Arial" charset="0"/>
              <a:buChar char="•"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Granting a firm the rights to be a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monopoly</a:t>
            </a:r>
          </a:p>
          <a:p>
            <a:pPr marL="122238" indent="-122238">
              <a:lnSpc>
                <a:spcPct val="150000"/>
              </a:lnSpc>
              <a:buFont typeface="Arial" charset="0"/>
              <a:buChar char="•"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Auctioning the rights to be a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monopoly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5257800" y="4645549"/>
            <a:ext cx="3200400" cy="3762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5. Protection from Imitation</a:t>
            </a:r>
            <a:endParaRPr lang="en-US" sz="2000" b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5016114"/>
            <a:ext cx="274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Times New Roman" charset="0"/>
                <a:ea typeface="Times New Roman" charset="0"/>
                <a:cs typeface="Times New Roman" charset="0"/>
              </a:rPr>
              <a:t>e.g.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patents or informational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secrets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0843" y="1001524"/>
            <a:ext cx="2702312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Cost Advantage</a:t>
            </a:r>
            <a:endParaRPr lang="en-US" sz="2000" b="1" i="1" u="sng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58220" y="3724896"/>
            <a:ext cx="3027557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u="sng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Government Actions</a:t>
            </a:r>
            <a:endParaRPr lang="en-US" sz="2000" b="1" i="1" u="sng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87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2" grpId="0"/>
      <p:bldP spid="20" grpId="0"/>
      <p:bldP spid="21" grpId="0"/>
      <p:bldP spid="22" grpId="0" uiExpand="1" build="p"/>
      <p:bldP spid="19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1025017"/>
            <a:ext cx="7619999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following cost function of a monopolist: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" y="2362200"/>
            <a:ext cx="85344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If any entrant would have the same cost, does this market have a </a:t>
            </a:r>
            <a:r>
              <a:rPr lang="en-US" sz="2600" b="1" i="1" u="sng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natural </a:t>
            </a:r>
            <a:r>
              <a:rPr lang="en-US" sz="2600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monopoly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52800" y="1733490"/>
                <a:ext cx="238058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𝑚𝑄</m:t>
                      </m:r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𝐹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733490"/>
                <a:ext cx="238058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752600" y="3429000"/>
            <a:ext cx="5638799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Suppose that one firm </a:t>
            </a:r>
            <a:r>
              <a:rPr lang="en-US" sz="2600" smtClean="0">
                <a:latin typeface="Times New Roman" charset="0"/>
                <a:ea typeface="Times New Roman" charset="0"/>
                <a:cs typeface="Times New Roman" charset="0"/>
              </a:rPr>
              <a:t>enters the market: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07895" y="4302442"/>
                <a:ext cx="1664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95" y="4302442"/>
                <a:ext cx="166487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128" r="-7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98398" y="4281683"/>
                <a:ext cx="27962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𝑇𝐶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𝑪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𝑪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398" y="4281683"/>
                <a:ext cx="279621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43" r="-3268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59173" y="4712051"/>
                <a:ext cx="35329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)+(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r>
                        <a:rPr lang="en-US" sz="2400" i="1">
                          <a:latin typeface="Cambria Math" charset="0"/>
                        </a:rPr>
                        <m:t>𝐹</m:t>
                      </m:r>
                      <m:r>
                        <a:rPr lang="en-US" sz="24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173" y="4712051"/>
                <a:ext cx="353295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3" r="-2418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59173" y="5194739"/>
                <a:ext cx="26173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)+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173" y="5194739"/>
                <a:ext cx="261738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66" r="-163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 rot="20413969">
            <a:off x="915838" y="4230693"/>
            <a:ext cx="1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Output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20413969">
            <a:off x="4041818" y="4144493"/>
            <a:ext cx="73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Total Cost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59173" y="5677946"/>
                <a:ext cx="1610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𝑚𝑄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173" y="5677946"/>
                <a:ext cx="161076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36" r="-3030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59173" y="6150365"/>
                <a:ext cx="2514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𝑚𝑄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𝑪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173" y="6150365"/>
                <a:ext cx="251440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699" r="-3641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8231" y="5562600"/>
                <a:ext cx="3933769" cy="6155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This market has a natural 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monopoly: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𝑪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𝑸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𝑪</m:t>
                      </m:r>
                      <m:r>
                        <a:rPr lang="en-US" sz="20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𝑪</m:t>
                      </m:r>
                      <m:r>
                        <a:rPr lang="en-US" sz="2000" b="1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31" y="5562600"/>
                <a:ext cx="3933769" cy="615553"/>
              </a:xfrm>
              <a:prstGeom prst="rect">
                <a:avLst/>
              </a:prstGeom>
              <a:blipFill rotWithShape="0">
                <a:blip r:embed="rId10"/>
                <a:stretch>
                  <a:fillRect l="-4031" t="-13000" r="-3411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572773" y="4671057"/>
            <a:ext cx="1608827" cy="679376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90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9" grpId="0"/>
      <p:bldP spid="20" grpId="0"/>
      <p:bldP spid="21" grpId="0"/>
      <p:bldP spid="22" grpId="0"/>
      <p:bldP spid="23" grpId="0"/>
      <p:bldP spid="28" grpId="0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81200" y="1025017"/>
                <a:ext cx="51816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𝑚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=10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𝐹</m:t>
                    </m:r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=60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025017"/>
                <a:ext cx="51816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79953" y="1733490"/>
                <a:ext cx="418409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𝑚𝑄</m:t>
                      </m:r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𝐹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=10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</a:rPr>
                        <m:t>+60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53" y="1733490"/>
                <a:ext cx="4184094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5" descr="Fig11_07_step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43200"/>
            <a:ext cx="4343400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0383" y="2819400"/>
                <a:ext cx="2623282" cy="400110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𝑀𝐶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𝑚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=10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83" y="2819400"/>
                <a:ext cx="2623282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 rot="20413969">
            <a:off x="3033867" y="2373326"/>
            <a:ext cx="107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Constant Line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70383" y="4013958"/>
                <a:ext cx="2598275" cy="811312"/>
              </a:xfrm>
              <a:prstGeom prst="rect">
                <a:avLst/>
              </a:prstGeom>
              <a:solidFill>
                <a:srgbClr val="00B05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𝐴𝐶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=10+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60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83" y="4013958"/>
                <a:ext cx="2598275" cy="81131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rot="20413969">
            <a:off x="3026741" y="3481019"/>
            <a:ext cx="132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Decreasing Curve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21092967">
                <a:off x="6057900" y="2814935"/>
                <a:ext cx="2209800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Constant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𝑴𝑪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:r>
                  <a:rPr lang="en-US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decreasing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𝑨𝑪</m:t>
                    </m:r>
                  </m:oMath>
                </a14:m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imply </a:t>
                </a:r>
                <a:r>
                  <a:rPr lang="en-US" u="sng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natural monopolies</a:t>
                </a:r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92967">
                <a:off x="6057900" y="2814935"/>
                <a:ext cx="2209800" cy="923330"/>
              </a:xfrm>
              <a:prstGeom prst="rect">
                <a:avLst/>
              </a:prstGeom>
              <a:blipFill rotWithShape="0">
                <a:blip r:embed="rId8"/>
                <a:stretch>
                  <a:fillRect t="-976" r="-1309" b="-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 rot="20413969">
            <a:off x="1337180" y="1551884"/>
            <a:ext cx="1295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Natural Monopoly Cost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0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30" grpId="0" animBg="1"/>
      <p:bldP spid="31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Government Actions that Reduce Market Power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0332" y="1524000"/>
            <a:ext cx="6563335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1. Optimal </a:t>
            </a:r>
            <a:r>
              <a:rPr lang="en-US" altLang="en-US" sz="2600" b="1" i="1" dirty="0">
                <a:latin typeface="Times New Roman" charset="0"/>
                <a:ea typeface="Times New Roman" charset="0"/>
                <a:cs typeface="Times New Roman" charset="0"/>
              </a:rPr>
              <a:t>Price </a:t>
            </a:r>
            <a:r>
              <a:rPr lang="en-US" alt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Regulation</a:t>
            </a:r>
          </a:p>
          <a:p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⇒ 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Impose a </a:t>
            </a:r>
            <a:r>
              <a:rPr lang="en-US" altLang="en-US" sz="2000" u="sng" dirty="0" smtClean="0">
                <a:latin typeface="Times New Roman" charset="0"/>
                <a:ea typeface="Times New Roman" charset="0"/>
                <a:cs typeface="Times New Roman" charset="0"/>
              </a:rPr>
              <a:t>price </a:t>
            </a:r>
            <a:r>
              <a:rPr lang="en-US" altLang="en-US" sz="2000" u="sng" dirty="0">
                <a:latin typeface="Times New Roman" charset="0"/>
                <a:ea typeface="Times New Roman" charset="0"/>
                <a:cs typeface="Times New Roman" charset="0"/>
              </a:rPr>
              <a:t>ceiling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equals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to the </a:t>
            </a:r>
            <a:r>
              <a:rPr lang="en-US" altLang="en-US" sz="2000" u="sng" dirty="0">
                <a:latin typeface="Times New Roman" charset="0"/>
                <a:ea typeface="Times New Roman" charset="0"/>
                <a:cs typeface="Times New Roman" charset="0"/>
              </a:rPr>
              <a:t>competitive </a:t>
            </a:r>
            <a:r>
              <a:rPr lang="en-US" altLang="en-US" sz="2000" u="sng" dirty="0" smtClean="0">
                <a:latin typeface="Times New Roman" charset="0"/>
                <a:ea typeface="Times New Roman" charset="0"/>
                <a:cs typeface="Times New Roman" charset="0"/>
              </a:rPr>
              <a:t>price</a:t>
            </a:r>
          </a:p>
          <a:p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⇒ </a:t>
            </a:r>
            <a:r>
              <a:rPr lang="en-US" altLang="en-US" sz="2000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Eliminates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the </a:t>
            </a:r>
            <a:r>
              <a:rPr lang="en-US" alt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Deadweight Loss</a:t>
            </a:r>
            <a:endParaRPr lang="en-US" sz="2000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60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600" b="1" i="1" dirty="0">
                <a:latin typeface="Times New Roman" charset="0"/>
                <a:ea typeface="Times New Roman" charset="0"/>
                <a:cs typeface="Times New Roman" charset="0"/>
              </a:rPr>
              <a:t>2. </a:t>
            </a:r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Non Optimal </a:t>
            </a:r>
            <a:r>
              <a:rPr lang="en-US" sz="2600" b="1" i="1" dirty="0">
                <a:latin typeface="Times New Roman" charset="0"/>
                <a:ea typeface="Times New Roman" charset="0"/>
                <a:cs typeface="Times New Roman" charset="0"/>
              </a:rPr>
              <a:t>Price Regulation</a:t>
            </a:r>
            <a:endParaRPr lang="en-US" sz="2600" b="1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⇒ </a:t>
            </a:r>
            <a:r>
              <a:rPr lang="en-US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Impose a </a:t>
            </a:r>
            <a:r>
              <a:rPr lang="en-US" sz="2000" u="sng" dirty="0" smtClean="0">
                <a:latin typeface="Times New Roman" charset="0"/>
                <a:ea typeface="Times New Roman" charset="0"/>
                <a:cs typeface="Times New Roman" charset="0"/>
              </a:rPr>
              <a:t>price </a:t>
            </a:r>
            <a:r>
              <a:rPr lang="en-US" sz="2000" u="sng" dirty="0">
                <a:latin typeface="Times New Roman" charset="0"/>
                <a:ea typeface="Times New Roman" charset="0"/>
                <a:cs typeface="Times New Roman" charset="0"/>
              </a:rPr>
              <a:t>ceiling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not equal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to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000" u="sng" dirty="0">
                <a:latin typeface="Times New Roman" charset="0"/>
                <a:ea typeface="Times New Roman" charset="0"/>
                <a:cs typeface="Times New Roman" charset="0"/>
              </a:rPr>
              <a:t>competitive </a:t>
            </a:r>
            <a:r>
              <a:rPr lang="en-US" sz="2000" u="sng" dirty="0" smtClean="0">
                <a:latin typeface="Times New Roman" charset="0"/>
                <a:ea typeface="Times New Roman" charset="0"/>
                <a:cs typeface="Times New Roman" charset="0"/>
              </a:rPr>
              <a:t>price</a:t>
            </a:r>
          </a:p>
          <a:p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⇒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Reduces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(but does not eliminate)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the </a:t>
            </a:r>
            <a:r>
              <a:rPr lang="en-US" altLang="en-US" sz="2000" i="1" dirty="0">
                <a:latin typeface="Times New Roman" charset="0"/>
                <a:ea typeface="Times New Roman" charset="0"/>
                <a:cs typeface="Times New Roman" charset="0"/>
              </a:rPr>
              <a:t>Deadweight </a:t>
            </a:r>
            <a:r>
              <a:rPr lang="en-US" alt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Loss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600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600" b="1" i="1" dirty="0">
                <a:latin typeface="Times New Roman" charset="0"/>
                <a:ea typeface="Times New Roman" charset="0"/>
                <a:cs typeface="Times New Roman" charset="0"/>
              </a:rPr>
              <a:t>3. Increasing </a:t>
            </a:r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Competition</a:t>
            </a:r>
          </a:p>
          <a:p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⇒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Allowing/encouraging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market entry by new domestic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firms</a:t>
            </a:r>
          </a:p>
          <a:p>
            <a:r>
              <a:rPr lang="en-US" altLang="en-US" sz="2000" dirty="0">
                <a:latin typeface="Times New Roman" charset="0"/>
                <a:ea typeface="Times New Roman" charset="0"/>
                <a:cs typeface="Times New Roman" charset="0"/>
              </a:rPr>
              <a:t>⇒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Ending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import bans that kept out international firms</a:t>
            </a: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0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Optimal Price Regulation</a:t>
            </a:r>
          </a:p>
        </p:txBody>
      </p:sp>
      <p:pic>
        <p:nvPicPr>
          <p:cNvPr id="3" name="Picture 5" descr="Fig11_08_step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13"/>
          <a:stretch/>
        </p:blipFill>
        <p:spPr bwMode="auto">
          <a:xfrm>
            <a:off x="1524000" y="1524000"/>
            <a:ext cx="48418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Fig11_08_step0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13"/>
          <a:stretch/>
        </p:blipFill>
        <p:spPr bwMode="auto">
          <a:xfrm>
            <a:off x="1524000" y="1524000"/>
            <a:ext cx="48418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ig11_08_step0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13"/>
          <a:stretch/>
        </p:blipFill>
        <p:spPr bwMode="auto">
          <a:xfrm>
            <a:off x="1524000" y="1524000"/>
            <a:ext cx="48418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Fig11_08_step0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13"/>
          <a:stretch/>
        </p:blipFill>
        <p:spPr bwMode="auto">
          <a:xfrm>
            <a:off x="1524000" y="1524000"/>
            <a:ext cx="48418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/>
          <p:cNvSpPr>
            <a:spLocks noChangeArrowheads="1"/>
          </p:cNvSpPr>
          <p:nvPr/>
        </p:nvSpPr>
        <p:spPr bwMode="auto">
          <a:xfrm>
            <a:off x="2580526" y="5105400"/>
            <a:ext cx="11657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algn="ctr"/>
            <a:r>
              <a:rPr lang="en-US" altLang="en-US" sz="1000" dirty="0" smtClean="0">
                <a:solidFill>
                  <a:srgbClr val="000000"/>
                </a:solidFill>
                <a:latin typeface="Arial Bold" charset="0"/>
              </a:rPr>
              <a:t>Monopoly </a:t>
            </a:r>
            <a:r>
              <a:rPr lang="en-US" altLang="en-US" sz="1000" smtClean="0">
                <a:solidFill>
                  <a:srgbClr val="000000"/>
                </a:solidFill>
                <a:latin typeface="Arial Bold" charset="0"/>
              </a:rPr>
              <a:t>Without Regulation</a:t>
            </a:r>
            <a:endParaRPr lang="en-US" altLang="en-US" b="1" dirty="0"/>
          </a:p>
        </p:txBody>
      </p:sp>
      <p:sp>
        <p:nvSpPr>
          <p:cNvPr id="12" name="Rectangle 64"/>
          <p:cNvSpPr>
            <a:spLocks noChangeArrowheads="1"/>
          </p:cNvSpPr>
          <p:nvPr/>
        </p:nvSpPr>
        <p:spPr bwMode="auto">
          <a:xfrm>
            <a:off x="4114800" y="5105400"/>
            <a:ext cx="1212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algn="ctr"/>
            <a:r>
              <a:rPr lang="en-US" altLang="en-US" sz="1000" dirty="0" smtClean="0">
                <a:solidFill>
                  <a:srgbClr val="000000"/>
                </a:solidFill>
                <a:latin typeface="Arial Bold" charset="0"/>
              </a:rPr>
              <a:t>Monopoly with </a:t>
            </a:r>
            <a:r>
              <a:rPr lang="en-US" altLang="en-US" sz="1000" smtClean="0">
                <a:solidFill>
                  <a:srgbClr val="000000"/>
                </a:solidFill>
                <a:latin typeface="Arial Bold" charset="0"/>
              </a:rPr>
              <a:t>Optimal Regulation</a:t>
            </a:r>
            <a:endParaRPr lang="en-US" altLang="en-US" b="1" dirty="0"/>
          </a:p>
        </p:txBody>
      </p:sp>
      <p:sp>
        <p:nvSpPr>
          <p:cNvPr id="13" name="Rectangle 69"/>
          <p:cNvSpPr>
            <a:spLocks noChangeArrowheads="1"/>
          </p:cNvSpPr>
          <p:nvPr/>
        </p:nvSpPr>
        <p:spPr bwMode="auto">
          <a:xfrm>
            <a:off x="5975375" y="5295160"/>
            <a:ext cx="5175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 Bold" charset="0"/>
              </a:rPr>
              <a:t>Change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70"/>
              <p:cNvSpPr>
                <a:spLocks noChangeArrowheads="1"/>
              </p:cNvSpPr>
              <p:nvPr/>
            </p:nvSpPr>
            <p:spPr bwMode="auto">
              <a:xfrm>
                <a:off x="838200" y="5538048"/>
                <a:ext cx="130644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Consumer Surplus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𝐶𝑆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4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538048"/>
                <a:ext cx="1306448" cy="153888"/>
              </a:xfrm>
              <a:prstGeom prst="rect">
                <a:avLst/>
              </a:prstGeom>
              <a:blipFill rotWithShape="0">
                <a:blip r:embed="rId7"/>
                <a:stretch>
                  <a:fillRect l="-6075" t="-26923" r="-935" b="-42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8"/>
              <p:cNvSpPr>
                <a:spLocks noChangeArrowheads="1"/>
              </p:cNvSpPr>
              <p:nvPr/>
            </p:nvSpPr>
            <p:spPr bwMode="auto">
              <a:xfrm>
                <a:off x="838200" y="5763841"/>
                <a:ext cx="122629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Producer Surplus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𝑃𝑆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5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763841"/>
                <a:ext cx="1226298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6468" t="-32000" r="-1493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11"/>
              <p:cNvSpPr>
                <a:spLocks noChangeArrowheads="1"/>
              </p:cNvSpPr>
              <p:nvPr/>
            </p:nvSpPr>
            <p:spPr bwMode="auto">
              <a:xfrm>
                <a:off x="838200" y="6050759"/>
                <a:ext cx="125553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 smtClean="0">
                    <a:solidFill>
                      <a:srgbClr val="000000"/>
                    </a:solidFill>
                  </a:rPr>
                  <a:t>Welfare,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𝑊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𝐶𝑆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𝑃𝑆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6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6050759"/>
                <a:ext cx="1255537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6341" t="-32000" r="-3415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136"/>
          <p:cNvSpPr>
            <a:spLocks noChangeShapeType="1"/>
          </p:cNvSpPr>
          <p:nvPr/>
        </p:nvSpPr>
        <p:spPr bwMode="auto">
          <a:xfrm flipV="1">
            <a:off x="838200" y="5943601"/>
            <a:ext cx="5945213" cy="30533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37"/>
          <p:cNvSpPr>
            <a:spLocks noChangeShapeType="1"/>
          </p:cNvSpPr>
          <p:nvPr/>
        </p:nvSpPr>
        <p:spPr bwMode="auto">
          <a:xfrm>
            <a:off x="838200" y="6555905"/>
            <a:ext cx="5951561" cy="1584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38"/>
          <p:cNvSpPr>
            <a:spLocks noChangeShapeType="1"/>
          </p:cNvSpPr>
          <p:nvPr/>
        </p:nvSpPr>
        <p:spPr bwMode="auto">
          <a:xfrm>
            <a:off x="838200" y="5477722"/>
            <a:ext cx="5951562" cy="12699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72"/>
              <p:cNvSpPr>
                <a:spLocks noChangeArrowheads="1"/>
              </p:cNvSpPr>
              <p:nvPr/>
            </p:nvSpPr>
            <p:spPr bwMode="auto">
              <a:xfrm>
                <a:off x="3096683" y="5538048"/>
                <a:ext cx="129586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20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6683" y="5538048"/>
                <a:ext cx="129586" cy="169277"/>
              </a:xfrm>
              <a:prstGeom prst="rect">
                <a:avLst/>
              </a:prstGeom>
              <a:blipFill rotWithShape="0">
                <a:blip r:embed="rId10"/>
                <a:stretch>
                  <a:fillRect l="-28571" r="-23810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2"/>
              <p:cNvSpPr>
                <a:spLocks noChangeArrowheads="1"/>
              </p:cNvSpPr>
              <p:nvPr/>
            </p:nvSpPr>
            <p:spPr bwMode="auto">
              <a:xfrm>
                <a:off x="2950471" y="5756147"/>
                <a:ext cx="405624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21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0471" y="5756147"/>
                <a:ext cx="405624" cy="169277"/>
              </a:xfrm>
              <a:prstGeom prst="rect">
                <a:avLst/>
              </a:prstGeom>
              <a:blipFill rotWithShape="0">
                <a:blip r:embed="rId11"/>
                <a:stretch>
                  <a:fillRect l="-7463" r="-4478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2"/>
              <p:cNvSpPr>
                <a:spLocks noChangeArrowheads="1"/>
              </p:cNvSpPr>
              <p:nvPr/>
            </p:nvSpPr>
            <p:spPr bwMode="auto">
              <a:xfrm>
                <a:off x="2828853" y="6041233"/>
                <a:ext cx="665246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22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8853" y="6041233"/>
                <a:ext cx="665246" cy="169277"/>
              </a:xfrm>
              <a:prstGeom prst="rect">
                <a:avLst/>
              </a:prstGeom>
              <a:blipFill rotWithShape="0">
                <a:blip r:embed="rId12"/>
                <a:stretch>
                  <a:fillRect l="-3670" r="-3670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72"/>
              <p:cNvSpPr>
                <a:spLocks noChangeArrowheads="1"/>
              </p:cNvSpPr>
              <p:nvPr/>
            </p:nvSpPr>
            <p:spPr bwMode="auto">
              <a:xfrm>
                <a:off x="4386461" y="5538048"/>
                <a:ext cx="65453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2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6461" y="5538048"/>
                <a:ext cx="654538" cy="169277"/>
              </a:xfrm>
              <a:prstGeom prst="rect">
                <a:avLst/>
              </a:prstGeom>
              <a:blipFill rotWithShape="0">
                <a:blip r:embed="rId13"/>
                <a:stretch>
                  <a:fillRect l="-4673" r="-3738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72"/>
              <p:cNvSpPr>
                <a:spLocks noChangeArrowheads="1"/>
              </p:cNvSpPr>
              <p:nvPr/>
            </p:nvSpPr>
            <p:spPr bwMode="auto">
              <a:xfrm>
                <a:off x="4510918" y="5756147"/>
                <a:ext cx="4107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24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0918" y="5756147"/>
                <a:ext cx="410753" cy="169277"/>
              </a:xfrm>
              <a:prstGeom prst="rect">
                <a:avLst/>
              </a:prstGeom>
              <a:blipFill rotWithShape="0">
                <a:blip r:embed="rId14"/>
                <a:stretch>
                  <a:fillRect l="-5970" r="-4478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2"/>
              <p:cNvSpPr>
                <a:spLocks noChangeArrowheads="1"/>
              </p:cNvSpPr>
              <p:nvPr/>
            </p:nvSpPr>
            <p:spPr bwMode="auto">
              <a:xfrm>
                <a:off x="4127174" y="6041233"/>
                <a:ext cx="1187826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25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7174" y="6041233"/>
                <a:ext cx="1187826" cy="169277"/>
              </a:xfrm>
              <a:prstGeom prst="rect">
                <a:avLst/>
              </a:prstGeom>
              <a:blipFill rotWithShape="0">
                <a:blip r:embed="rId15"/>
                <a:stretch>
                  <a:fillRect l="-2051" r="-1026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72"/>
              <p:cNvSpPr>
                <a:spLocks noChangeArrowheads="1"/>
              </p:cNvSpPr>
              <p:nvPr/>
            </p:nvSpPr>
            <p:spPr bwMode="auto">
              <a:xfrm>
                <a:off x="5829271" y="5538048"/>
                <a:ext cx="82548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𝐶𝑆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26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9271" y="5538048"/>
                <a:ext cx="825482" cy="169277"/>
              </a:xfrm>
              <a:prstGeom prst="rect">
                <a:avLst/>
              </a:prstGeom>
              <a:blipFill rotWithShape="0">
                <a:blip r:embed="rId16"/>
                <a:stretch>
                  <a:fillRect l="-2941" r="-2941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72"/>
              <p:cNvSpPr>
                <a:spLocks noChangeArrowheads="1"/>
              </p:cNvSpPr>
              <p:nvPr/>
            </p:nvSpPr>
            <p:spPr bwMode="auto">
              <a:xfrm>
                <a:off x="5824903" y="5756147"/>
                <a:ext cx="82881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𝑃𝑆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27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4903" y="5756147"/>
                <a:ext cx="828817" cy="169277"/>
              </a:xfrm>
              <a:prstGeom prst="rect">
                <a:avLst/>
              </a:prstGeom>
              <a:blipFill rotWithShape="0">
                <a:blip r:embed="rId17"/>
                <a:stretch>
                  <a:fillRect l="-2963" r="-3704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72"/>
              <p:cNvSpPr>
                <a:spLocks noChangeArrowheads="1"/>
              </p:cNvSpPr>
              <p:nvPr/>
            </p:nvSpPr>
            <p:spPr bwMode="auto">
              <a:xfrm>
                <a:off x="5842255" y="6041233"/>
                <a:ext cx="799514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28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255" y="6041233"/>
                <a:ext cx="799514" cy="169277"/>
              </a:xfrm>
              <a:prstGeom prst="rect">
                <a:avLst/>
              </a:prstGeom>
              <a:blipFill rotWithShape="0">
                <a:blip r:embed="rId18"/>
                <a:stretch>
                  <a:fillRect l="-3030" r="-2273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111"/>
              <p:cNvSpPr>
                <a:spLocks noChangeArrowheads="1"/>
              </p:cNvSpPr>
              <p:nvPr/>
            </p:nvSpPr>
            <p:spPr bwMode="auto">
              <a:xfrm>
                <a:off x="838200" y="6294521"/>
                <a:ext cx="132671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 smtClean="0">
                    <a:solidFill>
                      <a:srgbClr val="000000"/>
                    </a:solidFill>
                  </a:rPr>
                  <a:t>Deadweight Loss,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000" b="0" i="0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D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𝑊</m:t>
                    </m:r>
                    <m:r>
                      <a:rPr lang="en-US" altLang="en-US" sz="1000" b="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𝐿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0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6294521"/>
                <a:ext cx="1326710" cy="153888"/>
              </a:xfrm>
              <a:prstGeom prst="rect">
                <a:avLst/>
              </a:prstGeom>
              <a:blipFill rotWithShape="0">
                <a:blip r:embed="rId19"/>
                <a:stretch>
                  <a:fillRect l="-5991" t="-32000" r="-3226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72"/>
              <p:cNvSpPr>
                <a:spLocks noChangeArrowheads="1"/>
              </p:cNvSpPr>
              <p:nvPr/>
            </p:nvSpPr>
            <p:spPr bwMode="auto">
              <a:xfrm>
                <a:off x="2912657" y="6286826"/>
                <a:ext cx="49763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32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2657" y="6286826"/>
                <a:ext cx="497637" cy="169277"/>
              </a:xfrm>
              <a:prstGeom prst="rect">
                <a:avLst/>
              </a:prstGeom>
              <a:blipFill rotWithShape="0">
                <a:blip r:embed="rId20"/>
                <a:stretch>
                  <a:fillRect l="-1235" r="-4938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72"/>
              <p:cNvSpPr>
                <a:spLocks noChangeArrowheads="1"/>
              </p:cNvSpPr>
              <p:nvPr/>
            </p:nvSpPr>
            <p:spPr bwMode="auto">
              <a:xfrm>
                <a:off x="4655220" y="6286825"/>
                <a:ext cx="11702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34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5220" y="6286825"/>
                <a:ext cx="117020" cy="169277"/>
              </a:xfrm>
              <a:prstGeom prst="rect">
                <a:avLst/>
              </a:prstGeom>
              <a:blipFill rotWithShape="0">
                <a:blip r:embed="rId21"/>
                <a:stretch>
                  <a:fillRect l="-31579" r="-26316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884619" y="6248400"/>
            <a:ext cx="544381" cy="2208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Rectangle 35"/>
          <p:cNvSpPr/>
          <p:nvPr/>
        </p:nvSpPr>
        <p:spPr>
          <a:xfrm>
            <a:off x="4572000" y="6264258"/>
            <a:ext cx="289682" cy="220800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72"/>
              <p:cNvSpPr>
                <a:spLocks noChangeArrowheads="1"/>
              </p:cNvSpPr>
              <p:nvPr/>
            </p:nvSpPr>
            <p:spPr bwMode="auto">
              <a:xfrm>
                <a:off x="5749132" y="6298645"/>
                <a:ext cx="97000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𝐷𝑊𝐿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38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9132" y="6298645"/>
                <a:ext cx="970009" cy="169277"/>
              </a:xfrm>
              <a:prstGeom prst="rect">
                <a:avLst/>
              </a:prstGeom>
              <a:blipFill rotWithShape="0">
                <a:blip r:embed="rId22"/>
                <a:stretch>
                  <a:fillRect l="-2516" r="-2516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5715579" y="6281357"/>
            <a:ext cx="1067834" cy="2208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TextBox 39"/>
          <p:cNvSpPr txBox="1"/>
          <p:nvPr/>
        </p:nvSpPr>
        <p:spPr>
          <a:xfrm>
            <a:off x="304800" y="1001524"/>
            <a:ext cx="8534399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Suppose the government sets a price ceiling at $16: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865120" y="4724400"/>
            <a:ext cx="182880" cy="18288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703832" y="2532888"/>
            <a:ext cx="182880" cy="18288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2865120" y="2530901"/>
            <a:ext cx="182880" cy="18288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886712" y="2834640"/>
            <a:ext cx="1389888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spect="1"/>
          </p:cNvSpPr>
          <p:nvPr/>
        </p:nvSpPr>
        <p:spPr>
          <a:xfrm>
            <a:off x="1703832" y="2753560"/>
            <a:ext cx="182880" cy="182880"/>
          </a:xfrm>
          <a:prstGeom prst="ellips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20413969">
            <a:off x="955933" y="2783086"/>
            <a:ext cx="764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Price Ceiling</a:t>
            </a:r>
            <a:endParaRPr lang="en-US" sz="1400" b="1" i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32708" y="2370000"/>
            <a:ext cx="878210" cy="2208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Rectangle 50"/>
          <p:cNvSpPr/>
          <p:nvPr/>
        </p:nvSpPr>
        <p:spPr>
          <a:xfrm>
            <a:off x="3545861" y="3458178"/>
            <a:ext cx="297672" cy="2208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3200400" y="2753560"/>
            <a:ext cx="182880" cy="182880"/>
          </a:xfrm>
          <a:prstGeom prst="ellips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3200400" y="4714441"/>
            <a:ext cx="182880" cy="182880"/>
          </a:xfrm>
          <a:prstGeom prst="ellips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105400" y="2205277"/>
                <a:ext cx="281805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charset="0"/>
                  <a:buChar char="•"/>
                </a:pP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Regulated </a:t>
                </a:r>
                <a:r>
                  <a:rPr lang="en-US" sz="1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demand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curve presents a </a:t>
                </a:r>
                <a:r>
                  <a:rPr lang="en-US" sz="1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kink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at the new equilibrium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𝒆</m:t>
                        </m:r>
                      </m:e>
                      <m:sub>
                        <m:r>
                          <a:rPr lang="en-US" sz="1400" b="1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𝒐</m:t>
                        </m:r>
                      </m:sub>
                    </m:sSub>
                  </m:oMath>
                </a14:m>
                <a:endParaRPr lang="en-US" sz="1400" b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4300" indent="-114300">
                  <a:buFont typeface="Arial" charset="0"/>
                  <a:buChar char="•"/>
                </a:pPr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Regulated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𝑀𝑅</m:t>
                    </m:r>
                  </m:oMath>
                </a14:m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 curve presents a </a:t>
                </a:r>
                <a:r>
                  <a:rPr lang="en-US" sz="1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discontinuity</a:t>
                </a:r>
                <a:r>
                  <a:rPr lang="en-US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1400" dirty="0">
                    <a:latin typeface="Times New Roman" charset="0"/>
                    <a:ea typeface="Times New Roman" charset="0"/>
                    <a:cs typeface="Times New Roman" charset="0"/>
                  </a:rPr>
                  <a:t>at the new equilibrium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𝒆</m:t>
                        </m:r>
                      </m:e>
                      <m:sub>
                        <m:r>
                          <a:rPr lang="en-US" sz="1400" b="1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𝒐</m:t>
                        </m:r>
                      </m:sub>
                    </m:sSub>
                  </m:oMath>
                </a14:m>
                <a:endParaRPr lang="en-US" sz="1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205277"/>
                <a:ext cx="2818054" cy="1384995"/>
              </a:xfrm>
              <a:prstGeom prst="rect">
                <a:avLst/>
              </a:prstGeom>
              <a:blipFill rotWithShape="0">
                <a:blip r:embed="rId23"/>
                <a:stretch>
                  <a:fillRect l="-433" t="-881" b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5185854" y="1824277"/>
            <a:ext cx="2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With Price Ceiling:</a:t>
            </a:r>
            <a:endParaRPr lang="en-US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Right Triangle 56"/>
          <p:cNvSpPr/>
          <p:nvPr/>
        </p:nvSpPr>
        <p:spPr>
          <a:xfrm>
            <a:off x="1904999" y="1921300"/>
            <a:ext cx="1007657" cy="678643"/>
          </a:xfrm>
          <a:prstGeom prst="rtTriangle">
            <a:avLst/>
          </a:prstGeom>
          <a:solidFill>
            <a:srgbClr val="00B0F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04999" y="2618119"/>
            <a:ext cx="1039246" cy="21453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04999" y="2823434"/>
            <a:ext cx="1039246" cy="5065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Triangle 59"/>
          <p:cNvSpPr/>
          <p:nvPr/>
        </p:nvSpPr>
        <p:spPr>
          <a:xfrm rot="5400000">
            <a:off x="1716573" y="3518360"/>
            <a:ext cx="1384508" cy="1007657"/>
          </a:xfrm>
          <a:prstGeom prst="rtTriangle">
            <a:avLst/>
          </a:prstGeom>
          <a:solidFill>
            <a:srgbClr val="FFFF0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/>
          <p:cNvSpPr/>
          <p:nvPr/>
        </p:nvSpPr>
        <p:spPr>
          <a:xfrm>
            <a:off x="2956560" y="2599943"/>
            <a:ext cx="300735" cy="252875"/>
          </a:xfrm>
          <a:prstGeom prst="rtTriangle">
            <a:avLst/>
          </a:prstGeom>
          <a:solidFill>
            <a:schemeClr val="bg2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/>
          <p:cNvSpPr/>
          <p:nvPr/>
        </p:nvSpPr>
        <p:spPr>
          <a:xfrm rot="5400000">
            <a:off x="2907093" y="2907095"/>
            <a:ext cx="423782" cy="315229"/>
          </a:xfrm>
          <a:prstGeom prst="rtTriangle">
            <a:avLst/>
          </a:prstGeom>
          <a:solidFill>
            <a:schemeClr val="bg2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1989634" y="2296821"/>
                <a:ext cx="131446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𝑨</m:t>
                      </m:r>
                    </m:oMath>
                  </m:oMathPara>
                </a14:m>
                <a:endParaRPr lang="en-US" altLang="en-US" sz="11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9634" y="2296821"/>
                <a:ext cx="131446" cy="169277"/>
              </a:xfrm>
              <a:prstGeom prst="rect">
                <a:avLst/>
              </a:prstGeom>
              <a:blipFill rotWithShape="0">
                <a:blip r:embed="rId24"/>
                <a:stretch>
                  <a:fillRect l="-22727" r="-18182" b="-7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1993966" y="2631864"/>
                <a:ext cx="141064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𝑩</m:t>
                      </m:r>
                    </m:oMath>
                  </m:oMathPara>
                </a14:m>
                <a:endParaRPr lang="en-US" altLang="en-US" sz="11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3966" y="2631864"/>
                <a:ext cx="141064" cy="169277"/>
              </a:xfrm>
              <a:prstGeom prst="rect">
                <a:avLst/>
              </a:prstGeom>
              <a:blipFill rotWithShape="0">
                <a:blip r:embed="rId25"/>
                <a:stretch>
                  <a:fillRect l="-21739" r="-21739" b="-7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1983222" y="3040380"/>
                <a:ext cx="144270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rgbClr val="FFC000"/>
                          </a:solidFill>
                          <a:latin typeface="Cambria Math" charset="0"/>
                        </a:rPr>
                        <m:t>𝑫</m:t>
                      </m:r>
                    </m:oMath>
                  </m:oMathPara>
                </a14:m>
                <a:endParaRPr lang="en-US" altLang="en-US" sz="11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3222" y="3040380"/>
                <a:ext cx="144270" cy="169277"/>
              </a:xfrm>
              <a:prstGeom prst="rect">
                <a:avLst/>
              </a:prstGeom>
              <a:blipFill rotWithShape="0">
                <a:blip r:embed="rId26"/>
                <a:stretch>
                  <a:fillRect l="-20833" r="-16667" b="-7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2952404" y="2669199"/>
                <a:ext cx="131446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chemeClr val="bg2"/>
                          </a:solidFill>
                          <a:latin typeface="Cambria Math" charset="0"/>
                        </a:rPr>
                        <m:t>𝑪</m:t>
                      </m:r>
                    </m:oMath>
                  </m:oMathPara>
                </a14:m>
                <a:endParaRPr lang="en-US" altLang="en-US" sz="11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2404" y="2669199"/>
                <a:ext cx="131446" cy="169277"/>
              </a:xfrm>
              <a:prstGeom prst="rect">
                <a:avLst/>
              </a:prstGeom>
              <a:blipFill rotWithShape="0">
                <a:blip r:embed="rId27"/>
                <a:stretch>
                  <a:fillRect l="-18182" r="-22727" b="-7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2962274" y="2917001"/>
                <a:ext cx="131446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1" i="1" dirty="0" smtClean="0">
                          <a:solidFill>
                            <a:schemeClr val="bg2"/>
                          </a:solidFill>
                          <a:latin typeface="Cambria Math" charset="0"/>
                        </a:rPr>
                        <m:t>𝑬</m:t>
                      </m:r>
                    </m:oMath>
                  </m:oMathPara>
                </a14:m>
                <a:endParaRPr lang="en-US" altLang="en-US" sz="11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2274" y="2917001"/>
                <a:ext cx="131446" cy="169277"/>
              </a:xfrm>
              <a:prstGeom prst="rect">
                <a:avLst/>
              </a:prstGeom>
              <a:blipFill rotWithShape="0">
                <a:blip r:embed="rId28"/>
                <a:stretch>
                  <a:fillRect l="-22727" r="-18182" b="-11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 rot="20413969">
            <a:off x="4797822" y="6178336"/>
            <a:ext cx="891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 DWL</a:t>
            </a:r>
            <a:endParaRPr lang="en-US" sz="1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 rot="20863216">
            <a:off x="6584164" y="3728516"/>
            <a:ext cx="222908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price regulation achieves the competitive welfare level!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2" grpId="0"/>
      <p:bldP spid="34" grpId="0"/>
      <p:bldP spid="35" grpId="0" animBg="1"/>
      <p:bldP spid="36" grpId="0" animBg="1"/>
      <p:bldP spid="38" grpId="0"/>
      <p:bldP spid="39" grpId="0" animBg="1"/>
      <p:bldP spid="41" grpId="0" animBg="1"/>
      <p:bldP spid="43" grpId="0" animBg="1"/>
      <p:bldP spid="44" grpId="0" animBg="1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5" grpId="0" build="p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26"/>
          <p:cNvSpPr>
            <a:spLocks noChangeShapeType="1"/>
          </p:cNvSpPr>
          <p:nvPr/>
        </p:nvSpPr>
        <p:spPr bwMode="auto">
          <a:xfrm>
            <a:off x="2539999" y="1955800"/>
            <a:ext cx="4143375" cy="2644775"/>
          </a:xfrm>
          <a:prstGeom prst="line">
            <a:avLst/>
          </a:prstGeom>
          <a:noFill/>
          <a:ln w="38100">
            <a:solidFill>
              <a:srgbClr val="6DCF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Line 8"/>
          <p:cNvSpPr>
            <a:spLocks noChangeShapeType="1"/>
          </p:cNvSpPr>
          <p:nvPr/>
        </p:nvSpPr>
        <p:spPr bwMode="auto">
          <a:xfrm rot="5400000" flipH="1" flipV="1">
            <a:off x="4068764" y="1572350"/>
            <a:ext cx="0" cy="2987676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Non Optimal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Price Regulation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4800" y="1001524"/>
            <a:ext cx="8534399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government sets a price ceiling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below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competitive price: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390775" y="1728787"/>
            <a:ext cx="4441825" cy="3027363"/>
            <a:chOff x="2276475" y="1254125"/>
            <a:chExt cx="4441825" cy="3027363"/>
          </a:xfrm>
        </p:grpSpPr>
        <p:sp>
          <p:nvSpPr>
            <p:cNvPr id="70" name="Rectangle 15"/>
            <p:cNvSpPr>
              <a:spLocks noChangeArrowheads="1"/>
            </p:cNvSpPr>
            <p:nvPr/>
          </p:nvSpPr>
          <p:spPr bwMode="auto">
            <a:xfrm>
              <a:off x="6105525" y="4113213"/>
              <a:ext cx="76200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2400300" y="1436688"/>
              <a:ext cx="44450" cy="95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" name="Rectangle 32"/>
            <p:cNvSpPr>
              <a:spLocks noChangeArrowheads="1"/>
            </p:cNvSpPr>
            <p:nvPr/>
          </p:nvSpPr>
          <p:spPr bwMode="auto">
            <a:xfrm>
              <a:off x="6524625" y="4113213"/>
              <a:ext cx="85725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" name="Freeform 33"/>
            <p:cNvSpPr>
              <a:spLocks/>
            </p:cNvSpPr>
            <p:nvPr/>
          </p:nvSpPr>
          <p:spPr bwMode="auto">
            <a:xfrm>
              <a:off x="2444750" y="1284288"/>
              <a:ext cx="4238625" cy="2828925"/>
            </a:xfrm>
            <a:custGeom>
              <a:avLst/>
              <a:gdLst>
                <a:gd name="T0" fmla="*/ 4238625 w 2670"/>
                <a:gd name="T1" fmla="*/ 2828925 h 1782"/>
                <a:gd name="T2" fmla="*/ 0 w 2670"/>
                <a:gd name="T3" fmla="*/ 2828925 h 1782"/>
                <a:gd name="T4" fmla="*/ 0 w 2670"/>
                <a:gd name="T5" fmla="*/ 0 h 17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70" h="1782">
                  <a:moveTo>
                    <a:pt x="2670" y="1782"/>
                  </a:moveTo>
                  <a:lnTo>
                    <a:pt x="0" y="178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34"/>
            <p:cNvSpPr>
              <a:spLocks noChangeArrowheads="1"/>
            </p:cNvSpPr>
            <p:nvPr/>
          </p:nvSpPr>
          <p:spPr bwMode="auto">
            <a:xfrm rot="-5400000">
              <a:off x="2297113" y="1709737"/>
              <a:ext cx="1016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 Italic" pitchFamily="34" charset="0"/>
                </a:rPr>
                <a:t>p</a:t>
              </a:r>
              <a:endParaRPr lang="en-US" altLang="en-US"/>
            </a:p>
          </p:txBody>
        </p:sp>
        <p:sp>
          <p:nvSpPr>
            <p:cNvPr id="75" name="Rectangle 35"/>
            <p:cNvSpPr>
              <a:spLocks noChangeArrowheads="1"/>
            </p:cNvSpPr>
            <p:nvPr/>
          </p:nvSpPr>
          <p:spPr bwMode="auto">
            <a:xfrm rot="-5400000">
              <a:off x="2082800" y="1447800"/>
              <a:ext cx="523875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</a:rPr>
                <a:t>, $ per unit</a:t>
              </a:r>
              <a:endParaRPr lang="en-US" altLang="en-US"/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5949950" y="4138613"/>
              <a:ext cx="12382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 Italic" pitchFamily="34" charset="0"/>
                </a:rPr>
                <a:t>Q</a:t>
              </a:r>
              <a:endParaRPr lang="en-US" altLang="en-US"/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029325" y="4138613"/>
              <a:ext cx="688975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 dirty="0">
                  <a:solidFill>
                    <a:srgbClr val="000000"/>
                  </a:solidFill>
                </a:rPr>
                <a:t>, Units per day</a:t>
              </a:r>
              <a:endParaRPr lang="en-US" altLang="en-US" dirty="0"/>
            </a:p>
          </p:txBody>
        </p:sp>
      </p:grpSp>
      <p:sp>
        <p:nvSpPr>
          <p:cNvPr id="79" name="Line 10"/>
          <p:cNvSpPr>
            <a:spLocks noChangeShapeType="1"/>
          </p:cNvSpPr>
          <p:nvPr/>
        </p:nvSpPr>
        <p:spPr bwMode="auto">
          <a:xfrm>
            <a:off x="3930650" y="2838450"/>
            <a:ext cx="368300" cy="234950"/>
          </a:xfrm>
          <a:prstGeom prst="line">
            <a:avLst/>
          </a:prstGeom>
          <a:noFill/>
          <a:ln w="25400">
            <a:solidFill>
              <a:srgbClr val="6DCF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20"/>
          <p:cNvSpPr>
            <a:spLocks noChangeShapeType="1"/>
          </p:cNvSpPr>
          <p:nvPr/>
        </p:nvSpPr>
        <p:spPr bwMode="auto">
          <a:xfrm flipH="1" flipV="1">
            <a:off x="2530474" y="1936749"/>
            <a:ext cx="2081211" cy="2651125"/>
          </a:xfrm>
          <a:prstGeom prst="line">
            <a:avLst/>
          </a:prstGeom>
          <a:noFill/>
          <a:ln w="38100">
            <a:solidFill>
              <a:srgbClr val="C7A0C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22"/>
          <p:cNvSpPr>
            <a:spLocks/>
          </p:cNvSpPr>
          <p:nvPr/>
        </p:nvSpPr>
        <p:spPr bwMode="auto">
          <a:xfrm>
            <a:off x="2549525" y="2139950"/>
            <a:ext cx="1946275" cy="2460625"/>
          </a:xfrm>
          <a:custGeom>
            <a:avLst/>
            <a:gdLst>
              <a:gd name="T0" fmla="*/ 0 w 1226"/>
              <a:gd name="T1" fmla="*/ 2460625 h 1550"/>
              <a:gd name="T2" fmla="*/ 1946275 w 1226"/>
              <a:gd name="T3" fmla="*/ 0 h 1550"/>
              <a:gd name="T4" fmla="*/ 0 w 1226"/>
              <a:gd name="T5" fmla="*/ 2460625 h 15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6" h="1550">
                <a:moveTo>
                  <a:pt x="0" y="1550"/>
                </a:moveTo>
                <a:lnTo>
                  <a:pt x="1226" y="0"/>
                </a:lnTo>
                <a:lnTo>
                  <a:pt x="0" y="1550"/>
                </a:lnTo>
                <a:close/>
              </a:path>
            </a:pathLst>
          </a:custGeom>
          <a:noFill/>
          <a:ln w="38100">
            <a:solidFill>
              <a:srgbClr val="EE322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Rectangle 37"/>
          <p:cNvSpPr>
            <a:spLocks noChangeArrowheads="1"/>
          </p:cNvSpPr>
          <p:nvPr/>
        </p:nvSpPr>
        <p:spPr bwMode="auto">
          <a:xfrm>
            <a:off x="2898775" y="2028825"/>
            <a:ext cx="7397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</a:rPr>
              <a:t>Market demand</a:t>
            </a:r>
            <a:endParaRPr lang="en-US" altLang="en-US"/>
          </a:p>
        </p:txBody>
      </p:sp>
      <p:sp>
        <p:nvSpPr>
          <p:cNvPr id="84" name="Rectangle 40"/>
          <p:cNvSpPr>
            <a:spLocks noChangeArrowheads="1"/>
          </p:cNvSpPr>
          <p:nvPr/>
        </p:nvSpPr>
        <p:spPr bwMode="auto">
          <a:xfrm>
            <a:off x="4070350" y="3759200"/>
            <a:ext cx="2032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 dirty="0">
                <a:solidFill>
                  <a:srgbClr val="000000"/>
                </a:solidFill>
                <a:latin typeface="Arial Italic" pitchFamily="34" charset="0"/>
              </a:rPr>
              <a:t>MR</a:t>
            </a:r>
            <a:endParaRPr lang="en-US" altLang="en-US" dirty="0"/>
          </a:p>
        </p:txBody>
      </p:sp>
      <p:sp>
        <p:nvSpPr>
          <p:cNvPr id="85" name="Rectangle 43"/>
          <p:cNvSpPr>
            <a:spLocks noChangeArrowheads="1"/>
          </p:cNvSpPr>
          <p:nvPr/>
        </p:nvSpPr>
        <p:spPr bwMode="auto">
          <a:xfrm>
            <a:off x="4454525" y="1998662"/>
            <a:ext cx="2032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 dirty="0">
                <a:solidFill>
                  <a:srgbClr val="000000"/>
                </a:solidFill>
                <a:latin typeface="Arial Italic" pitchFamily="34" charset="0"/>
              </a:rPr>
              <a:t>MC</a:t>
            </a:r>
            <a:endParaRPr lang="en-US" altLang="en-US" dirty="0"/>
          </a:p>
        </p:txBody>
      </p:sp>
      <p:sp>
        <p:nvSpPr>
          <p:cNvPr id="87" name="Freeform 6"/>
          <p:cNvSpPr>
            <a:spLocks/>
          </p:cNvSpPr>
          <p:nvPr/>
        </p:nvSpPr>
        <p:spPr bwMode="auto">
          <a:xfrm>
            <a:off x="3759200" y="2730500"/>
            <a:ext cx="177800" cy="339725"/>
          </a:xfrm>
          <a:custGeom>
            <a:avLst/>
            <a:gdLst>
              <a:gd name="T0" fmla="*/ 177800 w 112"/>
              <a:gd name="T1" fmla="*/ 114300 h 214"/>
              <a:gd name="T2" fmla="*/ 0 w 112"/>
              <a:gd name="T3" fmla="*/ 339725 h 214"/>
              <a:gd name="T4" fmla="*/ 0 w 112"/>
              <a:gd name="T5" fmla="*/ 0 h 214"/>
              <a:gd name="T6" fmla="*/ 177800 w 112"/>
              <a:gd name="T7" fmla="*/ 114300 h 2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2" h="214">
                <a:moveTo>
                  <a:pt x="112" y="72"/>
                </a:moveTo>
                <a:lnTo>
                  <a:pt x="0" y="214"/>
                </a:lnTo>
                <a:lnTo>
                  <a:pt x="0" y="0"/>
                </a:lnTo>
                <a:lnTo>
                  <a:pt x="112" y="72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Rectangle 46"/>
          <p:cNvSpPr>
            <a:spLocks noChangeArrowheads="1"/>
          </p:cNvSpPr>
          <p:nvPr/>
        </p:nvSpPr>
        <p:spPr bwMode="auto">
          <a:xfrm>
            <a:off x="3775075" y="2847975"/>
            <a:ext cx="737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  <a:latin typeface="Arial Italic" pitchFamily="34" charset="0"/>
              </a:rPr>
              <a:t>D</a:t>
            </a:r>
            <a:endParaRPr lang="en-US" altLang="en-US" b="1"/>
          </a:p>
        </p:txBody>
      </p:sp>
      <p:sp>
        <p:nvSpPr>
          <p:cNvPr id="89" name="Rectangle 47"/>
          <p:cNvSpPr>
            <a:spLocks noChangeArrowheads="1"/>
          </p:cNvSpPr>
          <p:nvPr/>
        </p:nvSpPr>
        <p:spPr bwMode="auto">
          <a:xfrm>
            <a:off x="2867025" y="3479800"/>
            <a:ext cx="6893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  <a:latin typeface="Arial Italic" pitchFamily="34" charset="0"/>
              </a:rPr>
              <a:t>E</a:t>
            </a:r>
            <a:endParaRPr lang="en-US" altLang="en-US" b="1"/>
          </a:p>
        </p:txBody>
      </p:sp>
      <p:sp>
        <p:nvSpPr>
          <p:cNvPr id="90" name="Rectangle 48"/>
          <p:cNvSpPr>
            <a:spLocks noChangeArrowheads="1"/>
          </p:cNvSpPr>
          <p:nvPr/>
        </p:nvSpPr>
        <p:spPr bwMode="auto">
          <a:xfrm>
            <a:off x="2860675" y="2905125"/>
            <a:ext cx="737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 b="1">
                <a:solidFill>
                  <a:srgbClr val="000000"/>
                </a:solidFill>
                <a:latin typeface="Arial Italic" pitchFamily="34" charset="0"/>
              </a:rPr>
              <a:t>C</a:t>
            </a:r>
            <a:endParaRPr lang="en-US" altLang="en-US" b="1"/>
          </a:p>
        </p:txBody>
      </p:sp>
      <p:sp>
        <p:nvSpPr>
          <p:cNvPr id="92" name="Rectangle 50"/>
          <p:cNvSpPr>
            <a:spLocks noChangeArrowheads="1"/>
          </p:cNvSpPr>
          <p:nvPr/>
        </p:nvSpPr>
        <p:spPr bwMode="auto">
          <a:xfrm>
            <a:off x="2708275" y="2559050"/>
            <a:ext cx="737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800" b="1" dirty="0">
                <a:solidFill>
                  <a:srgbClr val="000000"/>
                </a:solidFill>
                <a:latin typeface="Arial Italic" pitchFamily="34" charset="0"/>
              </a:rPr>
              <a:t>A</a:t>
            </a:r>
            <a:endParaRPr lang="en-US" altLang="en-US" b="1" dirty="0"/>
          </a:p>
        </p:txBody>
      </p:sp>
      <p:grpSp>
        <p:nvGrpSpPr>
          <p:cNvPr id="4100" name="Group 4099"/>
          <p:cNvGrpSpPr/>
          <p:nvPr/>
        </p:nvGrpSpPr>
        <p:grpSpPr>
          <a:xfrm>
            <a:off x="3803650" y="2546350"/>
            <a:ext cx="118188" cy="257175"/>
            <a:chOff x="3803650" y="2546350"/>
            <a:chExt cx="118188" cy="257175"/>
          </a:xfrm>
        </p:grpSpPr>
        <p:sp>
          <p:nvSpPr>
            <p:cNvPr id="91" name="Rectangle 49"/>
            <p:cNvSpPr>
              <a:spLocks noChangeArrowheads="1"/>
            </p:cNvSpPr>
            <p:nvPr/>
          </p:nvSpPr>
          <p:spPr bwMode="auto">
            <a:xfrm>
              <a:off x="3848100" y="2546350"/>
              <a:ext cx="7373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 b="1" dirty="0">
                  <a:solidFill>
                    <a:srgbClr val="000000"/>
                  </a:solidFill>
                  <a:latin typeface="Arial Italic" pitchFamily="34" charset="0"/>
                </a:rPr>
                <a:t>B</a:t>
              </a:r>
              <a:endParaRPr lang="en-US" altLang="en-US" b="1" dirty="0"/>
            </a:p>
          </p:txBody>
        </p:sp>
        <p:sp>
          <p:nvSpPr>
            <p:cNvPr id="93" name="Line 65"/>
            <p:cNvSpPr>
              <a:spLocks noChangeShapeType="1"/>
            </p:cNvSpPr>
            <p:nvPr/>
          </p:nvSpPr>
          <p:spPr bwMode="auto">
            <a:xfrm flipH="1">
              <a:off x="3803650" y="2654300"/>
              <a:ext cx="76200" cy="1492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" name="Line 7"/>
          <p:cNvSpPr>
            <a:spLocks noChangeShapeType="1"/>
          </p:cNvSpPr>
          <p:nvPr/>
        </p:nvSpPr>
        <p:spPr bwMode="auto">
          <a:xfrm flipV="1">
            <a:off x="3937000" y="2847975"/>
            <a:ext cx="0" cy="173672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14"/>
          <p:cNvSpPr>
            <a:spLocks noChangeShapeType="1"/>
          </p:cNvSpPr>
          <p:nvPr/>
        </p:nvSpPr>
        <p:spPr bwMode="auto">
          <a:xfrm>
            <a:off x="2562225" y="2844800"/>
            <a:ext cx="137795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Freeform 28"/>
          <p:cNvSpPr>
            <a:spLocks/>
          </p:cNvSpPr>
          <p:nvPr/>
        </p:nvSpPr>
        <p:spPr bwMode="auto">
          <a:xfrm>
            <a:off x="3911600" y="2816225"/>
            <a:ext cx="57150" cy="57150"/>
          </a:xfrm>
          <a:custGeom>
            <a:avLst/>
            <a:gdLst>
              <a:gd name="T0" fmla="*/ 28575 w 36"/>
              <a:gd name="T1" fmla="*/ 57150 h 36"/>
              <a:gd name="T2" fmla="*/ 28575 w 36"/>
              <a:gd name="T3" fmla="*/ 57150 h 36"/>
              <a:gd name="T4" fmla="*/ 38100 w 36"/>
              <a:gd name="T5" fmla="*/ 53975 h 36"/>
              <a:gd name="T6" fmla="*/ 47625 w 36"/>
              <a:gd name="T7" fmla="*/ 47625 h 36"/>
              <a:gd name="T8" fmla="*/ 53975 w 36"/>
              <a:gd name="T9" fmla="*/ 38100 h 36"/>
              <a:gd name="T10" fmla="*/ 57150 w 36"/>
              <a:gd name="T11" fmla="*/ 28575 h 36"/>
              <a:gd name="T12" fmla="*/ 57150 w 36"/>
              <a:gd name="T13" fmla="*/ 28575 h 36"/>
              <a:gd name="T14" fmla="*/ 53975 w 36"/>
              <a:gd name="T15" fmla="*/ 15875 h 36"/>
              <a:gd name="T16" fmla="*/ 47625 w 36"/>
              <a:gd name="T17" fmla="*/ 6350 h 36"/>
              <a:gd name="T18" fmla="*/ 38100 w 36"/>
              <a:gd name="T19" fmla="*/ 0 h 36"/>
              <a:gd name="T20" fmla="*/ 28575 w 36"/>
              <a:gd name="T21" fmla="*/ 0 h 36"/>
              <a:gd name="T22" fmla="*/ 28575 w 36"/>
              <a:gd name="T23" fmla="*/ 0 h 36"/>
              <a:gd name="T24" fmla="*/ 15875 w 36"/>
              <a:gd name="T25" fmla="*/ 0 h 36"/>
              <a:gd name="T26" fmla="*/ 6350 w 36"/>
              <a:gd name="T27" fmla="*/ 6350 h 36"/>
              <a:gd name="T28" fmla="*/ 0 w 36"/>
              <a:gd name="T29" fmla="*/ 15875 h 36"/>
              <a:gd name="T30" fmla="*/ 0 w 36"/>
              <a:gd name="T31" fmla="*/ 28575 h 36"/>
              <a:gd name="T32" fmla="*/ 0 w 36"/>
              <a:gd name="T33" fmla="*/ 28575 h 36"/>
              <a:gd name="T34" fmla="*/ 0 w 36"/>
              <a:gd name="T35" fmla="*/ 38100 h 36"/>
              <a:gd name="T36" fmla="*/ 6350 w 36"/>
              <a:gd name="T37" fmla="*/ 47625 h 36"/>
              <a:gd name="T38" fmla="*/ 15875 w 36"/>
              <a:gd name="T39" fmla="*/ 53975 h 36"/>
              <a:gd name="T40" fmla="*/ 28575 w 36"/>
              <a:gd name="T41" fmla="*/ 57150 h 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6" h="36">
                <a:moveTo>
                  <a:pt x="18" y="36"/>
                </a:moveTo>
                <a:lnTo>
                  <a:pt x="18" y="36"/>
                </a:lnTo>
                <a:lnTo>
                  <a:pt x="24" y="34"/>
                </a:lnTo>
                <a:lnTo>
                  <a:pt x="30" y="30"/>
                </a:lnTo>
                <a:lnTo>
                  <a:pt x="34" y="24"/>
                </a:lnTo>
                <a:lnTo>
                  <a:pt x="36" y="18"/>
                </a:lnTo>
                <a:lnTo>
                  <a:pt x="34" y="10"/>
                </a:lnTo>
                <a:lnTo>
                  <a:pt x="30" y="4"/>
                </a:lnTo>
                <a:lnTo>
                  <a:pt x="24" y="0"/>
                </a:lnTo>
                <a:lnTo>
                  <a:pt x="18" y="0"/>
                </a:lnTo>
                <a:lnTo>
                  <a:pt x="10" y="0"/>
                </a:lnTo>
                <a:lnTo>
                  <a:pt x="4" y="4"/>
                </a:lnTo>
                <a:lnTo>
                  <a:pt x="0" y="10"/>
                </a:lnTo>
                <a:lnTo>
                  <a:pt x="0" y="18"/>
                </a:lnTo>
                <a:lnTo>
                  <a:pt x="0" y="24"/>
                </a:lnTo>
                <a:lnTo>
                  <a:pt x="4" y="30"/>
                </a:lnTo>
                <a:lnTo>
                  <a:pt x="10" y="34"/>
                </a:lnTo>
                <a:lnTo>
                  <a:pt x="18" y="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413000" y="2771775"/>
            <a:ext cx="101600" cy="152658"/>
            <a:chOff x="2413000" y="2771775"/>
            <a:chExt cx="101600" cy="152658"/>
          </a:xfrm>
        </p:grpSpPr>
        <p:sp>
          <p:nvSpPr>
            <p:cNvPr id="170" name="Rectangle 44"/>
            <p:cNvSpPr>
              <a:spLocks noChangeArrowheads="1"/>
            </p:cNvSpPr>
            <p:nvPr/>
          </p:nvSpPr>
          <p:spPr bwMode="auto">
            <a:xfrm>
              <a:off x="2413000" y="2771775"/>
              <a:ext cx="1016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 Italic" pitchFamily="34" charset="0"/>
                </a:rPr>
                <a:t>p</a:t>
              </a:r>
              <a:endParaRPr lang="en-US" altLang="en-US"/>
            </a:p>
          </p:txBody>
        </p:sp>
        <p:sp>
          <p:nvSpPr>
            <p:cNvPr id="171" name="Rectangle 45"/>
            <p:cNvSpPr>
              <a:spLocks noChangeArrowheads="1"/>
            </p:cNvSpPr>
            <p:nvPr/>
          </p:nvSpPr>
          <p:spPr bwMode="auto">
            <a:xfrm>
              <a:off x="2470150" y="2832100"/>
              <a:ext cx="3847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600" dirty="0" smtClean="0">
                  <a:solidFill>
                    <a:srgbClr val="000000"/>
                  </a:solidFill>
                </a:rPr>
                <a:t>c</a:t>
              </a:r>
              <a:endParaRPr lang="en-US" alt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83025" y="4613275"/>
            <a:ext cx="123825" cy="149483"/>
            <a:chOff x="3883025" y="4613275"/>
            <a:chExt cx="123825" cy="149483"/>
          </a:xfrm>
        </p:grpSpPr>
        <p:sp>
          <p:nvSpPr>
            <p:cNvPr id="172" name="Rectangle 55"/>
            <p:cNvSpPr>
              <a:spLocks noChangeArrowheads="1"/>
            </p:cNvSpPr>
            <p:nvPr/>
          </p:nvSpPr>
          <p:spPr bwMode="auto">
            <a:xfrm>
              <a:off x="3883025" y="4613275"/>
              <a:ext cx="12382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 dirty="0">
                  <a:solidFill>
                    <a:srgbClr val="000000"/>
                  </a:solidFill>
                  <a:latin typeface="Arial Italic" pitchFamily="34" charset="0"/>
                </a:rPr>
                <a:t>Q</a:t>
              </a:r>
              <a:endParaRPr lang="en-US" altLang="en-US" dirty="0"/>
            </a:p>
          </p:txBody>
        </p:sp>
        <p:sp>
          <p:nvSpPr>
            <p:cNvPr id="173" name="Rectangle 56"/>
            <p:cNvSpPr>
              <a:spLocks noChangeArrowheads="1"/>
            </p:cNvSpPr>
            <p:nvPr/>
          </p:nvSpPr>
          <p:spPr bwMode="auto">
            <a:xfrm>
              <a:off x="3962400" y="4670425"/>
              <a:ext cx="3847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600" dirty="0" smtClean="0">
                  <a:solidFill>
                    <a:srgbClr val="000000"/>
                  </a:solidFill>
                </a:rPr>
                <a:t>c</a:t>
              </a:r>
              <a:endParaRPr lang="en-US" alt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11600" y="2765425"/>
            <a:ext cx="193675" cy="152658"/>
            <a:chOff x="3911600" y="2765425"/>
            <a:chExt cx="193675" cy="152658"/>
          </a:xfrm>
        </p:grpSpPr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3911600" y="2816225"/>
              <a:ext cx="57150" cy="57150"/>
            </a:xfrm>
            <a:custGeom>
              <a:avLst/>
              <a:gdLst>
                <a:gd name="T0" fmla="*/ 28575 w 36"/>
                <a:gd name="T1" fmla="*/ 57150 h 36"/>
                <a:gd name="T2" fmla="*/ 28575 w 36"/>
                <a:gd name="T3" fmla="*/ 57150 h 36"/>
                <a:gd name="T4" fmla="*/ 38100 w 36"/>
                <a:gd name="T5" fmla="*/ 53975 h 36"/>
                <a:gd name="T6" fmla="*/ 47625 w 36"/>
                <a:gd name="T7" fmla="*/ 47625 h 36"/>
                <a:gd name="T8" fmla="*/ 53975 w 36"/>
                <a:gd name="T9" fmla="*/ 38100 h 36"/>
                <a:gd name="T10" fmla="*/ 57150 w 36"/>
                <a:gd name="T11" fmla="*/ 28575 h 36"/>
                <a:gd name="T12" fmla="*/ 57150 w 36"/>
                <a:gd name="T13" fmla="*/ 28575 h 36"/>
                <a:gd name="T14" fmla="*/ 53975 w 36"/>
                <a:gd name="T15" fmla="*/ 15875 h 36"/>
                <a:gd name="T16" fmla="*/ 47625 w 36"/>
                <a:gd name="T17" fmla="*/ 6350 h 36"/>
                <a:gd name="T18" fmla="*/ 38100 w 36"/>
                <a:gd name="T19" fmla="*/ 0 h 36"/>
                <a:gd name="T20" fmla="*/ 28575 w 36"/>
                <a:gd name="T21" fmla="*/ 0 h 36"/>
                <a:gd name="T22" fmla="*/ 28575 w 36"/>
                <a:gd name="T23" fmla="*/ 0 h 36"/>
                <a:gd name="T24" fmla="*/ 15875 w 36"/>
                <a:gd name="T25" fmla="*/ 0 h 36"/>
                <a:gd name="T26" fmla="*/ 6350 w 36"/>
                <a:gd name="T27" fmla="*/ 6350 h 36"/>
                <a:gd name="T28" fmla="*/ 0 w 36"/>
                <a:gd name="T29" fmla="*/ 15875 h 36"/>
                <a:gd name="T30" fmla="*/ 0 w 36"/>
                <a:gd name="T31" fmla="*/ 28575 h 36"/>
                <a:gd name="T32" fmla="*/ 0 w 36"/>
                <a:gd name="T33" fmla="*/ 28575 h 36"/>
                <a:gd name="T34" fmla="*/ 0 w 36"/>
                <a:gd name="T35" fmla="*/ 38100 h 36"/>
                <a:gd name="T36" fmla="*/ 6350 w 36"/>
                <a:gd name="T37" fmla="*/ 47625 h 36"/>
                <a:gd name="T38" fmla="*/ 15875 w 36"/>
                <a:gd name="T39" fmla="*/ 53975 h 36"/>
                <a:gd name="T40" fmla="*/ 28575 w 36"/>
                <a:gd name="T41" fmla="*/ 57150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lnTo>
                    <a:pt x="18" y="36"/>
                  </a:lnTo>
                  <a:lnTo>
                    <a:pt x="24" y="34"/>
                  </a:lnTo>
                  <a:lnTo>
                    <a:pt x="30" y="30"/>
                  </a:lnTo>
                  <a:lnTo>
                    <a:pt x="34" y="24"/>
                  </a:lnTo>
                  <a:lnTo>
                    <a:pt x="36" y="18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10" y="34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003675" y="2765425"/>
              <a:ext cx="101600" cy="152658"/>
              <a:chOff x="4003675" y="2765425"/>
              <a:chExt cx="101600" cy="152658"/>
            </a:xfrm>
          </p:grpSpPr>
          <p:sp>
            <p:nvSpPr>
              <p:cNvPr id="174" name="Rectangle 59"/>
              <p:cNvSpPr>
                <a:spLocks noChangeArrowheads="1"/>
              </p:cNvSpPr>
              <p:nvPr/>
            </p:nvSpPr>
            <p:spPr bwMode="auto">
              <a:xfrm>
                <a:off x="4003675" y="2765425"/>
                <a:ext cx="101600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800">
                    <a:solidFill>
                      <a:srgbClr val="000000"/>
                    </a:solidFill>
                    <a:latin typeface="Arial Italic" pitchFamily="34" charset="0"/>
                  </a:rPr>
                  <a:t>e</a:t>
                </a:r>
                <a:endParaRPr lang="en-US" altLang="en-US"/>
              </a:p>
            </p:txBody>
          </p:sp>
          <p:sp>
            <p:nvSpPr>
              <p:cNvPr id="175" name="Rectangle 60"/>
              <p:cNvSpPr>
                <a:spLocks noChangeArrowheads="1"/>
              </p:cNvSpPr>
              <p:nvPr/>
            </p:nvSpPr>
            <p:spPr bwMode="auto">
              <a:xfrm>
                <a:off x="4060825" y="2825750"/>
                <a:ext cx="38472" cy="92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600" dirty="0" smtClean="0">
                    <a:solidFill>
                      <a:srgbClr val="000000"/>
                    </a:solidFill>
                  </a:rPr>
                  <a:t>c</a:t>
                </a:r>
                <a:endParaRPr lang="en-US" altLang="en-US" dirty="0"/>
              </a:p>
            </p:txBody>
          </p:sp>
        </p:grpSp>
      </p:grpSp>
      <p:sp>
        <p:nvSpPr>
          <p:cNvPr id="177" name="Line 13"/>
          <p:cNvSpPr>
            <a:spLocks noChangeShapeType="1"/>
          </p:cNvSpPr>
          <p:nvPr/>
        </p:nvSpPr>
        <p:spPr bwMode="auto">
          <a:xfrm>
            <a:off x="2559050" y="3082925"/>
            <a:ext cx="1736725" cy="0"/>
          </a:xfrm>
          <a:prstGeom prst="line">
            <a:avLst/>
          </a:prstGeom>
          <a:noFill/>
          <a:ln w="19050">
            <a:solidFill>
              <a:srgbClr val="A154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6"/>
          <p:cNvSpPr>
            <a:spLocks noChangeShapeType="1"/>
          </p:cNvSpPr>
          <p:nvPr/>
        </p:nvSpPr>
        <p:spPr bwMode="auto">
          <a:xfrm flipH="1" flipV="1">
            <a:off x="4283075" y="4149725"/>
            <a:ext cx="352425" cy="447675"/>
          </a:xfrm>
          <a:prstGeom prst="line">
            <a:avLst/>
          </a:prstGeom>
          <a:noFill/>
          <a:ln w="19050">
            <a:solidFill>
              <a:srgbClr val="A154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137"/>
          <p:cNvSpPr>
            <a:spLocks noChangeShapeType="1"/>
          </p:cNvSpPr>
          <p:nvPr/>
        </p:nvSpPr>
        <p:spPr bwMode="auto">
          <a:xfrm flipV="1">
            <a:off x="4302125" y="3063875"/>
            <a:ext cx="0" cy="1108075"/>
          </a:xfrm>
          <a:prstGeom prst="line">
            <a:avLst/>
          </a:prstGeom>
          <a:noFill/>
          <a:ln w="31750">
            <a:solidFill>
              <a:srgbClr val="A154A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6" name="Group 4095"/>
          <p:cNvGrpSpPr/>
          <p:nvPr/>
        </p:nvGrpSpPr>
        <p:grpSpPr>
          <a:xfrm>
            <a:off x="4098925" y="3070225"/>
            <a:ext cx="533400" cy="1168400"/>
            <a:chOff x="4098925" y="3070225"/>
            <a:chExt cx="533400" cy="1168400"/>
          </a:xfrm>
        </p:grpSpPr>
        <p:grpSp>
          <p:nvGrpSpPr>
            <p:cNvPr id="47" name="Group 46"/>
            <p:cNvGrpSpPr/>
            <p:nvPr/>
          </p:nvGrpSpPr>
          <p:grpSpPr>
            <a:xfrm>
              <a:off x="4400550" y="3581400"/>
              <a:ext cx="231775" cy="158750"/>
              <a:chOff x="4400550" y="3581400"/>
              <a:chExt cx="231775" cy="158750"/>
            </a:xfrm>
          </p:grpSpPr>
          <p:sp>
            <p:nvSpPr>
              <p:cNvPr id="179" name="Rectangle 41"/>
              <p:cNvSpPr>
                <a:spLocks noChangeArrowheads="1"/>
              </p:cNvSpPr>
              <p:nvPr/>
            </p:nvSpPr>
            <p:spPr bwMode="auto">
              <a:xfrm>
                <a:off x="4400550" y="3597275"/>
                <a:ext cx="203200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800" dirty="0">
                    <a:solidFill>
                      <a:srgbClr val="000000"/>
                    </a:solidFill>
                    <a:latin typeface="Arial Italic" pitchFamily="34" charset="0"/>
                  </a:rPr>
                  <a:t>MR</a:t>
                </a:r>
                <a:endParaRPr lang="en-US" altLang="en-US" dirty="0"/>
              </a:p>
            </p:txBody>
          </p:sp>
          <p:sp>
            <p:nvSpPr>
              <p:cNvPr id="180" name="Rectangle 42"/>
              <p:cNvSpPr>
                <a:spLocks noChangeArrowheads="1"/>
              </p:cNvSpPr>
              <p:nvPr/>
            </p:nvSpPr>
            <p:spPr bwMode="auto">
              <a:xfrm>
                <a:off x="4572000" y="3581400"/>
                <a:ext cx="60325" cy="107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600">
                    <a:solidFill>
                      <a:srgbClr val="000000"/>
                    </a:solidFill>
                    <a:latin typeface="Arial Italic" pitchFamily="34" charset="0"/>
                  </a:rPr>
                  <a:t>r</a:t>
                </a:r>
                <a:endParaRPr lang="en-US" altLang="en-US"/>
              </a:p>
            </p:txBody>
          </p:sp>
        </p:grpSp>
        <p:sp>
          <p:nvSpPr>
            <p:cNvPr id="181" name="Line 68"/>
            <p:cNvSpPr>
              <a:spLocks noChangeShapeType="1"/>
            </p:cNvSpPr>
            <p:nvPr/>
          </p:nvSpPr>
          <p:spPr bwMode="auto">
            <a:xfrm flipH="1">
              <a:off x="4340225" y="3717925"/>
              <a:ext cx="139700" cy="5207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38"/>
            <p:cNvSpPr>
              <a:spLocks noChangeShapeType="1"/>
            </p:cNvSpPr>
            <p:nvPr/>
          </p:nvSpPr>
          <p:spPr bwMode="auto">
            <a:xfrm flipH="1" flipV="1">
              <a:off x="4098925" y="3070225"/>
              <a:ext cx="333375" cy="5111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5" name="Line 8"/>
          <p:cNvSpPr>
            <a:spLocks noChangeShapeType="1"/>
          </p:cNvSpPr>
          <p:nvPr/>
        </p:nvSpPr>
        <p:spPr bwMode="auto">
          <a:xfrm flipV="1">
            <a:off x="3759200" y="2730500"/>
            <a:ext cx="0" cy="18573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038600" y="2749550"/>
            <a:ext cx="1028700" cy="401508"/>
            <a:chOff x="4038600" y="2749550"/>
            <a:chExt cx="1028700" cy="401508"/>
          </a:xfrm>
        </p:grpSpPr>
        <p:sp>
          <p:nvSpPr>
            <p:cNvPr id="187" name="Rectangle 36"/>
            <p:cNvSpPr>
              <a:spLocks noChangeArrowheads="1"/>
            </p:cNvSpPr>
            <p:nvPr/>
          </p:nvSpPr>
          <p:spPr bwMode="auto">
            <a:xfrm>
              <a:off x="4184650" y="2749550"/>
              <a:ext cx="882650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 dirty="0">
                  <a:solidFill>
                    <a:srgbClr val="000000"/>
                  </a:solidFill>
                </a:rPr>
                <a:t>Regulated demand</a:t>
              </a:r>
              <a:endParaRPr lang="en-US" altLang="en-US" dirty="0"/>
            </a:p>
          </p:txBody>
        </p:sp>
        <p:sp>
          <p:nvSpPr>
            <p:cNvPr id="188" name="Line 66"/>
            <p:cNvSpPr>
              <a:spLocks noChangeShapeType="1"/>
            </p:cNvSpPr>
            <p:nvPr/>
          </p:nvSpPr>
          <p:spPr bwMode="auto">
            <a:xfrm>
              <a:off x="4432300" y="2857500"/>
              <a:ext cx="63500" cy="2935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67"/>
            <p:cNvSpPr>
              <a:spLocks noChangeShapeType="1"/>
            </p:cNvSpPr>
            <p:nvPr/>
          </p:nvSpPr>
          <p:spPr bwMode="auto">
            <a:xfrm flipH="1">
              <a:off x="4038600" y="2857500"/>
              <a:ext cx="228600" cy="19050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13000" y="3000375"/>
            <a:ext cx="101600" cy="152658"/>
            <a:chOff x="2413000" y="3000375"/>
            <a:chExt cx="101600" cy="152658"/>
          </a:xfrm>
        </p:grpSpPr>
        <p:sp>
          <p:nvSpPr>
            <p:cNvPr id="195" name="Rectangle 51"/>
            <p:cNvSpPr>
              <a:spLocks noChangeArrowheads="1"/>
            </p:cNvSpPr>
            <p:nvPr/>
          </p:nvSpPr>
          <p:spPr bwMode="auto">
            <a:xfrm>
              <a:off x="2413000" y="3000375"/>
              <a:ext cx="1016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 dirty="0">
                  <a:solidFill>
                    <a:srgbClr val="000000"/>
                  </a:solidFill>
                  <a:latin typeface="Arial Italic" pitchFamily="34" charset="0"/>
                </a:rPr>
                <a:t>p</a:t>
              </a:r>
              <a:endParaRPr lang="en-US" altLang="en-US" dirty="0"/>
            </a:p>
          </p:txBody>
        </p:sp>
        <p:sp>
          <p:nvSpPr>
            <p:cNvPr id="196" name="Rectangle 52"/>
            <p:cNvSpPr>
              <a:spLocks noChangeArrowheads="1"/>
            </p:cNvSpPr>
            <p:nvPr/>
          </p:nvSpPr>
          <p:spPr bwMode="auto">
            <a:xfrm>
              <a:off x="2470150" y="3060700"/>
              <a:ext cx="25648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600" dirty="0" smtClean="0">
                  <a:solidFill>
                    <a:srgbClr val="000000"/>
                  </a:solidFill>
                </a:rPr>
                <a:t>r</a:t>
              </a:r>
              <a:endParaRPr lang="en-US" alt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95700" y="4613275"/>
            <a:ext cx="143495" cy="149483"/>
            <a:chOff x="3695700" y="4613275"/>
            <a:chExt cx="143495" cy="149483"/>
          </a:xfrm>
        </p:grpSpPr>
        <p:sp>
          <p:nvSpPr>
            <p:cNvPr id="197" name="Rectangle 53"/>
            <p:cNvSpPr>
              <a:spLocks noChangeArrowheads="1"/>
            </p:cNvSpPr>
            <p:nvPr/>
          </p:nvSpPr>
          <p:spPr bwMode="auto">
            <a:xfrm>
              <a:off x="3695700" y="4613275"/>
              <a:ext cx="12382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 dirty="0">
                  <a:solidFill>
                    <a:srgbClr val="000000"/>
                  </a:solidFill>
                  <a:latin typeface="Arial Italic" pitchFamily="34" charset="0"/>
                </a:rPr>
                <a:t>Q</a:t>
              </a:r>
              <a:endParaRPr lang="en-US" altLang="en-US" dirty="0"/>
            </a:p>
          </p:txBody>
        </p:sp>
        <p:sp>
          <p:nvSpPr>
            <p:cNvPr id="198" name="Rectangle 54"/>
            <p:cNvSpPr>
              <a:spLocks noChangeArrowheads="1"/>
            </p:cNvSpPr>
            <p:nvPr/>
          </p:nvSpPr>
          <p:spPr bwMode="auto">
            <a:xfrm>
              <a:off x="3775075" y="4670425"/>
              <a:ext cx="64120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600" dirty="0" smtClean="0">
                  <a:solidFill>
                    <a:srgbClr val="000000"/>
                  </a:solidFill>
                </a:rPr>
                <a:t>m</a:t>
              </a:r>
              <a:endParaRPr lang="en-US" alt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19575" y="4613275"/>
            <a:ext cx="123825" cy="146308"/>
            <a:chOff x="4219575" y="4613275"/>
            <a:chExt cx="123825" cy="146308"/>
          </a:xfrm>
        </p:grpSpPr>
        <p:sp>
          <p:nvSpPr>
            <p:cNvPr id="199" name="Rectangle 57"/>
            <p:cNvSpPr>
              <a:spLocks noChangeArrowheads="1"/>
            </p:cNvSpPr>
            <p:nvPr/>
          </p:nvSpPr>
          <p:spPr bwMode="auto">
            <a:xfrm>
              <a:off x="4219575" y="4613275"/>
              <a:ext cx="12382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Arial Italic" pitchFamily="34" charset="0"/>
                </a:rPr>
                <a:t>Q</a:t>
              </a:r>
              <a:endParaRPr lang="en-US" altLang="en-US"/>
            </a:p>
          </p:txBody>
        </p:sp>
        <p:sp>
          <p:nvSpPr>
            <p:cNvPr id="200" name="Rectangle 58"/>
            <p:cNvSpPr>
              <a:spLocks noChangeArrowheads="1"/>
            </p:cNvSpPr>
            <p:nvPr/>
          </p:nvSpPr>
          <p:spPr bwMode="auto">
            <a:xfrm>
              <a:off x="4298950" y="4667250"/>
              <a:ext cx="4328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600" dirty="0" smtClean="0">
                  <a:solidFill>
                    <a:srgbClr val="000000"/>
                  </a:solidFill>
                  <a:latin typeface="Arial Italic" pitchFamily="34" charset="0"/>
                </a:rPr>
                <a:t>d</a:t>
              </a:r>
              <a:endParaRPr lang="en-US" altLang="en-US" dirty="0"/>
            </a:p>
          </p:txBody>
        </p:sp>
      </p:grpSp>
      <p:sp>
        <p:nvSpPr>
          <p:cNvPr id="191" name="Line 9"/>
          <p:cNvSpPr>
            <a:spLocks noChangeShapeType="1"/>
          </p:cNvSpPr>
          <p:nvPr/>
        </p:nvSpPr>
        <p:spPr bwMode="auto">
          <a:xfrm flipV="1">
            <a:off x="4292600" y="4146550"/>
            <a:ext cx="0" cy="4381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Freeform 18"/>
          <p:cNvSpPr>
            <a:spLocks/>
          </p:cNvSpPr>
          <p:nvPr/>
        </p:nvSpPr>
        <p:spPr bwMode="auto">
          <a:xfrm>
            <a:off x="2559050" y="3063875"/>
            <a:ext cx="4140200" cy="1530350"/>
          </a:xfrm>
          <a:custGeom>
            <a:avLst/>
            <a:gdLst>
              <a:gd name="T0" fmla="*/ 0 w 2608"/>
              <a:gd name="T1" fmla="*/ 0 h 964"/>
              <a:gd name="T2" fmla="*/ 1736725 w 2608"/>
              <a:gd name="T3" fmla="*/ 0 h 964"/>
              <a:gd name="T4" fmla="*/ 4140200 w 2608"/>
              <a:gd name="T5" fmla="*/ 1530350 h 9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08" h="964">
                <a:moveTo>
                  <a:pt x="0" y="0"/>
                </a:moveTo>
                <a:lnTo>
                  <a:pt x="1094" y="0"/>
                </a:lnTo>
                <a:lnTo>
                  <a:pt x="2608" y="964"/>
                </a:lnTo>
              </a:path>
            </a:pathLst>
          </a:custGeom>
          <a:noFill/>
          <a:ln w="19050">
            <a:solidFill>
              <a:srgbClr val="0071B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Freeform 24"/>
          <p:cNvSpPr>
            <a:spLocks/>
          </p:cNvSpPr>
          <p:nvPr/>
        </p:nvSpPr>
        <p:spPr bwMode="auto">
          <a:xfrm>
            <a:off x="3730625" y="3041650"/>
            <a:ext cx="57150" cy="57150"/>
          </a:xfrm>
          <a:custGeom>
            <a:avLst/>
            <a:gdLst>
              <a:gd name="T0" fmla="*/ 28575 w 36"/>
              <a:gd name="T1" fmla="*/ 57150 h 36"/>
              <a:gd name="T2" fmla="*/ 28575 w 36"/>
              <a:gd name="T3" fmla="*/ 57150 h 36"/>
              <a:gd name="T4" fmla="*/ 41275 w 36"/>
              <a:gd name="T5" fmla="*/ 53975 h 36"/>
              <a:gd name="T6" fmla="*/ 50800 w 36"/>
              <a:gd name="T7" fmla="*/ 47625 h 36"/>
              <a:gd name="T8" fmla="*/ 57150 w 36"/>
              <a:gd name="T9" fmla="*/ 38100 h 36"/>
              <a:gd name="T10" fmla="*/ 57150 w 36"/>
              <a:gd name="T11" fmla="*/ 28575 h 36"/>
              <a:gd name="T12" fmla="*/ 57150 w 36"/>
              <a:gd name="T13" fmla="*/ 28575 h 36"/>
              <a:gd name="T14" fmla="*/ 57150 w 36"/>
              <a:gd name="T15" fmla="*/ 15875 h 36"/>
              <a:gd name="T16" fmla="*/ 50800 w 36"/>
              <a:gd name="T17" fmla="*/ 9525 h 36"/>
              <a:gd name="T18" fmla="*/ 41275 w 36"/>
              <a:gd name="T19" fmla="*/ 3175 h 36"/>
              <a:gd name="T20" fmla="*/ 28575 w 36"/>
              <a:gd name="T21" fmla="*/ 0 h 36"/>
              <a:gd name="T22" fmla="*/ 28575 w 36"/>
              <a:gd name="T23" fmla="*/ 0 h 36"/>
              <a:gd name="T24" fmla="*/ 19050 w 36"/>
              <a:gd name="T25" fmla="*/ 3175 h 36"/>
              <a:gd name="T26" fmla="*/ 9525 w 36"/>
              <a:gd name="T27" fmla="*/ 9525 h 36"/>
              <a:gd name="T28" fmla="*/ 3175 w 36"/>
              <a:gd name="T29" fmla="*/ 15875 h 36"/>
              <a:gd name="T30" fmla="*/ 0 w 36"/>
              <a:gd name="T31" fmla="*/ 28575 h 36"/>
              <a:gd name="T32" fmla="*/ 0 w 36"/>
              <a:gd name="T33" fmla="*/ 28575 h 36"/>
              <a:gd name="T34" fmla="*/ 3175 w 36"/>
              <a:gd name="T35" fmla="*/ 38100 h 36"/>
              <a:gd name="T36" fmla="*/ 9525 w 36"/>
              <a:gd name="T37" fmla="*/ 47625 h 36"/>
              <a:gd name="T38" fmla="*/ 19050 w 36"/>
              <a:gd name="T39" fmla="*/ 53975 h 36"/>
              <a:gd name="T40" fmla="*/ 28575 w 36"/>
              <a:gd name="T41" fmla="*/ 57150 h 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6" h="36">
                <a:moveTo>
                  <a:pt x="18" y="36"/>
                </a:moveTo>
                <a:lnTo>
                  <a:pt x="18" y="36"/>
                </a:lnTo>
                <a:lnTo>
                  <a:pt x="26" y="34"/>
                </a:lnTo>
                <a:lnTo>
                  <a:pt x="32" y="30"/>
                </a:lnTo>
                <a:lnTo>
                  <a:pt x="36" y="24"/>
                </a:lnTo>
                <a:lnTo>
                  <a:pt x="36" y="18"/>
                </a:lnTo>
                <a:lnTo>
                  <a:pt x="36" y="10"/>
                </a:lnTo>
                <a:lnTo>
                  <a:pt x="32" y="6"/>
                </a:lnTo>
                <a:lnTo>
                  <a:pt x="26" y="2"/>
                </a:lnTo>
                <a:lnTo>
                  <a:pt x="18" y="0"/>
                </a:lnTo>
                <a:lnTo>
                  <a:pt x="12" y="2"/>
                </a:lnTo>
                <a:lnTo>
                  <a:pt x="6" y="6"/>
                </a:lnTo>
                <a:lnTo>
                  <a:pt x="2" y="10"/>
                </a:lnTo>
                <a:lnTo>
                  <a:pt x="0" y="18"/>
                </a:lnTo>
                <a:lnTo>
                  <a:pt x="2" y="24"/>
                </a:lnTo>
                <a:lnTo>
                  <a:pt x="6" y="30"/>
                </a:lnTo>
                <a:lnTo>
                  <a:pt x="12" y="34"/>
                </a:lnTo>
                <a:lnTo>
                  <a:pt x="18" y="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Rectangle 63"/>
          <p:cNvSpPr>
            <a:spLocks noChangeArrowheads="1"/>
          </p:cNvSpPr>
          <p:nvPr/>
        </p:nvSpPr>
        <p:spPr bwMode="auto">
          <a:xfrm rot="20517872">
            <a:off x="4227134" y="4615057"/>
            <a:ext cx="8707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algn="ctr"/>
            <a:r>
              <a:rPr lang="en-US" altLang="en-US" sz="1400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Excess </a:t>
            </a:r>
            <a:r>
              <a:rPr lang="en-US" altLang="en-US" sz="14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Demand</a:t>
            </a:r>
            <a:endParaRPr lang="en-US" altLang="en-US" sz="14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5" name="Oval 204"/>
          <p:cNvSpPr>
            <a:spLocks noChangeAspect="1"/>
          </p:cNvSpPr>
          <p:nvPr/>
        </p:nvSpPr>
        <p:spPr>
          <a:xfrm>
            <a:off x="2366645" y="2776635"/>
            <a:ext cx="182880" cy="182880"/>
          </a:xfrm>
          <a:prstGeom prst="ellips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>
            <a:spLocks noChangeAspect="1"/>
          </p:cNvSpPr>
          <p:nvPr/>
        </p:nvSpPr>
        <p:spPr>
          <a:xfrm>
            <a:off x="3849624" y="2752344"/>
            <a:ext cx="182880" cy="182880"/>
          </a:xfrm>
          <a:prstGeom prst="ellips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>
            <a:spLocks noChangeAspect="1"/>
          </p:cNvSpPr>
          <p:nvPr/>
        </p:nvSpPr>
        <p:spPr>
          <a:xfrm>
            <a:off x="3858768" y="4593272"/>
            <a:ext cx="182880" cy="182880"/>
          </a:xfrm>
          <a:prstGeom prst="ellips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>
            <a:spLocks noChangeAspect="1"/>
          </p:cNvSpPr>
          <p:nvPr/>
        </p:nvSpPr>
        <p:spPr>
          <a:xfrm>
            <a:off x="2366645" y="2999232"/>
            <a:ext cx="182880" cy="18288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 rot="20413969">
            <a:off x="1546949" y="3020090"/>
            <a:ext cx="827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Price Ceiling</a:t>
            </a:r>
            <a:endParaRPr lang="en-US" sz="14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4" name="Rectangle 63"/>
          <p:cNvSpPr>
            <a:spLocks noChangeArrowheads="1"/>
          </p:cNvSpPr>
          <p:nvPr/>
        </p:nvSpPr>
        <p:spPr bwMode="auto">
          <a:xfrm>
            <a:off x="3334564" y="5105400"/>
            <a:ext cx="11657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algn="ctr"/>
            <a:r>
              <a:rPr lang="en-US" altLang="en-US" sz="1000" dirty="0">
                <a:solidFill>
                  <a:srgbClr val="000000"/>
                </a:solidFill>
                <a:latin typeface="Arial Bold" charset="0"/>
              </a:rPr>
              <a:t>Monopoly with Optimal Regulation</a:t>
            </a:r>
            <a:endParaRPr lang="en-US" altLang="en-US" sz="1000" b="1" dirty="0"/>
          </a:p>
        </p:txBody>
      </p:sp>
      <p:sp>
        <p:nvSpPr>
          <p:cNvPr id="215" name="Rectangle 64"/>
          <p:cNvSpPr>
            <a:spLocks noChangeArrowheads="1"/>
          </p:cNvSpPr>
          <p:nvPr/>
        </p:nvSpPr>
        <p:spPr bwMode="auto">
          <a:xfrm>
            <a:off x="4868838" y="5105400"/>
            <a:ext cx="1212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algn="ctr"/>
            <a:r>
              <a:rPr lang="en-US" altLang="en-US" sz="1000" dirty="0" smtClean="0">
                <a:solidFill>
                  <a:srgbClr val="000000"/>
                </a:solidFill>
                <a:latin typeface="Arial Bold" charset="0"/>
              </a:rPr>
              <a:t>Monopoly with </a:t>
            </a:r>
            <a:r>
              <a:rPr lang="en-US" altLang="en-US" sz="1000" b="1" i="1" dirty="0" smtClean="0">
                <a:solidFill>
                  <a:srgbClr val="C00000"/>
                </a:solidFill>
                <a:latin typeface="Arial Bold" charset="0"/>
              </a:rPr>
              <a:t>Low</a:t>
            </a:r>
            <a:r>
              <a:rPr lang="en-US" altLang="en-US" sz="1000" dirty="0" smtClean="0">
                <a:solidFill>
                  <a:srgbClr val="000000"/>
                </a:solidFill>
                <a:latin typeface="Arial Bold" charset="0"/>
              </a:rPr>
              <a:t> Regulated Price</a:t>
            </a:r>
            <a:endParaRPr lang="en-US" altLang="en-US" b="1" dirty="0"/>
          </a:p>
        </p:txBody>
      </p:sp>
      <p:sp>
        <p:nvSpPr>
          <p:cNvPr id="216" name="Rectangle 69"/>
          <p:cNvSpPr>
            <a:spLocks noChangeArrowheads="1"/>
          </p:cNvSpPr>
          <p:nvPr/>
        </p:nvSpPr>
        <p:spPr bwMode="auto">
          <a:xfrm>
            <a:off x="6729413" y="5295160"/>
            <a:ext cx="5175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 Bold" charset="0"/>
              </a:rPr>
              <a:t>Change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70"/>
              <p:cNvSpPr>
                <a:spLocks noChangeArrowheads="1"/>
              </p:cNvSpPr>
              <p:nvPr/>
            </p:nvSpPr>
            <p:spPr bwMode="auto">
              <a:xfrm>
                <a:off x="1592238" y="5538048"/>
                <a:ext cx="130644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Consumer Surplus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𝐶𝑆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17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2238" y="5538048"/>
                <a:ext cx="1306448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6047" t="-26923" r="-930" b="-42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88"/>
              <p:cNvSpPr>
                <a:spLocks noChangeArrowheads="1"/>
              </p:cNvSpPr>
              <p:nvPr/>
            </p:nvSpPr>
            <p:spPr bwMode="auto">
              <a:xfrm>
                <a:off x="1592238" y="5763841"/>
                <a:ext cx="122629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Producer Surplus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𝑃𝑆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18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2238" y="5763841"/>
                <a:ext cx="1226298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6468" t="-32000" r="-1990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111"/>
              <p:cNvSpPr>
                <a:spLocks noChangeArrowheads="1"/>
              </p:cNvSpPr>
              <p:nvPr/>
            </p:nvSpPr>
            <p:spPr bwMode="auto">
              <a:xfrm>
                <a:off x="1592238" y="6050759"/>
                <a:ext cx="125553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 smtClean="0">
                    <a:solidFill>
                      <a:srgbClr val="000000"/>
                    </a:solidFill>
                  </a:rPr>
                  <a:t>Welfare,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𝑊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𝐶𝑆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𝑃𝑆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19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2238" y="6050759"/>
                <a:ext cx="1255537" cy="153888"/>
              </a:xfrm>
              <a:prstGeom prst="rect">
                <a:avLst/>
              </a:prstGeom>
              <a:blipFill rotWithShape="0">
                <a:blip r:embed="rId5"/>
                <a:stretch>
                  <a:fillRect l="-6311" t="-32000" r="-3398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Line 136"/>
          <p:cNvSpPr>
            <a:spLocks noChangeShapeType="1"/>
          </p:cNvSpPr>
          <p:nvPr/>
        </p:nvSpPr>
        <p:spPr bwMode="auto">
          <a:xfrm flipV="1">
            <a:off x="1592238" y="5951527"/>
            <a:ext cx="6180162" cy="22606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137"/>
          <p:cNvSpPr>
            <a:spLocks noChangeShapeType="1"/>
          </p:cNvSpPr>
          <p:nvPr/>
        </p:nvSpPr>
        <p:spPr bwMode="auto">
          <a:xfrm>
            <a:off x="1592238" y="6248400"/>
            <a:ext cx="6180162" cy="1258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138"/>
          <p:cNvSpPr>
            <a:spLocks noChangeShapeType="1"/>
          </p:cNvSpPr>
          <p:nvPr/>
        </p:nvSpPr>
        <p:spPr bwMode="auto">
          <a:xfrm>
            <a:off x="1592238" y="5477722"/>
            <a:ext cx="6180162" cy="19607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Rectangle 72"/>
              <p:cNvSpPr>
                <a:spLocks noChangeArrowheads="1"/>
              </p:cNvSpPr>
              <p:nvPr/>
            </p:nvSpPr>
            <p:spPr bwMode="auto">
              <a:xfrm>
                <a:off x="3739574" y="5538048"/>
                <a:ext cx="39485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22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9574" y="5538048"/>
                <a:ext cx="394852" cy="169277"/>
              </a:xfrm>
              <a:prstGeom prst="rect">
                <a:avLst/>
              </a:prstGeom>
              <a:blipFill rotWithShape="0">
                <a:blip r:embed="rId6"/>
                <a:stretch>
                  <a:fillRect l="-7692" r="-6154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Rectangle 72"/>
              <p:cNvSpPr>
                <a:spLocks noChangeArrowheads="1"/>
              </p:cNvSpPr>
              <p:nvPr/>
            </p:nvSpPr>
            <p:spPr bwMode="auto">
              <a:xfrm>
                <a:off x="3548733" y="5756147"/>
                <a:ext cx="66223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224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8733" y="5756147"/>
                <a:ext cx="662233" cy="169277"/>
              </a:xfrm>
              <a:prstGeom prst="rect">
                <a:avLst/>
              </a:prstGeom>
              <a:blipFill rotWithShape="0">
                <a:blip r:embed="rId7"/>
                <a:stretch>
                  <a:fillRect l="-3670" r="-2752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Rectangle 72"/>
              <p:cNvSpPr>
                <a:spLocks noChangeArrowheads="1"/>
              </p:cNvSpPr>
              <p:nvPr/>
            </p:nvSpPr>
            <p:spPr bwMode="auto">
              <a:xfrm>
                <a:off x="3286289" y="6041233"/>
                <a:ext cx="118712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225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6289" y="6041233"/>
                <a:ext cx="1187120" cy="169277"/>
              </a:xfrm>
              <a:prstGeom prst="rect">
                <a:avLst/>
              </a:prstGeom>
              <a:blipFill rotWithShape="0">
                <a:blip r:embed="rId8"/>
                <a:stretch>
                  <a:fillRect l="-2051" r="-1026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72"/>
              <p:cNvSpPr>
                <a:spLocks noChangeArrowheads="1"/>
              </p:cNvSpPr>
              <p:nvPr/>
            </p:nvSpPr>
            <p:spPr bwMode="auto">
              <a:xfrm>
                <a:off x="5275695" y="5538048"/>
                <a:ext cx="389274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226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5695" y="5538048"/>
                <a:ext cx="389274" cy="169277"/>
              </a:xfrm>
              <a:prstGeom prst="rect">
                <a:avLst/>
              </a:prstGeom>
              <a:blipFill rotWithShape="0">
                <a:blip r:embed="rId9"/>
                <a:stretch>
                  <a:fillRect l="-7813" r="-7813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72"/>
              <p:cNvSpPr>
                <a:spLocks noChangeArrowheads="1"/>
              </p:cNvSpPr>
              <p:nvPr/>
            </p:nvSpPr>
            <p:spPr bwMode="auto">
              <a:xfrm>
                <a:off x="5413170" y="5756147"/>
                <a:ext cx="13215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227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3170" y="5756147"/>
                <a:ext cx="132152" cy="169277"/>
              </a:xfrm>
              <a:prstGeom prst="rect">
                <a:avLst/>
              </a:prstGeom>
              <a:blipFill rotWithShape="0">
                <a:blip r:embed="rId10"/>
                <a:stretch>
                  <a:fillRect l="-22727" r="-13636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72"/>
              <p:cNvSpPr>
                <a:spLocks noChangeArrowheads="1"/>
              </p:cNvSpPr>
              <p:nvPr/>
            </p:nvSpPr>
            <p:spPr bwMode="auto">
              <a:xfrm>
                <a:off x="5153516" y="6041233"/>
                <a:ext cx="65146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228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3516" y="6041233"/>
                <a:ext cx="651460" cy="169277"/>
              </a:xfrm>
              <a:prstGeom prst="rect">
                <a:avLst/>
              </a:prstGeom>
              <a:blipFill rotWithShape="0">
                <a:blip r:embed="rId11"/>
                <a:stretch>
                  <a:fillRect l="-3738" r="-2804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72"/>
              <p:cNvSpPr>
                <a:spLocks noChangeArrowheads="1"/>
              </p:cNvSpPr>
              <p:nvPr/>
            </p:nvSpPr>
            <p:spPr bwMode="auto">
              <a:xfrm>
                <a:off x="6583309" y="5538048"/>
                <a:ext cx="82548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𝐶𝑆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229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3309" y="5538048"/>
                <a:ext cx="825482" cy="169277"/>
              </a:xfrm>
              <a:prstGeom prst="rect">
                <a:avLst/>
              </a:prstGeom>
              <a:blipFill rotWithShape="0">
                <a:blip r:embed="rId12"/>
                <a:stretch>
                  <a:fillRect l="-3704" r="-2963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72"/>
              <p:cNvSpPr>
                <a:spLocks noChangeArrowheads="1"/>
              </p:cNvSpPr>
              <p:nvPr/>
            </p:nvSpPr>
            <p:spPr bwMode="auto">
              <a:xfrm>
                <a:off x="6535265" y="5756147"/>
                <a:ext cx="93698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𝑃𝑆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230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5265" y="5756147"/>
                <a:ext cx="936988" cy="169277"/>
              </a:xfrm>
              <a:prstGeom prst="rect">
                <a:avLst/>
              </a:prstGeom>
              <a:blipFill rotWithShape="0">
                <a:blip r:embed="rId13"/>
                <a:stretch>
                  <a:fillRect r="-2597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72"/>
              <p:cNvSpPr>
                <a:spLocks noChangeArrowheads="1"/>
              </p:cNvSpPr>
              <p:nvPr/>
            </p:nvSpPr>
            <p:spPr bwMode="auto">
              <a:xfrm>
                <a:off x="6288591" y="6041233"/>
                <a:ext cx="141391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𝐷𝑊𝐿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231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8591" y="6041233"/>
                <a:ext cx="1413913" cy="169277"/>
              </a:xfrm>
              <a:prstGeom prst="rect">
                <a:avLst/>
              </a:prstGeom>
              <a:blipFill rotWithShape="0">
                <a:blip r:embed="rId14"/>
                <a:stretch>
                  <a:fillRect r="-1293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Rectangle 239"/>
          <p:cNvSpPr/>
          <p:nvPr/>
        </p:nvSpPr>
        <p:spPr>
          <a:xfrm>
            <a:off x="4163069" y="2699475"/>
            <a:ext cx="923281" cy="2208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3" name="Rectangle 242"/>
          <p:cNvSpPr/>
          <p:nvPr/>
        </p:nvSpPr>
        <p:spPr>
          <a:xfrm>
            <a:off x="4362832" y="3548047"/>
            <a:ext cx="310767" cy="2208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4" name="Oval 243"/>
          <p:cNvSpPr>
            <a:spLocks noChangeAspect="1"/>
          </p:cNvSpPr>
          <p:nvPr/>
        </p:nvSpPr>
        <p:spPr>
          <a:xfrm>
            <a:off x="3667760" y="4593272"/>
            <a:ext cx="182880" cy="18288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>
            <a:spLocks noChangeAspect="1"/>
          </p:cNvSpPr>
          <p:nvPr/>
        </p:nvSpPr>
        <p:spPr>
          <a:xfrm>
            <a:off x="4187463" y="4593272"/>
            <a:ext cx="182880" cy="182880"/>
          </a:xfrm>
          <a:prstGeom prst="ellipse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730625" y="3041650"/>
            <a:ext cx="181595" cy="187583"/>
            <a:chOff x="3730625" y="3041650"/>
            <a:chExt cx="181595" cy="187583"/>
          </a:xfrm>
        </p:grpSpPr>
        <p:sp>
          <p:nvSpPr>
            <p:cNvPr id="193" name="Freeform 23"/>
            <p:cNvSpPr>
              <a:spLocks/>
            </p:cNvSpPr>
            <p:nvPr/>
          </p:nvSpPr>
          <p:spPr bwMode="auto">
            <a:xfrm>
              <a:off x="3730625" y="3041650"/>
              <a:ext cx="57150" cy="57150"/>
            </a:xfrm>
            <a:custGeom>
              <a:avLst/>
              <a:gdLst>
                <a:gd name="T0" fmla="*/ 28575 w 36"/>
                <a:gd name="T1" fmla="*/ 57150 h 36"/>
                <a:gd name="T2" fmla="*/ 28575 w 36"/>
                <a:gd name="T3" fmla="*/ 57150 h 36"/>
                <a:gd name="T4" fmla="*/ 41275 w 36"/>
                <a:gd name="T5" fmla="*/ 53975 h 36"/>
                <a:gd name="T6" fmla="*/ 50800 w 36"/>
                <a:gd name="T7" fmla="*/ 47625 h 36"/>
                <a:gd name="T8" fmla="*/ 57150 w 36"/>
                <a:gd name="T9" fmla="*/ 38100 h 36"/>
                <a:gd name="T10" fmla="*/ 57150 w 36"/>
                <a:gd name="T11" fmla="*/ 28575 h 36"/>
                <a:gd name="T12" fmla="*/ 57150 w 36"/>
                <a:gd name="T13" fmla="*/ 28575 h 36"/>
                <a:gd name="T14" fmla="*/ 57150 w 36"/>
                <a:gd name="T15" fmla="*/ 15875 h 36"/>
                <a:gd name="T16" fmla="*/ 50800 w 36"/>
                <a:gd name="T17" fmla="*/ 9525 h 36"/>
                <a:gd name="T18" fmla="*/ 41275 w 36"/>
                <a:gd name="T19" fmla="*/ 3175 h 36"/>
                <a:gd name="T20" fmla="*/ 28575 w 36"/>
                <a:gd name="T21" fmla="*/ 0 h 36"/>
                <a:gd name="T22" fmla="*/ 28575 w 36"/>
                <a:gd name="T23" fmla="*/ 0 h 36"/>
                <a:gd name="T24" fmla="*/ 19050 w 36"/>
                <a:gd name="T25" fmla="*/ 3175 h 36"/>
                <a:gd name="T26" fmla="*/ 9525 w 36"/>
                <a:gd name="T27" fmla="*/ 9525 h 36"/>
                <a:gd name="T28" fmla="*/ 3175 w 36"/>
                <a:gd name="T29" fmla="*/ 15875 h 36"/>
                <a:gd name="T30" fmla="*/ 0 w 36"/>
                <a:gd name="T31" fmla="*/ 28575 h 36"/>
                <a:gd name="T32" fmla="*/ 0 w 36"/>
                <a:gd name="T33" fmla="*/ 28575 h 36"/>
                <a:gd name="T34" fmla="*/ 3175 w 36"/>
                <a:gd name="T35" fmla="*/ 38100 h 36"/>
                <a:gd name="T36" fmla="*/ 9525 w 36"/>
                <a:gd name="T37" fmla="*/ 47625 h 36"/>
                <a:gd name="T38" fmla="*/ 19050 w 36"/>
                <a:gd name="T39" fmla="*/ 53975 h 36"/>
                <a:gd name="T40" fmla="*/ 28575 w 36"/>
                <a:gd name="T41" fmla="*/ 57150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lnTo>
                    <a:pt x="18" y="36"/>
                  </a:lnTo>
                  <a:lnTo>
                    <a:pt x="26" y="34"/>
                  </a:lnTo>
                  <a:lnTo>
                    <a:pt x="32" y="30"/>
                  </a:lnTo>
                  <a:lnTo>
                    <a:pt x="36" y="24"/>
                  </a:lnTo>
                  <a:lnTo>
                    <a:pt x="36" y="18"/>
                  </a:lnTo>
                  <a:lnTo>
                    <a:pt x="36" y="10"/>
                  </a:lnTo>
                  <a:lnTo>
                    <a:pt x="32" y="6"/>
                  </a:lnTo>
                  <a:lnTo>
                    <a:pt x="26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2" y="34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794125" y="3076575"/>
              <a:ext cx="118095" cy="152658"/>
              <a:chOff x="3794125" y="3076575"/>
              <a:chExt cx="118095" cy="152658"/>
            </a:xfrm>
          </p:grpSpPr>
          <p:sp>
            <p:nvSpPr>
              <p:cNvPr id="201" name="Rectangle 61"/>
              <p:cNvSpPr>
                <a:spLocks noChangeArrowheads="1"/>
              </p:cNvSpPr>
              <p:nvPr/>
            </p:nvSpPr>
            <p:spPr bwMode="auto">
              <a:xfrm>
                <a:off x="3794125" y="3076575"/>
                <a:ext cx="101600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800" dirty="0">
                    <a:solidFill>
                      <a:srgbClr val="000000"/>
                    </a:solidFill>
                    <a:latin typeface="Arial Italic" pitchFamily="34" charset="0"/>
                  </a:rPr>
                  <a:t>e</a:t>
                </a:r>
                <a:endParaRPr lang="en-US" altLang="en-US" dirty="0"/>
              </a:p>
            </p:txBody>
          </p:sp>
          <p:sp>
            <p:nvSpPr>
              <p:cNvPr id="202" name="Rectangle 62"/>
              <p:cNvSpPr>
                <a:spLocks noChangeArrowheads="1"/>
              </p:cNvSpPr>
              <p:nvPr/>
            </p:nvSpPr>
            <p:spPr bwMode="auto">
              <a:xfrm>
                <a:off x="3848100" y="3136900"/>
                <a:ext cx="64120" cy="92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600" dirty="0" smtClean="0">
                    <a:solidFill>
                      <a:srgbClr val="000000"/>
                    </a:solidFill>
                  </a:rPr>
                  <a:t>m</a:t>
                </a:r>
                <a:endParaRPr lang="en-US" altLang="en-US" dirty="0"/>
              </a:p>
            </p:txBody>
          </p:sp>
        </p:grpSp>
      </p:grpSp>
      <p:cxnSp>
        <p:nvCxnSpPr>
          <p:cNvPr id="4099" name="Curved Connector 4098"/>
          <p:cNvCxnSpPr>
            <a:stCxn id="244" idx="4"/>
            <a:endCxn id="245" idx="4"/>
          </p:cNvCxnSpPr>
          <p:nvPr/>
        </p:nvCxnSpPr>
        <p:spPr>
          <a:xfrm rot="16200000" flipH="1">
            <a:off x="4019051" y="4516300"/>
            <a:ext cx="12700" cy="519703"/>
          </a:xfrm>
          <a:prstGeom prst="curvedConnector3">
            <a:avLst>
              <a:gd name="adj1" fmla="val 1800000"/>
            </a:avLst>
          </a:prstGeom>
          <a:ln>
            <a:solidFill>
              <a:schemeClr val="bg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6265890" y="6001496"/>
            <a:ext cx="1436614" cy="2208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0" name="TextBox 249"/>
          <p:cNvSpPr txBox="1"/>
          <p:nvPr/>
        </p:nvSpPr>
        <p:spPr>
          <a:xfrm rot="20863216">
            <a:off x="6127979" y="2551485"/>
            <a:ext cx="170183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Non optimal price regulation </a:t>
            </a:r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creates a DWL!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0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87" grpId="0" animBg="1"/>
      <p:bldP spid="88" grpId="0"/>
      <p:bldP spid="89" grpId="0"/>
      <p:bldP spid="90" grpId="0"/>
      <p:bldP spid="92" grpId="0"/>
      <p:bldP spid="166" grpId="0" animBg="1"/>
      <p:bldP spid="167" grpId="0" animBg="1"/>
      <p:bldP spid="177" grpId="0" animBg="1"/>
      <p:bldP spid="178" grpId="0" animBg="1"/>
      <p:bldP spid="182" grpId="0" animBg="1"/>
      <p:bldP spid="185" grpId="0" animBg="1"/>
      <p:bldP spid="191" grpId="0" animBg="1"/>
      <p:bldP spid="192" grpId="0" animBg="1"/>
      <p:bldP spid="203" grpId="0"/>
      <p:bldP spid="205" grpId="0" animBg="1"/>
      <p:bldP spid="206" grpId="0" animBg="1"/>
      <p:bldP spid="207" grpId="0" animBg="1"/>
      <p:bldP spid="211" grpId="0" animBg="1"/>
      <p:bldP spid="21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40" grpId="0" animBg="1"/>
      <p:bldP spid="243" grpId="0" animBg="1"/>
      <p:bldP spid="244" grpId="0" animBg="1"/>
      <p:bldP spid="245" grpId="0" animBg="1"/>
      <p:bldP spid="249" grpId="0" animBg="1"/>
      <p:bldP spid="2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491995" y="3708400"/>
            <a:ext cx="1974850" cy="1682750"/>
            <a:chOff x="4279900" y="3708400"/>
            <a:chExt cx="1974850" cy="1682750"/>
          </a:xfrm>
        </p:grpSpPr>
        <p:sp>
          <p:nvSpPr>
            <p:cNvPr id="121" name="Freeform 272"/>
            <p:cNvSpPr>
              <a:spLocks/>
            </p:cNvSpPr>
            <p:nvPr/>
          </p:nvSpPr>
          <p:spPr bwMode="auto">
            <a:xfrm>
              <a:off x="4279900" y="3708400"/>
              <a:ext cx="1974850" cy="1682750"/>
            </a:xfrm>
            <a:custGeom>
              <a:avLst/>
              <a:gdLst>
                <a:gd name="T0" fmla="*/ 0 w 1244"/>
                <a:gd name="T1" fmla="*/ 0 h 1060"/>
                <a:gd name="T2" fmla="*/ 0 w 1244"/>
                <a:gd name="T3" fmla="*/ 1682750 h 1060"/>
                <a:gd name="T4" fmla="*/ 1974850 w 1244"/>
                <a:gd name="T5" fmla="*/ 1682750 h 1060"/>
                <a:gd name="T6" fmla="*/ 0 w 1244"/>
                <a:gd name="T7" fmla="*/ 0 h 10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44" h="1060">
                  <a:moveTo>
                    <a:pt x="0" y="0"/>
                  </a:moveTo>
                  <a:lnTo>
                    <a:pt x="0" y="1060"/>
                  </a:lnTo>
                  <a:lnTo>
                    <a:pt x="1244" y="1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307"/>
            <p:cNvSpPr>
              <a:spLocks noChangeArrowheads="1"/>
            </p:cNvSpPr>
            <p:nvPr/>
          </p:nvSpPr>
          <p:spPr bwMode="auto">
            <a:xfrm>
              <a:off x="4821237" y="4402138"/>
              <a:ext cx="1025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100" b="1" dirty="0">
                  <a:solidFill>
                    <a:srgbClr val="C00000"/>
                  </a:solidFill>
                  <a:latin typeface="Arial Italic" pitchFamily="34" charset="0"/>
                </a:rPr>
                <a:t>B</a:t>
              </a:r>
              <a:endParaRPr lang="en-US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Price Regulation &amp; Natural Monopoly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4800" y="1001524"/>
            <a:ext cx="8534399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Can the government use an optimal price regulation?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5" name="Rectangle 281"/>
          <p:cNvSpPr>
            <a:spLocks noChangeArrowheads="1"/>
          </p:cNvSpPr>
          <p:nvPr/>
        </p:nvSpPr>
        <p:spPr bwMode="auto">
          <a:xfrm>
            <a:off x="6935157" y="5835650"/>
            <a:ext cx="93663" cy="53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2193295" y="1895475"/>
            <a:ext cx="5100637" cy="4352925"/>
            <a:chOff x="2084388" y="1235075"/>
            <a:chExt cx="5100637" cy="4352925"/>
          </a:xfrm>
        </p:grpSpPr>
        <p:sp>
          <p:nvSpPr>
            <p:cNvPr id="107" name="Freeform 284"/>
            <p:cNvSpPr>
              <a:spLocks/>
            </p:cNvSpPr>
            <p:nvPr/>
          </p:nvSpPr>
          <p:spPr bwMode="auto">
            <a:xfrm>
              <a:off x="2439988" y="1298575"/>
              <a:ext cx="4678362" cy="3871913"/>
            </a:xfrm>
            <a:custGeom>
              <a:avLst/>
              <a:gdLst>
                <a:gd name="T0" fmla="*/ 4678363 w 2947"/>
                <a:gd name="T1" fmla="*/ 3871913 h 2439"/>
                <a:gd name="T2" fmla="*/ 0 w 2947"/>
                <a:gd name="T3" fmla="*/ 3871913 h 2439"/>
                <a:gd name="T4" fmla="*/ 0 w 2947"/>
                <a:gd name="T5" fmla="*/ 0 h 24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47" h="2439">
                  <a:moveTo>
                    <a:pt x="2947" y="2439"/>
                  </a:moveTo>
                  <a:lnTo>
                    <a:pt x="0" y="2439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294"/>
            <p:cNvSpPr>
              <a:spLocks noChangeArrowheads="1"/>
            </p:cNvSpPr>
            <p:nvPr/>
          </p:nvSpPr>
          <p:spPr bwMode="auto">
            <a:xfrm rot="-5400000">
              <a:off x="2111376" y="3663950"/>
              <a:ext cx="139700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Arial Italic" pitchFamily="34" charset="0"/>
                </a:rPr>
                <a:t>p</a:t>
              </a:r>
              <a:endParaRPr lang="en-US" altLang="en-US"/>
            </a:p>
          </p:txBody>
        </p:sp>
        <p:sp>
          <p:nvSpPr>
            <p:cNvPr id="109" name="Rectangle 295"/>
            <p:cNvSpPr>
              <a:spLocks noChangeArrowheads="1"/>
            </p:cNvSpPr>
            <p:nvPr/>
          </p:nvSpPr>
          <p:spPr bwMode="auto">
            <a:xfrm rot="-5400000">
              <a:off x="1475581" y="2945607"/>
              <a:ext cx="140811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</a:rPr>
                <a:t>, $ per thousand cubic</a:t>
              </a:r>
              <a:endParaRPr lang="en-US" altLang="en-US"/>
            </a:p>
          </p:txBody>
        </p:sp>
        <p:sp>
          <p:nvSpPr>
            <p:cNvPr id="110" name="Rectangle 296"/>
            <p:cNvSpPr>
              <a:spLocks noChangeArrowheads="1"/>
            </p:cNvSpPr>
            <p:nvPr/>
          </p:nvSpPr>
          <p:spPr bwMode="auto">
            <a:xfrm rot="-5400000">
              <a:off x="2126456" y="2224882"/>
              <a:ext cx="10636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</a:rPr>
                <a:t>f</a:t>
              </a:r>
              <a:endParaRPr lang="en-US" altLang="en-US"/>
            </a:p>
          </p:txBody>
        </p:sp>
        <p:sp>
          <p:nvSpPr>
            <p:cNvPr id="111" name="Rectangle 297"/>
            <p:cNvSpPr>
              <a:spLocks noChangeArrowheads="1"/>
            </p:cNvSpPr>
            <p:nvPr/>
          </p:nvSpPr>
          <p:spPr bwMode="auto">
            <a:xfrm rot="-5400000">
              <a:off x="1757363" y="1824038"/>
              <a:ext cx="84455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</a:rPr>
                <a:t>eet of natural</a:t>
              </a:r>
              <a:endParaRPr lang="en-US" altLang="en-US"/>
            </a:p>
          </p:txBody>
        </p:sp>
        <p:sp>
          <p:nvSpPr>
            <p:cNvPr id="112" name="Rectangle 298"/>
            <p:cNvSpPr>
              <a:spLocks noChangeArrowheads="1"/>
            </p:cNvSpPr>
            <p:nvPr/>
          </p:nvSpPr>
          <p:spPr bwMode="auto">
            <a:xfrm rot="-5400000">
              <a:off x="2109788" y="1350963"/>
              <a:ext cx="1397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</a:rPr>
                <a:t>g</a:t>
              </a:r>
              <a:endParaRPr lang="en-US" altLang="en-US"/>
            </a:p>
          </p:txBody>
        </p:sp>
        <p:sp>
          <p:nvSpPr>
            <p:cNvPr id="113" name="Rectangle 299"/>
            <p:cNvSpPr>
              <a:spLocks noChangeArrowheads="1"/>
            </p:cNvSpPr>
            <p:nvPr/>
          </p:nvSpPr>
          <p:spPr bwMode="auto">
            <a:xfrm rot="-5400000">
              <a:off x="2076450" y="1243013"/>
              <a:ext cx="2063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</a:rPr>
                <a:t>as</a:t>
              </a:r>
              <a:endParaRPr lang="en-US" altLang="en-US"/>
            </a:p>
          </p:txBody>
        </p:sp>
        <p:sp>
          <p:nvSpPr>
            <p:cNvPr id="114" name="Rectangle 300"/>
            <p:cNvSpPr>
              <a:spLocks noChangeArrowheads="1"/>
            </p:cNvSpPr>
            <p:nvPr/>
          </p:nvSpPr>
          <p:spPr bwMode="auto">
            <a:xfrm>
              <a:off x="4560888" y="5394325"/>
              <a:ext cx="173037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Arial Italic" pitchFamily="34" charset="0"/>
                </a:rPr>
                <a:t>Q</a:t>
              </a:r>
              <a:endParaRPr lang="en-US" altLang="en-US"/>
            </a:p>
          </p:txBody>
        </p:sp>
        <p:sp>
          <p:nvSpPr>
            <p:cNvPr id="115" name="Rectangle 301"/>
            <p:cNvSpPr>
              <a:spLocks noChangeArrowheads="1"/>
            </p:cNvSpPr>
            <p:nvPr/>
          </p:nvSpPr>
          <p:spPr bwMode="auto">
            <a:xfrm>
              <a:off x="4667250" y="5394325"/>
              <a:ext cx="1016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</a:rPr>
                <a:t>,</a:t>
              </a:r>
              <a:endParaRPr lang="en-US" altLang="en-US"/>
            </a:p>
          </p:txBody>
        </p:sp>
        <p:sp>
          <p:nvSpPr>
            <p:cNvPr id="116" name="Rectangle 302"/>
            <p:cNvSpPr>
              <a:spLocks noChangeArrowheads="1"/>
            </p:cNvSpPr>
            <p:nvPr/>
          </p:nvSpPr>
          <p:spPr bwMode="auto">
            <a:xfrm>
              <a:off x="4733925" y="5394325"/>
              <a:ext cx="1524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117" name="Rectangle 303"/>
            <p:cNvSpPr>
              <a:spLocks noChangeArrowheads="1"/>
            </p:cNvSpPr>
            <p:nvPr/>
          </p:nvSpPr>
          <p:spPr bwMode="auto">
            <a:xfrm>
              <a:off x="4802188" y="5394325"/>
              <a:ext cx="2382837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</a:rPr>
                <a:t>rillion cubic feet of natural gas per year</a:t>
              </a:r>
              <a:endParaRPr lang="en-US" altLang="en-US"/>
            </a:p>
          </p:txBody>
        </p:sp>
        <p:sp>
          <p:nvSpPr>
            <p:cNvPr id="118" name="Rectangle 314"/>
            <p:cNvSpPr>
              <a:spLocks noChangeArrowheads="1"/>
            </p:cNvSpPr>
            <p:nvPr/>
          </p:nvSpPr>
          <p:spPr bwMode="auto">
            <a:xfrm>
              <a:off x="2409825" y="5183188"/>
              <a:ext cx="1397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</p:grpSp>
      <p:sp>
        <p:nvSpPr>
          <p:cNvPr id="123" name="Line 283"/>
          <p:cNvSpPr>
            <a:spLocks noChangeShapeType="1"/>
          </p:cNvSpPr>
          <p:nvPr/>
        </p:nvSpPr>
        <p:spPr bwMode="auto">
          <a:xfrm flipV="1">
            <a:off x="6339845" y="4935538"/>
            <a:ext cx="350837" cy="4222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64769" y="3708400"/>
            <a:ext cx="1927225" cy="1362075"/>
            <a:chOff x="2352674" y="3708400"/>
            <a:chExt cx="1927225" cy="1362075"/>
          </a:xfrm>
        </p:grpSpPr>
        <p:sp>
          <p:nvSpPr>
            <p:cNvPr id="120" name="Rectangle 270"/>
            <p:cNvSpPr>
              <a:spLocks noChangeArrowheads="1"/>
            </p:cNvSpPr>
            <p:nvPr/>
          </p:nvSpPr>
          <p:spPr bwMode="auto">
            <a:xfrm>
              <a:off x="2352674" y="3708400"/>
              <a:ext cx="1927225" cy="1362075"/>
            </a:xfrm>
            <a:prstGeom prst="rect">
              <a:avLst/>
            </a:prstGeom>
            <a:solidFill>
              <a:srgbClr val="FFE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5" name="Rectangle 308"/>
            <p:cNvSpPr>
              <a:spLocks noChangeArrowheads="1"/>
            </p:cNvSpPr>
            <p:nvPr/>
          </p:nvSpPr>
          <p:spPr bwMode="auto">
            <a:xfrm>
              <a:off x="2741612" y="4402138"/>
              <a:ext cx="1025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100" b="1" dirty="0">
                  <a:solidFill>
                    <a:srgbClr val="000000"/>
                  </a:solidFill>
                  <a:latin typeface="Arial Italic" pitchFamily="34" charset="0"/>
                </a:rPr>
                <a:t>A</a:t>
              </a:r>
              <a:endParaRPr lang="en-US" altLang="en-US" b="1" dirty="0"/>
            </a:p>
          </p:txBody>
        </p:sp>
      </p:grpSp>
      <p:sp>
        <p:nvSpPr>
          <p:cNvPr id="129" name="Rectangle 321"/>
          <p:cNvSpPr>
            <a:spLocks noChangeArrowheads="1"/>
          </p:cNvSpPr>
          <p:nvPr/>
        </p:nvSpPr>
        <p:spPr bwMode="auto">
          <a:xfrm>
            <a:off x="2526670" y="2047875"/>
            <a:ext cx="17462" cy="42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2544132" y="2035175"/>
            <a:ext cx="4800600" cy="3821113"/>
            <a:chOff x="2435225" y="1374775"/>
            <a:chExt cx="4800600" cy="3821113"/>
          </a:xfrm>
        </p:grpSpPr>
        <p:sp>
          <p:nvSpPr>
            <p:cNvPr id="131" name="Rectangle 317"/>
            <p:cNvSpPr>
              <a:spLocks noChangeArrowheads="1"/>
            </p:cNvSpPr>
            <p:nvPr/>
          </p:nvSpPr>
          <p:spPr bwMode="auto">
            <a:xfrm>
              <a:off x="5364163" y="3678238"/>
              <a:ext cx="574675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</a:rPr>
                <a:t>Demand</a:t>
              </a:r>
              <a:endParaRPr lang="en-US" altLang="en-US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2435225" y="1374775"/>
              <a:ext cx="4800600" cy="3821113"/>
              <a:chOff x="2435225" y="1374775"/>
              <a:chExt cx="4800600" cy="3821113"/>
            </a:xfrm>
          </p:grpSpPr>
          <p:sp>
            <p:nvSpPr>
              <p:cNvPr id="133" name="Freeform 278"/>
              <p:cNvSpPr>
                <a:spLocks/>
              </p:cNvSpPr>
              <p:nvPr/>
            </p:nvSpPr>
            <p:spPr bwMode="auto">
              <a:xfrm>
                <a:off x="2628900" y="1374775"/>
                <a:ext cx="4306888" cy="3221038"/>
              </a:xfrm>
              <a:custGeom>
                <a:avLst/>
                <a:gdLst>
                  <a:gd name="T0" fmla="*/ 0 w 2713"/>
                  <a:gd name="T1" fmla="*/ 0 h 2029"/>
                  <a:gd name="T2" fmla="*/ 0 w 2713"/>
                  <a:gd name="T3" fmla="*/ 0 h 2029"/>
                  <a:gd name="T4" fmla="*/ 4763 w 2713"/>
                  <a:gd name="T5" fmla="*/ 231775 h 2029"/>
                  <a:gd name="T6" fmla="*/ 12700 w 2713"/>
                  <a:gd name="T7" fmla="*/ 452438 h 2029"/>
                  <a:gd name="T8" fmla="*/ 25400 w 2713"/>
                  <a:gd name="T9" fmla="*/ 663575 h 2029"/>
                  <a:gd name="T10" fmla="*/ 42863 w 2713"/>
                  <a:gd name="T11" fmla="*/ 857250 h 2029"/>
                  <a:gd name="T12" fmla="*/ 60325 w 2713"/>
                  <a:gd name="T13" fmla="*/ 1044575 h 2029"/>
                  <a:gd name="T14" fmla="*/ 85725 w 2713"/>
                  <a:gd name="T15" fmla="*/ 1212850 h 2029"/>
                  <a:gd name="T16" fmla="*/ 111125 w 2713"/>
                  <a:gd name="T17" fmla="*/ 1377950 h 2029"/>
                  <a:gd name="T18" fmla="*/ 139700 w 2713"/>
                  <a:gd name="T19" fmla="*/ 1525588 h 2029"/>
                  <a:gd name="T20" fmla="*/ 174625 w 2713"/>
                  <a:gd name="T21" fmla="*/ 1665288 h 2029"/>
                  <a:gd name="T22" fmla="*/ 207963 w 2713"/>
                  <a:gd name="T23" fmla="*/ 1797050 h 2029"/>
                  <a:gd name="T24" fmla="*/ 246063 w 2713"/>
                  <a:gd name="T25" fmla="*/ 1919288 h 2029"/>
                  <a:gd name="T26" fmla="*/ 287338 w 2713"/>
                  <a:gd name="T27" fmla="*/ 2028825 h 2029"/>
                  <a:gd name="T28" fmla="*/ 325438 w 2713"/>
                  <a:gd name="T29" fmla="*/ 2130425 h 2029"/>
                  <a:gd name="T30" fmla="*/ 373063 w 2713"/>
                  <a:gd name="T31" fmla="*/ 2224088 h 2029"/>
                  <a:gd name="T32" fmla="*/ 414338 w 2713"/>
                  <a:gd name="T33" fmla="*/ 2311400 h 2029"/>
                  <a:gd name="T34" fmla="*/ 461963 w 2713"/>
                  <a:gd name="T35" fmla="*/ 2387600 h 2029"/>
                  <a:gd name="T36" fmla="*/ 512763 w 2713"/>
                  <a:gd name="T37" fmla="*/ 2460625 h 2029"/>
                  <a:gd name="T38" fmla="*/ 558800 w 2713"/>
                  <a:gd name="T39" fmla="*/ 2524125 h 2029"/>
                  <a:gd name="T40" fmla="*/ 609600 w 2713"/>
                  <a:gd name="T41" fmla="*/ 2582863 h 2029"/>
                  <a:gd name="T42" fmla="*/ 660400 w 2713"/>
                  <a:gd name="T43" fmla="*/ 2636838 h 2029"/>
                  <a:gd name="T44" fmla="*/ 711200 w 2713"/>
                  <a:gd name="T45" fmla="*/ 2684463 h 2029"/>
                  <a:gd name="T46" fmla="*/ 762000 w 2713"/>
                  <a:gd name="T47" fmla="*/ 2722563 h 2029"/>
                  <a:gd name="T48" fmla="*/ 812800 w 2713"/>
                  <a:gd name="T49" fmla="*/ 2760663 h 2029"/>
                  <a:gd name="T50" fmla="*/ 863600 w 2713"/>
                  <a:gd name="T51" fmla="*/ 2794000 h 2029"/>
                  <a:gd name="T52" fmla="*/ 912813 w 2713"/>
                  <a:gd name="T53" fmla="*/ 2819400 h 2029"/>
                  <a:gd name="T54" fmla="*/ 960438 w 2713"/>
                  <a:gd name="T55" fmla="*/ 2844800 h 2029"/>
                  <a:gd name="T56" fmla="*/ 1057275 w 2713"/>
                  <a:gd name="T57" fmla="*/ 2887663 h 2029"/>
                  <a:gd name="T58" fmla="*/ 1150938 w 2713"/>
                  <a:gd name="T59" fmla="*/ 2916238 h 2029"/>
                  <a:gd name="T60" fmla="*/ 1235075 w 2713"/>
                  <a:gd name="T61" fmla="*/ 2938463 h 2029"/>
                  <a:gd name="T62" fmla="*/ 1235075 w 2713"/>
                  <a:gd name="T63" fmla="*/ 2938463 h 2029"/>
                  <a:gd name="T64" fmla="*/ 1382713 w 2713"/>
                  <a:gd name="T65" fmla="*/ 2974975 h 2029"/>
                  <a:gd name="T66" fmla="*/ 1547813 w 2713"/>
                  <a:gd name="T67" fmla="*/ 3005138 h 2029"/>
                  <a:gd name="T68" fmla="*/ 1720850 w 2713"/>
                  <a:gd name="T69" fmla="*/ 3035300 h 2029"/>
                  <a:gd name="T70" fmla="*/ 1901825 w 2713"/>
                  <a:gd name="T71" fmla="*/ 3063875 h 2029"/>
                  <a:gd name="T72" fmla="*/ 2097088 w 2713"/>
                  <a:gd name="T73" fmla="*/ 3086100 h 2029"/>
                  <a:gd name="T74" fmla="*/ 2295525 w 2713"/>
                  <a:gd name="T75" fmla="*/ 3111500 h 2029"/>
                  <a:gd name="T76" fmla="*/ 2498725 w 2713"/>
                  <a:gd name="T77" fmla="*/ 3127375 h 2029"/>
                  <a:gd name="T78" fmla="*/ 2705100 w 2713"/>
                  <a:gd name="T79" fmla="*/ 3144838 h 2029"/>
                  <a:gd name="T80" fmla="*/ 3127375 w 2713"/>
                  <a:gd name="T81" fmla="*/ 3175000 h 2029"/>
                  <a:gd name="T82" fmla="*/ 3541713 w 2713"/>
                  <a:gd name="T83" fmla="*/ 3195638 h 2029"/>
                  <a:gd name="T84" fmla="*/ 3940175 w 2713"/>
                  <a:gd name="T85" fmla="*/ 3213100 h 2029"/>
                  <a:gd name="T86" fmla="*/ 4306888 w 2713"/>
                  <a:gd name="T87" fmla="*/ 3221038 h 202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713" h="2029">
                    <a:moveTo>
                      <a:pt x="0" y="0"/>
                    </a:moveTo>
                    <a:lnTo>
                      <a:pt x="0" y="0"/>
                    </a:lnTo>
                    <a:lnTo>
                      <a:pt x="3" y="146"/>
                    </a:lnTo>
                    <a:lnTo>
                      <a:pt x="8" y="285"/>
                    </a:lnTo>
                    <a:lnTo>
                      <a:pt x="16" y="418"/>
                    </a:lnTo>
                    <a:lnTo>
                      <a:pt x="27" y="540"/>
                    </a:lnTo>
                    <a:lnTo>
                      <a:pt x="38" y="658"/>
                    </a:lnTo>
                    <a:lnTo>
                      <a:pt x="54" y="764"/>
                    </a:lnTo>
                    <a:lnTo>
                      <a:pt x="70" y="868"/>
                    </a:lnTo>
                    <a:lnTo>
                      <a:pt x="88" y="961"/>
                    </a:lnTo>
                    <a:lnTo>
                      <a:pt x="110" y="1049"/>
                    </a:lnTo>
                    <a:lnTo>
                      <a:pt x="131" y="1132"/>
                    </a:lnTo>
                    <a:lnTo>
                      <a:pt x="155" y="1209"/>
                    </a:lnTo>
                    <a:lnTo>
                      <a:pt x="181" y="1278"/>
                    </a:lnTo>
                    <a:lnTo>
                      <a:pt x="205" y="1342"/>
                    </a:lnTo>
                    <a:lnTo>
                      <a:pt x="235" y="1401"/>
                    </a:lnTo>
                    <a:lnTo>
                      <a:pt x="261" y="1456"/>
                    </a:lnTo>
                    <a:lnTo>
                      <a:pt x="291" y="1504"/>
                    </a:lnTo>
                    <a:lnTo>
                      <a:pt x="323" y="1550"/>
                    </a:lnTo>
                    <a:lnTo>
                      <a:pt x="352" y="1590"/>
                    </a:lnTo>
                    <a:lnTo>
                      <a:pt x="384" y="1627"/>
                    </a:lnTo>
                    <a:lnTo>
                      <a:pt x="416" y="1661"/>
                    </a:lnTo>
                    <a:lnTo>
                      <a:pt x="448" y="1691"/>
                    </a:lnTo>
                    <a:lnTo>
                      <a:pt x="480" y="1715"/>
                    </a:lnTo>
                    <a:lnTo>
                      <a:pt x="512" y="1739"/>
                    </a:lnTo>
                    <a:lnTo>
                      <a:pt x="544" y="1760"/>
                    </a:lnTo>
                    <a:lnTo>
                      <a:pt x="575" y="1776"/>
                    </a:lnTo>
                    <a:lnTo>
                      <a:pt x="605" y="1792"/>
                    </a:lnTo>
                    <a:lnTo>
                      <a:pt x="666" y="1819"/>
                    </a:lnTo>
                    <a:lnTo>
                      <a:pt x="725" y="1837"/>
                    </a:lnTo>
                    <a:lnTo>
                      <a:pt x="778" y="1851"/>
                    </a:lnTo>
                    <a:lnTo>
                      <a:pt x="871" y="1874"/>
                    </a:lnTo>
                    <a:lnTo>
                      <a:pt x="975" y="1893"/>
                    </a:lnTo>
                    <a:lnTo>
                      <a:pt x="1084" y="1912"/>
                    </a:lnTo>
                    <a:lnTo>
                      <a:pt x="1198" y="1930"/>
                    </a:lnTo>
                    <a:lnTo>
                      <a:pt x="1321" y="1944"/>
                    </a:lnTo>
                    <a:lnTo>
                      <a:pt x="1446" y="1960"/>
                    </a:lnTo>
                    <a:lnTo>
                      <a:pt x="1574" y="1970"/>
                    </a:lnTo>
                    <a:lnTo>
                      <a:pt x="1704" y="1981"/>
                    </a:lnTo>
                    <a:lnTo>
                      <a:pt x="1970" y="2000"/>
                    </a:lnTo>
                    <a:lnTo>
                      <a:pt x="2231" y="2013"/>
                    </a:lnTo>
                    <a:lnTo>
                      <a:pt x="2482" y="2024"/>
                    </a:lnTo>
                    <a:lnTo>
                      <a:pt x="2713" y="2029"/>
                    </a:lnTo>
                  </a:path>
                </a:pathLst>
              </a:custGeom>
              <a:noFill/>
              <a:ln w="50800">
                <a:solidFill>
                  <a:srgbClr val="6DC06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279"/>
              <p:cNvSpPr>
                <a:spLocks noChangeShapeType="1"/>
              </p:cNvSpPr>
              <p:nvPr/>
            </p:nvSpPr>
            <p:spPr bwMode="auto">
              <a:xfrm>
                <a:off x="2439988" y="4730750"/>
                <a:ext cx="4492625" cy="0"/>
              </a:xfrm>
              <a:prstGeom prst="line">
                <a:avLst/>
              </a:prstGeom>
              <a:noFill/>
              <a:ln w="50800">
                <a:solidFill>
                  <a:srgbClr val="EE322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280"/>
              <p:cNvSpPr>
                <a:spLocks noChangeShapeType="1"/>
              </p:cNvSpPr>
              <p:nvPr/>
            </p:nvSpPr>
            <p:spPr bwMode="auto">
              <a:xfrm>
                <a:off x="2435225" y="1392238"/>
                <a:ext cx="4471988" cy="3803650"/>
              </a:xfrm>
              <a:prstGeom prst="line">
                <a:avLst/>
              </a:prstGeom>
              <a:noFill/>
              <a:ln w="50800">
                <a:solidFill>
                  <a:srgbClr val="00AEE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282"/>
              <p:cNvSpPr>
                <a:spLocks noChangeShapeType="1"/>
              </p:cNvSpPr>
              <p:nvPr/>
            </p:nvSpPr>
            <p:spPr bwMode="auto">
              <a:xfrm>
                <a:off x="2435225" y="1387475"/>
                <a:ext cx="2206625" cy="3783013"/>
              </a:xfrm>
              <a:prstGeom prst="line">
                <a:avLst/>
              </a:prstGeom>
              <a:noFill/>
              <a:ln w="50800">
                <a:solidFill>
                  <a:srgbClr val="A154A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309"/>
              <p:cNvSpPr>
                <a:spLocks noChangeArrowheads="1"/>
              </p:cNvSpPr>
              <p:nvPr/>
            </p:nvSpPr>
            <p:spPr bwMode="auto">
              <a:xfrm>
                <a:off x="6978650" y="4494213"/>
                <a:ext cx="157163" cy="19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100">
                    <a:solidFill>
                      <a:srgbClr val="000000"/>
                    </a:solidFill>
                    <a:latin typeface="Arial Italic" pitchFamily="34" charset="0"/>
                  </a:rPr>
                  <a:t>A</a:t>
                </a:r>
                <a:endParaRPr lang="en-US" altLang="en-US"/>
              </a:p>
            </p:txBody>
          </p:sp>
          <p:sp>
            <p:nvSpPr>
              <p:cNvPr id="138" name="Rectangle 310"/>
              <p:cNvSpPr>
                <a:spLocks noChangeArrowheads="1"/>
              </p:cNvSpPr>
              <p:nvPr/>
            </p:nvSpPr>
            <p:spPr bwMode="auto">
              <a:xfrm>
                <a:off x="7062788" y="4494213"/>
                <a:ext cx="165100" cy="19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100">
                    <a:solidFill>
                      <a:srgbClr val="000000"/>
                    </a:solidFill>
                    <a:latin typeface="Arial Italic" pitchFamily="34" charset="0"/>
                  </a:rPr>
                  <a:t>C</a:t>
                </a:r>
                <a:endParaRPr lang="en-US" altLang="en-US"/>
              </a:p>
            </p:txBody>
          </p:sp>
          <p:sp>
            <p:nvSpPr>
              <p:cNvPr id="139" name="Rectangle 311"/>
              <p:cNvSpPr>
                <a:spLocks noChangeArrowheads="1"/>
              </p:cNvSpPr>
              <p:nvPr/>
            </p:nvSpPr>
            <p:spPr bwMode="auto">
              <a:xfrm>
                <a:off x="6953250" y="4646613"/>
                <a:ext cx="282575" cy="19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100" dirty="0">
                    <a:solidFill>
                      <a:srgbClr val="000000"/>
                    </a:solidFill>
                    <a:latin typeface="Arial Italic" pitchFamily="34" charset="0"/>
                  </a:rPr>
                  <a:t>MC</a:t>
                </a:r>
                <a:endParaRPr lang="en-US" altLang="en-US" dirty="0"/>
              </a:p>
            </p:txBody>
          </p:sp>
          <p:sp>
            <p:nvSpPr>
              <p:cNvPr id="140" name="Rectangle 312"/>
              <p:cNvSpPr>
                <a:spLocks noChangeArrowheads="1"/>
              </p:cNvSpPr>
              <p:nvPr/>
            </p:nvSpPr>
            <p:spPr bwMode="auto">
              <a:xfrm>
                <a:off x="4657725" y="4972050"/>
                <a:ext cx="282575" cy="19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100">
                    <a:solidFill>
                      <a:srgbClr val="000000"/>
                    </a:solidFill>
                    <a:latin typeface="Arial Italic" pitchFamily="34" charset="0"/>
                  </a:rPr>
                  <a:t>MR</a:t>
                </a:r>
                <a:endParaRPr lang="en-US" altLang="en-US"/>
              </a:p>
            </p:txBody>
          </p:sp>
        </p:grpSp>
      </p:grpSp>
      <p:sp>
        <p:nvSpPr>
          <p:cNvPr id="142" name="Line 274"/>
          <p:cNvSpPr>
            <a:spLocks noChangeShapeType="1"/>
          </p:cNvSpPr>
          <p:nvPr/>
        </p:nvSpPr>
        <p:spPr bwMode="auto">
          <a:xfrm>
            <a:off x="2569532" y="5070475"/>
            <a:ext cx="1919288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Freeform 276"/>
          <p:cNvSpPr>
            <a:spLocks/>
          </p:cNvSpPr>
          <p:nvPr/>
        </p:nvSpPr>
        <p:spPr bwMode="auto">
          <a:xfrm>
            <a:off x="2561595" y="3708400"/>
            <a:ext cx="1930400" cy="2117725"/>
          </a:xfrm>
          <a:custGeom>
            <a:avLst/>
            <a:gdLst>
              <a:gd name="T0" fmla="*/ 0 w 1216"/>
              <a:gd name="T1" fmla="*/ 0 h 1334"/>
              <a:gd name="T2" fmla="*/ 1930400 w 1216"/>
              <a:gd name="T3" fmla="*/ 0 h 1334"/>
              <a:gd name="T4" fmla="*/ 1930400 w 1216"/>
              <a:gd name="T5" fmla="*/ 2117725 h 13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16" h="1334">
                <a:moveTo>
                  <a:pt x="0" y="0"/>
                </a:moveTo>
                <a:lnTo>
                  <a:pt x="1216" y="0"/>
                </a:lnTo>
                <a:lnTo>
                  <a:pt x="1216" y="1334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63420" y="3481388"/>
            <a:ext cx="212704" cy="257175"/>
            <a:chOff x="4251325" y="3481388"/>
            <a:chExt cx="212704" cy="257175"/>
          </a:xfrm>
        </p:grpSpPr>
        <p:sp>
          <p:nvSpPr>
            <p:cNvPr id="145" name="Rectangle 285"/>
            <p:cNvSpPr>
              <a:spLocks noChangeArrowheads="1"/>
            </p:cNvSpPr>
            <p:nvPr/>
          </p:nvSpPr>
          <p:spPr bwMode="auto">
            <a:xfrm>
              <a:off x="4302125" y="3481388"/>
              <a:ext cx="16190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100" b="1" dirty="0" err="1" smtClean="0">
                  <a:solidFill>
                    <a:srgbClr val="000000"/>
                  </a:solidFill>
                  <a:latin typeface="Arial Italic" pitchFamily="34" charset="0"/>
                </a:rPr>
                <a:t>e</a:t>
              </a:r>
              <a:r>
                <a:rPr lang="en-US" altLang="en-US" sz="1100" b="1" baseline="-25000" dirty="0" err="1" smtClean="0">
                  <a:solidFill>
                    <a:srgbClr val="000000"/>
                  </a:solidFill>
                  <a:latin typeface="Arial Italic" pitchFamily="34" charset="0"/>
                </a:rPr>
                <a:t>m</a:t>
              </a:r>
              <a:endParaRPr lang="en-US" altLang="en-US" b="1" baseline="-25000" dirty="0"/>
            </a:p>
          </p:txBody>
        </p:sp>
        <p:sp>
          <p:nvSpPr>
            <p:cNvPr id="146" name="Freeform 287"/>
            <p:cNvSpPr>
              <a:spLocks/>
            </p:cNvSpPr>
            <p:nvPr/>
          </p:nvSpPr>
          <p:spPr bwMode="auto">
            <a:xfrm>
              <a:off x="4251325" y="3679825"/>
              <a:ext cx="58737" cy="58738"/>
            </a:xfrm>
            <a:custGeom>
              <a:avLst/>
              <a:gdLst>
                <a:gd name="T0" fmla="*/ 28575 w 37"/>
                <a:gd name="T1" fmla="*/ 58738 h 37"/>
                <a:gd name="T2" fmla="*/ 28575 w 37"/>
                <a:gd name="T3" fmla="*/ 58738 h 37"/>
                <a:gd name="T4" fmla="*/ 38100 w 37"/>
                <a:gd name="T5" fmla="*/ 58738 h 37"/>
                <a:gd name="T6" fmla="*/ 50800 w 37"/>
                <a:gd name="T7" fmla="*/ 50800 h 37"/>
                <a:gd name="T8" fmla="*/ 53975 w 37"/>
                <a:gd name="T9" fmla="*/ 41275 h 37"/>
                <a:gd name="T10" fmla="*/ 58738 w 37"/>
                <a:gd name="T11" fmla="*/ 28575 h 37"/>
                <a:gd name="T12" fmla="*/ 58738 w 37"/>
                <a:gd name="T13" fmla="*/ 28575 h 37"/>
                <a:gd name="T14" fmla="*/ 53975 w 37"/>
                <a:gd name="T15" fmla="*/ 15875 h 37"/>
                <a:gd name="T16" fmla="*/ 50800 w 37"/>
                <a:gd name="T17" fmla="*/ 7938 h 37"/>
                <a:gd name="T18" fmla="*/ 38100 w 37"/>
                <a:gd name="T19" fmla="*/ 3175 h 37"/>
                <a:gd name="T20" fmla="*/ 28575 w 37"/>
                <a:gd name="T21" fmla="*/ 0 h 37"/>
                <a:gd name="T22" fmla="*/ 28575 w 37"/>
                <a:gd name="T23" fmla="*/ 0 h 37"/>
                <a:gd name="T24" fmla="*/ 15875 w 37"/>
                <a:gd name="T25" fmla="*/ 3175 h 37"/>
                <a:gd name="T26" fmla="*/ 7938 w 37"/>
                <a:gd name="T27" fmla="*/ 7938 h 37"/>
                <a:gd name="T28" fmla="*/ 0 w 37"/>
                <a:gd name="T29" fmla="*/ 15875 h 37"/>
                <a:gd name="T30" fmla="*/ 0 w 37"/>
                <a:gd name="T31" fmla="*/ 28575 h 37"/>
                <a:gd name="T32" fmla="*/ 0 w 37"/>
                <a:gd name="T33" fmla="*/ 28575 h 37"/>
                <a:gd name="T34" fmla="*/ 0 w 37"/>
                <a:gd name="T35" fmla="*/ 41275 h 37"/>
                <a:gd name="T36" fmla="*/ 7938 w 37"/>
                <a:gd name="T37" fmla="*/ 50800 h 37"/>
                <a:gd name="T38" fmla="*/ 15875 w 37"/>
                <a:gd name="T39" fmla="*/ 58738 h 37"/>
                <a:gd name="T40" fmla="*/ 28575 w 37"/>
                <a:gd name="T41" fmla="*/ 58738 h 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" h="37">
                  <a:moveTo>
                    <a:pt x="18" y="37"/>
                  </a:moveTo>
                  <a:lnTo>
                    <a:pt x="18" y="37"/>
                  </a:lnTo>
                  <a:lnTo>
                    <a:pt x="24" y="37"/>
                  </a:lnTo>
                  <a:lnTo>
                    <a:pt x="32" y="32"/>
                  </a:lnTo>
                  <a:lnTo>
                    <a:pt x="34" y="26"/>
                  </a:lnTo>
                  <a:lnTo>
                    <a:pt x="37" y="18"/>
                  </a:lnTo>
                  <a:lnTo>
                    <a:pt x="34" y="10"/>
                  </a:lnTo>
                  <a:lnTo>
                    <a:pt x="32" y="5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5" y="32"/>
                  </a:lnTo>
                  <a:lnTo>
                    <a:pt x="10" y="37"/>
                  </a:lnTo>
                  <a:lnTo>
                    <a:pt x="18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147" name="Freeform 288"/>
          <p:cNvSpPr>
            <a:spLocks/>
          </p:cNvSpPr>
          <p:nvPr/>
        </p:nvSpPr>
        <p:spPr bwMode="auto">
          <a:xfrm>
            <a:off x="4463420" y="3679825"/>
            <a:ext cx="58737" cy="58738"/>
          </a:xfrm>
          <a:custGeom>
            <a:avLst/>
            <a:gdLst>
              <a:gd name="T0" fmla="*/ 28575 w 37"/>
              <a:gd name="T1" fmla="*/ 58738 h 37"/>
              <a:gd name="T2" fmla="*/ 28575 w 37"/>
              <a:gd name="T3" fmla="*/ 58738 h 37"/>
              <a:gd name="T4" fmla="*/ 38100 w 37"/>
              <a:gd name="T5" fmla="*/ 58738 h 37"/>
              <a:gd name="T6" fmla="*/ 50800 w 37"/>
              <a:gd name="T7" fmla="*/ 50800 h 37"/>
              <a:gd name="T8" fmla="*/ 53975 w 37"/>
              <a:gd name="T9" fmla="*/ 41275 h 37"/>
              <a:gd name="T10" fmla="*/ 58738 w 37"/>
              <a:gd name="T11" fmla="*/ 28575 h 37"/>
              <a:gd name="T12" fmla="*/ 58738 w 37"/>
              <a:gd name="T13" fmla="*/ 28575 h 37"/>
              <a:gd name="T14" fmla="*/ 53975 w 37"/>
              <a:gd name="T15" fmla="*/ 15875 h 37"/>
              <a:gd name="T16" fmla="*/ 50800 w 37"/>
              <a:gd name="T17" fmla="*/ 7938 h 37"/>
              <a:gd name="T18" fmla="*/ 38100 w 37"/>
              <a:gd name="T19" fmla="*/ 3175 h 37"/>
              <a:gd name="T20" fmla="*/ 28575 w 37"/>
              <a:gd name="T21" fmla="*/ 0 h 37"/>
              <a:gd name="T22" fmla="*/ 28575 w 37"/>
              <a:gd name="T23" fmla="*/ 0 h 37"/>
              <a:gd name="T24" fmla="*/ 15875 w 37"/>
              <a:gd name="T25" fmla="*/ 3175 h 37"/>
              <a:gd name="T26" fmla="*/ 7938 w 37"/>
              <a:gd name="T27" fmla="*/ 7938 h 37"/>
              <a:gd name="T28" fmla="*/ 0 w 37"/>
              <a:gd name="T29" fmla="*/ 15875 h 37"/>
              <a:gd name="T30" fmla="*/ 0 w 37"/>
              <a:gd name="T31" fmla="*/ 28575 h 37"/>
              <a:gd name="T32" fmla="*/ 0 w 37"/>
              <a:gd name="T33" fmla="*/ 28575 h 37"/>
              <a:gd name="T34" fmla="*/ 0 w 37"/>
              <a:gd name="T35" fmla="*/ 41275 h 37"/>
              <a:gd name="T36" fmla="*/ 7938 w 37"/>
              <a:gd name="T37" fmla="*/ 50800 h 37"/>
              <a:gd name="T38" fmla="*/ 15875 w 37"/>
              <a:gd name="T39" fmla="*/ 58738 h 37"/>
              <a:gd name="T40" fmla="*/ 28575 w 37"/>
              <a:gd name="T41" fmla="*/ 58738 h 3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7" h="37">
                <a:moveTo>
                  <a:pt x="18" y="37"/>
                </a:moveTo>
                <a:lnTo>
                  <a:pt x="18" y="37"/>
                </a:lnTo>
                <a:lnTo>
                  <a:pt x="24" y="37"/>
                </a:lnTo>
                <a:lnTo>
                  <a:pt x="32" y="32"/>
                </a:lnTo>
                <a:lnTo>
                  <a:pt x="34" y="26"/>
                </a:lnTo>
                <a:lnTo>
                  <a:pt x="37" y="18"/>
                </a:lnTo>
                <a:lnTo>
                  <a:pt x="34" y="10"/>
                </a:lnTo>
                <a:lnTo>
                  <a:pt x="32" y="5"/>
                </a:lnTo>
                <a:lnTo>
                  <a:pt x="24" y="2"/>
                </a:lnTo>
                <a:lnTo>
                  <a:pt x="18" y="0"/>
                </a:lnTo>
                <a:lnTo>
                  <a:pt x="10" y="2"/>
                </a:lnTo>
                <a:lnTo>
                  <a:pt x="5" y="5"/>
                </a:lnTo>
                <a:lnTo>
                  <a:pt x="0" y="10"/>
                </a:lnTo>
                <a:lnTo>
                  <a:pt x="0" y="18"/>
                </a:lnTo>
                <a:lnTo>
                  <a:pt x="0" y="26"/>
                </a:lnTo>
                <a:lnTo>
                  <a:pt x="5" y="32"/>
                </a:lnTo>
                <a:lnTo>
                  <a:pt x="10" y="37"/>
                </a:lnTo>
                <a:lnTo>
                  <a:pt x="18" y="3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Rectangle 313"/>
          <p:cNvSpPr>
            <a:spLocks noChangeArrowheads="1"/>
          </p:cNvSpPr>
          <p:nvPr/>
        </p:nvSpPr>
        <p:spPr bwMode="auto">
          <a:xfrm>
            <a:off x="4357057" y="5843588"/>
            <a:ext cx="3302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</a:rPr>
              <a:t>12.1</a:t>
            </a:r>
            <a:endParaRPr lang="en-US" altLang="en-US"/>
          </a:p>
        </p:txBody>
      </p:sp>
      <p:sp>
        <p:nvSpPr>
          <p:cNvPr id="150" name="Line 271"/>
          <p:cNvSpPr>
            <a:spLocks noChangeShapeType="1"/>
          </p:cNvSpPr>
          <p:nvPr/>
        </p:nvSpPr>
        <p:spPr bwMode="auto">
          <a:xfrm>
            <a:off x="6457320" y="5383213"/>
            <a:ext cx="0" cy="4476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Freeform 290"/>
          <p:cNvSpPr>
            <a:spLocks/>
          </p:cNvSpPr>
          <p:nvPr/>
        </p:nvSpPr>
        <p:spPr bwMode="auto">
          <a:xfrm>
            <a:off x="6423982" y="5360988"/>
            <a:ext cx="58738" cy="60325"/>
          </a:xfrm>
          <a:custGeom>
            <a:avLst/>
            <a:gdLst>
              <a:gd name="T0" fmla="*/ 30163 w 37"/>
              <a:gd name="T1" fmla="*/ 60325 h 38"/>
              <a:gd name="T2" fmla="*/ 30163 w 37"/>
              <a:gd name="T3" fmla="*/ 60325 h 38"/>
              <a:gd name="T4" fmla="*/ 42863 w 37"/>
              <a:gd name="T5" fmla="*/ 55563 h 38"/>
              <a:gd name="T6" fmla="*/ 50800 w 37"/>
              <a:gd name="T7" fmla="*/ 50800 h 38"/>
              <a:gd name="T8" fmla="*/ 58738 w 37"/>
              <a:gd name="T9" fmla="*/ 42863 h 38"/>
              <a:gd name="T10" fmla="*/ 58738 w 37"/>
              <a:gd name="T11" fmla="*/ 30163 h 38"/>
              <a:gd name="T12" fmla="*/ 58738 w 37"/>
              <a:gd name="T13" fmla="*/ 30163 h 38"/>
              <a:gd name="T14" fmla="*/ 58738 w 37"/>
              <a:gd name="T15" fmla="*/ 17463 h 38"/>
              <a:gd name="T16" fmla="*/ 50800 w 37"/>
              <a:gd name="T17" fmla="*/ 9525 h 38"/>
              <a:gd name="T18" fmla="*/ 42863 w 37"/>
              <a:gd name="T19" fmla="*/ 0 h 38"/>
              <a:gd name="T20" fmla="*/ 30163 w 37"/>
              <a:gd name="T21" fmla="*/ 0 h 38"/>
              <a:gd name="T22" fmla="*/ 30163 w 37"/>
              <a:gd name="T23" fmla="*/ 0 h 38"/>
              <a:gd name="T24" fmla="*/ 17463 w 37"/>
              <a:gd name="T25" fmla="*/ 0 h 38"/>
              <a:gd name="T26" fmla="*/ 7938 w 37"/>
              <a:gd name="T27" fmla="*/ 9525 h 38"/>
              <a:gd name="T28" fmla="*/ 0 w 37"/>
              <a:gd name="T29" fmla="*/ 17463 h 38"/>
              <a:gd name="T30" fmla="*/ 0 w 37"/>
              <a:gd name="T31" fmla="*/ 30163 h 38"/>
              <a:gd name="T32" fmla="*/ 0 w 37"/>
              <a:gd name="T33" fmla="*/ 30163 h 38"/>
              <a:gd name="T34" fmla="*/ 0 w 37"/>
              <a:gd name="T35" fmla="*/ 42863 h 38"/>
              <a:gd name="T36" fmla="*/ 7938 w 37"/>
              <a:gd name="T37" fmla="*/ 50800 h 38"/>
              <a:gd name="T38" fmla="*/ 17463 w 37"/>
              <a:gd name="T39" fmla="*/ 55563 h 38"/>
              <a:gd name="T40" fmla="*/ 30163 w 37"/>
              <a:gd name="T41" fmla="*/ 60325 h 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7" h="38">
                <a:moveTo>
                  <a:pt x="19" y="38"/>
                </a:moveTo>
                <a:lnTo>
                  <a:pt x="19" y="38"/>
                </a:lnTo>
                <a:lnTo>
                  <a:pt x="27" y="35"/>
                </a:lnTo>
                <a:lnTo>
                  <a:pt x="32" y="32"/>
                </a:lnTo>
                <a:lnTo>
                  <a:pt x="37" y="27"/>
                </a:lnTo>
                <a:lnTo>
                  <a:pt x="37" y="19"/>
                </a:lnTo>
                <a:lnTo>
                  <a:pt x="37" y="11"/>
                </a:lnTo>
                <a:lnTo>
                  <a:pt x="32" y="6"/>
                </a:lnTo>
                <a:lnTo>
                  <a:pt x="27" y="0"/>
                </a:lnTo>
                <a:lnTo>
                  <a:pt x="19" y="0"/>
                </a:lnTo>
                <a:lnTo>
                  <a:pt x="11" y="0"/>
                </a:lnTo>
                <a:lnTo>
                  <a:pt x="5" y="6"/>
                </a:lnTo>
                <a:lnTo>
                  <a:pt x="0" y="11"/>
                </a:lnTo>
                <a:lnTo>
                  <a:pt x="0" y="19"/>
                </a:lnTo>
                <a:lnTo>
                  <a:pt x="0" y="27"/>
                </a:lnTo>
                <a:lnTo>
                  <a:pt x="5" y="32"/>
                </a:lnTo>
                <a:lnTo>
                  <a:pt x="11" y="35"/>
                </a:lnTo>
                <a:lnTo>
                  <a:pt x="19" y="3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423982" y="5360988"/>
            <a:ext cx="187056" cy="218489"/>
            <a:chOff x="6211887" y="5360988"/>
            <a:chExt cx="187056" cy="218489"/>
          </a:xfrm>
        </p:grpSpPr>
        <p:sp>
          <p:nvSpPr>
            <p:cNvPr id="151" name="Freeform 289"/>
            <p:cNvSpPr>
              <a:spLocks/>
            </p:cNvSpPr>
            <p:nvPr/>
          </p:nvSpPr>
          <p:spPr bwMode="auto">
            <a:xfrm>
              <a:off x="6211887" y="5360988"/>
              <a:ext cx="58738" cy="60325"/>
            </a:xfrm>
            <a:custGeom>
              <a:avLst/>
              <a:gdLst>
                <a:gd name="T0" fmla="*/ 30163 w 37"/>
                <a:gd name="T1" fmla="*/ 60325 h 38"/>
                <a:gd name="T2" fmla="*/ 30163 w 37"/>
                <a:gd name="T3" fmla="*/ 60325 h 38"/>
                <a:gd name="T4" fmla="*/ 42863 w 37"/>
                <a:gd name="T5" fmla="*/ 55563 h 38"/>
                <a:gd name="T6" fmla="*/ 50800 w 37"/>
                <a:gd name="T7" fmla="*/ 50800 h 38"/>
                <a:gd name="T8" fmla="*/ 58738 w 37"/>
                <a:gd name="T9" fmla="*/ 42863 h 38"/>
                <a:gd name="T10" fmla="*/ 58738 w 37"/>
                <a:gd name="T11" fmla="*/ 30163 h 38"/>
                <a:gd name="T12" fmla="*/ 58738 w 37"/>
                <a:gd name="T13" fmla="*/ 30163 h 38"/>
                <a:gd name="T14" fmla="*/ 58738 w 37"/>
                <a:gd name="T15" fmla="*/ 17463 h 38"/>
                <a:gd name="T16" fmla="*/ 50800 w 37"/>
                <a:gd name="T17" fmla="*/ 9525 h 38"/>
                <a:gd name="T18" fmla="*/ 42863 w 37"/>
                <a:gd name="T19" fmla="*/ 0 h 38"/>
                <a:gd name="T20" fmla="*/ 30163 w 37"/>
                <a:gd name="T21" fmla="*/ 0 h 38"/>
                <a:gd name="T22" fmla="*/ 30163 w 37"/>
                <a:gd name="T23" fmla="*/ 0 h 38"/>
                <a:gd name="T24" fmla="*/ 17463 w 37"/>
                <a:gd name="T25" fmla="*/ 0 h 38"/>
                <a:gd name="T26" fmla="*/ 7938 w 37"/>
                <a:gd name="T27" fmla="*/ 9525 h 38"/>
                <a:gd name="T28" fmla="*/ 0 w 37"/>
                <a:gd name="T29" fmla="*/ 17463 h 38"/>
                <a:gd name="T30" fmla="*/ 0 w 37"/>
                <a:gd name="T31" fmla="*/ 30163 h 38"/>
                <a:gd name="T32" fmla="*/ 0 w 37"/>
                <a:gd name="T33" fmla="*/ 30163 h 38"/>
                <a:gd name="T34" fmla="*/ 0 w 37"/>
                <a:gd name="T35" fmla="*/ 42863 h 38"/>
                <a:gd name="T36" fmla="*/ 7938 w 37"/>
                <a:gd name="T37" fmla="*/ 50800 h 38"/>
                <a:gd name="T38" fmla="*/ 17463 w 37"/>
                <a:gd name="T39" fmla="*/ 55563 h 38"/>
                <a:gd name="T40" fmla="*/ 30163 w 37"/>
                <a:gd name="T41" fmla="*/ 60325 h 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" h="38">
                  <a:moveTo>
                    <a:pt x="19" y="38"/>
                  </a:moveTo>
                  <a:lnTo>
                    <a:pt x="19" y="38"/>
                  </a:lnTo>
                  <a:lnTo>
                    <a:pt x="27" y="35"/>
                  </a:lnTo>
                  <a:lnTo>
                    <a:pt x="32" y="32"/>
                  </a:lnTo>
                  <a:lnTo>
                    <a:pt x="37" y="27"/>
                  </a:lnTo>
                  <a:lnTo>
                    <a:pt x="37" y="19"/>
                  </a:lnTo>
                  <a:lnTo>
                    <a:pt x="37" y="11"/>
                  </a:lnTo>
                  <a:lnTo>
                    <a:pt x="32" y="6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11" y="35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Rectangle 293"/>
            <p:cNvSpPr>
              <a:spLocks noChangeArrowheads="1"/>
            </p:cNvSpPr>
            <p:nvPr/>
          </p:nvSpPr>
          <p:spPr bwMode="auto">
            <a:xfrm>
              <a:off x="6262687" y="5410200"/>
              <a:ext cx="13625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100" b="1" dirty="0" err="1" smtClean="0">
                  <a:solidFill>
                    <a:srgbClr val="000000"/>
                  </a:solidFill>
                  <a:latin typeface="Arial Italic" pitchFamily="34" charset="0"/>
                </a:rPr>
                <a:t>e</a:t>
              </a:r>
              <a:r>
                <a:rPr lang="en-US" altLang="en-US" sz="1100" b="1" baseline="-25000" dirty="0" err="1" smtClean="0">
                  <a:solidFill>
                    <a:srgbClr val="000000"/>
                  </a:solidFill>
                  <a:latin typeface="Arial Italic" pitchFamily="34" charset="0"/>
                </a:rPr>
                <a:t>o</a:t>
              </a:r>
              <a:endParaRPr lang="en-US" altLang="en-US" b="1" baseline="-25000" dirty="0"/>
            </a:p>
          </p:txBody>
        </p:sp>
      </p:grpSp>
      <p:sp>
        <p:nvSpPr>
          <p:cNvPr id="154" name="Rectangle 304"/>
          <p:cNvSpPr>
            <a:spLocks noChangeArrowheads="1"/>
          </p:cNvSpPr>
          <p:nvPr/>
        </p:nvSpPr>
        <p:spPr bwMode="auto">
          <a:xfrm>
            <a:off x="2226632" y="5334000"/>
            <a:ext cx="3302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1100" dirty="0">
                <a:solidFill>
                  <a:srgbClr val="000000"/>
                </a:solidFill>
              </a:rPr>
              <a:t>5.78</a:t>
            </a:r>
            <a:endParaRPr lang="en-US" altLang="en-US" dirty="0"/>
          </a:p>
        </p:txBody>
      </p:sp>
      <p:sp>
        <p:nvSpPr>
          <p:cNvPr id="155" name="Rectangle 316"/>
          <p:cNvSpPr>
            <a:spLocks noChangeArrowheads="1"/>
          </p:cNvSpPr>
          <p:nvPr/>
        </p:nvSpPr>
        <p:spPr bwMode="auto">
          <a:xfrm>
            <a:off x="6377945" y="5843588"/>
            <a:ext cx="3302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</a:rPr>
              <a:t>24.2</a:t>
            </a:r>
            <a:endParaRPr lang="en-US" altLang="en-US"/>
          </a:p>
        </p:txBody>
      </p:sp>
      <p:sp>
        <p:nvSpPr>
          <p:cNvPr id="157" name="Line 275"/>
          <p:cNvSpPr>
            <a:spLocks noChangeShapeType="1"/>
          </p:cNvSpPr>
          <p:nvPr/>
        </p:nvSpPr>
        <p:spPr bwMode="auto">
          <a:xfrm>
            <a:off x="2564770" y="5235575"/>
            <a:ext cx="371157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277"/>
          <p:cNvSpPr>
            <a:spLocks noChangeShapeType="1"/>
          </p:cNvSpPr>
          <p:nvPr/>
        </p:nvSpPr>
        <p:spPr bwMode="auto">
          <a:xfrm>
            <a:off x="6279520" y="5260975"/>
            <a:ext cx="0" cy="582613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246182" y="5011738"/>
            <a:ext cx="128071" cy="249237"/>
            <a:chOff x="6034087" y="5011738"/>
            <a:chExt cx="128071" cy="249237"/>
          </a:xfrm>
        </p:grpSpPr>
        <p:sp>
          <p:nvSpPr>
            <p:cNvPr id="159" name="Rectangle 286"/>
            <p:cNvSpPr>
              <a:spLocks noChangeArrowheads="1"/>
            </p:cNvSpPr>
            <p:nvPr/>
          </p:nvSpPr>
          <p:spPr bwMode="auto">
            <a:xfrm>
              <a:off x="6051550" y="5011738"/>
              <a:ext cx="11060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100" b="1" dirty="0" err="1" smtClean="0">
                  <a:solidFill>
                    <a:srgbClr val="000000"/>
                  </a:solidFill>
                  <a:latin typeface="Arial Italic" pitchFamily="34" charset="0"/>
                </a:rPr>
                <a:t>e</a:t>
              </a:r>
              <a:r>
                <a:rPr lang="en-US" altLang="en-US" sz="1100" b="1" baseline="-25000" dirty="0" err="1" smtClean="0">
                  <a:solidFill>
                    <a:srgbClr val="000000"/>
                  </a:solidFill>
                  <a:latin typeface="Arial Italic" pitchFamily="34" charset="0"/>
                </a:rPr>
                <a:t>f</a:t>
              </a:r>
              <a:endParaRPr lang="en-US" altLang="en-US" b="1" baseline="-25000" dirty="0"/>
            </a:p>
          </p:txBody>
        </p:sp>
        <p:sp>
          <p:nvSpPr>
            <p:cNvPr id="160" name="Freeform 291"/>
            <p:cNvSpPr>
              <a:spLocks/>
            </p:cNvSpPr>
            <p:nvPr/>
          </p:nvSpPr>
          <p:spPr bwMode="auto">
            <a:xfrm>
              <a:off x="6034087" y="5200650"/>
              <a:ext cx="58738" cy="60325"/>
            </a:xfrm>
            <a:custGeom>
              <a:avLst/>
              <a:gdLst>
                <a:gd name="T0" fmla="*/ 30163 w 37"/>
                <a:gd name="T1" fmla="*/ 60325 h 38"/>
                <a:gd name="T2" fmla="*/ 30163 w 37"/>
                <a:gd name="T3" fmla="*/ 60325 h 38"/>
                <a:gd name="T4" fmla="*/ 42863 w 37"/>
                <a:gd name="T5" fmla="*/ 55563 h 38"/>
                <a:gd name="T6" fmla="*/ 50800 w 37"/>
                <a:gd name="T7" fmla="*/ 50800 h 38"/>
                <a:gd name="T8" fmla="*/ 58738 w 37"/>
                <a:gd name="T9" fmla="*/ 42863 h 38"/>
                <a:gd name="T10" fmla="*/ 58738 w 37"/>
                <a:gd name="T11" fmla="*/ 30163 h 38"/>
                <a:gd name="T12" fmla="*/ 58738 w 37"/>
                <a:gd name="T13" fmla="*/ 30163 h 38"/>
                <a:gd name="T14" fmla="*/ 58738 w 37"/>
                <a:gd name="T15" fmla="*/ 17463 h 38"/>
                <a:gd name="T16" fmla="*/ 50800 w 37"/>
                <a:gd name="T17" fmla="*/ 9525 h 38"/>
                <a:gd name="T18" fmla="*/ 42863 w 37"/>
                <a:gd name="T19" fmla="*/ 0 h 38"/>
                <a:gd name="T20" fmla="*/ 30163 w 37"/>
                <a:gd name="T21" fmla="*/ 0 h 38"/>
                <a:gd name="T22" fmla="*/ 30163 w 37"/>
                <a:gd name="T23" fmla="*/ 0 h 38"/>
                <a:gd name="T24" fmla="*/ 17463 w 37"/>
                <a:gd name="T25" fmla="*/ 0 h 38"/>
                <a:gd name="T26" fmla="*/ 7938 w 37"/>
                <a:gd name="T27" fmla="*/ 9525 h 38"/>
                <a:gd name="T28" fmla="*/ 4763 w 37"/>
                <a:gd name="T29" fmla="*/ 17463 h 38"/>
                <a:gd name="T30" fmla="*/ 0 w 37"/>
                <a:gd name="T31" fmla="*/ 30163 h 38"/>
                <a:gd name="T32" fmla="*/ 0 w 37"/>
                <a:gd name="T33" fmla="*/ 30163 h 38"/>
                <a:gd name="T34" fmla="*/ 4763 w 37"/>
                <a:gd name="T35" fmla="*/ 42863 h 38"/>
                <a:gd name="T36" fmla="*/ 7938 w 37"/>
                <a:gd name="T37" fmla="*/ 50800 h 38"/>
                <a:gd name="T38" fmla="*/ 17463 w 37"/>
                <a:gd name="T39" fmla="*/ 55563 h 38"/>
                <a:gd name="T40" fmla="*/ 30163 w 37"/>
                <a:gd name="T41" fmla="*/ 60325 h 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" h="38">
                  <a:moveTo>
                    <a:pt x="19" y="38"/>
                  </a:moveTo>
                  <a:lnTo>
                    <a:pt x="19" y="38"/>
                  </a:lnTo>
                  <a:lnTo>
                    <a:pt x="27" y="35"/>
                  </a:lnTo>
                  <a:lnTo>
                    <a:pt x="32" y="32"/>
                  </a:lnTo>
                  <a:lnTo>
                    <a:pt x="37" y="27"/>
                  </a:lnTo>
                  <a:lnTo>
                    <a:pt x="37" y="19"/>
                  </a:lnTo>
                  <a:lnTo>
                    <a:pt x="37" y="11"/>
                  </a:lnTo>
                  <a:lnTo>
                    <a:pt x="32" y="6"/>
                  </a:lnTo>
                  <a:lnTo>
                    <a:pt x="27" y="0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5" y="6"/>
                  </a:lnTo>
                  <a:lnTo>
                    <a:pt x="3" y="11"/>
                  </a:lnTo>
                  <a:lnTo>
                    <a:pt x="0" y="19"/>
                  </a:lnTo>
                  <a:lnTo>
                    <a:pt x="3" y="27"/>
                  </a:lnTo>
                  <a:lnTo>
                    <a:pt x="5" y="32"/>
                  </a:lnTo>
                  <a:lnTo>
                    <a:pt x="11" y="35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" name="Freeform 292"/>
          <p:cNvSpPr>
            <a:spLocks/>
          </p:cNvSpPr>
          <p:nvPr/>
        </p:nvSpPr>
        <p:spPr bwMode="auto">
          <a:xfrm>
            <a:off x="6246182" y="5200650"/>
            <a:ext cx="58738" cy="60325"/>
          </a:xfrm>
          <a:custGeom>
            <a:avLst/>
            <a:gdLst>
              <a:gd name="T0" fmla="*/ 30163 w 37"/>
              <a:gd name="T1" fmla="*/ 60325 h 38"/>
              <a:gd name="T2" fmla="*/ 30163 w 37"/>
              <a:gd name="T3" fmla="*/ 60325 h 38"/>
              <a:gd name="T4" fmla="*/ 42863 w 37"/>
              <a:gd name="T5" fmla="*/ 55563 h 38"/>
              <a:gd name="T6" fmla="*/ 50800 w 37"/>
              <a:gd name="T7" fmla="*/ 50800 h 38"/>
              <a:gd name="T8" fmla="*/ 58738 w 37"/>
              <a:gd name="T9" fmla="*/ 42863 h 38"/>
              <a:gd name="T10" fmla="*/ 58738 w 37"/>
              <a:gd name="T11" fmla="*/ 30163 h 38"/>
              <a:gd name="T12" fmla="*/ 58738 w 37"/>
              <a:gd name="T13" fmla="*/ 30163 h 38"/>
              <a:gd name="T14" fmla="*/ 58738 w 37"/>
              <a:gd name="T15" fmla="*/ 17463 h 38"/>
              <a:gd name="T16" fmla="*/ 50800 w 37"/>
              <a:gd name="T17" fmla="*/ 9525 h 38"/>
              <a:gd name="T18" fmla="*/ 42863 w 37"/>
              <a:gd name="T19" fmla="*/ 0 h 38"/>
              <a:gd name="T20" fmla="*/ 30163 w 37"/>
              <a:gd name="T21" fmla="*/ 0 h 38"/>
              <a:gd name="T22" fmla="*/ 30163 w 37"/>
              <a:gd name="T23" fmla="*/ 0 h 38"/>
              <a:gd name="T24" fmla="*/ 17463 w 37"/>
              <a:gd name="T25" fmla="*/ 0 h 38"/>
              <a:gd name="T26" fmla="*/ 7938 w 37"/>
              <a:gd name="T27" fmla="*/ 9525 h 38"/>
              <a:gd name="T28" fmla="*/ 4763 w 37"/>
              <a:gd name="T29" fmla="*/ 17463 h 38"/>
              <a:gd name="T30" fmla="*/ 0 w 37"/>
              <a:gd name="T31" fmla="*/ 30163 h 38"/>
              <a:gd name="T32" fmla="*/ 0 w 37"/>
              <a:gd name="T33" fmla="*/ 30163 h 38"/>
              <a:gd name="T34" fmla="*/ 4763 w 37"/>
              <a:gd name="T35" fmla="*/ 42863 h 38"/>
              <a:gd name="T36" fmla="*/ 7938 w 37"/>
              <a:gd name="T37" fmla="*/ 50800 h 38"/>
              <a:gd name="T38" fmla="*/ 17463 w 37"/>
              <a:gd name="T39" fmla="*/ 55563 h 38"/>
              <a:gd name="T40" fmla="*/ 30163 w 37"/>
              <a:gd name="T41" fmla="*/ 60325 h 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7" h="38">
                <a:moveTo>
                  <a:pt x="19" y="38"/>
                </a:moveTo>
                <a:lnTo>
                  <a:pt x="19" y="38"/>
                </a:lnTo>
                <a:lnTo>
                  <a:pt x="27" y="35"/>
                </a:lnTo>
                <a:lnTo>
                  <a:pt x="32" y="32"/>
                </a:lnTo>
                <a:lnTo>
                  <a:pt x="37" y="27"/>
                </a:lnTo>
                <a:lnTo>
                  <a:pt x="37" y="19"/>
                </a:lnTo>
                <a:lnTo>
                  <a:pt x="37" y="11"/>
                </a:lnTo>
                <a:lnTo>
                  <a:pt x="32" y="6"/>
                </a:lnTo>
                <a:lnTo>
                  <a:pt x="27" y="0"/>
                </a:lnTo>
                <a:lnTo>
                  <a:pt x="19" y="0"/>
                </a:lnTo>
                <a:lnTo>
                  <a:pt x="11" y="0"/>
                </a:lnTo>
                <a:lnTo>
                  <a:pt x="5" y="6"/>
                </a:lnTo>
                <a:lnTo>
                  <a:pt x="3" y="11"/>
                </a:lnTo>
                <a:lnTo>
                  <a:pt x="0" y="19"/>
                </a:lnTo>
                <a:lnTo>
                  <a:pt x="3" y="27"/>
                </a:lnTo>
                <a:lnTo>
                  <a:pt x="5" y="32"/>
                </a:lnTo>
                <a:lnTo>
                  <a:pt x="11" y="35"/>
                </a:lnTo>
                <a:lnTo>
                  <a:pt x="19" y="3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244095" y="5154613"/>
            <a:ext cx="304800" cy="190500"/>
            <a:chOff x="2032000" y="5154613"/>
            <a:chExt cx="304800" cy="190500"/>
          </a:xfrm>
        </p:grpSpPr>
        <p:sp>
          <p:nvSpPr>
            <p:cNvPr id="162" name="Rectangle 305"/>
            <p:cNvSpPr>
              <a:spLocks noChangeArrowheads="1"/>
            </p:cNvSpPr>
            <p:nvPr/>
          </p:nvSpPr>
          <p:spPr bwMode="auto">
            <a:xfrm>
              <a:off x="2032000" y="5154613"/>
              <a:ext cx="1397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100" dirty="0">
                  <a:solidFill>
                    <a:srgbClr val="000000"/>
                  </a:solidFill>
                </a:rPr>
                <a:t>7</a:t>
              </a:r>
              <a:endParaRPr lang="en-US" altLang="en-US" dirty="0"/>
            </a:p>
          </p:txBody>
        </p:sp>
        <p:sp>
          <p:nvSpPr>
            <p:cNvPr id="163" name="Rectangle 306"/>
            <p:cNvSpPr>
              <a:spLocks noChangeArrowheads="1"/>
            </p:cNvSpPr>
            <p:nvPr/>
          </p:nvSpPr>
          <p:spPr bwMode="auto">
            <a:xfrm>
              <a:off x="2082800" y="5154613"/>
              <a:ext cx="254000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</a:rPr>
                <a:t>.88</a:t>
              </a:r>
              <a:endParaRPr lang="en-US" altLang="en-US"/>
            </a:p>
          </p:txBody>
        </p:sp>
      </p:grpSp>
      <p:sp>
        <p:nvSpPr>
          <p:cNvPr id="164" name="Rectangle 315"/>
          <p:cNvSpPr>
            <a:spLocks noChangeArrowheads="1"/>
          </p:cNvSpPr>
          <p:nvPr/>
        </p:nvSpPr>
        <p:spPr bwMode="auto">
          <a:xfrm>
            <a:off x="6174745" y="5843588"/>
            <a:ext cx="2159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1100" dirty="0">
                <a:solidFill>
                  <a:srgbClr val="000000"/>
                </a:solidFill>
              </a:rPr>
              <a:t>23</a:t>
            </a:r>
            <a:endParaRPr lang="en-US" alt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4293880" y="5834062"/>
            <a:ext cx="371154" cy="2208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20681581">
                <a:off x="3900348" y="5919788"/>
                <a:ext cx="397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81581">
                <a:off x="3900348" y="5919788"/>
                <a:ext cx="39748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158" r="-3947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/>
              <p:cNvSpPr txBox="1"/>
              <p:nvPr/>
            </p:nvSpPr>
            <p:spPr>
              <a:xfrm rot="20681581">
                <a:off x="2128029" y="3507195"/>
                <a:ext cx="37183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81581">
                <a:off x="2128029" y="3507195"/>
                <a:ext cx="37183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451" r="-4225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498095" y="455172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latin typeface="Times New Roman" charset="0"/>
                <a:ea typeface="Times New Roman" charset="0"/>
                <a:cs typeface="Times New Roman" charset="0"/>
              </a:rPr>
              <a:t>Profits of Monopolist</a:t>
            </a:r>
            <a:endParaRPr lang="en-US" sz="12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625344" y="455172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DWL of Monopoly</a:t>
            </a:r>
            <a:endParaRPr lang="en-US" sz="12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2160278" y="5318850"/>
            <a:ext cx="371154" cy="2208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 rot="20747705">
                <a:off x="528472" y="5414393"/>
                <a:ext cx="161013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To eliminate the DWL, the price ceiling should be at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00B05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  <m:r>
                      <a:rPr lang="en-US" sz="1200" b="1" i="1" dirty="0" smtClean="0">
                        <a:solidFill>
                          <a:srgbClr val="00B05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1200" b="1" i="1" dirty="0" smtClean="0">
                        <a:solidFill>
                          <a:srgbClr val="00B05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𝑴𝑪</m:t>
                    </m:r>
                  </m:oMath>
                </a14:m>
                <a:r>
                  <a:rPr lang="en-US" sz="1200" b="1" i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1200" b="1" i="1" dirty="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47705">
                <a:off x="528472" y="5414393"/>
                <a:ext cx="1610136" cy="646331"/>
              </a:xfrm>
              <a:prstGeom prst="rect">
                <a:avLst/>
              </a:prstGeom>
              <a:blipFill rotWithShape="0"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 rot="20681581">
                <a:off x="1989965" y="4851489"/>
                <a:ext cx="52572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𝑨𝑪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81581">
                <a:off x="1989965" y="4851489"/>
                <a:ext cx="52572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155" r="-2062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Rectangle 208"/>
          <p:cNvSpPr/>
          <p:nvPr/>
        </p:nvSpPr>
        <p:spPr>
          <a:xfrm>
            <a:off x="6375151" y="5834062"/>
            <a:ext cx="296541" cy="2208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 rot="20938267">
                <a:off x="7495750" y="5172390"/>
                <a:ext cx="1447393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sz="1200" b="1" i="1" dirty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  <m:r>
                      <a:rPr lang="en-US" sz="1200" b="1" i="1" dirty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&lt;</m:t>
                    </m:r>
                    <m:r>
                      <a:rPr lang="en-US" sz="1200" b="1" i="1" dirty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𝑨𝑪</m:t>
                    </m:r>
                  </m:oMath>
                </a14:m>
                <a:r>
                  <a:rPr lang="en-US" sz="12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𝒆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12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so the monopolist is losing money!</a:t>
                </a:r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8267">
                <a:off x="7495750" y="5172390"/>
                <a:ext cx="1447393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/>
              <p:cNvSpPr txBox="1"/>
              <p:nvPr/>
            </p:nvSpPr>
            <p:spPr>
              <a:xfrm rot="20747705">
                <a:off x="323552" y="3967436"/>
                <a:ext cx="1766658" cy="830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best the government can do is to set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  <m:r>
                      <a:rPr lang="en-US" sz="12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sz="12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𝑨𝑪</m:t>
                    </m:r>
                  </m:oMath>
                </a14:m>
                <a:r>
                  <a:rPr lang="en-US" sz="12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so the monopolist get zero profits!</a:t>
                </a:r>
                <a:endParaRPr lang="en-US" sz="12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32" name="TextBox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47705">
                <a:off x="323552" y="3967436"/>
                <a:ext cx="1766658" cy="830997"/>
              </a:xfrm>
              <a:prstGeom prst="rect">
                <a:avLst/>
              </a:prstGeom>
              <a:blipFill rotWithShape="0">
                <a:blip r:embed="rId8"/>
                <a:stretch>
                  <a:fillRect t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Rectangle 232"/>
          <p:cNvSpPr/>
          <p:nvPr/>
        </p:nvSpPr>
        <p:spPr>
          <a:xfrm>
            <a:off x="2159279" y="5116317"/>
            <a:ext cx="371154" cy="22080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4" name="Rectangle 233"/>
          <p:cNvSpPr/>
          <p:nvPr/>
        </p:nvSpPr>
        <p:spPr>
          <a:xfrm>
            <a:off x="6146170" y="5834062"/>
            <a:ext cx="206758" cy="22080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Right Triangle 16"/>
          <p:cNvSpPr/>
          <p:nvPr/>
        </p:nvSpPr>
        <p:spPr>
          <a:xfrm>
            <a:off x="6290267" y="5271632"/>
            <a:ext cx="128677" cy="10319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 rot="20938267">
            <a:off x="6704898" y="4581816"/>
            <a:ext cx="59755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Final DWL!</a:t>
            </a:r>
            <a:endParaRPr lang="en-US" sz="1200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 rot="20381386">
            <a:off x="7968735" y="1421885"/>
            <a:ext cx="857700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NO!</a:t>
            </a:r>
            <a:endParaRPr lang="en-US" sz="2600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42" grpId="0" animBg="1"/>
      <p:bldP spid="144" grpId="0" animBg="1"/>
      <p:bldP spid="148" grpId="0"/>
      <p:bldP spid="150" grpId="0" animBg="1"/>
      <p:bldP spid="154" grpId="0"/>
      <p:bldP spid="155" grpId="0"/>
      <p:bldP spid="157" grpId="0" animBg="1"/>
      <p:bldP spid="158" grpId="0" animBg="1"/>
      <p:bldP spid="164" grpId="0"/>
      <p:bldP spid="176" grpId="0" animBg="1"/>
      <p:bldP spid="176" grpId="1" animBg="1"/>
      <p:bldP spid="4" grpId="0"/>
      <p:bldP spid="184" grpId="0" animBg="1"/>
      <p:bldP spid="6" grpId="0"/>
      <p:bldP spid="186" grpId="0"/>
      <p:bldP spid="190" grpId="0" animBg="1"/>
      <p:bldP spid="204" grpId="0" animBg="1"/>
      <p:bldP spid="208" grpId="0" animBg="1"/>
      <p:bldP spid="209" grpId="0" animBg="1"/>
      <p:bldP spid="210" grpId="0" animBg="1"/>
      <p:bldP spid="232" grpId="0" animBg="1"/>
      <p:bldP spid="233" grpId="0" animBg="1"/>
      <p:bldP spid="234" grpId="0" animBg="1"/>
      <p:bldP spid="234" grpId="1" animBg="1"/>
      <p:bldP spid="17" grpId="0" animBg="1"/>
      <p:bldP spid="235" grpId="0" animBg="1"/>
      <p:bldP spid="2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Monopsony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0221" y="990600"/>
            <a:ext cx="6719292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Monopsony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is 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only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buyer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of a good for which there is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no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close substitute!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0600"/>
            <a:ext cx="457200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2133600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Monopsonies have extreme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power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Monopsonies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can affect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input prices</a:t>
            </a:r>
            <a:endParaRPr lang="en-US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Monopsony input is the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input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Monopsony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supply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curve is the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supply curve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Monopsonies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maximize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profits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(like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all firms)</a:t>
            </a:r>
          </a:p>
        </p:txBody>
      </p:sp>
      <p:sp>
        <p:nvSpPr>
          <p:cNvPr id="8" name="TextBox 7"/>
          <p:cNvSpPr txBox="1"/>
          <p:nvPr/>
        </p:nvSpPr>
        <p:spPr>
          <a:xfrm rot="20430349">
            <a:off x="6417205" y="211668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only buyer in the market!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427775">
            <a:off x="5704502" y="3004188"/>
            <a:ext cx="1264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They are not price takers!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1113576">
            <a:off x="416945" y="1504248"/>
            <a:ext cx="192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mirror image </a:t>
            </a:r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of monopoly!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3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Monopoly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6654" y="990600"/>
            <a:ext cx="6490692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Monopoly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is the </a:t>
            </a:r>
            <a:r>
              <a:rPr lang="en-US" sz="2600" i="1">
                <a:latin typeface="Times New Roman" charset="0"/>
                <a:ea typeface="Times New Roman" charset="0"/>
                <a:cs typeface="Times New Roman" charset="0"/>
              </a:rPr>
              <a:t>only </a:t>
            </a:r>
            <a:r>
              <a:rPr lang="en-US" sz="2600" i="1" smtClean="0">
                <a:latin typeface="Times New Roman" charset="0"/>
                <a:ea typeface="Times New Roman" charset="0"/>
                <a:cs typeface="Times New Roman" charset="0"/>
              </a:rPr>
              <a:t>seller</a:t>
            </a:r>
            <a:r>
              <a:rPr lang="en-US" sz="260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of a good for which there is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no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close substitute!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457200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2133600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Monopolies have extreme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power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Monopolies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can affect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output prices</a:t>
            </a:r>
            <a:endParaRPr lang="en-US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Monopoly output is the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output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Monopoly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demand curve is the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demand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curve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Monopolies </a:t>
            </a:r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maximize profits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(like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all firms)</a:t>
            </a:r>
          </a:p>
        </p:txBody>
      </p:sp>
      <p:sp>
        <p:nvSpPr>
          <p:cNvPr id="3" name="TextBox 2"/>
          <p:cNvSpPr txBox="1"/>
          <p:nvPr/>
        </p:nvSpPr>
        <p:spPr>
          <a:xfrm rot="20430349">
            <a:off x="6354698" y="211668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only seller in the market!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0427775">
            <a:off x="5662854" y="2956476"/>
            <a:ext cx="1264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They are not price takers!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2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Profit Maximization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7676" y="990600"/>
            <a:ext cx="6788646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Choose the amount of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to maximize profits!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0600"/>
            <a:ext cx="4572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15510" y="2743200"/>
            <a:ext cx="2166742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Maximization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94191" y="2050473"/>
                <a:ext cx="314156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𝑝𝑄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191" y="2050473"/>
                <a:ext cx="314156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 rot="20704132">
            <a:off x="5278343" y="1672782"/>
            <a:ext cx="1199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Expenditure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0704132">
            <a:off x="4085365" y="1647872"/>
            <a:ext cx="921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Revenue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0704132">
            <a:off x="3001722" y="1675237"/>
            <a:ext cx="81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Profit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92543" y="3392837"/>
                <a:ext cx="3799886" cy="521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60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lim>
                          </m:limLow>
                        </m:fName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𝑝𝑄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43" y="3392837"/>
                <a:ext cx="3799886" cy="5212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877913" y="4093049"/>
            <a:ext cx="1388172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Solution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4800" y="4814092"/>
                <a:ext cx="1644553" cy="776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</m:d>
                        </m:num>
                        <m:den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814092"/>
                <a:ext cx="1644553" cy="7764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28590" y="4814092"/>
                <a:ext cx="3778920" cy="776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𝑝𝑄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num>
                        <m:den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</m:d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590" y="4814092"/>
                <a:ext cx="3778920" cy="7764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 rot="20413969">
            <a:off x="212030" y="3999804"/>
            <a:ext cx="168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</a:t>
            </a:r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profits equal to </a:t>
            </a:r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zero!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362200" y="5650221"/>
            <a:ext cx="1600200" cy="1083515"/>
            <a:chOff x="3557810" y="5919682"/>
            <a:chExt cx="1600200" cy="1083515"/>
          </a:xfrm>
        </p:grpSpPr>
        <p:sp>
          <p:nvSpPr>
            <p:cNvPr id="9" name="Right Brace 8"/>
            <p:cNvSpPr/>
            <p:nvPr/>
          </p:nvSpPr>
          <p:spPr>
            <a:xfrm rot="5400000">
              <a:off x="4165004" y="5464888"/>
              <a:ext cx="309611" cy="121920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57810" y="617220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Marginal</a:t>
              </a:r>
            </a:p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Revenue Product of Labor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38600" y="5650220"/>
            <a:ext cx="1194720" cy="837294"/>
            <a:chOff x="4802538" y="5919681"/>
            <a:chExt cx="1194720" cy="837294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5245092" y="5662421"/>
              <a:ext cx="309612" cy="824131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02538" y="6172200"/>
              <a:ext cx="11947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Marginal</a:t>
              </a:r>
            </a:p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Expenditure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663958" y="5029629"/>
                <a:ext cx="332764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𝑅𝑃𝐿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𝑀𝐸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8" y="5029629"/>
                <a:ext cx="332764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6112965" y="4962984"/>
            <a:ext cx="2878635" cy="5334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20704132">
                <a:off x="6159238" y="1908768"/>
                <a:ext cx="16561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𝑳</m:t>
                    </m:r>
                  </m:oMath>
                </a14:m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the labor input!</a:t>
                </a:r>
                <a:endParaRPr lang="en-US" sz="20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04132">
                <a:off x="6159238" y="1908768"/>
                <a:ext cx="1656111" cy="707886"/>
              </a:xfrm>
              <a:prstGeom prst="rect">
                <a:avLst/>
              </a:prstGeom>
              <a:blipFill rotWithShape="0">
                <a:blip r:embed="rId9"/>
                <a:stretch>
                  <a:fillRect t="-4372" r="-683" b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5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7" grpId="0"/>
      <p:bldP spid="29" grpId="0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Marginal Expenditure &amp; Supply Curves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1001524"/>
            <a:ext cx="5721596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monopsonist is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not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 price taker and therefore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affect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prices!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01524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85800" y="5257800"/>
                <a:ext cx="2369175" cy="762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𝑀𝐸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𝑑𝐸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𝑑𝐿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257800"/>
                <a:ext cx="2369175" cy="7621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981200" y="2057400"/>
            <a:ext cx="5181600" cy="1107996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Inverse Supply</a:t>
            </a:r>
          </a:p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The price the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monopsonist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pays </a:t>
            </a:r>
            <a:r>
              <a:rPr 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to consumers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buying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a given quantity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76400" y="3124200"/>
            <a:ext cx="2120303" cy="1330480"/>
            <a:chOff x="1676400" y="3124200"/>
            <a:chExt cx="2120303" cy="13304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975965" y="3406448"/>
                  <a:ext cx="820738" cy="400110"/>
                </a:xfrm>
                <a:prstGeom prst="rect">
                  <a:avLst/>
                </a:prstGeom>
                <a:solidFill>
                  <a:srgbClr val="C00000">
                    <a:alpha val="10000"/>
                  </a:srgbClr>
                </a:solidFill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1" i="1" smtClean="0">
                            <a:latin typeface="Cambria Math" charset="0"/>
                          </a:rPr>
                          <m:t>𝒘</m:t>
                        </m:r>
                        <m:r>
                          <a:rPr lang="en-US" sz="2600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600" b="1" i="1" smtClean="0">
                            <a:latin typeface="Cambria Math" charset="0"/>
                          </a:rPr>
                          <m:t>𝑳</m:t>
                        </m:r>
                        <m:r>
                          <a:rPr lang="en-US" sz="2600" b="1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600" b="1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965" y="3406448"/>
                  <a:ext cx="82073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/>
            <p:cNvGrpSpPr/>
            <p:nvPr/>
          </p:nvGrpSpPr>
          <p:grpSpPr>
            <a:xfrm>
              <a:off x="1676400" y="3124200"/>
              <a:ext cx="1356731" cy="1330480"/>
              <a:chOff x="1676400" y="3124200"/>
              <a:chExt cx="1356731" cy="133048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921366" y="3401781"/>
                <a:ext cx="0" cy="914400"/>
              </a:xfrm>
              <a:prstGeom prst="line">
                <a:avLst/>
              </a:prstGeom>
              <a:ln>
                <a:solidFill>
                  <a:schemeClr val="bg2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2378566" y="3858981"/>
                <a:ext cx="0" cy="914400"/>
              </a:xfrm>
              <a:prstGeom prst="line">
                <a:avLst/>
              </a:prstGeom>
              <a:ln>
                <a:solidFill>
                  <a:schemeClr val="bg2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1921366" y="3505200"/>
                <a:ext cx="821834" cy="7387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840835" y="4177681"/>
                    <a:ext cx="1922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0835" y="4177681"/>
                    <a:ext cx="192296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5000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676400" y="3124200"/>
                    <a:ext cx="5613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124200"/>
                    <a:ext cx="561308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61" t="-2222" r="-14130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/>
              <p:cNvSpPr txBox="1"/>
              <p:nvPr/>
            </p:nvSpPr>
            <p:spPr>
              <a:xfrm rot="19060335">
                <a:off x="1958006" y="3215581"/>
                <a:ext cx="7623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smtClean="0">
                    <a:latin typeface="Times New Roman" charset="0"/>
                    <a:ea typeface="Times New Roman" charset="0"/>
                    <a:cs typeface="Times New Roman" charset="0"/>
                  </a:rPr>
                  <a:t>Supply </a:t>
                </a:r>
                <a:r>
                  <a:rPr lang="en-US" sz="16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curve</a:t>
                </a:r>
                <a:endParaRPr lang="en-US" sz="1600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sp>
        <p:nvSpPr>
          <p:cNvPr id="52" name="Right Arrow 51"/>
          <p:cNvSpPr/>
          <p:nvPr/>
        </p:nvSpPr>
        <p:spPr>
          <a:xfrm>
            <a:off x="4267200" y="3584079"/>
            <a:ext cx="685800" cy="514986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326196" y="3422167"/>
                <a:ext cx="1623650" cy="762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𝑑𝑤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𝑑𝐿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196" y="3422167"/>
                <a:ext cx="1623650" cy="7621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2928226" y="4588997"/>
            <a:ext cx="33147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Expenditure</a:t>
            </a:r>
            <a:endParaRPr lang="en-US" sz="2600" b="1" i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062903" y="5257800"/>
                <a:ext cx="1849289" cy="776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]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903" y="5257800"/>
                <a:ext cx="1849289" cy="7764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887506" y="5257800"/>
                <a:ext cx="2751331" cy="762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𝑤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𝑑𝑤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𝑑𝐿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506" y="5257800"/>
                <a:ext cx="2751331" cy="7621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6356917" y="6086043"/>
            <a:ext cx="990600" cy="619557"/>
            <a:chOff x="3591812" y="5919679"/>
            <a:chExt cx="1062266" cy="619557"/>
          </a:xfrm>
        </p:grpSpPr>
        <p:sp>
          <p:nvSpPr>
            <p:cNvPr id="59" name="Right Brace 58"/>
            <p:cNvSpPr/>
            <p:nvPr/>
          </p:nvSpPr>
          <p:spPr>
            <a:xfrm rot="5400000">
              <a:off x="3968139" y="5609141"/>
              <a:ext cx="309613" cy="93069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591812" y="6200682"/>
                  <a:ext cx="10622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&gt;</m:t>
                        </m:r>
                        <m:r>
                          <a:rPr lang="en-US" sz="16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𝟎</m:t>
                        </m:r>
                      </m:oMath>
                    </m:oMathPara>
                  </a14:m>
                  <a:endParaRPr lang="en-US" sz="16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812" y="6200682"/>
                  <a:ext cx="1062266" cy="33855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624868" y="5468626"/>
                <a:ext cx="115377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&gt;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𝑤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68" y="5468626"/>
                <a:ext cx="1153777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 rot="20868676">
                <a:off x="6722247" y="4075141"/>
                <a:ext cx="1888364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The monopsony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𝑴𝑬</m:t>
                    </m:r>
                  </m:oMath>
                </a14:m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lies above its supply curve!</a:t>
                </a:r>
                <a:endParaRPr lang="en-US" sz="14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68676">
                <a:off x="6722247" y="4075141"/>
                <a:ext cx="1888364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3"/>
                <a:stretch>
                  <a:fillRect t="-2347" r="-896" b="-4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 rot="20868676">
                <a:off x="6296339" y="2910720"/>
                <a:ext cx="1800253" cy="64633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𝑤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upward sloping</a:t>
                </a:r>
                <a:endParaRPr lang="en-US" sz="14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68676">
                <a:off x="6296339" y="2910720"/>
                <a:ext cx="1800253" cy="64633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4"/>
                <a:stretch>
                  <a:fillRect t="-3012" b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97" name="Straight Arrow Connector 4096"/>
          <p:cNvCxnSpPr>
            <a:stCxn id="54" idx="2"/>
          </p:cNvCxnSpPr>
          <p:nvPr/>
        </p:nvCxnSpPr>
        <p:spPr>
          <a:xfrm>
            <a:off x="6138021" y="4184299"/>
            <a:ext cx="437793" cy="1073501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8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52" grpId="0" animBg="1"/>
      <p:bldP spid="54" grpId="0"/>
      <p:bldP spid="55" grpId="0"/>
      <p:bldP spid="56" grpId="0"/>
      <p:bldP spid="57" grpId="0"/>
      <p:bldP spid="61" grpId="0"/>
      <p:bldP spid="62" grpId="0" animBg="1"/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</a:p>
        </p:txBody>
      </p:sp>
      <p:sp>
        <p:nvSpPr>
          <p:cNvPr id="2" name="TextBox 1"/>
          <p:cNvSpPr txBox="1"/>
          <p:nvPr/>
        </p:nvSpPr>
        <p:spPr>
          <a:xfrm rot="20278854">
            <a:off x="4376847" y="1071966"/>
            <a:ext cx="137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Analogy</a:t>
            </a:r>
            <a:endParaRPr lang="en-US" sz="2600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5770" y="1641157"/>
                <a:ext cx="3617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Supply Curve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𝑀𝐶</m:t>
                    </m:r>
                  </m:oMath>
                </a14:m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Curve</a:t>
                </a:r>
                <a:endParaRPr 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0" y="1641157"/>
                <a:ext cx="361728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518" t="-10526" r="-118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353315" y="1178505"/>
            <a:ext cx="1822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For sellers: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724763" y="1641157"/>
                <a:ext cx="4114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Demand Curve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</m:t>
                    </m:r>
                    <m:r>
                      <a:rPr lang="en-US" sz="24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𝑅𝑃𝐿</m:t>
                    </m:r>
                  </m:oMath>
                </a14:m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Curve</a:t>
                </a:r>
                <a:endParaRPr 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763" y="1641157"/>
                <a:ext cx="411443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333" t="-10526" r="-148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870881" y="1178505"/>
            <a:ext cx="1822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For buyers: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20990871">
            <a:off x="3028143" y="1100869"/>
            <a:ext cx="1327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Chapter 8</a:t>
            </a:r>
            <a:endParaRPr lang="en-US" sz="2000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114800" y="1614619"/>
            <a:ext cx="565489" cy="510344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5" descr="Fig15_05_step0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0" r="52601"/>
          <a:stretch/>
        </p:blipFill>
        <p:spPr bwMode="auto">
          <a:xfrm>
            <a:off x="2858040" y="2590800"/>
            <a:ext cx="3466560" cy="3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6" descr="Fig15_05_step0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0" r="52601"/>
          <a:stretch/>
        </p:blipFill>
        <p:spPr bwMode="auto">
          <a:xfrm>
            <a:off x="2858040" y="2590800"/>
            <a:ext cx="3466560" cy="3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7" descr="Fig15_05_step0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0" r="52612"/>
          <a:stretch/>
        </p:blipFill>
        <p:spPr bwMode="auto">
          <a:xfrm>
            <a:off x="2858039" y="2590800"/>
            <a:ext cx="3466560" cy="3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3192626" y="4084435"/>
            <a:ext cx="617374" cy="274321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873752" y="5355336"/>
            <a:ext cx="274320" cy="274320"/>
          </a:xfrm>
          <a:prstGeom prst="ellips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4873752" y="4084436"/>
            <a:ext cx="274320" cy="274320"/>
          </a:xfrm>
          <a:prstGeom prst="ellips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192626" y="4495800"/>
            <a:ext cx="617374" cy="26193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478273" y="5355336"/>
            <a:ext cx="274320" cy="27432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4487815" y="4471606"/>
            <a:ext cx="274320" cy="27432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21133827">
                <a:off x="6156824" y="2810673"/>
                <a:ext cx="1961892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𝑴𝑬</m:t>
                    </m:r>
                  </m:oMath>
                </a14:m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curve is above supply curve!</a:t>
                </a:r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33827">
                <a:off x="6156824" y="2810673"/>
                <a:ext cx="1961892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4000" r="-26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11824" y="3732760"/>
                <a:ext cx="252527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𝑴𝑬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𝟒𝟎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&gt;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𝒎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𝟐𝟎</m:t>
                    </m:r>
                  </m:oMath>
                </a14:m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824" y="3732760"/>
                <a:ext cx="2525279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 rot="20653857">
            <a:off x="221914" y="4730029"/>
            <a:ext cx="297323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 monopsony </a:t>
            </a:r>
            <a:r>
              <a:rPr lang="en-US" alt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uses </a:t>
            </a:r>
            <a:r>
              <a:rPr lang="en-US" altLang="en-US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its market power by buying at a price </a:t>
            </a:r>
            <a:r>
              <a:rPr lang="en-US" altLang="en-US" b="1" i="1" u="sng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below</a:t>
            </a:r>
            <a:r>
              <a:rPr lang="en-US" altLang="en-US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the competitive price!</a:t>
            </a:r>
            <a:endParaRPr lang="en-US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0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29" grpId="0"/>
      <p:bldP spid="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" grpId="0" animBg="1"/>
      <p:bldP spid="43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Welfare Effects of Monopsony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2" name="Picture 5" descr="Fig15_06_step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42"/>
          <a:stretch/>
        </p:blipFill>
        <p:spPr bwMode="auto">
          <a:xfrm>
            <a:off x="1905000" y="1600200"/>
            <a:ext cx="5334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 descr="Fig15_06_step0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43"/>
          <a:stretch/>
        </p:blipFill>
        <p:spPr bwMode="auto">
          <a:xfrm>
            <a:off x="1905000" y="1600200"/>
            <a:ext cx="5334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 descr="Fig15_06_step0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42"/>
          <a:stretch/>
        </p:blipFill>
        <p:spPr bwMode="auto">
          <a:xfrm>
            <a:off x="1905000" y="1600200"/>
            <a:ext cx="5334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8" descr="Fig15_06_step0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42"/>
          <a:stretch/>
        </p:blipFill>
        <p:spPr bwMode="auto">
          <a:xfrm>
            <a:off x="1905000" y="1600200"/>
            <a:ext cx="5334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9" descr="Fig15_06_step0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42"/>
          <a:stretch/>
        </p:blipFill>
        <p:spPr bwMode="auto">
          <a:xfrm>
            <a:off x="1905000" y="1600200"/>
            <a:ext cx="5334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63"/>
              <p:cNvSpPr>
                <a:spLocks noChangeArrowheads="1"/>
              </p:cNvSpPr>
              <p:nvPr/>
            </p:nvSpPr>
            <p:spPr bwMode="auto">
              <a:xfrm>
                <a:off x="3212505" y="5660708"/>
                <a:ext cx="990600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algn="ctr"/>
                <a:r>
                  <a:rPr lang="en-US" altLang="en-US" sz="1000" dirty="0" smtClean="0">
                    <a:solidFill>
                      <a:srgbClr val="000000"/>
                    </a:solidFill>
                    <a:latin typeface="Arial Bold" charset="0"/>
                  </a:rPr>
                  <a:t>Competition,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𝑸</m:t>
                        </m:r>
                      </m:e>
                      <m:sub>
                        <m: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en-US" b="1" dirty="0"/>
              </a:p>
            </p:txBody>
          </p:sp>
        </mc:Choice>
        <mc:Fallback xmlns="">
          <p:sp>
            <p:nvSpPr>
              <p:cNvPr id="40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2505" y="5660708"/>
                <a:ext cx="990600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6790" t="-32000" r="-617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64"/>
              <p:cNvSpPr>
                <a:spLocks noChangeArrowheads="1"/>
              </p:cNvSpPr>
              <p:nvPr/>
            </p:nvSpPr>
            <p:spPr bwMode="auto">
              <a:xfrm>
                <a:off x="4618013" y="5660708"/>
                <a:ext cx="1039813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 algn="ctr"/>
                <a:r>
                  <a:rPr lang="en-US" altLang="en-US" sz="1000" dirty="0" smtClean="0">
                    <a:solidFill>
                      <a:srgbClr val="000000"/>
                    </a:solidFill>
                    <a:latin typeface="Arial Bold" charset="0"/>
                  </a:rPr>
                  <a:t>Monopsony,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𝑸</m:t>
                        </m:r>
                      </m:e>
                      <m:sub>
                        <m:r>
                          <a:rPr lang="en-US" altLang="en-US" sz="1000" b="1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altLang="en-US" b="1" dirty="0"/>
              </a:p>
            </p:txBody>
          </p:sp>
        </mc:Choice>
        <mc:Fallback xmlns="">
          <p:sp>
            <p:nvSpPr>
              <p:cNvPr id="41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8013" y="5660708"/>
                <a:ext cx="1039813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4118" t="-32000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69"/>
          <p:cNvSpPr>
            <a:spLocks noChangeArrowheads="1"/>
          </p:cNvSpPr>
          <p:nvPr/>
        </p:nvSpPr>
        <p:spPr bwMode="auto">
          <a:xfrm>
            <a:off x="6451601" y="5660708"/>
            <a:ext cx="5175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  <a:latin typeface="Arial Bold" charset="0"/>
              </a:rPr>
              <a:t>Change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70"/>
              <p:cNvSpPr>
                <a:spLocks noChangeArrowheads="1"/>
              </p:cNvSpPr>
              <p:nvPr/>
            </p:nvSpPr>
            <p:spPr bwMode="auto">
              <a:xfrm>
                <a:off x="1466826" y="5903596"/>
                <a:ext cx="130644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Consumer Surplus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𝐶𝑆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5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6826" y="5903596"/>
                <a:ext cx="1306448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6075" t="-26923" r="-935" b="-42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88"/>
              <p:cNvSpPr>
                <a:spLocks noChangeArrowheads="1"/>
              </p:cNvSpPr>
              <p:nvPr/>
            </p:nvSpPr>
            <p:spPr bwMode="auto">
              <a:xfrm>
                <a:off x="1466826" y="6124258"/>
                <a:ext cx="1226298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Producer Surplus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𝑃𝑆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6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6826" y="6124258"/>
                <a:ext cx="1226298" cy="153888"/>
              </a:xfrm>
              <a:prstGeom prst="rect">
                <a:avLst/>
              </a:prstGeom>
              <a:blipFill rotWithShape="0">
                <a:blip r:embed="rId11"/>
                <a:stretch>
                  <a:fillRect l="-6468" t="-32000" r="-1493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111"/>
              <p:cNvSpPr>
                <a:spLocks noChangeArrowheads="1"/>
              </p:cNvSpPr>
              <p:nvPr/>
            </p:nvSpPr>
            <p:spPr bwMode="auto">
              <a:xfrm>
                <a:off x="1466826" y="6351271"/>
                <a:ext cx="125553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Welfare</a:t>
                </a:r>
                <a:r>
                  <a:rPr lang="en-US" altLang="en-US" sz="1000" dirty="0" smtClean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𝑊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𝐶𝑆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en-US" sz="1000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𝑃𝑆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7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6826" y="6351271"/>
                <a:ext cx="1255537" cy="153888"/>
              </a:xfrm>
              <a:prstGeom prst="rect">
                <a:avLst/>
              </a:prstGeom>
              <a:blipFill rotWithShape="0">
                <a:blip r:embed="rId12"/>
                <a:stretch>
                  <a:fillRect l="-6311" t="-32000" r="-2913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Line 136"/>
          <p:cNvSpPr>
            <a:spLocks noChangeShapeType="1"/>
          </p:cNvSpPr>
          <p:nvPr/>
        </p:nvSpPr>
        <p:spPr bwMode="auto">
          <a:xfrm flipV="1">
            <a:off x="1447801" y="6288272"/>
            <a:ext cx="5886425" cy="26010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37"/>
          <p:cNvSpPr>
            <a:spLocks noChangeShapeType="1"/>
          </p:cNvSpPr>
          <p:nvPr/>
        </p:nvSpPr>
        <p:spPr bwMode="auto">
          <a:xfrm flipV="1">
            <a:off x="1447800" y="6545070"/>
            <a:ext cx="5886426" cy="8130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38"/>
          <p:cNvSpPr>
            <a:spLocks noChangeShapeType="1"/>
          </p:cNvSpPr>
          <p:nvPr/>
        </p:nvSpPr>
        <p:spPr bwMode="auto">
          <a:xfrm flipV="1">
            <a:off x="1447800" y="5846002"/>
            <a:ext cx="5886426" cy="11457"/>
          </a:xfrm>
          <a:prstGeom prst="line">
            <a:avLst/>
          </a:prstGeom>
          <a:noFill/>
          <a:ln w="6350">
            <a:solidFill>
              <a:srgbClr val="0071B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72"/>
              <p:cNvSpPr>
                <a:spLocks noChangeArrowheads="1"/>
              </p:cNvSpPr>
              <p:nvPr/>
            </p:nvSpPr>
            <p:spPr bwMode="auto">
              <a:xfrm>
                <a:off x="3380536" y="5903596"/>
                <a:ext cx="65453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51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0536" y="5903596"/>
                <a:ext cx="654538" cy="169277"/>
              </a:xfrm>
              <a:prstGeom prst="rect">
                <a:avLst/>
              </a:prstGeom>
              <a:blipFill rotWithShape="0">
                <a:blip r:embed="rId13"/>
                <a:stretch>
                  <a:fillRect l="-4673" r="-3738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72"/>
              <p:cNvSpPr>
                <a:spLocks noChangeArrowheads="1"/>
              </p:cNvSpPr>
              <p:nvPr/>
            </p:nvSpPr>
            <p:spPr bwMode="auto">
              <a:xfrm>
                <a:off x="3358035" y="6118995"/>
                <a:ext cx="66313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𝐹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52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8035" y="6118995"/>
                <a:ext cx="663130" cy="169277"/>
              </a:xfrm>
              <a:prstGeom prst="rect">
                <a:avLst/>
              </a:prstGeom>
              <a:blipFill rotWithShape="0">
                <a:blip r:embed="rId14"/>
                <a:stretch>
                  <a:fillRect l="-3670" r="-2752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72"/>
              <p:cNvSpPr>
                <a:spLocks noChangeArrowheads="1"/>
              </p:cNvSpPr>
              <p:nvPr/>
            </p:nvSpPr>
            <p:spPr bwMode="auto">
              <a:xfrm>
                <a:off x="2983953" y="6341745"/>
                <a:ext cx="1447704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𝐹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5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3953" y="6341745"/>
                <a:ext cx="1447704" cy="169277"/>
              </a:xfrm>
              <a:prstGeom prst="rect">
                <a:avLst/>
              </a:prstGeom>
              <a:blipFill rotWithShape="0">
                <a:blip r:embed="rId15"/>
                <a:stretch>
                  <a:fillRect l="-1681" r="-840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72"/>
              <p:cNvSpPr>
                <a:spLocks noChangeArrowheads="1"/>
              </p:cNvSpPr>
              <p:nvPr/>
            </p:nvSpPr>
            <p:spPr bwMode="auto">
              <a:xfrm>
                <a:off x="4797939" y="5903596"/>
                <a:ext cx="66524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54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7939" y="5903596"/>
                <a:ext cx="665247" cy="169277"/>
              </a:xfrm>
              <a:prstGeom prst="rect">
                <a:avLst/>
              </a:prstGeom>
              <a:blipFill rotWithShape="0">
                <a:blip r:embed="rId16"/>
                <a:stretch>
                  <a:fillRect l="-3670" r="-3670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72"/>
              <p:cNvSpPr>
                <a:spLocks noChangeArrowheads="1"/>
              </p:cNvSpPr>
              <p:nvPr/>
            </p:nvSpPr>
            <p:spPr bwMode="auto">
              <a:xfrm>
                <a:off x="5065287" y="6115051"/>
                <a:ext cx="13054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𝐹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55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5287" y="6115051"/>
                <a:ext cx="130549" cy="169277"/>
              </a:xfrm>
              <a:prstGeom prst="rect">
                <a:avLst/>
              </a:prstGeom>
              <a:blipFill rotWithShape="0">
                <a:blip r:embed="rId17"/>
                <a:stretch>
                  <a:fillRect l="-23810" r="-19048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72"/>
              <p:cNvSpPr>
                <a:spLocks noChangeArrowheads="1"/>
              </p:cNvSpPr>
              <p:nvPr/>
            </p:nvSpPr>
            <p:spPr bwMode="auto">
              <a:xfrm>
                <a:off x="4675003" y="6341745"/>
                <a:ext cx="925831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𝐹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56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003" y="6341745"/>
                <a:ext cx="925831" cy="169277"/>
              </a:xfrm>
              <a:prstGeom prst="rect">
                <a:avLst/>
              </a:prstGeom>
              <a:blipFill rotWithShape="0">
                <a:blip r:embed="rId18"/>
                <a:stretch>
                  <a:fillRect l="-3289" r="-1974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72"/>
              <p:cNvSpPr>
                <a:spLocks noChangeArrowheads="1"/>
              </p:cNvSpPr>
              <p:nvPr/>
            </p:nvSpPr>
            <p:spPr bwMode="auto">
              <a:xfrm>
                <a:off x="6279210" y="5903596"/>
                <a:ext cx="830612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𝐶𝑆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57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9210" y="5903596"/>
                <a:ext cx="830612" cy="169277"/>
              </a:xfrm>
              <a:prstGeom prst="rect">
                <a:avLst/>
              </a:prstGeom>
              <a:blipFill rotWithShape="0">
                <a:blip r:embed="rId19"/>
                <a:stretch>
                  <a:fillRect l="-2941" r="-3676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72"/>
              <p:cNvSpPr>
                <a:spLocks noChangeArrowheads="1"/>
              </p:cNvSpPr>
              <p:nvPr/>
            </p:nvSpPr>
            <p:spPr bwMode="auto">
              <a:xfrm>
                <a:off x="6226022" y="6115051"/>
                <a:ext cx="936988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𝐷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𝑃𝑆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58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6022" y="6115051"/>
                <a:ext cx="936988" cy="169277"/>
              </a:xfrm>
              <a:prstGeom prst="rect">
                <a:avLst/>
              </a:prstGeom>
              <a:blipFill rotWithShape="0">
                <a:blip r:embed="rId20"/>
                <a:stretch>
                  <a:fillRect l="-649" r="-3247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72"/>
              <p:cNvSpPr>
                <a:spLocks noChangeArrowheads="1"/>
              </p:cNvSpPr>
              <p:nvPr/>
            </p:nvSpPr>
            <p:spPr bwMode="auto">
              <a:xfrm>
                <a:off x="6010299" y="6341745"/>
                <a:ext cx="1400127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=∆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𝑊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en-US" sz="1100" b="0" i="1" dirty="0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𝐷𝑊𝐿</m:t>
                      </m:r>
                    </m:oMath>
                  </m:oMathPara>
                </a14:m>
                <a:endParaRPr lang="en-US" altLang="en-US" sz="1100" dirty="0"/>
              </a:p>
            </p:txBody>
          </p:sp>
        </mc:Choice>
        <mc:Fallback xmlns="">
          <p:sp>
            <p:nvSpPr>
              <p:cNvPr id="59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0299" y="6341745"/>
                <a:ext cx="1400127" cy="169277"/>
              </a:xfrm>
              <a:prstGeom prst="rect">
                <a:avLst/>
              </a:prstGeom>
              <a:blipFill rotWithShape="0">
                <a:blip r:embed="rId21"/>
                <a:stretch>
                  <a:fillRect r="-1304" b="-10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5962626" y="6310339"/>
            <a:ext cx="958827" cy="22518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373806" y="5454134"/>
                <a:ext cx="56220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charset="0"/>
                        </a:rPr>
                        <m:t>𝑀𝐶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806" y="5454134"/>
                <a:ext cx="562205" cy="184666"/>
              </a:xfrm>
              <a:prstGeom prst="rect">
                <a:avLst/>
              </a:prstGeom>
              <a:blipFill rotWithShape="0">
                <a:blip r:embed="rId22"/>
                <a:stretch>
                  <a:fillRect l="-5376" r="-32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693823" y="5454134"/>
                <a:ext cx="8881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charset="0"/>
                        </a:rPr>
                        <m:t>𝑀𝑅𝑃𝐿</m:t>
                      </m:r>
                      <m:r>
                        <a:rPr lang="en-US" sz="1200" b="0" i="1" smtClean="0">
                          <a:latin typeface="Cambria Math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charset="0"/>
                        </a:rPr>
                        <m:t>𝑀𝐸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823" y="5454134"/>
                <a:ext cx="888192" cy="184666"/>
              </a:xfrm>
              <a:prstGeom prst="rect">
                <a:avLst/>
              </a:prstGeom>
              <a:blipFill rotWithShape="0">
                <a:blip r:embed="rId23"/>
                <a:stretch>
                  <a:fillRect l="-3425" r="-205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/>
          <p:cNvSpPr>
            <a:spLocks noChangeAspect="1"/>
          </p:cNvSpPr>
          <p:nvPr/>
        </p:nvSpPr>
        <p:spPr>
          <a:xfrm>
            <a:off x="4348029" y="3825212"/>
            <a:ext cx="9144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4337419" y="3126552"/>
            <a:ext cx="9144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098655" y="3558858"/>
            <a:ext cx="9144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4275108" y="5023754"/>
            <a:ext cx="274320" cy="27432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2112264" y="3459480"/>
            <a:ext cx="274320" cy="274320"/>
          </a:xfrm>
          <a:prstGeom prst="ellipse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5052935" y="5023754"/>
            <a:ext cx="274320" cy="274320"/>
          </a:xfrm>
          <a:prstGeom prst="ellipse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2112264" y="3764280"/>
            <a:ext cx="274320" cy="27432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2112264" y="3035112"/>
            <a:ext cx="274320" cy="274320"/>
          </a:xfrm>
          <a:prstGeom prst="ellipse">
            <a:avLst/>
          </a:prstGeom>
          <a:solidFill>
            <a:srgbClr val="7030A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710362" y="3547766"/>
            <a:ext cx="204465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latin typeface="Times New Roman" charset="0"/>
                <a:ea typeface="Times New Roman" charset="0"/>
                <a:cs typeface="Times New Roman" charset="0"/>
              </a:rPr>
              <a:t>Monopsony also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decreases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 welfare!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20670662">
            <a:off x="6821164" y="4757747"/>
            <a:ext cx="933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Units of inputs (Labor)</a:t>
            </a:r>
            <a:endParaRPr lang="en-US" sz="1600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20670662">
            <a:off x="1291441" y="1591107"/>
            <a:ext cx="933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Price of input (wage)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56182" y="1169387"/>
            <a:ext cx="20446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Input Market</a:t>
            </a:r>
            <a:endParaRPr lang="en-US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20795289">
            <a:off x="127208" y="4789476"/>
            <a:ext cx="1906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In the input market, the monopsonist is the </a:t>
            </a:r>
            <a:r>
              <a:rPr lang="en-US" sz="1600" b="1" i="1" u="sng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consumer</a:t>
            </a:r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Straight Arrow Connector 8"/>
          <p:cNvCxnSpPr>
            <a:stCxn id="43" idx="2"/>
            <a:endCxn id="45" idx="1"/>
          </p:cNvCxnSpPr>
          <p:nvPr/>
        </p:nvCxnSpPr>
        <p:spPr>
          <a:xfrm>
            <a:off x="1177062" y="5609141"/>
            <a:ext cx="289764" cy="371399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5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Minimum 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Wage </a:t>
            </a: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&amp;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Monopsony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1001524"/>
            <a:ext cx="8534399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Government sets a min. wage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equal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to the competitive wage: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138362" y="4112339"/>
            <a:ext cx="4956175" cy="203200"/>
            <a:chOff x="1930400" y="2740025"/>
            <a:chExt cx="4956175" cy="203200"/>
          </a:xfrm>
        </p:grpSpPr>
        <p:sp>
          <p:nvSpPr>
            <p:cNvPr id="42" name="Line 59"/>
            <p:cNvSpPr>
              <a:spLocks noChangeShapeType="1"/>
            </p:cNvSpPr>
            <p:nvPr/>
          </p:nvSpPr>
          <p:spPr bwMode="auto">
            <a:xfrm>
              <a:off x="2151063" y="2814638"/>
              <a:ext cx="2578100" cy="0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930400" y="2740025"/>
              <a:ext cx="4956175" cy="203200"/>
              <a:chOff x="1930400" y="2740025"/>
              <a:chExt cx="4956175" cy="203200"/>
            </a:xfrm>
          </p:grpSpPr>
          <p:sp>
            <p:nvSpPr>
              <p:cNvPr id="71" name="Line 72"/>
              <p:cNvSpPr>
                <a:spLocks noChangeShapeType="1"/>
              </p:cNvSpPr>
              <p:nvPr/>
            </p:nvSpPr>
            <p:spPr bwMode="auto">
              <a:xfrm>
                <a:off x="4745038" y="2806700"/>
                <a:ext cx="1111250" cy="0"/>
              </a:xfrm>
              <a:prstGeom prst="line">
                <a:avLst/>
              </a:prstGeom>
              <a:noFill/>
              <a:ln w="476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88"/>
              <p:cNvSpPr>
                <a:spLocks noChangeArrowheads="1"/>
              </p:cNvSpPr>
              <p:nvPr/>
            </p:nvSpPr>
            <p:spPr bwMode="auto">
              <a:xfrm>
                <a:off x="1930400" y="2740025"/>
                <a:ext cx="160338" cy="192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>
                    <a:solidFill>
                      <a:srgbClr val="000000"/>
                    </a:solidFill>
                    <a:latin typeface="Arial Italic" pitchFamily="34" charset="0"/>
                  </a:rPr>
                  <a:t>w</a:t>
                </a:r>
                <a:endParaRPr lang="en-US" altLang="en-US"/>
              </a:p>
            </p:txBody>
          </p:sp>
          <p:sp>
            <p:nvSpPr>
              <p:cNvPr id="73" name="Rectangle 89"/>
              <p:cNvSpPr>
                <a:spLocks noChangeArrowheads="1"/>
              </p:cNvSpPr>
              <p:nvPr/>
            </p:nvSpPr>
            <p:spPr bwMode="auto">
              <a:xfrm>
                <a:off x="2027238" y="2819400"/>
                <a:ext cx="33664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800" dirty="0" smtClean="0">
                    <a:solidFill>
                      <a:srgbClr val="000000"/>
                    </a:solidFill>
                  </a:rPr>
                  <a:t>r</a:t>
                </a:r>
                <a:endParaRPr lang="en-US" altLang="en-US" dirty="0"/>
              </a:p>
            </p:txBody>
          </p:sp>
          <p:sp>
            <p:nvSpPr>
              <p:cNvPr id="74" name="Rectangle 92"/>
              <p:cNvSpPr>
                <a:spLocks noChangeArrowheads="1"/>
              </p:cNvSpPr>
              <p:nvPr/>
            </p:nvSpPr>
            <p:spPr bwMode="auto">
              <a:xfrm>
                <a:off x="5908675" y="2751138"/>
                <a:ext cx="977900" cy="192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 dirty="0">
                    <a:solidFill>
                      <a:srgbClr val="000000"/>
                    </a:solidFill>
                  </a:rPr>
                  <a:t>Minimum wage</a:t>
                </a:r>
                <a:endParaRPr lang="en-US" altLang="en-US" dirty="0"/>
              </a:p>
            </p:txBody>
          </p:sp>
        </p:grpSp>
      </p:grpSp>
      <p:sp>
        <p:nvSpPr>
          <p:cNvPr id="75" name="Rectangle 70"/>
          <p:cNvSpPr>
            <a:spLocks noChangeArrowheads="1"/>
          </p:cNvSpPr>
          <p:nvPr/>
        </p:nvSpPr>
        <p:spPr bwMode="auto">
          <a:xfrm>
            <a:off x="2306637" y="4985464"/>
            <a:ext cx="47625" cy="104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6" name="Group 75"/>
          <p:cNvGrpSpPr/>
          <p:nvPr/>
        </p:nvGrpSpPr>
        <p:grpSpPr>
          <a:xfrm>
            <a:off x="2133600" y="2472452"/>
            <a:ext cx="4941887" cy="3230562"/>
            <a:chOff x="1925638" y="1100138"/>
            <a:chExt cx="4941887" cy="3230562"/>
          </a:xfrm>
        </p:grpSpPr>
        <p:sp>
          <p:nvSpPr>
            <p:cNvPr id="78" name="Rectangle 65"/>
            <p:cNvSpPr>
              <a:spLocks noChangeArrowheads="1"/>
            </p:cNvSpPr>
            <p:nvPr/>
          </p:nvSpPr>
          <p:spPr bwMode="auto">
            <a:xfrm>
              <a:off x="2098675" y="1376363"/>
              <a:ext cx="47625" cy="1031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" name="Freeform 71"/>
            <p:cNvSpPr>
              <a:spLocks/>
            </p:cNvSpPr>
            <p:nvPr/>
          </p:nvSpPr>
          <p:spPr bwMode="auto">
            <a:xfrm>
              <a:off x="2151063" y="1231900"/>
              <a:ext cx="4586287" cy="2859088"/>
            </a:xfrm>
            <a:custGeom>
              <a:avLst/>
              <a:gdLst>
                <a:gd name="T0" fmla="*/ 4586287 w 2889"/>
                <a:gd name="T1" fmla="*/ 2859088 h 1801"/>
                <a:gd name="T2" fmla="*/ 0 w 2889"/>
                <a:gd name="T3" fmla="*/ 2859088 h 1801"/>
                <a:gd name="T4" fmla="*/ 0 w 2889"/>
                <a:gd name="T5" fmla="*/ 0 h 18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9" h="1801">
                  <a:moveTo>
                    <a:pt x="2889" y="1801"/>
                  </a:moveTo>
                  <a:lnTo>
                    <a:pt x="0" y="180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73"/>
            <p:cNvSpPr>
              <a:spLocks noChangeArrowheads="1"/>
            </p:cNvSpPr>
            <p:nvPr/>
          </p:nvSpPr>
          <p:spPr bwMode="auto">
            <a:xfrm rot="-5400000">
              <a:off x="1941513" y="2062163"/>
              <a:ext cx="160337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Arial Italic" pitchFamily="34" charset="0"/>
                </a:rPr>
                <a:t>w</a:t>
              </a:r>
              <a:endParaRPr lang="en-US" altLang="en-US"/>
            </a:p>
          </p:txBody>
        </p:sp>
        <p:sp>
          <p:nvSpPr>
            <p:cNvPr id="81" name="Rectangle 74"/>
            <p:cNvSpPr>
              <a:spLocks noChangeArrowheads="1"/>
            </p:cNvSpPr>
            <p:nvPr/>
          </p:nvSpPr>
          <p:spPr bwMode="auto">
            <a:xfrm rot="-5400000">
              <a:off x="1971675" y="1992313"/>
              <a:ext cx="10001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,</a:t>
              </a:r>
              <a:endParaRPr lang="en-US" altLang="en-US"/>
            </a:p>
          </p:txBody>
        </p:sp>
        <p:sp>
          <p:nvSpPr>
            <p:cNvPr id="82" name="Rectangle 75"/>
            <p:cNvSpPr>
              <a:spLocks noChangeArrowheads="1"/>
            </p:cNvSpPr>
            <p:nvPr/>
          </p:nvSpPr>
          <p:spPr bwMode="auto">
            <a:xfrm rot="-5400000">
              <a:off x="1535906" y="1491457"/>
              <a:ext cx="974725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Wage per hour</a:t>
              </a:r>
              <a:endParaRPr lang="en-US" altLang="en-US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5614988" y="4138613"/>
              <a:ext cx="1365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Arial Italic" pitchFamily="34" charset="0"/>
                </a:rPr>
                <a:t>L</a:t>
              </a:r>
              <a:endParaRPr lang="en-US" altLang="en-US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5688013" y="4138613"/>
              <a:ext cx="1000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,</a:t>
              </a:r>
              <a:endParaRPr lang="en-US" altLang="en-US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5756275" y="4138613"/>
              <a:ext cx="204788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W</a:t>
              </a:r>
              <a:endParaRPr lang="en-US" altLang="en-US"/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5875338" y="4138613"/>
              <a:ext cx="13176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o</a:t>
              </a:r>
              <a:endParaRPr lang="en-US" altLang="en-US"/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5943600" y="4138613"/>
              <a:ext cx="107950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r</a:t>
              </a:r>
              <a:endParaRPr lang="en-US" altLang="en-US"/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5992813" y="4138613"/>
              <a:ext cx="8747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kers per hour</a:t>
              </a:r>
              <a:endParaRPr lang="en-US" alt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343150" y="2739151"/>
            <a:ext cx="4498975" cy="2632076"/>
            <a:chOff x="2135188" y="1366837"/>
            <a:chExt cx="4498975" cy="2632076"/>
          </a:xfrm>
        </p:grpSpPr>
        <p:grpSp>
          <p:nvGrpSpPr>
            <p:cNvPr id="90" name="Group 89"/>
            <p:cNvGrpSpPr/>
            <p:nvPr/>
          </p:nvGrpSpPr>
          <p:grpSpPr>
            <a:xfrm>
              <a:off x="2135188" y="1366837"/>
              <a:ext cx="4498975" cy="2632076"/>
              <a:chOff x="2135188" y="1366837"/>
              <a:chExt cx="4498975" cy="2632076"/>
            </a:xfrm>
          </p:grpSpPr>
          <p:sp>
            <p:nvSpPr>
              <p:cNvPr id="93" name="Line 55"/>
              <p:cNvSpPr>
                <a:spLocks noChangeShapeType="1"/>
              </p:cNvSpPr>
              <p:nvPr/>
            </p:nvSpPr>
            <p:spPr bwMode="auto">
              <a:xfrm flipV="1">
                <a:off x="2135188" y="1366837"/>
                <a:ext cx="3524250" cy="23066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58"/>
              <p:cNvSpPr>
                <a:spLocks noChangeShapeType="1"/>
              </p:cNvSpPr>
              <p:nvPr/>
            </p:nvSpPr>
            <p:spPr bwMode="auto">
              <a:xfrm>
                <a:off x="2138363" y="1423988"/>
                <a:ext cx="4495800" cy="2430462"/>
              </a:xfrm>
              <a:prstGeom prst="line">
                <a:avLst/>
              </a:prstGeom>
              <a:noFill/>
              <a:ln w="47625">
                <a:solidFill>
                  <a:srgbClr val="00AEE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4"/>
              <p:cNvSpPr>
                <a:spLocks noChangeShapeType="1"/>
              </p:cNvSpPr>
              <p:nvPr/>
            </p:nvSpPr>
            <p:spPr bwMode="auto">
              <a:xfrm flipV="1">
                <a:off x="2135188" y="2374900"/>
                <a:ext cx="3968750" cy="1303338"/>
              </a:xfrm>
              <a:prstGeom prst="line">
                <a:avLst/>
              </a:prstGeom>
              <a:noFill/>
              <a:ln w="47625">
                <a:solidFill>
                  <a:srgbClr val="EE322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90"/>
              <p:cNvSpPr>
                <a:spLocks noChangeArrowheads="1"/>
              </p:cNvSpPr>
              <p:nvPr/>
            </p:nvSpPr>
            <p:spPr bwMode="auto">
              <a:xfrm>
                <a:off x="5932488" y="3806825"/>
                <a:ext cx="573087" cy="192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>
                    <a:solidFill>
                      <a:srgbClr val="000000"/>
                    </a:solidFill>
                  </a:rPr>
                  <a:t>Demand</a:t>
                </a:r>
                <a:endParaRPr lang="en-US" altLang="en-US"/>
              </a:p>
            </p:txBody>
          </p:sp>
          <p:sp>
            <p:nvSpPr>
              <p:cNvPr id="97" name="Rectangle 91"/>
              <p:cNvSpPr>
                <a:spLocks noChangeArrowheads="1"/>
              </p:cNvSpPr>
              <p:nvPr/>
            </p:nvSpPr>
            <p:spPr bwMode="auto">
              <a:xfrm>
                <a:off x="6132513" y="2259013"/>
                <a:ext cx="477837" cy="192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ヒラギノ角ゴ Pro W3" pitchFamily="-84" charset="-128"/>
                  </a:defRPr>
                </a:lvl9pPr>
              </a:lstStyle>
              <a:p>
                <a:r>
                  <a:rPr lang="en-US" altLang="en-US" sz="1000">
                    <a:solidFill>
                      <a:srgbClr val="000000"/>
                    </a:solidFill>
                  </a:rPr>
                  <a:t>Supply</a:t>
                </a:r>
                <a:endParaRPr lang="en-US" altLang="en-US"/>
              </a:p>
            </p:txBody>
          </p:sp>
        </p:grpSp>
        <p:sp>
          <p:nvSpPr>
            <p:cNvPr id="91" name="Rectangle 97"/>
            <p:cNvSpPr>
              <a:spLocks noChangeArrowheads="1"/>
            </p:cNvSpPr>
            <p:nvPr/>
          </p:nvSpPr>
          <p:spPr bwMode="auto">
            <a:xfrm>
              <a:off x="2314575" y="3265488"/>
              <a:ext cx="265113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Arial Italic" pitchFamily="34" charset="0"/>
                </a:rPr>
                <a:t>ME</a:t>
              </a:r>
              <a:endParaRPr lang="en-US" altLang="en-US"/>
            </a:p>
          </p:txBody>
        </p:sp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2524125" y="3248025"/>
              <a:ext cx="8496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 dirty="0" smtClean="0">
                  <a:solidFill>
                    <a:srgbClr val="000000"/>
                  </a:solidFill>
                </a:rPr>
                <a:t>m</a:t>
              </a:r>
              <a:endParaRPr lang="en-US" altLang="en-US" dirty="0"/>
            </a:p>
          </p:txBody>
        </p:sp>
      </p:grpSp>
      <p:sp>
        <p:nvSpPr>
          <p:cNvPr id="99" name="Line 60"/>
          <p:cNvSpPr>
            <a:spLocks noChangeShapeType="1"/>
          </p:cNvSpPr>
          <p:nvPr/>
        </p:nvSpPr>
        <p:spPr bwMode="auto">
          <a:xfrm>
            <a:off x="2359025" y="4204414"/>
            <a:ext cx="2578100" cy="0"/>
          </a:xfrm>
          <a:prstGeom prst="line">
            <a:avLst/>
          </a:prstGeom>
          <a:noFill/>
          <a:ln w="31750">
            <a:solidFill>
              <a:srgbClr val="A154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61"/>
          <p:cNvSpPr>
            <a:spLocks noChangeShapeType="1"/>
          </p:cNvSpPr>
          <p:nvPr/>
        </p:nvSpPr>
        <p:spPr bwMode="auto">
          <a:xfrm flipV="1">
            <a:off x="4929187" y="2739152"/>
            <a:ext cx="938213" cy="614362"/>
          </a:xfrm>
          <a:prstGeom prst="line">
            <a:avLst/>
          </a:prstGeom>
          <a:noFill/>
          <a:ln w="47625">
            <a:solidFill>
              <a:srgbClr val="A154A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63"/>
          <p:cNvSpPr>
            <a:spLocks noChangeShapeType="1"/>
          </p:cNvSpPr>
          <p:nvPr/>
        </p:nvSpPr>
        <p:spPr bwMode="auto">
          <a:xfrm flipV="1">
            <a:off x="4937125" y="3382089"/>
            <a:ext cx="0" cy="762000"/>
          </a:xfrm>
          <a:prstGeom prst="line">
            <a:avLst/>
          </a:prstGeom>
          <a:noFill/>
          <a:ln w="47625">
            <a:solidFill>
              <a:srgbClr val="A154A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495550" y="3994864"/>
            <a:ext cx="265112" cy="209550"/>
            <a:chOff x="2495550" y="3605212"/>
            <a:chExt cx="265112" cy="209550"/>
          </a:xfrm>
        </p:grpSpPr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2495550" y="3622675"/>
              <a:ext cx="265112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Arial Italic" pitchFamily="34" charset="0"/>
                </a:rPr>
                <a:t>ME</a:t>
              </a:r>
              <a:endParaRPr lang="en-US" altLang="en-US"/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2703512" y="3605212"/>
              <a:ext cx="3366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 dirty="0" smtClean="0">
                  <a:solidFill>
                    <a:srgbClr val="000000"/>
                  </a:solidFill>
                </a:rPr>
                <a:t>r</a:t>
              </a:r>
              <a:endParaRPr lang="en-US" alt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899150" y="2591514"/>
            <a:ext cx="265112" cy="207963"/>
            <a:chOff x="5899150" y="2201862"/>
            <a:chExt cx="265112" cy="207963"/>
          </a:xfrm>
        </p:grpSpPr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5899150" y="2217737"/>
              <a:ext cx="265112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Arial Italic" pitchFamily="34" charset="0"/>
                </a:rPr>
                <a:t>ME</a:t>
              </a:r>
              <a:endParaRPr lang="en-US" altLang="en-US"/>
            </a:p>
          </p:txBody>
        </p:sp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6111875" y="2201862"/>
              <a:ext cx="3366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 dirty="0" smtClean="0">
                  <a:solidFill>
                    <a:srgbClr val="000000"/>
                  </a:solidFill>
                </a:rPr>
                <a:t>r</a:t>
              </a:r>
              <a:endParaRPr lang="en-US" alt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97437" y="4155202"/>
            <a:ext cx="188913" cy="1559798"/>
            <a:chOff x="4689475" y="2782888"/>
            <a:chExt cx="188913" cy="1559798"/>
          </a:xfrm>
        </p:grpSpPr>
        <p:sp>
          <p:nvSpPr>
            <p:cNvPr id="107" name="Line 62"/>
            <p:cNvSpPr>
              <a:spLocks noChangeShapeType="1"/>
            </p:cNvSpPr>
            <p:nvPr/>
          </p:nvSpPr>
          <p:spPr bwMode="auto">
            <a:xfrm flipV="1">
              <a:off x="4729163" y="2855913"/>
              <a:ext cx="0" cy="122713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68"/>
            <p:cNvSpPr>
              <a:spLocks/>
            </p:cNvSpPr>
            <p:nvPr/>
          </p:nvSpPr>
          <p:spPr bwMode="auto">
            <a:xfrm>
              <a:off x="4689475" y="2782888"/>
              <a:ext cx="79375" cy="80962"/>
            </a:xfrm>
            <a:custGeom>
              <a:avLst/>
              <a:gdLst>
                <a:gd name="T0" fmla="*/ 39688 w 50"/>
                <a:gd name="T1" fmla="*/ 80963 h 51"/>
                <a:gd name="T2" fmla="*/ 39688 w 50"/>
                <a:gd name="T3" fmla="*/ 80963 h 51"/>
                <a:gd name="T4" fmla="*/ 55563 w 50"/>
                <a:gd name="T5" fmla="*/ 80963 h 51"/>
                <a:gd name="T6" fmla="*/ 68263 w 50"/>
                <a:gd name="T7" fmla="*/ 73025 h 51"/>
                <a:gd name="T8" fmla="*/ 76200 w 50"/>
                <a:gd name="T9" fmla="*/ 57150 h 51"/>
                <a:gd name="T10" fmla="*/ 79375 w 50"/>
                <a:gd name="T11" fmla="*/ 41275 h 51"/>
                <a:gd name="T12" fmla="*/ 79375 w 50"/>
                <a:gd name="T13" fmla="*/ 41275 h 51"/>
                <a:gd name="T14" fmla="*/ 76200 w 50"/>
                <a:gd name="T15" fmla="*/ 28575 h 51"/>
                <a:gd name="T16" fmla="*/ 68263 w 50"/>
                <a:gd name="T17" fmla="*/ 12700 h 51"/>
                <a:gd name="T18" fmla="*/ 55563 w 50"/>
                <a:gd name="T19" fmla="*/ 4763 h 51"/>
                <a:gd name="T20" fmla="*/ 39688 w 50"/>
                <a:gd name="T21" fmla="*/ 0 h 51"/>
                <a:gd name="T22" fmla="*/ 39688 w 50"/>
                <a:gd name="T23" fmla="*/ 0 h 51"/>
                <a:gd name="T24" fmla="*/ 23813 w 50"/>
                <a:gd name="T25" fmla="*/ 4763 h 51"/>
                <a:gd name="T26" fmla="*/ 11113 w 50"/>
                <a:gd name="T27" fmla="*/ 12700 h 51"/>
                <a:gd name="T28" fmla="*/ 3175 w 50"/>
                <a:gd name="T29" fmla="*/ 28575 h 51"/>
                <a:gd name="T30" fmla="*/ 0 w 50"/>
                <a:gd name="T31" fmla="*/ 41275 h 51"/>
                <a:gd name="T32" fmla="*/ 0 w 50"/>
                <a:gd name="T33" fmla="*/ 41275 h 51"/>
                <a:gd name="T34" fmla="*/ 3175 w 50"/>
                <a:gd name="T35" fmla="*/ 57150 h 51"/>
                <a:gd name="T36" fmla="*/ 11113 w 50"/>
                <a:gd name="T37" fmla="*/ 73025 h 51"/>
                <a:gd name="T38" fmla="*/ 23813 w 50"/>
                <a:gd name="T39" fmla="*/ 80963 h 51"/>
                <a:gd name="T40" fmla="*/ 39688 w 50"/>
                <a:gd name="T41" fmla="*/ 80963 h 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0" h="51">
                  <a:moveTo>
                    <a:pt x="25" y="51"/>
                  </a:moveTo>
                  <a:lnTo>
                    <a:pt x="25" y="51"/>
                  </a:lnTo>
                  <a:lnTo>
                    <a:pt x="35" y="51"/>
                  </a:lnTo>
                  <a:lnTo>
                    <a:pt x="43" y="46"/>
                  </a:lnTo>
                  <a:lnTo>
                    <a:pt x="48" y="36"/>
                  </a:lnTo>
                  <a:lnTo>
                    <a:pt x="50" y="26"/>
                  </a:lnTo>
                  <a:lnTo>
                    <a:pt x="48" y="18"/>
                  </a:lnTo>
                  <a:lnTo>
                    <a:pt x="43" y="8"/>
                  </a:lnTo>
                  <a:lnTo>
                    <a:pt x="35" y="3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7" y="8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7" y="46"/>
                  </a:lnTo>
                  <a:lnTo>
                    <a:pt x="15" y="51"/>
                  </a:lnTo>
                  <a:lnTo>
                    <a:pt x="25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69"/>
            <p:cNvSpPr>
              <a:spLocks/>
            </p:cNvSpPr>
            <p:nvPr/>
          </p:nvSpPr>
          <p:spPr bwMode="auto">
            <a:xfrm>
              <a:off x="4689475" y="2782888"/>
              <a:ext cx="79375" cy="80962"/>
            </a:xfrm>
            <a:custGeom>
              <a:avLst/>
              <a:gdLst>
                <a:gd name="T0" fmla="*/ 39688 w 50"/>
                <a:gd name="T1" fmla="*/ 80963 h 51"/>
                <a:gd name="T2" fmla="*/ 39688 w 50"/>
                <a:gd name="T3" fmla="*/ 80963 h 51"/>
                <a:gd name="T4" fmla="*/ 55563 w 50"/>
                <a:gd name="T5" fmla="*/ 80963 h 51"/>
                <a:gd name="T6" fmla="*/ 68263 w 50"/>
                <a:gd name="T7" fmla="*/ 73025 h 51"/>
                <a:gd name="T8" fmla="*/ 76200 w 50"/>
                <a:gd name="T9" fmla="*/ 57150 h 51"/>
                <a:gd name="T10" fmla="*/ 79375 w 50"/>
                <a:gd name="T11" fmla="*/ 41275 h 51"/>
                <a:gd name="T12" fmla="*/ 79375 w 50"/>
                <a:gd name="T13" fmla="*/ 41275 h 51"/>
                <a:gd name="T14" fmla="*/ 76200 w 50"/>
                <a:gd name="T15" fmla="*/ 28575 h 51"/>
                <a:gd name="T16" fmla="*/ 68263 w 50"/>
                <a:gd name="T17" fmla="*/ 12700 h 51"/>
                <a:gd name="T18" fmla="*/ 55563 w 50"/>
                <a:gd name="T19" fmla="*/ 4763 h 51"/>
                <a:gd name="T20" fmla="*/ 39688 w 50"/>
                <a:gd name="T21" fmla="*/ 0 h 51"/>
                <a:gd name="T22" fmla="*/ 39688 w 50"/>
                <a:gd name="T23" fmla="*/ 0 h 51"/>
                <a:gd name="T24" fmla="*/ 23813 w 50"/>
                <a:gd name="T25" fmla="*/ 4763 h 51"/>
                <a:gd name="T26" fmla="*/ 11113 w 50"/>
                <a:gd name="T27" fmla="*/ 12700 h 51"/>
                <a:gd name="T28" fmla="*/ 3175 w 50"/>
                <a:gd name="T29" fmla="*/ 28575 h 51"/>
                <a:gd name="T30" fmla="*/ 0 w 50"/>
                <a:gd name="T31" fmla="*/ 41275 h 51"/>
                <a:gd name="T32" fmla="*/ 0 w 50"/>
                <a:gd name="T33" fmla="*/ 41275 h 51"/>
                <a:gd name="T34" fmla="*/ 3175 w 50"/>
                <a:gd name="T35" fmla="*/ 57150 h 51"/>
                <a:gd name="T36" fmla="*/ 11113 w 50"/>
                <a:gd name="T37" fmla="*/ 73025 h 51"/>
                <a:gd name="T38" fmla="*/ 23813 w 50"/>
                <a:gd name="T39" fmla="*/ 80963 h 51"/>
                <a:gd name="T40" fmla="*/ 39688 w 50"/>
                <a:gd name="T41" fmla="*/ 80963 h 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0" h="51">
                  <a:moveTo>
                    <a:pt x="25" y="51"/>
                  </a:moveTo>
                  <a:lnTo>
                    <a:pt x="25" y="51"/>
                  </a:lnTo>
                  <a:lnTo>
                    <a:pt x="35" y="51"/>
                  </a:lnTo>
                  <a:lnTo>
                    <a:pt x="43" y="46"/>
                  </a:lnTo>
                  <a:lnTo>
                    <a:pt x="48" y="36"/>
                  </a:lnTo>
                  <a:lnTo>
                    <a:pt x="50" y="26"/>
                  </a:lnTo>
                  <a:lnTo>
                    <a:pt x="48" y="18"/>
                  </a:lnTo>
                  <a:lnTo>
                    <a:pt x="43" y="8"/>
                  </a:lnTo>
                  <a:lnTo>
                    <a:pt x="35" y="3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7" y="8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7" y="46"/>
                  </a:lnTo>
                  <a:lnTo>
                    <a:pt x="15" y="51"/>
                  </a:lnTo>
                  <a:lnTo>
                    <a:pt x="2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78"/>
            <p:cNvSpPr>
              <a:spLocks noChangeArrowheads="1"/>
            </p:cNvSpPr>
            <p:nvPr/>
          </p:nvSpPr>
          <p:spPr bwMode="auto">
            <a:xfrm>
              <a:off x="4692650" y="4138613"/>
              <a:ext cx="1365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Arial Italic" pitchFamily="34" charset="0"/>
                </a:rPr>
                <a:t>L</a:t>
              </a:r>
              <a:endParaRPr lang="en-US" altLang="en-US"/>
            </a:p>
          </p:txBody>
        </p:sp>
        <p:sp>
          <p:nvSpPr>
            <p:cNvPr id="111" name="Rectangle 79"/>
            <p:cNvSpPr>
              <a:spLocks noChangeArrowheads="1"/>
            </p:cNvSpPr>
            <p:nvPr/>
          </p:nvSpPr>
          <p:spPr bwMode="auto">
            <a:xfrm>
              <a:off x="4765675" y="4219575"/>
              <a:ext cx="3366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 dirty="0" smtClean="0">
                  <a:solidFill>
                    <a:srgbClr val="000000"/>
                  </a:solidFill>
                </a:rPr>
                <a:t>r</a:t>
              </a:r>
              <a:endParaRPr lang="en-US" altLang="en-US" dirty="0"/>
            </a:p>
          </p:txBody>
        </p:sp>
        <p:sp>
          <p:nvSpPr>
            <p:cNvPr id="112" name="Rectangle 93"/>
            <p:cNvSpPr>
              <a:spLocks noChangeArrowheads="1"/>
            </p:cNvSpPr>
            <p:nvPr/>
          </p:nvSpPr>
          <p:spPr bwMode="auto">
            <a:xfrm>
              <a:off x="4741863" y="2903538"/>
              <a:ext cx="1365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Arial Italic" pitchFamily="34" charset="0"/>
                </a:rPr>
                <a:t>e</a:t>
              </a:r>
              <a:endParaRPr lang="en-US" altLang="en-US"/>
            </a:p>
          </p:txBody>
        </p:sp>
        <p:sp>
          <p:nvSpPr>
            <p:cNvPr id="113" name="Rectangle 94"/>
            <p:cNvSpPr>
              <a:spLocks noChangeArrowheads="1"/>
            </p:cNvSpPr>
            <p:nvPr/>
          </p:nvSpPr>
          <p:spPr bwMode="auto">
            <a:xfrm>
              <a:off x="4813300" y="2976563"/>
              <a:ext cx="3366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 dirty="0" smtClean="0">
                  <a:solidFill>
                    <a:srgbClr val="000000"/>
                  </a:solidFill>
                </a:rPr>
                <a:t>r</a:t>
              </a:r>
              <a:endParaRPr lang="en-US" altLang="en-US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138362" y="3815477"/>
            <a:ext cx="2282060" cy="1899523"/>
            <a:chOff x="1930400" y="2443163"/>
            <a:chExt cx="2282060" cy="1899523"/>
          </a:xfrm>
        </p:grpSpPr>
        <p:sp>
          <p:nvSpPr>
            <p:cNvPr id="115" name="Line 56"/>
            <p:cNvSpPr>
              <a:spLocks noChangeShapeType="1"/>
            </p:cNvSpPr>
            <p:nvPr/>
          </p:nvSpPr>
          <p:spPr bwMode="auto">
            <a:xfrm>
              <a:off x="4019550" y="2443163"/>
              <a:ext cx="0" cy="1639887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57"/>
            <p:cNvSpPr>
              <a:spLocks noChangeShapeType="1"/>
            </p:cNvSpPr>
            <p:nvPr/>
          </p:nvSpPr>
          <p:spPr bwMode="auto">
            <a:xfrm>
              <a:off x="2151063" y="3060700"/>
              <a:ext cx="1871662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66"/>
            <p:cNvSpPr>
              <a:spLocks/>
            </p:cNvSpPr>
            <p:nvPr/>
          </p:nvSpPr>
          <p:spPr bwMode="auto">
            <a:xfrm>
              <a:off x="3979863" y="3019425"/>
              <a:ext cx="79375" cy="80963"/>
            </a:xfrm>
            <a:custGeom>
              <a:avLst/>
              <a:gdLst>
                <a:gd name="T0" fmla="*/ 39688 w 50"/>
                <a:gd name="T1" fmla="*/ 80963 h 51"/>
                <a:gd name="T2" fmla="*/ 39688 w 50"/>
                <a:gd name="T3" fmla="*/ 80963 h 51"/>
                <a:gd name="T4" fmla="*/ 55563 w 50"/>
                <a:gd name="T5" fmla="*/ 76200 h 51"/>
                <a:gd name="T6" fmla="*/ 68263 w 50"/>
                <a:gd name="T7" fmla="*/ 68263 h 51"/>
                <a:gd name="T8" fmla="*/ 76200 w 50"/>
                <a:gd name="T9" fmla="*/ 57150 h 51"/>
                <a:gd name="T10" fmla="*/ 79375 w 50"/>
                <a:gd name="T11" fmla="*/ 41275 h 51"/>
                <a:gd name="T12" fmla="*/ 79375 w 50"/>
                <a:gd name="T13" fmla="*/ 41275 h 51"/>
                <a:gd name="T14" fmla="*/ 76200 w 50"/>
                <a:gd name="T15" fmla="*/ 23813 h 51"/>
                <a:gd name="T16" fmla="*/ 68263 w 50"/>
                <a:gd name="T17" fmla="*/ 12700 h 51"/>
                <a:gd name="T18" fmla="*/ 55563 w 50"/>
                <a:gd name="T19" fmla="*/ 0 h 51"/>
                <a:gd name="T20" fmla="*/ 39688 w 50"/>
                <a:gd name="T21" fmla="*/ 0 h 51"/>
                <a:gd name="T22" fmla="*/ 39688 w 50"/>
                <a:gd name="T23" fmla="*/ 0 h 51"/>
                <a:gd name="T24" fmla="*/ 23813 w 50"/>
                <a:gd name="T25" fmla="*/ 0 h 51"/>
                <a:gd name="T26" fmla="*/ 11113 w 50"/>
                <a:gd name="T27" fmla="*/ 12700 h 51"/>
                <a:gd name="T28" fmla="*/ 3175 w 50"/>
                <a:gd name="T29" fmla="*/ 23813 h 51"/>
                <a:gd name="T30" fmla="*/ 0 w 50"/>
                <a:gd name="T31" fmla="*/ 41275 h 51"/>
                <a:gd name="T32" fmla="*/ 0 w 50"/>
                <a:gd name="T33" fmla="*/ 41275 h 51"/>
                <a:gd name="T34" fmla="*/ 3175 w 50"/>
                <a:gd name="T35" fmla="*/ 57150 h 51"/>
                <a:gd name="T36" fmla="*/ 11113 w 50"/>
                <a:gd name="T37" fmla="*/ 68263 h 51"/>
                <a:gd name="T38" fmla="*/ 23813 w 50"/>
                <a:gd name="T39" fmla="*/ 76200 h 51"/>
                <a:gd name="T40" fmla="*/ 39688 w 50"/>
                <a:gd name="T41" fmla="*/ 80963 h 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0" h="51">
                  <a:moveTo>
                    <a:pt x="25" y="51"/>
                  </a:moveTo>
                  <a:lnTo>
                    <a:pt x="25" y="51"/>
                  </a:lnTo>
                  <a:lnTo>
                    <a:pt x="35" y="48"/>
                  </a:lnTo>
                  <a:lnTo>
                    <a:pt x="43" y="43"/>
                  </a:lnTo>
                  <a:lnTo>
                    <a:pt x="48" y="36"/>
                  </a:lnTo>
                  <a:lnTo>
                    <a:pt x="50" y="26"/>
                  </a:lnTo>
                  <a:lnTo>
                    <a:pt x="48" y="15"/>
                  </a:lnTo>
                  <a:lnTo>
                    <a:pt x="43" y="8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15" y="0"/>
                  </a:lnTo>
                  <a:lnTo>
                    <a:pt x="7" y="8"/>
                  </a:lnTo>
                  <a:lnTo>
                    <a:pt x="2" y="15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7" y="43"/>
                  </a:lnTo>
                  <a:lnTo>
                    <a:pt x="15" y="48"/>
                  </a:lnTo>
                  <a:lnTo>
                    <a:pt x="25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67"/>
            <p:cNvSpPr>
              <a:spLocks/>
            </p:cNvSpPr>
            <p:nvPr/>
          </p:nvSpPr>
          <p:spPr bwMode="auto">
            <a:xfrm>
              <a:off x="3979863" y="3019425"/>
              <a:ext cx="79375" cy="80963"/>
            </a:xfrm>
            <a:custGeom>
              <a:avLst/>
              <a:gdLst>
                <a:gd name="T0" fmla="*/ 39688 w 50"/>
                <a:gd name="T1" fmla="*/ 80963 h 51"/>
                <a:gd name="T2" fmla="*/ 39688 w 50"/>
                <a:gd name="T3" fmla="*/ 80963 h 51"/>
                <a:gd name="T4" fmla="*/ 55563 w 50"/>
                <a:gd name="T5" fmla="*/ 76200 h 51"/>
                <a:gd name="T6" fmla="*/ 68263 w 50"/>
                <a:gd name="T7" fmla="*/ 68263 h 51"/>
                <a:gd name="T8" fmla="*/ 76200 w 50"/>
                <a:gd name="T9" fmla="*/ 57150 h 51"/>
                <a:gd name="T10" fmla="*/ 79375 w 50"/>
                <a:gd name="T11" fmla="*/ 41275 h 51"/>
                <a:gd name="T12" fmla="*/ 79375 w 50"/>
                <a:gd name="T13" fmla="*/ 41275 h 51"/>
                <a:gd name="T14" fmla="*/ 76200 w 50"/>
                <a:gd name="T15" fmla="*/ 23813 h 51"/>
                <a:gd name="T16" fmla="*/ 68263 w 50"/>
                <a:gd name="T17" fmla="*/ 12700 h 51"/>
                <a:gd name="T18" fmla="*/ 55563 w 50"/>
                <a:gd name="T19" fmla="*/ 0 h 51"/>
                <a:gd name="T20" fmla="*/ 39688 w 50"/>
                <a:gd name="T21" fmla="*/ 0 h 51"/>
                <a:gd name="T22" fmla="*/ 39688 w 50"/>
                <a:gd name="T23" fmla="*/ 0 h 51"/>
                <a:gd name="T24" fmla="*/ 23813 w 50"/>
                <a:gd name="T25" fmla="*/ 0 h 51"/>
                <a:gd name="T26" fmla="*/ 11113 w 50"/>
                <a:gd name="T27" fmla="*/ 12700 h 51"/>
                <a:gd name="T28" fmla="*/ 3175 w 50"/>
                <a:gd name="T29" fmla="*/ 23813 h 51"/>
                <a:gd name="T30" fmla="*/ 0 w 50"/>
                <a:gd name="T31" fmla="*/ 41275 h 51"/>
                <a:gd name="T32" fmla="*/ 0 w 50"/>
                <a:gd name="T33" fmla="*/ 41275 h 51"/>
                <a:gd name="T34" fmla="*/ 3175 w 50"/>
                <a:gd name="T35" fmla="*/ 57150 h 51"/>
                <a:gd name="T36" fmla="*/ 11113 w 50"/>
                <a:gd name="T37" fmla="*/ 68263 h 51"/>
                <a:gd name="T38" fmla="*/ 23813 w 50"/>
                <a:gd name="T39" fmla="*/ 76200 h 51"/>
                <a:gd name="T40" fmla="*/ 39688 w 50"/>
                <a:gd name="T41" fmla="*/ 80963 h 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0" h="51">
                  <a:moveTo>
                    <a:pt x="25" y="51"/>
                  </a:moveTo>
                  <a:lnTo>
                    <a:pt x="25" y="51"/>
                  </a:lnTo>
                  <a:lnTo>
                    <a:pt x="35" y="48"/>
                  </a:lnTo>
                  <a:lnTo>
                    <a:pt x="43" y="43"/>
                  </a:lnTo>
                  <a:lnTo>
                    <a:pt x="48" y="36"/>
                  </a:lnTo>
                  <a:lnTo>
                    <a:pt x="50" y="26"/>
                  </a:lnTo>
                  <a:lnTo>
                    <a:pt x="48" y="15"/>
                  </a:lnTo>
                  <a:lnTo>
                    <a:pt x="43" y="8"/>
                  </a:lnTo>
                  <a:lnTo>
                    <a:pt x="35" y="0"/>
                  </a:lnTo>
                  <a:lnTo>
                    <a:pt x="25" y="0"/>
                  </a:lnTo>
                  <a:lnTo>
                    <a:pt x="15" y="0"/>
                  </a:lnTo>
                  <a:lnTo>
                    <a:pt x="7" y="8"/>
                  </a:lnTo>
                  <a:lnTo>
                    <a:pt x="2" y="15"/>
                  </a:lnTo>
                  <a:lnTo>
                    <a:pt x="0" y="26"/>
                  </a:lnTo>
                  <a:lnTo>
                    <a:pt x="2" y="36"/>
                  </a:lnTo>
                  <a:lnTo>
                    <a:pt x="7" y="43"/>
                  </a:lnTo>
                  <a:lnTo>
                    <a:pt x="15" y="48"/>
                  </a:lnTo>
                  <a:lnTo>
                    <a:pt x="2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Rectangle 76"/>
            <p:cNvSpPr>
              <a:spLocks noChangeArrowheads="1"/>
            </p:cNvSpPr>
            <p:nvPr/>
          </p:nvSpPr>
          <p:spPr bwMode="auto">
            <a:xfrm>
              <a:off x="3975100" y="4138613"/>
              <a:ext cx="136525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Arial Italic" pitchFamily="34" charset="0"/>
                </a:rPr>
                <a:t>L</a:t>
              </a:r>
              <a:endParaRPr lang="en-US" altLang="en-US"/>
            </a:p>
          </p:txBody>
        </p:sp>
        <p:sp>
          <p:nvSpPr>
            <p:cNvPr id="120" name="Rectangle 77"/>
            <p:cNvSpPr>
              <a:spLocks noChangeArrowheads="1"/>
            </p:cNvSpPr>
            <p:nvPr/>
          </p:nvSpPr>
          <p:spPr bwMode="auto">
            <a:xfrm>
              <a:off x="4043363" y="4219575"/>
              <a:ext cx="8496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 dirty="0" smtClean="0">
                  <a:solidFill>
                    <a:srgbClr val="000000"/>
                  </a:solidFill>
                </a:rPr>
                <a:t>m</a:t>
              </a:r>
              <a:endParaRPr lang="en-US" altLang="en-US" dirty="0"/>
            </a:p>
          </p:txBody>
        </p:sp>
        <p:sp>
          <p:nvSpPr>
            <p:cNvPr id="121" name="Rectangle 86"/>
            <p:cNvSpPr>
              <a:spLocks noChangeArrowheads="1"/>
            </p:cNvSpPr>
            <p:nvPr/>
          </p:nvSpPr>
          <p:spPr bwMode="auto">
            <a:xfrm>
              <a:off x="1930400" y="2976563"/>
              <a:ext cx="160338" cy="19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Arial Italic" pitchFamily="34" charset="0"/>
                </a:rPr>
                <a:t>w</a:t>
              </a:r>
              <a:endParaRPr lang="en-US" altLang="en-US"/>
            </a:p>
          </p:txBody>
        </p:sp>
        <p:sp>
          <p:nvSpPr>
            <p:cNvPr id="122" name="Rectangle 87"/>
            <p:cNvSpPr>
              <a:spLocks noChangeArrowheads="1"/>
            </p:cNvSpPr>
            <p:nvPr/>
          </p:nvSpPr>
          <p:spPr bwMode="auto">
            <a:xfrm>
              <a:off x="2027238" y="3055938"/>
              <a:ext cx="8496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 dirty="0" smtClean="0">
                  <a:solidFill>
                    <a:srgbClr val="000000"/>
                  </a:solidFill>
                </a:rPr>
                <a:t>m</a:t>
              </a:r>
              <a:endParaRPr lang="en-US" altLang="en-US" dirty="0"/>
            </a:p>
          </p:txBody>
        </p:sp>
        <p:sp>
          <p:nvSpPr>
            <p:cNvPr id="123" name="Rectangle 95"/>
            <p:cNvSpPr>
              <a:spLocks noChangeArrowheads="1"/>
            </p:cNvSpPr>
            <p:nvPr/>
          </p:nvSpPr>
          <p:spPr bwMode="auto">
            <a:xfrm>
              <a:off x="4059238" y="3048000"/>
              <a:ext cx="136525" cy="1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Arial Italic" pitchFamily="34" charset="0"/>
                </a:rPr>
                <a:t>e</a:t>
              </a:r>
              <a:endParaRPr lang="en-US" altLang="en-US"/>
            </a:p>
          </p:txBody>
        </p:sp>
        <p:sp>
          <p:nvSpPr>
            <p:cNvPr id="124" name="Rectangle 96"/>
            <p:cNvSpPr>
              <a:spLocks noChangeArrowheads="1"/>
            </p:cNvSpPr>
            <p:nvPr/>
          </p:nvSpPr>
          <p:spPr bwMode="auto">
            <a:xfrm>
              <a:off x="4127500" y="3121025"/>
              <a:ext cx="8496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ヒラギノ角ゴ Pro W3" pitchFamily="-84" charset="-128"/>
                </a:defRPr>
              </a:lvl9pPr>
            </a:lstStyle>
            <a:p>
              <a:r>
                <a:rPr lang="en-US" altLang="en-US" sz="800" dirty="0" smtClean="0">
                  <a:solidFill>
                    <a:srgbClr val="000000"/>
                  </a:solidFill>
                </a:rPr>
                <a:t>m</a:t>
              </a:r>
              <a:endParaRPr lang="en-US" altLang="en-US" dirty="0"/>
            </a:p>
          </p:txBody>
        </p:sp>
      </p:grpSp>
      <p:sp>
        <p:nvSpPr>
          <p:cNvPr id="125" name="Oval 124"/>
          <p:cNvSpPr>
            <a:spLocks noChangeAspect="1"/>
          </p:cNvSpPr>
          <p:nvPr/>
        </p:nvSpPr>
        <p:spPr>
          <a:xfrm>
            <a:off x="4114164" y="5486400"/>
            <a:ext cx="274320" cy="27432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4114164" y="4307518"/>
            <a:ext cx="274320" cy="27432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2109853" y="4332367"/>
            <a:ext cx="274320" cy="274320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4812665" y="5486400"/>
            <a:ext cx="274320" cy="274320"/>
          </a:xfrm>
          <a:prstGeom prst="ellips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4812665" y="4062890"/>
            <a:ext cx="274320" cy="274320"/>
          </a:xfrm>
          <a:prstGeom prst="ellips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2077721" y="4062890"/>
            <a:ext cx="274320" cy="274320"/>
          </a:xfrm>
          <a:prstGeom prst="ellips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21113576">
            <a:off x="219709" y="1690925"/>
            <a:ext cx="2432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Analogous to </a:t>
            </a:r>
            <a:r>
              <a:rPr lang="en-US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optimal price regulation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in monopolies!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rot="21113576">
            <a:off x="3992644" y="5880979"/>
            <a:ext cx="131904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Hire more workers!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 rot="21113576">
            <a:off x="630001" y="4282955"/>
            <a:ext cx="13190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Pay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more!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2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68" grpId="0" animBg="1"/>
      <p:bldP spid="6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534400" cy="914400"/>
          </a:xfrm>
        </p:spPr>
        <p:txBody>
          <a:bodyPr/>
          <a:lstStyle/>
          <a:p>
            <a:pPr algn="ctr"/>
            <a:r>
              <a:rPr lang="en-US" sz="4000" smtClean="0">
                <a:latin typeface="Times New Roman" charset="0"/>
                <a:ea typeface="Times New Roman" charset="0"/>
                <a:cs typeface="Times New Roman" charset="0"/>
              </a:rPr>
              <a:t>THE END</a:t>
            </a:r>
            <a:endParaRPr lang="en-US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Profit Maximization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4754" y="990600"/>
            <a:ext cx="6414492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Same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2-step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procedure as competitive firms: (</a:t>
            </a:r>
            <a:r>
              <a:rPr lang="en-US" sz="2600" i="1" dirty="0" err="1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and (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ii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shutdown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decisions!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600"/>
            <a:ext cx="4572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15510" y="3048000"/>
            <a:ext cx="2166742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Maximization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21704" y="2431473"/>
                <a:ext cx="310059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704" y="2431473"/>
                <a:ext cx="310059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 rot="20704132">
            <a:off x="5278343" y="2053782"/>
            <a:ext cx="1199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Total Cost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0704132">
            <a:off x="4085365" y="2028872"/>
            <a:ext cx="921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Revenue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0704132">
            <a:off x="3001722" y="2056237"/>
            <a:ext cx="81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Profit</a:t>
            </a:r>
            <a:endParaRPr lang="en-US" sz="1600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92543" y="3697637"/>
                <a:ext cx="3758913" cy="564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sz="2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sz="260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</m:d>
                        </m:e>
                      </m:func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43" y="3697637"/>
                <a:ext cx="3758913" cy="5647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877913" y="4362510"/>
            <a:ext cx="1388172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Solution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2637" y="5083553"/>
                <a:ext cx="1695529" cy="836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den>
                      </m:f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37" y="5083553"/>
                <a:ext cx="1695529" cy="8361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89037" y="5083553"/>
                <a:ext cx="3451842" cy="836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f>
                        <m:fPr>
                          <m:ctrlP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𝑑𝑄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037" y="5083553"/>
                <a:ext cx="3451842" cy="8361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 rot="20413969">
            <a:off x="235896" y="4269265"/>
            <a:ext cx="168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</a:t>
            </a:r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profits equal to </a:t>
            </a:r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zero!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656649" y="5919679"/>
            <a:ext cx="1062266" cy="837296"/>
            <a:chOff x="3591812" y="5919679"/>
            <a:chExt cx="1062266" cy="837296"/>
          </a:xfrm>
        </p:grpSpPr>
        <p:sp>
          <p:nvSpPr>
            <p:cNvPr id="9" name="Right Brace 8"/>
            <p:cNvSpPr/>
            <p:nvPr/>
          </p:nvSpPr>
          <p:spPr>
            <a:xfrm rot="5400000">
              <a:off x="3968139" y="5609141"/>
              <a:ext cx="309613" cy="93069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1812" y="6172200"/>
              <a:ext cx="10622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Marginal</a:t>
              </a:r>
            </a:p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Revenue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86880" y="5919679"/>
            <a:ext cx="1062266" cy="837296"/>
            <a:chOff x="4922043" y="5919679"/>
            <a:chExt cx="1062266" cy="837296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5298370" y="5609141"/>
              <a:ext cx="309613" cy="93069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22043" y="6172200"/>
              <a:ext cx="10622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Marginal</a:t>
              </a:r>
            </a:p>
            <a:p>
              <a:pPr algn="ctr"/>
              <a:r>
                <a:rPr lang="en-US" sz="1600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Cost</a:t>
              </a:r>
              <a:endParaRPr lang="en-US" sz="1600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634132" y="5299090"/>
                <a:ext cx="303980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𝑀𝐶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132" y="5299090"/>
                <a:ext cx="3039807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6122295" y="5232445"/>
            <a:ext cx="2551643" cy="533400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20413969">
            <a:off x="1655378" y="3179815"/>
            <a:ext cx="179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Choose output to </a:t>
            </a:r>
            <a:r>
              <a:rPr lang="en-US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maximize profits!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rot="20840218">
                <a:off x="6092708" y="4257573"/>
                <a:ext cx="17829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𝑴𝑹</m:t>
                    </m:r>
                    <m:d>
                      <m:dPr>
                        <m:ctrlPr>
                          <a:rPr lang="en-US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𝑸</m:t>
                        </m:r>
                      </m:e>
                    </m:d>
                    <m:r>
                      <a:rPr lang="en-US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𝒑</m:t>
                    </m:r>
                  </m:oMath>
                </a14:m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for monopolies?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40218">
                <a:off x="6092708" y="4257573"/>
                <a:ext cx="1782932" cy="646331"/>
              </a:xfrm>
              <a:prstGeom prst="rect">
                <a:avLst/>
              </a:prstGeom>
              <a:blipFill rotWithShape="0">
                <a:blip r:embed="rId9"/>
                <a:stretch>
                  <a:fillRect r="-1294" b="-8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924800" y="4278868"/>
            <a:ext cx="731886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NO!</a:t>
            </a:r>
            <a:endParaRPr lang="en-US" b="1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7" grpId="0"/>
      <p:bldP spid="29" grpId="0"/>
      <p:bldP spid="27" grpId="0" animBg="1"/>
      <p:bldP spid="31" grpId="0"/>
      <p:bldP spid="32" grpId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Marginal </a:t>
            </a: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Revenue &amp;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Demand Curves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5950" y="1001524"/>
            <a:ext cx="53721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monopolist is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not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 price taker and therefore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affect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output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prices!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01524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57200" y="5257800"/>
                <a:ext cx="2474203" cy="821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𝑑𝑅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57800"/>
                <a:ext cx="2474203" cy="8217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752600" y="2057400"/>
            <a:ext cx="5638800" cy="1107996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Inverse Demand</a:t>
            </a:r>
          </a:p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The price the monopolist receives </a:t>
            </a:r>
            <a:r>
              <a:rPr lang="en-US" sz="2000" b="1" i="1" dirty="0" smtClean="0">
                <a:latin typeface="Times New Roman" charset="0"/>
                <a:ea typeface="Times New Roman" charset="0"/>
                <a:cs typeface="Times New Roman" charset="0"/>
              </a:rPr>
              <a:t>from consumers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for </a:t>
            </a:r>
            <a:r>
              <a:rPr lang="en-US" sz="2000" i="1" dirty="0" smtClean="0">
                <a:latin typeface="Times New Roman" charset="0"/>
                <a:ea typeface="Times New Roman" charset="0"/>
                <a:cs typeface="Times New Roman" charset="0"/>
              </a:rPr>
              <a:t>selling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a given quantity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76400" y="3124200"/>
            <a:ext cx="2118699" cy="1330480"/>
            <a:chOff x="1676400" y="3124200"/>
            <a:chExt cx="2118699" cy="13304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975965" y="3406448"/>
                  <a:ext cx="819134" cy="400110"/>
                </a:xfrm>
                <a:prstGeom prst="rect">
                  <a:avLst/>
                </a:prstGeom>
                <a:solidFill>
                  <a:srgbClr val="C00000">
                    <a:alpha val="10000"/>
                  </a:srgbClr>
                </a:solidFill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1" i="1" smtClean="0">
                            <a:latin typeface="Cambria Math" charset="0"/>
                          </a:rPr>
                          <m:t>𝒑</m:t>
                        </m:r>
                        <m:r>
                          <a:rPr lang="en-US" sz="2600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600" b="1" i="1" smtClean="0">
                            <a:latin typeface="Cambria Math" charset="0"/>
                          </a:rPr>
                          <m:t>𝑸</m:t>
                        </m:r>
                        <m:r>
                          <a:rPr lang="en-US" sz="2600" b="1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600" b="1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965" y="3406448"/>
                  <a:ext cx="819134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/>
            <p:cNvGrpSpPr/>
            <p:nvPr/>
          </p:nvGrpSpPr>
          <p:grpSpPr>
            <a:xfrm>
              <a:off x="1676400" y="3124200"/>
              <a:ext cx="1390779" cy="1330480"/>
              <a:chOff x="1676400" y="3124200"/>
              <a:chExt cx="1390779" cy="133048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921366" y="3401781"/>
                <a:ext cx="0" cy="914400"/>
              </a:xfrm>
              <a:prstGeom prst="line">
                <a:avLst/>
              </a:prstGeom>
              <a:ln>
                <a:solidFill>
                  <a:schemeClr val="bg2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2378566" y="3858981"/>
                <a:ext cx="0" cy="914400"/>
              </a:xfrm>
              <a:prstGeom prst="line">
                <a:avLst/>
              </a:prstGeom>
              <a:ln>
                <a:solidFill>
                  <a:schemeClr val="bg2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21366" y="3584079"/>
                <a:ext cx="609600" cy="73210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840835" y="4177681"/>
                    <a:ext cx="2263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0835" y="4177681"/>
                    <a:ext cx="226344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2432" r="-29730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676400" y="3124200"/>
                    <a:ext cx="54976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124200"/>
                    <a:ext cx="549766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778" t="-2222" r="-14444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/>
              <p:cNvSpPr txBox="1"/>
              <p:nvPr/>
            </p:nvSpPr>
            <p:spPr>
              <a:xfrm rot="20335454">
                <a:off x="2073766" y="3369438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Demand curve</a:t>
                </a:r>
                <a:endParaRPr lang="en-US" sz="1600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sp>
        <p:nvSpPr>
          <p:cNvPr id="52" name="Right Arrow 51"/>
          <p:cNvSpPr/>
          <p:nvPr/>
        </p:nvSpPr>
        <p:spPr>
          <a:xfrm>
            <a:off x="4267200" y="3584079"/>
            <a:ext cx="685800" cy="514986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326196" y="3422167"/>
                <a:ext cx="1608004" cy="821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𝑑𝑝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&lt;0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196" y="3422167"/>
                <a:ext cx="1608004" cy="82176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3162300" y="4588997"/>
            <a:ext cx="2819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Marginal Revenue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979728" y="5257800"/>
                <a:ext cx="1884618" cy="836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60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]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28" y="5257800"/>
                <a:ext cx="1884618" cy="8361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887506" y="5257800"/>
                <a:ext cx="2720040" cy="821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charset="0"/>
                            </a:rPr>
                            <m:t>𝑑𝑝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506" y="5257800"/>
                <a:ext cx="2720040" cy="8217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6324600" y="6086043"/>
            <a:ext cx="990600" cy="619557"/>
            <a:chOff x="3591812" y="5919679"/>
            <a:chExt cx="1062266" cy="619557"/>
          </a:xfrm>
        </p:grpSpPr>
        <p:sp>
          <p:nvSpPr>
            <p:cNvPr id="59" name="Right Brace 58"/>
            <p:cNvSpPr/>
            <p:nvPr/>
          </p:nvSpPr>
          <p:spPr>
            <a:xfrm rot="5400000">
              <a:off x="3968139" y="5609141"/>
              <a:ext cx="309613" cy="930690"/>
            </a:xfrm>
            <a:prstGeom prst="rightBrace">
              <a:avLst/>
            </a:prstGeom>
            <a:ln w="38100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591812" y="6200682"/>
                  <a:ext cx="10622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&lt;</m:t>
                        </m:r>
                        <m:r>
                          <a:rPr lang="en-US" sz="1600" b="1" i="1" dirty="0" smtClean="0">
                            <a:solidFill>
                              <a:srgbClr val="C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𝟎</m:t>
                        </m:r>
                      </m:oMath>
                    </m:oMathPara>
                  </a14:m>
                  <a:endParaRPr lang="en-US" sz="16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812" y="6200682"/>
                  <a:ext cx="1062266" cy="33855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624868" y="5468626"/>
                <a:ext cx="113813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&lt;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68" y="5468626"/>
                <a:ext cx="1138132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 rot="20868676">
                <a:off x="6722247" y="4075141"/>
                <a:ext cx="1888364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 monopoly’s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𝑴𝑹</m:t>
                    </m:r>
                  </m:oMath>
                </a14:m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lies below its demand curve!</a:t>
                </a:r>
                <a:endParaRPr lang="en-US" sz="14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68676">
                <a:off x="6722247" y="4075141"/>
                <a:ext cx="1888364" cy="92333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3"/>
                <a:stretch>
                  <a:fillRect l="-2388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 rot="20868676">
                <a:off x="6294129" y="2890015"/>
                <a:ext cx="1996390" cy="64633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𝑄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downward sloping</a:t>
                </a:r>
                <a:endParaRPr lang="en-US" sz="1400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68676">
                <a:off x="6294129" y="2890015"/>
                <a:ext cx="1996390" cy="64633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4"/>
                <a:stretch>
                  <a:fillRect t="-3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97" name="Straight Arrow Connector 4096"/>
          <p:cNvCxnSpPr>
            <a:stCxn id="54" idx="2"/>
          </p:cNvCxnSpPr>
          <p:nvPr/>
        </p:nvCxnSpPr>
        <p:spPr>
          <a:xfrm>
            <a:off x="6130198" y="4243930"/>
            <a:ext cx="445616" cy="1013870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4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52" grpId="0" animBg="1"/>
      <p:bldP spid="54" grpId="0"/>
      <p:bldP spid="55" grpId="0"/>
      <p:bldP spid="56" grpId="0"/>
      <p:bldP spid="57" grpId="0"/>
      <p:bldP spid="61" grpId="0"/>
      <p:bldP spid="62" grpId="0" animBg="1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Linear Inverse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28478" y="1066800"/>
                <a:ext cx="488704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charset="0"/>
                      </a:rPr>
                      <m:t>𝒑</m:t>
                    </m:r>
                    <m:d>
                      <m:dPr>
                        <m:ctrlPr>
                          <a:rPr lang="en-US" sz="2600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latin typeface="Cambria Math" charset="0"/>
                          </a:rPr>
                          <m:t>𝑸</m:t>
                        </m:r>
                      </m:e>
                    </m:d>
                    <m:r>
                      <a:rPr lang="en-US" sz="2600" b="1" i="1" smtClean="0">
                        <a:latin typeface="Cambria Math" charset="0"/>
                      </a:rPr>
                      <m:t>=</m:t>
                    </m:r>
                    <m:r>
                      <a:rPr lang="en-US" sz="2600" b="1" i="1" smtClean="0">
                        <a:latin typeface="Cambria Math" charset="0"/>
                      </a:rPr>
                      <m:t>𝒂</m:t>
                    </m:r>
                    <m:r>
                      <a:rPr lang="en-US" sz="2600" b="1" i="1" smtClean="0">
                        <a:latin typeface="Cambria Math" charset="0"/>
                      </a:rPr>
                      <m:t>−</m:t>
                    </m:r>
                    <m:r>
                      <a:rPr lang="en-US" sz="2600" b="1" i="1" smtClean="0">
                        <a:latin typeface="Cambria Math" charset="0"/>
                      </a:rPr>
                      <m:t>𝒃𝑸</m:t>
                    </m:r>
                  </m:oMath>
                </a14:m>
                <a:r>
                  <a:rPr lang="en-US" sz="26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𝑎</m:t>
                    </m:r>
                    <m:r>
                      <a:rPr lang="en-US" sz="2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&gt;0</m:t>
                    </m:r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𝑏</m:t>
                    </m:r>
                    <m:r>
                      <a:rPr lang="en-US" sz="2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&gt;0</m:t>
                    </m:r>
                  </m:oMath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478" y="1066800"/>
                <a:ext cx="4887043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4800" y="1676400"/>
                <a:ext cx="8534400" cy="40011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u="sng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Property 1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𝑀𝑅</m:t>
                    </m:r>
                    <m:r>
                      <a:rPr lang="en-US" sz="20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is linear and downward 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sloping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76400"/>
                <a:ext cx="8534400" cy="40011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 l="-71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384236" y="2209800"/>
                <a:ext cx="1893788" cy="632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𝑑𝑅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36" y="2209800"/>
                <a:ext cx="1893788" cy="6320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14400" y="3482255"/>
                <a:ext cx="994438" cy="632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𝑑𝑀𝑅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82255"/>
                <a:ext cx="994438" cy="6320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26472" y="3482255"/>
                <a:ext cx="751231" cy="632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𝑑𝑝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472" y="3482255"/>
                <a:ext cx="751231" cy="63203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04800" y="2921000"/>
                <a:ext cx="8534400" cy="40011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u="sng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Property 2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𝑀𝑅</m:t>
                    </m:r>
                    <m:r>
                      <a:rPr lang="en-US" sz="20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has twice the slope </a:t>
                </a: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921000"/>
                <a:ext cx="8534400" cy="40011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8"/>
                <a:stretch>
                  <a:fillRect l="-71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4800" y="4165600"/>
                <a:ext cx="8534400" cy="40011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u="sng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Property 3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𝑀𝑅</m:t>
                    </m:r>
                    <m:r>
                      <a:rPr lang="en-US" sz="20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intersects the vertical axis at the same point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165600"/>
                <a:ext cx="8534400" cy="40011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9"/>
                <a:stretch>
                  <a:fillRect l="-71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648319" y="4800600"/>
                <a:ext cx="8086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319" y="4800600"/>
                <a:ext cx="808683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601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854476" y="4800600"/>
                <a:ext cx="5654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476" y="4800600"/>
                <a:ext cx="565475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9677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04800" y="5410200"/>
                <a:ext cx="8534400" cy="40011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u="sng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Property 4</a:t>
                </a:r>
                <a:r>
                  <a:rPr lang="en-US" sz="20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𝑀𝑅</m:t>
                    </m:r>
                    <m:r>
                      <a:rPr lang="en-US" sz="20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 intersects the horizontal axis at half the distance as does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410200"/>
                <a:ext cx="8534400" cy="400110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2"/>
                <a:stretch>
                  <a:fillRect l="-714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81000" y="6096000"/>
                <a:ext cx="13241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0=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96000"/>
                <a:ext cx="1324144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4147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966437" y="6096000"/>
                <a:ext cx="10809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0=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437" y="6096000"/>
                <a:ext cx="1080937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5085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276600" y="2209800"/>
                <a:ext cx="1384417" cy="643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]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209800"/>
                <a:ext cx="1384417" cy="64312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724400" y="2209800"/>
                <a:ext cx="1831784" cy="643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𝑏𝑄</m:t>
                              </m:r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𝑄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]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209800"/>
                <a:ext cx="1831784" cy="64312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604413" y="2378333"/>
                <a:ext cx="12441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𝑏𝑄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413" y="2378333"/>
                <a:ext cx="1244187" cy="307777"/>
              </a:xfrm>
              <a:prstGeom prst="rect">
                <a:avLst/>
              </a:prstGeom>
              <a:blipFill rotWithShape="0">
                <a:blip r:embed="rId17"/>
                <a:stretch>
                  <a:fillRect l="-1463" r="-5366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>
            <a:off x="6858000" y="2313311"/>
            <a:ext cx="1038829" cy="42988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905000" y="3482255"/>
                <a:ext cx="1580946" cy="632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−2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𝑏𝑄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]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482255"/>
                <a:ext cx="1580946" cy="63254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505200" y="3639745"/>
                <a:ext cx="8062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=−2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639745"/>
                <a:ext cx="806246" cy="307777"/>
              </a:xfrm>
              <a:prstGeom prst="rect">
                <a:avLst/>
              </a:prstGeom>
              <a:blipFill rotWithShape="0">
                <a:blip r:embed="rId19"/>
                <a:stretch>
                  <a:fillRect l="-2273" r="-6818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562600" y="3482255"/>
                <a:ext cx="1438279" cy="632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𝑏𝑄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]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482255"/>
                <a:ext cx="1438279" cy="63254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010400" y="3649654"/>
                <a:ext cx="6635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649654"/>
                <a:ext cx="663579" cy="307777"/>
              </a:xfrm>
              <a:prstGeom prst="rect">
                <a:avLst/>
              </a:prstGeom>
              <a:blipFill rotWithShape="0">
                <a:blip r:embed="rId21"/>
                <a:stretch>
                  <a:fillRect l="-2752" r="-825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3702659" y="3588597"/>
            <a:ext cx="773887" cy="42988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226506" y="3588597"/>
            <a:ext cx="510501" cy="42988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465002" y="4800600"/>
                <a:ext cx="1394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×0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002" y="4800600"/>
                <a:ext cx="1394613" cy="307777"/>
              </a:xfrm>
              <a:prstGeom prst="rect">
                <a:avLst/>
              </a:prstGeom>
              <a:blipFill rotWithShape="0">
                <a:blip r:embed="rId22"/>
                <a:stretch>
                  <a:fillRect l="-1310" r="-393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886200" y="4800600"/>
                <a:ext cx="476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800600"/>
                <a:ext cx="476669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5128" r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453654" y="4800600"/>
                <a:ext cx="12519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×0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654" y="4800600"/>
                <a:ext cx="1251946" cy="307777"/>
              </a:xfrm>
              <a:prstGeom prst="rect">
                <a:avLst/>
              </a:prstGeom>
              <a:blipFill rotWithShape="0">
                <a:blip r:embed="rId24"/>
                <a:stretch>
                  <a:fillRect l="-1951" r="-439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762331" y="4800600"/>
                <a:ext cx="476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331" y="4800600"/>
                <a:ext cx="476669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3797" r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4061499" y="4767141"/>
            <a:ext cx="358101" cy="42988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957099" y="4767141"/>
            <a:ext cx="358101" cy="42988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676400" y="6096000"/>
                <a:ext cx="12441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𝑏𝑄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096000"/>
                <a:ext cx="1244187" cy="307777"/>
              </a:xfrm>
              <a:prstGeom prst="rect">
                <a:avLst/>
              </a:prstGeom>
              <a:blipFill rotWithShape="0">
                <a:blip r:embed="rId25"/>
                <a:stretch>
                  <a:fillRect l="-1471" r="-5882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895600" y="6096000"/>
                <a:ext cx="17255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/(2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096000"/>
                <a:ext cx="1725537" cy="307777"/>
              </a:xfrm>
              <a:prstGeom prst="rect">
                <a:avLst/>
              </a:prstGeom>
              <a:blipFill rotWithShape="0">
                <a:blip r:embed="rId26"/>
                <a:stretch>
                  <a:fillRect l="-2120" r="-4594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054490" y="6096000"/>
                <a:ext cx="1101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𝑏𝑄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490" y="6096000"/>
                <a:ext cx="1101519" cy="307777"/>
              </a:xfrm>
              <a:prstGeom prst="rect">
                <a:avLst/>
              </a:prstGeom>
              <a:blipFill rotWithShape="0">
                <a:blip r:embed="rId27"/>
                <a:stretch>
                  <a:fillRect l="-1657" r="-663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162800" y="6096000"/>
                <a:ext cx="13712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6096000"/>
                <a:ext cx="1371273" cy="307777"/>
              </a:xfrm>
              <a:prstGeom prst="rect">
                <a:avLst/>
              </a:prstGeom>
              <a:blipFill rotWithShape="0">
                <a:blip r:embed="rId28"/>
                <a:stretch>
                  <a:fillRect l="-2667" r="-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3272617" y="6041520"/>
            <a:ext cx="1355311" cy="42988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483889" y="6041520"/>
            <a:ext cx="1126711" cy="42988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7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5" grpId="0"/>
      <p:bldP spid="36" grpId="0"/>
      <p:bldP spid="42" grpId="0"/>
      <p:bldP spid="43" grpId="0"/>
      <p:bldP spid="44" grpId="0"/>
      <p:bldP spid="46" grpId="0"/>
      <p:bldP spid="65" grpId="0"/>
      <p:bldP spid="66" grpId="0"/>
      <p:bldP spid="67" grpId="0"/>
      <p:bldP spid="68" grpId="0"/>
      <p:bldP spid="69" grpId="0"/>
      <p:bldP spid="70" grpId="0"/>
      <p:bldP spid="71" grpId="0" animBg="1"/>
      <p:bldP spid="72" grpId="0"/>
      <p:bldP spid="73" grpId="0"/>
      <p:bldP spid="74" grpId="0"/>
      <p:bldP spid="75" grpId="0"/>
      <p:bldP spid="76" grpId="0" animBg="1"/>
      <p:bldP spid="77" grpId="0" animBg="1"/>
      <p:bldP spid="78" grpId="0"/>
      <p:bldP spid="79" grpId="0"/>
      <p:bldP spid="80" grpId="0"/>
      <p:bldP spid="81" grpId="0"/>
      <p:bldP spid="82" grpId="0" animBg="1"/>
      <p:bldP spid="83" grpId="0" animBg="1"/>
      <p:bldP spid="84" grpId="0"/>
      <p:bldP spid="85" grpId="0"/>
      <p:bldP spid="86" grpId="0"/>
      <p:bldP spid="87" grpId="0"/>
      <p:bldP spid="88" grpId="0" animBg="1"/>
      <p:bldP spid="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572001" y="1933212"/>
            <a:ext cx="0" cy="3607161"/>
          </a:xfrm>
          <a:prstGeom prst="line">
            <a:avLst/>
          </a:prstGeom>
          <a:ln w="38100">
            <a:solidFill>
              <a:schemeClr val="bg2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6375581" y="3736793"/>
            <a:ext cx="0" cy="3607161"/>
          </a:xfrm>
          <a:prstGeom prst="line">
            <a:avLst/>
          </a:prstGeom>
          <a:ln w="38100">
            <a:solidFill>
              <a:schemeClr val="bg2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572001" y="2652349"/>
            <a:ext cx="2895599" cy="2888023"/>
          </a:xfrm>
          <a:prstGeom prst="lin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179162" y="5401873"/>
                <a:ext cx="4356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162" y="5401873"/>
                <a:ext cx="435691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038600" y="1524000"/>
                <a:ext cx="10668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𝒑</m:t>
                      </m:r>
                      <m:r>
                        <a:rPr lang="en-US" b="1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𝑜𝑟</m:t>
                      </m:r>
                      <m:r>
                        <a:rPr lang="en-US" b="1" i="1" smtClean="0">
                          <a:latin typeface="Cambria Math" charset="0"/>
                        </a:rPr>
                        <m:t> </m:t>
                      </m:r>
                      <m:r>
                        <a:rPr lang="en-US" b="1" i="1" smtClean="0">
                          <a:latin typeface="Cambria Math" charset="0"/>
                        </a:rPr>
                        <m:t>𝑴𝑹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524000"/>
                <a:ext cx="1066800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144444" b="-18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1172" y="1575143"/>
                <a:ext cx="229332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𝑏𝑄</m:t>
                      </m:r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72" y="1575143"/>
                <a:ext cx="229332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51172" y="2125541"/>
                <a:ext cx="237443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=0⟹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72" y="2125541"/>
                <a:ext cx="237443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51172" y="2675939"/>
                <a:ext cx="268310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=0⟹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72" y="2675939"/>
                <a:ext cx="2683107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51172" y="3699804"/>
                <a:ext cx="2726644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charset="0"/>
                        </a:rPr>
                        <m:t>−2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𝑏𝑄</m:t>
                      </m:r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72" y="3699804"/>
                <a:ext cx="2726644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51172" y="4250202"/>
                <a:ext cx="264944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=0⟹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𝑀𝑅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72" y="4250202"/>
                <a:ext cx="2649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51172" y="4800600"/>
                <a:ext cx="345985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𝑀𝑅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=0⟹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/(2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72" y="4800600"/>
                <a:ext cx="3459858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4572000" y="2675939"/>
            <a:ext cx="1627511" cy="2864433"/>
          </a:xfrm>
          <a:prstGeom prst="line">
            <a:avLst/>
          </a:prstGeom>
          <a:ln w="381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166623" y="2507087"/>
                <a:ext cx="4356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623" y="2507087"/>
                <a:ext cx="435691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>
            <a:spLocks noChangeAspect="1"/>
          </p:cNvSpPr>
          <p:nvPr/>
        </p:nvSpPr>
        <p:spPr>
          <a:xfrm>
            <a:off x="4517136" y="2633472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318722" y="5623435"/>
                <a:ext cx="297755" cy="472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722" y="5623435"/>
                <a:ext cx="297755" cy="4725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/>
          <p:cNvSpPr>
            <a:spLocks noChangeAspect="1"/>
          </p:cNvSpPr>
          <p:nvPr/>
        </p:nvSpPr>
        <p:spPr>
          <a:xfrm>
            <a:off x="7391400" y="5486400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29528" y="5486400"/>
            <a:ext cx="118872" cy="11887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050633" y="5623435"/>
                <a:ext cx="297755" cy="472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633" y="5623435"/>
                <a:ext cx="297755" cy="4725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34818" y="3957860"/>
                <a:ext cx="4356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818" y="3957860"/>
                <a:ext cx="43569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9444" r="-402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876800" y="4676588"/>
                <a:ext cx="7888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𝑴𝑹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676588"/>
                <a:ext cx="788845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6202" r="-1085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70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5" grpId="0"/>
      <p:bldP spid="56" grpId="0"/>
      <p:bldP spid="60" grpId="0"/>
      <p:bldP spid="9" grpId="0" animBg="1"/>
      <p:bldP spid="62" grpId="0"/>
      <p:bldP spid="63" grpId="0" animBg="1"/>
      <p:bldP spid="64" grpId="0" animBg="1"/>
      <p:bldP spid="90" grpId="0"/>
      <p:bldP spid="91" grpId="0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" y="1001524"/>
            <a:ext cx="8077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following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inverse demand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cost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functions: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36910" y="1752600"/>
                <a:ext cx="223029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=24−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910" y="1752600"/>
                <a:ext cx="223029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53000" y="1752600"/>
                <a:ext cx="240867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 charset="0"/>
                        </a:rPr>
                        <m:t>+12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752600"/>
                <a:ext cx="2408673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427426" y="3728014"/>
                <a:ext cx="19616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𝑀𝐶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426" y="3728014"/>
                <a:ext cx="1961691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174" r="-372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427425" y="2560766"/>
                <a:ext cx="21028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=24−2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425" y="2560766"/>
                <a:ext cx="210288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029" r="-289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27426" y="3144390"/>
                <a:ext cx="15037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𝑀𝐶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426" y="3144390"/>
                <a:ext cx="150374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239" r="-4049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27426" y="6065966"/>
                <a:ext cx="26845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426" y="6065966"/>
                <a:ext cx="2684581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454" r="-2721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3399" y="2514600"/>
            <a:ext cx="274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Marginal Revenue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3399" y="3098800"/>
            <a:ext cx="274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Marginal Cost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399" y="3683000"/>
            <a:ext cx="274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Optimal Quantity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399" y="4267200"/>
            <a:ext cx="274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Optimal Price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3399" y="4851400"/>
            <a:ext cx="274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Optimal Revenue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3399" y="5435600"/>
            <a:ext cx="274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Optimal Cost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3399" y="6019800"/>
            <a:ext cx="274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Profit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360304" y="3728013"/>
                <a:ext cx="20178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r>
                        <a:rPr lang="en-US" sz="2000" i="1">
                          <a:latin typeface="Cambria Math" charset="0"/>
                        </a:rPr>
                        <m:t>24−2</m:t>
                      </m:r>
                      <m:r>
                        <a:rPr lang="en-US" sz="2000" i="1">
                          <a:latin typeface="Cambria Math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</a:rPr>
                        <m:t>2</m:t>
                      </m:r>
                      <m:r>
                        <a:rPr lang="en-US" sz="2000" i="1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304" y="3728013"/>
                <a:ext cx="2017860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511" r="-3021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354239" y="3728012"/>
                <a:ext cx="12032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⟺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239" y="3728012"/>
                <a:ext cx="1203278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525" r="-3535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427426" y="4317560"/>
                <a:ext cx="15831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(6)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426" y="4317560"/>
                <a:ext cx="1583126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1923" r="-3462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990171" y="4317560"/>
                <a:ext cx="1688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=24−6=18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171" y="4317560"/>
                <a:ext cx="1688667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1083" r="-2527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427426" y="4892843"/>
                <a:ext cx="31500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latin typeface="Cambria Math" charset="0"/>
                        </a:rPr>
                        <m:t>𝑝</m:t>
                      </m:r>
                      <m:r>
                        <a:rPr lang="en-US" sz="2000" i="1">
                          <a:latin typeface="Cambria Math" charset="0"/>
                        </a:rPr>
                        <m:t>(6)×6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426" y="4892843"/>
                <a:ext cx="3150093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1161" r="-135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553200" y="4892843"/>
                <a:ext cx="17077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=18</m:t>
                      </m:r>
                      <m:r>
                        <a:rPr lang="en-US" sz="2000" i="1">
                          <a:latin typeface="Cambria Math" charset="0"/>
                        </a:rPr>
                        <m:t>×6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=108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892843"/>
                <a:ext cx="1707712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714" r="-2500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427426" y="5486542"/>
                <a:ext cx="15806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(6)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426" y="5486542"/>
                <a:ext cx="1580689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3077" r="-4615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010552" y="5486542"/>
                <a:ext cx="18083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6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+12=48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552" y="5486542"/>
                <a:ext cx="1808316" cy="307777"/>
              </a:xfrm>
              <a:prstGeom prst="rect">
                <a:avLst/>
              </a:prstGeom>
              <a:blipFill rotWithShape="0">
                <a:blip r:embed="rId16"/>
                <a:stretch>
                  <a:fillRect l="-1010" r="-2357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112007" y="6065966"/>
                <a:ext cx="19740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=108−48=60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007" y="6065966"/>
                <a:ext cx="1974002" cy="307777"/>
              </a:xfrm>
              <a:prstGeom prst="rect">
                <a:avLst/>
              </a:prstGeom>
              <a:blipFill rotWithShape="0">
                <a:blip r:embed="rId17"/>
                <a:stretch>
                  <a:fillRect l="-929" r="-2477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/>
        </p:nvSpPr>
        <p:spPr>
          <a:xfrm>
            <a:off x="4552281" y="2494914"/>
            <a:ext cx="978028" cy="42988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504886" y="3073486"/>
            <a:ext cx="503229" cy="42988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7726371" y="3684911"/>
            <a:ext cx="884229" cy="42988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301585" y="4253518"/>
            <a:ext cx="503229" cy="42988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726371" y="4821621"/>
            <a:ext cx="655629" cy="42988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427223" y="5443794"/>
            <a:ext cx="503229" cy="42988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678977" y="6004909"/>
            <a:ext cx="503229" cy="429889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1" grpId="0"/>
      <p:bldP spid="46" grpId="0"/>
      <p:bldP spid="49" grpId="0"/>
      <p:bldP spid="58" grpId="0"/>
      <p:bldP spid="76" grpId="0"/>
      <p:bldP spid="78" grpId="0"/>
      <p:bldP spid="87" grpId="0"/>
      <p:bldP spid="88" grpId="0"/>
      <p:bldP spid="89" grpId="0"/>
      <p:bldP spid="93" grpId="0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3" name="Picture 32" descr="Fig11.3_Step_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838200"/>
            <a:ext cx="377825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 descr="Fig11.3_Step_B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838200"/>
            <a:ext cx="377825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 descr="Fig11.3_Step_C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838200"/>
            <a:ext cx="377825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5" descr="Fig11.3_Step_D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838200"/>
            <a:ext cx="377825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 descr="Fig11.3_Step_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838200"/>
            <a:ext cx="377825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 descr="Fig11.3_Step_F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838200"/>
            <a:ext cx="377825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81000" y="990600"/>
                <a:ext cx="18544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+12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90600"/>
                <a:ext cx="1854417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2632" r="-2303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81000" y="1615987"/>
                <a:ext cx="15037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𝑀𝐶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15987"/>
                <a:ext cx="1503745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3252" r="-406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 rot="20915241">
            <a:off x="1633184" y="1340225"/>
            <a:ext cx="848430" cy="338554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81000" y="2241374"/>
                <a:ext cx="2000740" cy="632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𝐴𝑉𝐶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𝑉𝐶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41374"/>
                <a:ext cx="2000740" cy="63203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81000" y="3191017"/>
                <a:ext cx="1680140" cy="632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𝐴𝐶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191017"/>
                <a:ext cx="1680140" cy="6320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362200" y="2230871"/>
                <a:ext cx="1149867" cy="663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2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𝑄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230871"/>
                <a:ext cx="1149867" cy="6633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 rot="20915241">
            <a:off x="3248237" y="2110048"/>
            <a:ext cx="863046" cy="338554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057400" y="3158981"/>
                <a:ext cx="2333266" cy="663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charset="0"/>
                            </a:rPr>
                            <m:t>+12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𝑄</m:t>
                          </m:r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12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158981"/>
                <a:ext cx="2333266" cy="6633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 rot="20915241">
            <a:off x="3335504" y="2895004"/>
            <a:ext cx="1037837" cy="338554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U-Shaped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81000" y="4140660"/>
                <a:ext cx="17170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=24−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140660"/>
                <a:ext cx="1717008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2847" r="-355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81000" y="4766047"/>
                <a:ext cx="21028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𝑀𝑅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=24−2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𝑄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766047"/>
                <a:ext cx="2102883" cy="307777"/>
              </a:xfrm>
              <a:prstGeom prst="rect">
                <a:avLst/>
              </a:prstGeom>
              <a:blipFill rotWithShape="0">
                <a:blip r:embed="rId16"/>
                <a:stretch>
                  <a:fillRect l="-2326" r="-2907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 rot="20915241">
            <a:off x="1896505" y="3846519"/>
            <a:ext cx="788046" cy="338554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 rot="20915241">
            <a:off x="2297035" y="4476906"/>
            <a:ext cx="778292" cy="338554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Linear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6156960" y="2560320"/>
            <a:ext cx="91440" cy="914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804231" y="3570499"/>
                <a:ext cx="2890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𝑸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231" y="3570499"/>
                <a:ext cx="289053" cy="246221"/>
              </a:xfrm>
              <a:prstGeom prst="rect">
                <a:avLst/>
              </a:prstGeom>
              <a:blipFill rotWithShape="0">
                <a:blip r:embed="rId17"/>
                <a:stretch>
                  <a:fillRect l="-1875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093284" y="3570499"/>
            <a:ext cx="218791" cy="218791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1224" y="2029968"/>
            <a:ext cx="218791" cy="218791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 rot="20820746">
                <a:off x="4648200" y="2029968"/>
                <a:ext cx="5856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𝒑</m:t>
                          </m:r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𝑸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20746">
                <a:off x="4648200" y="2029968"/>
                <a:ext cx="585610" cy="246221"/>
              </a:xfrm>
              <a:prstGeom prst="rect">
                <a:avLst/>
              </a:prstGeom>
              <a:blipFill rotWithShape="0">
                <a:blip r:embed="rId18"/>
                <a:stretch>
                  <a:fillRect l="-3883" t="-1613" r="-13592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/>
          <p:cNvSpPr>
            <a:spLocks noChangeAspect="1"/>
          </p:cNvSpPr>
          <p:nvPr/>
        </p:nvSpPr>
        <p:spPr>
          <a:xfrm>
            <a:off x="6156960" y="2880360"/>
            <a:ext cx="9144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221224" y="2816684"/>
            <a:ext cx="218791" cy="218791"/>
          </a:xfrm>
          <a:prstGeom prst="ellipse">
            <a:avLst/>
          </a:pr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rot="20820746">
                <a:off x="4514215" y="2730961"/>
                <a:ext cx="7234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𝑨𝑪</m:t>
                          </m:r>
                          <m: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𝑸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20746">
                <a:off x="4514215" y="2730961"/>
                <a:ext cx="723468" cy="246221"/>
              </a:xfrm>
              <a:prstGeom prst="rect">
                <a:avLst/>
              </a:prstGeom>
              <a:blipFill rotWithShape="0">
                <a:blip r:embed="rId19"/>
                <a:stretch>
                  <a:fillRect l="-3968" t="-2985" r="-11111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1000" y="5391434"/>
                <a:ext cx="20424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=24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391434"/>
                <a:ext cx="2042482" cy="307777"/>
              </a:xfrm>
              <a:prstGeom prst="rect">
                <a:avLst/>
              </a:prstGeom>
              <a:blipFill rotWithShape="0">
                <a:blip r:embed="rId20"/>
                <a:stretch>
                  <a:fillRect l="-2388" r="-29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81000" y="6016823"/>
                <a:ext cx="29560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=−12+24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−2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16823"/>
                <a:ext cx="2956002" cy="307777"/>
              </a:xfrm>
              <a:prstGeom prst="rect">
                <a:avLst/>
              </a:prstGeom>
              <a:blipFill rotWithShape="0">
                <a:blip r:embed="rId21"/>
                <a:stretch>
                  <a:fillRect l="-620" r="-20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 rot="20915241">
            <a:off x="2293325" y="5144231"/>
            <a:ext cx="1094386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Inverse</a:t>
            </a:r>
          </a:p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U-Shaped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20915241">
            <a:off x="3169843" y="5724435"/>
            <a:ext cx="1136427" cy="58477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Inverse</a:t>
            </a:r>
          </a:p>
          <a:p>
            <a:pPr algn="ctr"/>
            <a:r>
              <a:rPr lang="en-US" sz="1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U-Shaped</a:t>
            </a:r>
            <a:endParaRPr lang="en-US" sz="1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791200" y="6306468"/>
                <a:ext cx="2890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𝑸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6306468"/>
                <a:ext cx="289053" cy="246221"/>
              </a:xfrm>
              <a:prstGeom prst="rect">
                <a:avLst/>
              </a:prstGeom>
              <a:blipFill rotWithShape="0">
                <a:blip r:embed="rId22"/>
                <a:stretch>
                  <a:fillRect l="-1914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/>
          <p:cNvSpPr/>
          <p:nvPr/>
        </p:nvSpPr>
        <p:spPr>
          <a:xfrm>
            <a:off x="6080253" y="6306468"/>
            <a:ext cx="218791" cy="218791"/>
          </a:xfrm>
          <a:prstGeom prst="ellipse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07940" y="6306468"/>
            <a:ext cx="218791" cy="218791"/>
          </a:xfrm>
          <a:prstGeom prst="ellipse">
            <a:avLst/>
          </a:prstGeom>
          <a:solidFill>
            <a:srgbClr val="7030A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 rot="20686411">
                <a:off x="6952856" y="6422608"/>
                <a:ext cx="7792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𝑴𝑹</m:t>
                      </m:r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𝟎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86411">
                <a:off x="6952856" y="6422608"/>
                <a:ext cx="779252" cy="246221"/>
              </a:xfrm>
              <a:prstGeom prst="rect">
                <a:avLst/>
              </a:prstGeom>
              <a:blipFill rotWithShape="0">
                <a:blip r:embed="rId23"/>
                <a:stretch>
                  <a:fillRect l="-3704" r="-4444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/>
          <p:cNvSpPr>
            <a:spLocks noChangeAspect="1"/>
          </p:cNvSpPr>
          <p:nvPr/>
        </p:nvSpPr>
        <p:spPr>
          <a:xfrm>
            <a:off x="6156960" y="5471160"/>
            <a:ext cx="9144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221224" y="5410200"/>
            <a:ext cx="218791" cy="218791"/>
          </a:xfrm>
          <a:prstGeom prst="ellipse">
            <a:avLst/>
          </a:prstGeom>
          <a:solidFill>
            <a:srgbClr val="FFC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 rot="20820746">
                <a:off x="4645991" y="5482023"/>
                <a:ext cx="59170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FF93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FF93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  <m:r>
                            <a:rPr lang="en-US" sz="1600" b="1" i="1" smtClean="0">
                              <a:solidFill>
                                <a:srgbClr val="FF9300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FF9300"/>
                              </a:solidFill>
                              <a:latin typeface="Cambria Math" charset="0"/>
                            </a:rPr>
                            <m:t>𝑸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FF9300"/>
                              </a:solidFill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rgbClr val="FF93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20746">
                <a:off x="4645991" y="5482023"/>
                <a:ext cx="591709" cy="246221"/>
              </a:xfrm>
              <a:prstGeom prst="rect">
                <a:avLst/>
              </a:prstGeom>
              <a:blipFill rotWithShape="0">
                <a:blip r:embed="rId24"/>
                <a:stretch>
                  <a:fillRect l="-952" t="-1587" r="-14286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/>
          <p:cNvSpPr/>
          <p:nvPr/>
        </p:nvSpPr>
        <p:spPr>
          <a:xfrm>
            <a:off x="5221224" y="4326521"/>
            <a:ext cx="218791" cy="218791"/>
          </a:xfrm>
          <a:prstGeom prst="ellipse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 rot="20820746">
                <a:off x="4592100" y="4863941"/>
                <a:ext cx="591709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𝑹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𝑸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20746">
                <a:off x="4592100" y="4863941"/>
                <a:ext cx="591709" cy="246221"/>
              </a:xfrm>
              <a:prstGeom prst="rect">
                <a:avLst/>
              </a:prstGeom>
              <a:blipFill rotWithShape="0">
                <a:blip r:embed="rId25"/>
                <a:stretch>
                  <a:fillRect l="-5769" t="-1613" r="-1442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/>
          <p:cNvSpPr>
            <a:spLocks noChangeAspect="1"/>
          </p:cNvSpPr>
          <p:nvPr/>
        </p:nvSpPr>
        <p:spPr>
          <a:xfrm>
            <a:off x="6964347" y="4389120"/>
            <a:ext cx="9144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221224" y="4844349"/>
            <a:ext cx="218791" cy="218791"/>
          </a:xfrm>
          <a:prstGeom prst="ellipse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6143928" y="4910719"/>
            <a:ext cx="9144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4" grpId="0" animBg="1"/>
      <p:bldP spid="62" grpId="0"/>
      <p:bldP spid="5" grpId="0" animBg="1"/>
      <p:bldP spid="63" grpId="0" animBg="1"/>
      <p:bldP spid="64" grpId="0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/>
      <p:bldP spid="73" grpId="0" animBg="1"/>
      <p:bldP spid="74" grpId="0" animBg="1"/>
      <p:bldP spid="75" grpId="0"/>
      <p:bldP spid="77" grpId="0" animBg="1"/>
      <p:bldP spid="79" grpId="0" animBg="1"/>
      <p:bldP spid="80" grpId="0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Template_Perloff">
  <a:themeElements>
    <a:clrScheme name="Pearson_PowerPoint_Template_Beka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arson_PowerPoint_Template_Bekae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arson_PowerPoint_Template_Bekae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Template_Perloff.pot</Template>
  <TotalTime>28635</TotalTime>
  <Words>3849</Words>
  <Application>Microsoft Macintosh PowerPoint</Application>
  <PresentationFormat>On-screen Show (4:3)</PresentationFormat>
  <Paragraphs>788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Bold</vt:lpstr>
      <vt:lpstr>Arial Italic</vt:lpstr>
      <vt:lpstr>Calibri</vt:lpstr>
      <vt:lpstr>Cambria Math</vt:lpstr>
      <vt:lpstr>Times New Roman</vt:lpstr>
      <vt:lpstr>Verdana</vt:lpstr>
      <vt:lpstr>ヒラギノ角ゴ Pro W3</vt:lpstr>
      <vt:lpstr>Template_Perloff</vt:lpstr>
      <vt:lpstr>PowerPoint Presentation</vt:lpstr>
      <vt:lpstr>PowerPoint Presentation</vt:lpstr>
      <vt:lpstr>Monopoly</vt:lpstr>
      <vt:lpstr>Profit Maximization</vt:lpstr>
      <vt:lpstr>Marginal Revenue &amp; Demand Curves</vt:lpstr>
      <vt:lpstr>Linear Inverse Demand</vt:lpstr>
      <vt:lpstr>Graphical Analysis</vt:lpstr>
      <vt:lpstr>Example</vt:lpstr>
      <vt:lpstr>Graphical Analysis</vt:lpstr>
      <vt:lpstr>Application</vt:lpstr>
      <vt:lpstr>Application (cont.)</vt:lpstr>
      <vt:lpstr>Application (cont.)</vt:lpstr>
      <vt:lpstr>Effects of a Shift of Demand Curve</vt:lpstr>
      <vt:lpstr>MR Curve &amp; Price Elasticity of Demand</vt:lpstr>
      <vt:lpstr>Graphical Analysis</vt:lpstr>
      <vt:lpstr>Example</vt:lpstr>
      <vt:lpstr>Market Power &amp; Shape of Demand Curve</vt:lpstr>
      <vt:lpstr>Lerner Index</vt:lpstr>
      <vt:lpstr>Example</vt:lpstr>
      <vt:lpstr>Effects of Market Power on Welfare </vt:lpstr>
      <vt:lpstr>Specific Taxes and Monopoly</vt:lpstr>
      <vt:lpstr>Causes of Monopolies</vt:lpstr>
      <vt:lpstr>Example</vt:lpstr>
      <vt:lpstr>Example (cont.)</vt:lpstr>
      <vt:lpstr>Government Actions that Reduce Market Power</vt:lpstr>
      <vt:lpstr>Optimal Price Regulation</vt:lpstr>
      <vt:lpstr>Non Optimal Price Regulation</vt:lpstr>
      <vt:lpstr>Price Regulation &amp; Natural Monopoly</vt:lpstr>
      <vt:lpstr>Monopsony</vt:lpstr>
      <vt:lpstr>Profit Maximization</vt:lpstr>
      <vt:lpstr>Marginal Expenditure &amp; Supply Curves</vt:lpstr>
      <vt:lpstr>Graphical Analysis</vt:lpstr>
      <vt:lpstr>Welfare Effects of Monopsony</vt:lpstr>
      <vt:lpstr>Minimum Wage &amp; Monopsony</vt:lpstr>
      <vt:lpstr>THE END</vt:lpstr>
    </vt:vector>
  </TitlesOfParts>
  <Manager/>
  <Company>Copyright ©2014 Pearson Education, Inc. All rights reserved.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subject>Microeconomics Theory and Applications with Calculus, 3e</dc:subject>
  <dc:creator>Jeffrey M. Perloff</dc:creator>
  <cp:keywords/>
  <dc:description/>
  <cp:lastModifiedBy>Microsoft Office User</cp:lastModifiedBy>
  <cp:revision>2409</cp:revision>
  <cp:lastPrinted>2016-01-28T01:47:07Z</cp:lastPrinted>
  <dcterms:created xsi:type="dcterms:W3CDTF">2013-06-06T11:47:38Z</dcterms:created>
  <dcterms:modified xsi:type="dcterms:W3CDTF">2019-03-04T18:15:20Z</dcterms:modified>
  <cp:category/>
</cp:coreProperties>
</file>