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9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57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4"/>
    <p:restoredTop sz="96291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3/14/19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002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735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094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960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975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2632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8336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2237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394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337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8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5752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2934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8555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9204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8835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6503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932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284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847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7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256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68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7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047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4" Type="http://schemas.openxmlformats.org/officeDocument/2006/relationships/image" Target="../media/image610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20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90.png"/><Relationship Id="rId4" Type="http://schemas.openxmlformats.org/officeDocument/2006/relationships/image" Target="../media/image3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20" Type="http://schemas.openxmlformats.org/officeDocument/2006/relationships/image" Target="../media/image111.png"/><Relationship Id="rId21" Type="http://schemas.openxmlformats.org/officeDocument/2006/relationships/image" Target="../media/image112.png"/><Relationship Id="rId22" Type="http://schemas.openxmlformats.org/officeDocument/2006/relationships/image" Target="../media/image113.png"/><Relationship Id="rId23" Type="http://schemas.openxmlformats.org/officeDocument/2006/relationships/image" Target="../media/image114.png"/><Relationship Id="rId24" Type="http://schemas.openxmlformats.org/officeDocument/2006/relationships/image" Target="../media/image115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25" Type="http://schemas.openxmlformats.org/officeDocument/2006/relationships/image" Target="../media/image138.png"/><Relationship Id="rId26" Type="http://schemas.openxmlformats.org/officeDocument/2006/relationships/image" Target="../media/image139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Relationship Id="rId18" Type="http://schemas.openxmlformats.org/officeDocument/2006/relationships/image" Target="../media/image218.png"/><Relationship Id="rId19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png"/><Relationship Id="rId20" Type="http://schemas.openxmlformats.org/officeDocument/2006/relationships/image" Target="../media/image236.png"/><Relationship Id="rId21" Type="http://schemas.openxmlformats.org/officeDocument/2006/relationships/image" Target="../media/image237.png"/><Relationship Id="rId22" Type="http://schemas.openxmlformats.org/officeDocument/2006/relationships/image" Target="../media/image238.png"/><Relationship Id="rId23" Type="http://schemas.openxmlformats.org/officeDocument/2006/relationships/image" Target="../media/image239.png"/><Relationship Id="rId24" Type="http://schemas.openxmlformats.org/officeDocument/2006/relationships/image" Target="../media/image240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Relationship Id="rId12" Type="http://schemas.openxmlformats.org/officeDocument/2006/relationships/image" Target="../media/image228.png"/><Relationship Id="rId13" Type="http://schemas.openxmlformats.org/officeDocument/2006/relationships/image" Target="../media/image229.png"/><Relationship Id="rId14" Type="http://schemas.openxmlformats.org/officeDocument/2006/relationships/image" Target="../media/image230.png"/><Relationship Id="rId15" Type="http://schemas.openxmlformats.org/officeDocument/2006/relationships/image" Target="../media/image231.png"/><Relationship Id="rId16" Type="http://schemas.openxmlformats.org/officeDocument/2006/relationships/image" Target="../media/image232.png"/><Relationship Id="rId17" Type="http://schemas.openxmlformats.org/officeDocument/2006/relationships/image" Target="../media/image233.png"/><Relationship Id="rId18" Type="http://schemas.openxmlformats.org/officeDocument/2006/relationships/image" Target="../media/image234.png"/><Relationship Id="rId19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8.png"/><Relationship Id="rId12" Type="http://schemas.openxmlformats.org/officeDocument/2006/relationships/image" Target="../media/image249.png"/><Relationship Id="rId13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9.png"/><Relationship Id="rId1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Relationship Id="rId6" Type="http://schemas.openxmlformats.org/officeDocument/2006/relationships/image" Target="../media/image254.png"/><Relationship Id="rId7" Type="http://schemas.openxmlformats.org/officeDocument/2006/relationships/image" Target="../media/image255.png"/><Relationship Id="rId8" Type="http://schemas.openxmlformats.org/officeDocument/2006/relationships/image" Target="../media/image256.png"/><Relationship Id="rId9" Type="http://schemas.openxmlformats.org/officeDocument/2006/relationships/image" Target="../media/image257.png"/><Relationship Id="rId10" Type="http://schemas.openxmlformats.org/officeDocument/2006/relationships/image" Target="../media/image25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png"/><Relationship Id="rId20" Type="http://schemas.openxmlformats.org/officeDocument/2006/relationships/image" Target="../media/image278.png"/><Relationship Id="rId21" Type="http://schemas.openxmlformats.org/officeDocument/2006/relationships/image" Target="../media/image279.png"/><Relationship Id="rId22" Type="http://schemas.openxmlformats.org/officeDocument/2006/relationships/image" Target="../media/image280.png"/><Relationship Id="rId10" Type="http://schemas.openxmlformats.org/officeDocument/2006/relationships/image" Target="../media/image268.png"/><Relationship Id="rId11" Type="http://schemas.openxmlformats.org/officeDocument/2006/relationships/image" Target="../media/image269.png"/><Relationship Id="rId12" Type="http://schemas.openxmlformats.org/officeDocument/2006/relationships/image" Target="../media/image270.png"/><Relationship Id="rId13" Type="http://schemas.openxmlformats.org/officeDocument/2006/relationships/image" Target="../media/image271.png"/><Relationship Id="rId14" Type="http://schemas.openxmlformats.org/officeDocument/2006/relationships/image" Target="../media/image272.png"/><Relationship Id="rId15" Type="http://schemas.openxmlformats.org/officeDocument/2006/relationships/image" Target="../media/image273.png"/><Relationship Id="rId16" Type="http://schemas.openxmlformats.org/officeDocument/2006/relationships/image" Target="../media/image274.png"/><Relationship Id="rId17" Type="http://schemas.openxmlformats.org/officeDocument/2006/relationships/image" Target="../media/image275.png"/><Relationship Id="rId18" Type="http://schemas.openxmlformats.org/officeDocument/2006/relationships/image" Target="../media/image276.png"/><Relationship Id="rId19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26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Pricing and Advertising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Perfect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Price Discrimination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&amp;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Welfare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7" name="Picture 5" descr="Fig12_02_step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5"/>
          <a:stretch/>
        </p:blipFill>
        <p:spPr bwMode="auto">
          <a:xfrm>
            <a:off x="3886200" y="1752599"/>
            <a:ext cx="4492625" cy="297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 descr="Fig12_02_step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5"/>
          <a:stretch/>
        </p:blipFill>
        <p:spPr bwMode="auto">
          <a:xfrm>
            <a:off x="3886200" y="1752599"/>
            <a:ext cx="4492625" cy="297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 descr="Fig12_02_step0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5"/>
          <a:stretch/>
        </p:blipFill>
        <p:spPr bwMode="auto">
          <a:xfrm>
            <a:off x="3886200" y="1752600"/>
            <a:ext cx="4492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/>
              <p:cNvSpPr>
                <a:spLocks noChangeArrowheads="1"/>
              </p:cNvSpPr>
              <p:nvPr/>
            </p:nvSpPr>
            <p:spPr bwMode="auto">
              <a:xfrm>
                <a:off x="5289608" y="5257800"/>
                <a:ext cx="9906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Competition,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en-US" b="1" dirty="0"/>
              </a:p>
            </p:txBody>
          </p:sp>
        </mc:Choice>
        <mc:Fallback>
          <p:sp>
            <p:nvSpPr>
              <p:cNvPr id="80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608" y="5257800"/>
                <a:ext cx="990600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6790" t="-32000" r="-617" b="-4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64"/>
              <p:cNvSpPr>
                <a:spLocks noChangeArrowheads="1"/>
              </p:cNvSpPr>
              <p:nvPr/>
            </p:nvSpPr>
            <p:spPr bwMode="auto">
              <a:xfrm>
                <a:off x="6618916" y="5257800"/>
                <a:ext cx="1039813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Single Price,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en-US" b="1" dirty="0"/>
              </a:p>
            </p:txBody>
          </p:sp>
        </mc:Choice>
        <mc:Fallback>
          <p:sp>
            <p:nvSpPr>
              <p:cNvPr id="88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8916" y="5257800"/>
                <a:ext cx="1039813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2941" t="-32000" b="-4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69"/>
              <p:cNvSpPr>
                <a:spLocks noChangeArrowheads="1"/>
              </p:cNvSpPr>
              <p:nvPr/>
            </p:nvSpPr>
            <p:spPr bwMode="auto">
              <a:xfrm>
                <a:off x="7835980" y="5105400"/>
                <a:ext cx="1108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Perfect Price</a:t>
                </a:r>
              </a:p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Discrimination</a:t>
                </a:r>
                <a:r>
                  <a:rPr lang="en-US" altLang="en-US" sz="1000" b="1" dirty="0" smtClean="0">
                    <a:solidFill>
                      <a:srgbClr val="000000"/>
                    </a:solidFill>
                    <a:latin typeface="Arial Bold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altLang="en-US" b="1" dirty="0"/>
              </a:p>
            </p:txBody>
          </p:sp>
        </mc:Choice>
        <mc:Fallback>
          <p:sp>
            <p:nvSpPr>
              <p:cNvPr id="89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5980" y="5105400"/>
                <a:ext cx="110870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143" t="-16000" r="-3297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70"/>
              <p:cNvSpPr>
                <a:spLocks noChangeArrowheads="1"/>
              </p:cNvSpPr>
              <p:nvPr/>
            </p:nvSpPr>
            <p:spPr bwMode="auto">
              <a:xfrm>
                <a:off x="3685281" y="5500688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90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5281" y="5500688"/>
                <a:ext cx="1306448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6075" t="-26923" r="-935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88"/>
              <p:cNvSpPr>
                <a:spLocks noChangeArrowheads="1"/>
              </p:cNvSpPr>
              <p:nvPr/>
            </p:nvSpPr>
            <p:spPr bwMode="auto">
              <a:xfrm>
                <a:off x="3685281" y="5721350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91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5281" y="5721350"/>
                <a:ext cx="1226298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6468" t="-32000" r="-149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111"/>
              <p:cNvSpPr>
                <a:spLocks noChangeArrowheads="1"/>
              </p:cNvSpPr>
              <p:nvPr/>
            </p:nvSpPr>
            <p:spPr bwMode="auto">
              <a:xfrm>
                <a:off x="3685281" y="5948363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Welfare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9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5281" y="5948363"/>
                <a:ext cx="1255537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6311" t="-32000" r="-291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ine 136"/>
          <p:cNvSpPr>
            <a:spLocks noChangeShapeType="1"/>
          </p:cNvSpPr>
          <p:nvPr/>
        </p:nvSpPr>
        <p:spPr bwMode="auto">
          <a:xfrm flipV="1">
            <a:off x="3524904" y="5907088"/>
            <a:ext cx="5430837" cy="4286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37"/>
          <p:cNvSpPr>
            <a:spLocks noChangeShapeType="1"/>
          </p:cNvSpPr>
          <p:nvPr/>
        </p:nvSpPr>
        <p:spPr bwMode="auto">
          <a:xfrm flipV="1">
            <a:off x="3524903" y="6400800"/>
            <a:ext cx="5437187" cy="1904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38"/>
          <p:cNvSpPr>
            <a:spLocks noChangeShapeType="1"/>
          </p:cNvSpPr>
          <p:nvPr/>
        </p:nvSpPr>
        <p:spPr bwMode="auto">
          <a:xfrm flipV="1">
            <a:off x="3524903" y="5453063"/>
            <a:ext cx="5437188" cy="1488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72"/>
              <p:cNvSpPr>
                <a:spLocks noChangeArrowheads="1"/>
              </p:cNvSpPr>
              <p:nvPr/>
            </p:nvSpPr>
            <p:spPr bwMode="auto">
              <a:xfrm>
                <a:off x="5457639" y="5500688"/>
                <a:ext cx="65453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9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7639" y="5500688"/>
                <a:ext cx="654538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3704" r="-370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5569297" y="5716087"/>
                <a:ext cx="40094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9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9297" y="5716087"/>
                <a:ext cx="400944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7692" r="-6154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5176209" y="5938837"/>
                <a:ext cx="118712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9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6209" y="5938837"/>
                <a:ext cx="1187120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2051" r="-102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72"/>
              <p:cNvSpPr>
                <a:spLocks noChangeArrowheads="1"/>
              </p:cNvSpPr>
              <p:nvPr/>
            </p:nvSpPr>
            <p:spPr bwMode="auto">
              <a:xfrm>
                <a:off x="6942842" y="5500688"/>
                <a:ext cx="12958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9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2842" y="5500688"/>
                <a:ext cx="129587" cy="169277"/>
              </a:xfrm>
              <a:prstGeom prst="rect">
                <a:avLst/>
              </a:prstGeom>
              <a:blipFill rotWithShape="0">
                <a:blip r:embed="rId15"/>
                <a:stretch>
                  <a:fillRect l="-28571" r="-2381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72"/>
              <p:cNvSpPr>
                <a:spLocks noChangeArrowheads="1"/>
              </p:cNvSpPr>
              <p:nvPr/>
            </p:nvSpPr>
            <p:spPr bwMode="auto">
              <a:xfrm>
                <a:off x="6797465" y="5712143"/>
                <a:ext cx="40562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10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7465" y="5712143"/>
                <a:ext cx="405624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7463" r="-4478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72"/>
              <p:cNvSpPr>
                <a:spLocks noChangeArrowheads="1"/>
              </p:cNvSpPr>
              <p:nvPr/>
            </p:nvSpPr>
            <p:spPr bwMode="auto">
              <a:xfrm>
                <a:off x="6675011" y="5938837"/>
                <a:ext cx="66524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10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5011" y="5938837"/>
                <a:ext cx="665247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4587" r="-367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72"/>
              <p:cNvSpPr>
                <a:spLocks noChangeArrowheads="1"/>
              </p:cNvSpPr>
              <p:nvPr/>
            </p:nvSpPr>
            <p:spPr bwMode="auto">
              <a:xfrm>
                <a:off x="8331820" y="5500688"/>
                <a:ext cx="123432" cy="1692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1820" y="5500688"/>
                <a:ext cx="123432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30000" r="-25000" b="-1071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72"/>
              <p:cNvSpPr>
                <a:spLocks noChangeArrowheads="1"/>
              </p:cNvSpPr>
              <p:nvPr/>
            </p:nvSpPr>
            <p:spPr bwMode="auto">
              <a:xfrm>
                <a:off x="7804480" y="5712143"/>
                <a:ext cx="118712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10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480" y="5712143"/>
                <a:ext cx="1187120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2051" r="-102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138"/>
          <p:cNvSpPr>
            <a:spLocks noChangeShapeType="1"/>
          </p:cNvSpPr>
          <p:nvPr/>
        </p:nvSpPr>
        <p:spPr bwMode="auto">
          <a:xfrm>
            <a:off x="6496703" y="5052265"/>
            <a:ext cx="2465388" cy="1300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64"/>
          <p:cNvSpPr>
            <a:spLocks noChangeArrowheads="1"/>
          </p:cNvSpPr>
          <p:nvPr/>
        </p:nvSpPr>
        <p:spPr bwMode="auto">
          <a:xfrm>
            <a:off x="7260291" y="4775288"/>
            <a:ext cx="8874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Monopoly</a:t>
            </a:r>
            <a:endParaRPr lang="en-US" altLang="en-US" b="1" dirty="0"/>
          </a:p>
        </p:txBody>
      </p:sp>
      <p:sp>
        <p:nvSpPr>
          <p:cNvPr id="110" name="Rectangle 111"/>
          <p:cNvSpPr>
            <a:spLocks noChangeArrowheads="1"/>
          </p:cNvSpPr>
          <p:nvPr/>
        </p:nvSpPr>
        <p:spPr bwMode="auto">
          <a:xfrm>
            <a:off x="3685281" y="6192491"/>
            <a:ext cx="9778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 dirty="0" smtClean="0">
                <a:solidFill>
                  <a:srgbClr val="000000"/>
                </a:solidFill>
              </a:rPr>
              <a:t>Deadweight Loss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87746" y="2438399"/>
            <a:ext cx="22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</a:t>
            </a:r>
            <a:endParaRPr lang="en-US" sz="11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687746" y="2801569"/>
            <a:ext cx="22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B</a:t>
            </a:r>
            <a:endParaRPr lang="en-US" sz="1100" b="1"/>
          </a:p>
        </p:txBody>
      </p:sp>
      <p:sp>
        <p:nvSpPr>
          <p:cNvPr id="112" name="TextBox 111"/>
          <p:cNvSpPr txBox="1"/>
          <p:nvPr/>
        </p:nvSpPr>
        <p:spPr>
          <a:xfrm>
            <a:off x="5536605" y="2843783"/>
            <a:ext cx="22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C</a:t>
            </a:r>
            <a:endParaRPr lang="en-US" sz="11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687746" y="3306159"/>
            <a:ext cx="22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</a:t>
            </a:r>
            <a:endParaRPr lang="en-US" sz="11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536605" y="3123403"/>
            <a:ext cx="22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</a:t>
            </a:r>
            <a:endParaRPr lang="en-US" sz="1100" b="1" dirty="0"/>
          </a:p>
        </p:txBody>
      </p:sp>
      <p:sp>
        <p:nvSpPr>
          <p:cNvPr id="115" name="Rectangle 114"/>
          <p:cNvSpPr/>
          <p:nvPr/>
        </p:nvSpPr>
        <p:spPr>
          <a:xfrm>
            <a:off x="6210200" y="2438399"/>
            <a:ext cx="343000" cy="26161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/>
          <p:cNvSpPr/>
          <p:nvPr/>
        </p:nvSpPr>
        <p:spPr>
          <a:xfrm>
            <a:off x="6166519" y="4234189"/>
            <a:ext cx="343000" cy="26161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7" name="TextBox 116"/>
          <p:cNvSpPr txBox="1"/>
          <p:nvPr/>
        </p:nvSpPr>
        <p:spPr>
          <a:xfrm>
            <a:off x="7891272" y="3837157"/>
            <a:ext cx="464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smtClean="0"/>
              <a:t>, </a:t>
            </a:r>
            <a:r>
              <a:rPr lang="en-US" sz="1000" i="1" dirty="0" err="1" smtClean="0"/>
              <a:t>p</a:t>
            </a:r>
            <a:r>
              <a:rPr lang="en-US" sz="1000" i="1" baseline="-25000" dirty="0" err="1" smtClean="0"/>
              <a:t>d</a:t>
            </a:r>
            <a:endParaRPr lang="en-US" sz="1000" i="1" baseline="-25000" dirty="0"/>
          </a:p>
        </p:txBody>
      </p:sp>
      <p:sp>
        <p:nvSpPr>
          <p:cNvPr id="118" name="Rectangle 117"/>
          <p:cNvSpPr/>
          <p:nvPr/>
        </p:nvSpPr>
        <p:spPr>
          <a:xfrm>
            <a:off x="7213644" y="3837158"/>
            <a:ext cx="1119143" cy="26161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Rectangle 118"/>
          <p:cNvSpPr/>
          <p:nvPr/>
        </p:nvSpPr>
        <p:spPr>
          <a:xfrm>
            <a:off x="5771000" y="4462271"/>
            <a:ext cx="439200" cy="23690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0" name="Rectangle 119"/>
          <p:cNvSpPr/>
          <p:nvPr/>
        </p:nvSpPr>
        <p:spPr>
          <a:xfrm>
            <a:off x="4067487" y="2989242"/>
            <a:ext cx="544584" cy="23690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5941061" y="3031963"/>
            <a:ext cx="182880" cy="182880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62425" y="2666999"/>
            <a:ext cx="249645" cy="23690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3" name="Rectangle 122"/>
          <p:cNvSpPr/>
          <p:nvPr/>
        </p:nvSpPr>
        <p:spPr>
          <a:xfrm>
            <a:off x="5471680" y="4462271"/>
            <a:ext cx="230793" cy="23690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5482874" y="2666999"/>
            <a:ext cx="182880" cy="182880"/>
          </a:xfrm>
          <a:prstGeom prst="ellips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72"/>
              <p:cNvSpPr>
                <a:spLocks noChangeArrowheads="1"/>
              </p:cNvSpPr>
              <p:nvPr/>
            </p:nvSpPr>
            <p:spPr bwMode="auto">
              <a:xfrm>
                <a:off x="5711259" y="6173687"/>
                <a:ext cx="11701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12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1259" y="6173687"/>
                <a:ext cx="117019" cy="169277"/>
              </a:xfrm>
              <a:prstGeom prst="rect">
                <a:avLst/>
              </a:prstGeom>
              <a:blipFill rotWithShape="0">
                <a:blip r:embed="rId19"/>
                <a:stretch>
                  <a:fillRect l="-31579" r="-26316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72"/>
              <p:cNvSpPr>
                <a:spLocks noChangeArrowheads="1"/>
              </p:cNvSpPr>
              <p:nvPr/>
            </p:nvSpPr>
            <p:spPr bwMode="auto">
              <a:xfrm>
                <a:off x="6804357" y="6173742"/>
                <a:ext cx="39183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12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4357" y="6173742"/>
                <a:ext cx="391839" cy="169277"/>
              </a:xfrm>
              <a:prstGeom prst="rect">
                <a:avLst/>
              </a:prstGeom>
              <a:blipFill rotWithShape="0">
                <a:blip r:embed="rId20"/>
                <a:stretch>
                  <a:fillRect l="-7813" r="-6250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72"/>
              <p:cNvSpPr>
                <a:spLocks noChangeArrowheads="1"/>
              </p:cNvSpPr>
              <p:nvPr/>
            </p:nvSpPr>
            <p:spPr bwMode="auto">
              <a:xfrm>
                <a:off x="7804480" y="5953225"/>
                <a:ext cx="118712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i="1" dirty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>
          <p:sp>
            <p:nvSpPr>
              <p:cNvPr id="12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480" y="5953225"/>
                <a:ext cx="1187120" cy="169277"/>
              </a:xfrm>
              <a:prstGeom prst="rect">
                <a:avLst/>
              </a:prstGeom>
              <a:blipFill rotWithShape="0">
                <a:blip r:embed="rId21"/>
                <a:stretch>
                  <a:fillRect l="-2051" r="-1026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/>
          <p:cNvSpPr txBox="1"/>
          <p:nvPr/>
        </p:nvSpPr>
        <p:spPr>
          <a:xfrm>
            <a:off x="461454" y="1230868"/>
            <a:ext cx="38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With Perfect Price Discrimination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72"/>
              <p:cNvSpPr>
                <a:spLocks noChangeArrowheads="1"/>
              </p:cNvSpPr>
              <p:nvPr/>
            </p:nvSpPr>
            <p:spPr bwMode="auto">
              <a:xfrm>
                <a:off x="8331820" y="6173686"/>
                <a:ext cx="123432" cy="1692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1820" y="6173686"/>
                <a:ext cx="123432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30000" r="-25000" b="-714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2829" y="1752600"/>
            <a:ext cx="2788443" cy="7441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Consumers get </a:t>
            </a:r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zero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consumer surplus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562829" y="2788119"/>
                <a:ext cx="2788443" cy="7441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All 𝑪𝑺 is transformed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into firm’s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𝑷𝑺</m:t>
                    </m:r>
                  </m:oMath>
                </a14:m>
                <a:endParaRPr lang="en-US" b="1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9" y="2788119"/>
                <a:ext cx="2788443" cy="744170"/>
              </a:xfrm>
              <a:prstGeom prst="rect">
                <a:avLst/>
              </a:prstGeom>
              <a:blipFill rotWithShape="0">
                <a:blip r:embed="rId24"/>
                <a:stretch>
                  <a:fillRect l="-1747" b="-65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62829" y="3823638"/>
            <a:ext cx="2788443" cy="7441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deadweight loss is generated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62829" y="4859157"/>
            <a:ext cx="2788443" cy="7441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final allocation </a:t>
            </a:r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maximizes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welfare</a:t>
            </a:r>
            <a:endParaRPr lang="en-US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2829" y="5894678"/>
            <a:ext cx="2950349" cy="7441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But it’s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Pareto-Improving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(consumers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harmed)</a:t>
            </a:r>
            <a:endParaRPr lang="en-US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6" name="Curved Connector 135"/>
          <p:cNvCxnSpPr>
            <a:stCxn id="5" idx="1"/>
            <a:endCxn id="131" idx="1"/>
          </p:cNvCxnSpPr>
          <p:nvPr/>
        </p:nvCxnSpPr>
        <p:spPr>
          <a:xfrm rot="10800000" flipV="1">
            <a:off x="562829" y="2124684"/>
            <a:ext cx="12700" cy="1035519"/>
          </a:xfrm>
          <a:prstGeom prst="curvedConnector3">
            <a:avLst>
              <a:gd name="adj1" fmla="val 2884937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131" idx="1"/>
            <a:endCxn id="132" idx="1"/>
          </p:cNvCxnSpPr>
          <p:nvPr/>
        </p:nvCxnSpPr>
        <p:spPr>
          <a:xfrm rot="10800000" flipV="1">
            <a:off x="562829" y="3160203"/>
            <a:ext cx="12700" cy="1035519"/>
          </a:xfrm>
          <a:prstGeom prst="curvedConnector3">
            <a:avLst>
              <a:gd name="adj1" fmla="val 2884937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32" idx="1"/>
            <a:endCxn id="133" idx="1"/>
          </p:cNvCxnSpPr>
          <p:nvPr/>
        </p:nvCxnSpPr>
        <p:spPr>
          <a:xfrm rot="10800000" flipV="1">
            <a:off x="562829" y="4195722"/>
            <a:ext cx="12700" cy="1035519"/>
          </a:xfrm>
          <a:prstGeom prst="curvedConnector3">
            <a:avLst>
              <a:gd name="adj1" fmla="val 2884937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133" idx="1"/>
            <a:endCxn id="135" idx="1"/>
          </p:cNvCxnSpPr>
          <p:nvPr/>
        </p:nvCxnSpPr>
        <p:spPr>
          <a:xfrm rot="10800000" flipV="1">
            <a:off x="562829" y="5231241"/>
            <a:ext cx="12700" cy="1035521"/>
          </a:xfrm>
          <a:prstGeom prst="curvedConnector3">
            <a:avLst>
              <a:gd name="adj1" fmla="val 3124142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487474" y="1143000"/>
            <a:ext cx="35041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lnSpc>
                <a:spcPct val="150000"/>
              </a:lnSpc>
              <a:buFont typeface="Arial" charset="0"/>
              <a:buChar char="•"/>
            </a:pPr>
            <a:r>
              <a:rPr lang="en-US" sz="14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greatest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with competition</a:t>
            </a:r>
          </a:p>
          <a:p>
            <a:pPr marL="114300" indent="-114300">
              <a:lnSpc>
                <a:spcPct val="150000"/>
              </a:lnSpc>
              <a:buFont typeface="Arial" charset="0"/>
              <a:buChar char="•"/>
            </a:pPr>
            <a:r>
              <a:rPr lang="en-US" sz="1400" b="1" i="1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lower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with single-price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lnSpc>
                <a:spcPct val="150000"/>
              </a:lnSpc>
              <a:buFont typeface="Arial" charset="0"/>
              <a:buChar char="•"/>
            </a:pPr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eliminated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with perfect price discrimination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482874" y="880646"/>
            <a:ext cx="2208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Consumer Surplus is </a:t>
            </a:r>
            <a:r>
              <a:rPr lang="mr-IN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3" grpId="0"/>
      <p:bldP spid="2" grpId="0"/>
      <p:bldP spid="111" grpId="0"/>
      <p:bldP spid="112" grpId="0"/>
      <p:bldP spid="113" grpId="0"/>
      <p:bldP spid="114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/>
      <p:bldP spid="126" grpId="0"/>
      <p:bldP spid="127" grpId="0"/>
      <p:bldP spid="129" grpId="0"/>
      <p:bldP spid="130" grpId="0" animBg="1"/>
      <p:bldP spid="5" grpId="0"/>
      <p:bldP spid="131" grpId="0"/>
      <p:bldP spid="132" grpId="0"/>
      <p:bldP spid="133" grpId="0"/>
      <p:bldP spid="135" grpId="0"/>
      <p:bldP spid="141" grpId="0" uiExpand="1" build="p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Group Price Discrimination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990600"/>
            <a:ext cx="67056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divide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consumers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into two or more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groups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and set 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different price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for each group!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457200" cy="4572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 rot="20679199">
            <a:off x="199225" y="1617119"/>
            <a:ext cx="163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e.g</a:t>
            </a:r>
            <a:r>
              <a:rPr lang="en-US" alt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. senior or student discounts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3992" y="4375116"/>
                <a:ext cx="511601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92" y="4375116"/>
                <a:ext cx="511601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rot="20704132">
            <a:off x="6168785" y="3997425"/>
            <a:ext cx="1199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Total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704132">
            <a:off x="3690592" y="3849405"/>
            <a:ext cx="92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 Group 1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704132">
            <a:off x="2136736" y="3999880"/>
            <a:ext cx="81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552" y="3352800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04132">
            <a:off x="4994648" y="3849405"/>
            <a:ext cx="92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 Group 2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552" y="2057400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Total Output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25940" y="2667000"/>
                <a:ext cx="189212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6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40" y="2667000"/>
                <a:ext cx="189212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515510" y="5110193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4604" y="5759830"/>
                <a:ext cx="5794791" cy="570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04" y="5759830"/>
                <a:ext cx="5794791" cy="5708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0413969">
                <a:off x="658123" y="5203813"/>
                <a:ext cx="20192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maximize profits!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13969">
                <a:off x="658123" y="5203813"/>
                <a:ext cx="2019242" cy="646331"/>
              </a:xfrm>
              <a:prstGeom prst="rect">
                <a:avLst/>
              </a:prstGeom>
              <a:blipFill rotWithShape="0">
                <a:blip r:embed="rId7"/>
                <a:stretch>
                  <a:fillRect r="-3438" b="-7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Solution to Profit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4604" y="1143000"/>
                <a:ext cx="5794791" cy="570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6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04" y="1143000"/>
                <a:ext cx="5794791" cy="5708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6927" y="2742117"/>
                <a:ext cx="2127890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7" y="2742117"/>
                <a:ext cx="2127890" cy="777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 rot="20805690">
            <a:off x="121411" y="2054291"/>
            <a:ext cx="203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profits of Group 1 equal to zero!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6927" y="4494717"/>
                <a:ext cx="2127890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7" y="4494717"/>
                <a:ext cx="2127890" cy="7772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20805690">
            <a:off x="121411" y="3806891"/>
            <a:ext cx="203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profits of Group 2 equal to zero!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04817" y="2742117"/>
                <a:ext cx="3854453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𝑑𝑄</m:t>
                          </m:r>
                        </m:den>
                      </m:f>
                      <m:f>
                        <m:fPr>
                          <m:ctrlPr>
                            <a:rPr lang="mr-I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mr-I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17" y="2742117"/>
                <a:ext cx="3854453" cy="7772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59270" y="2946051"/>
                <a:ext cx="1979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270" y="2946051"/>
                <a:ext cx="197913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46" r="-246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04817" y="4494717"/>
                <a:ext cx="3854453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𝑑𝑄</m:t>
                          </m:r>
                        </m:den>
                      </m:f>
                      <m:f>
                        <m:fPr>
                          <m:ctrlPr>
                            <a:rPr lang="mr-I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mr-I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17" y="4494717"/>
                <a:ext cx="3854453" cy="7772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59270" y="4698651"/>
                <a:ext cx="1979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270" y="4698651"/>
                <a:ext cx="197913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846" r="-2462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43780" y="2085200"/>
            <a:ext cx="1023420" cy="658000"/>
            <a:chOff x="3243780" y="2009001"/>
            <a:chExt cx="1023420" cy="658000"/>
          </a:xfrm>
        </p:grpSpPr>
        <p:sp>
          <p:nvSpPr>
            <p:cNvPr id="2" name="Right Brace 1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02087" y="2009001"/>
                  <a:ext cx="506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87" y="2009001"/>
                  <a:ext cx="50680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333" r="-238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615380" y="2085200"/>
            <a:ext cx="871020" cy="658000"/>
            <a:chOff x="3243780" y="2009001"/>
            <a:chExt cx="1023420" cy="658000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02087" y="2009001"/>
                  <a:ext cx="480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87" y="2009001"/>
                  <a:ext cx="48088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940" r="-1044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5555030" y="2085200"/>
            <a:ext cx="429605" cy="658000"/>
            <a:chOff x="3200434" y="2009001"/>
            <a:chExt cx="1179419" cy="658000"/>
          </a:xfrm>
        </p:grpSpPr>
        <p:sp>
          <p:nvSpPr>
            <p:cNvPr id="33" name="Right Brace 32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00434" y="2009001"/>
                  <a:ext cx="11794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34" y="2009001"/>
                  <a:ext cx="117941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25" r="-1126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243780" y="3837800"/>
            <a:ext cx="1023420" cy="658000"/>
            <a:chOff x="3243780" y="2009001"/>
            <a:chExt cx="1023420" cy="658000"/>
          </a:xfrm>
        </p:grpSpPr>
        <p:sp>
          <p:nvSpPr>
            <p:cNvPr id="36" name="Right Brace 35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502087" y="2009001"/>
                  <a:ext cx="5121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87" y="2009001"/>
                  <a:ext cx="51212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333" r="-357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615380" y="3837800"/>
            <a:ext cx="871020" cy="658000"/>
            <a:chOff x="3243780" y="2009001"/>
            <a:chExt cx="1023420" cy="658000"/>
          </a:xfrm>
        </p:grpSpPr>
        <p:sp>
          <p:nvSpPr>
            <p:cNvPr id="39" name="Right Brace 38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502087" y="2009001"/>
                  <a:ext cx="480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87" y="2009001"/>
                  <a:ext cx="480889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940" r="-1044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5555030" y="3837800"/>
            <a:ext cx="429605" cy="658000"/>
            <a:chOff x="3200434" y="2009001"/>
            <a:chExt cx="1179419" cy="658000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00434" y="2009001"/>
                  <a:ext cx="11794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34" y="2009001"/>
                  <a:ext cx="117941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25" r="-1126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00982" y="5867400"/>
                <a:ext cx="27420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982" y="5867400"/>
                <a:ext cx="2742033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3048000" y="5806095"/>
            <a:ext cx="2997872" cy="5334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805690">
            <a:off x="1555748" y="5794255"/>
            <a:ext cx="1325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Condition!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0528" y="2893196"/>
            <a:ext cx="1577874" cy="533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60528" y="4651604"/>
            <a:ext cx="1577874" cy="533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 rot="20573186">
                <a:off x="7478098" y="729645"/>
                <a:ext cx="1455655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3186">
                <a:off x="7478098" y="729645"/>
                <a:ext cx="1455655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3689" r="-2049" b="-1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4" grpId="0" animBg="1"/>
      <p:bldP spid="46" grpId="0" animBg="1"/>
      <p:bldP spid="47" grpId="0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0"/>
                <a:ext cx="8534400" cy="914400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Curve &amp;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Price Elasticity of Demand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9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0"/>
                <a:ext cx="8534400" cy="914400"/>
              </a:xfr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047875" y="1001524"/>
            <a:ext cx="504825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higher price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will be charged in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less elastic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market segment!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01524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4800" y="2345466"/>
                <a:ext cx="253050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45466"/>
                <a:ext cx="2530501" cy="7543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42124" y="2345466"/>
                <a:ext cx="255185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24" y="2345466"/>
                <a:ext cx="2551852" cy="7543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2608388"/>
                <a:ext cx="25257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608388"/>
                <a:ext cx="25257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32" r="-483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 rot="21290817">
            <a:off x="162595" y="1904232"/>
            <a:ext cx="170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 of Group 1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21290817">
            <a:off x="3251066" y="1904232"/>
            <a:ext cx="170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 of Group 2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21290817">
            <a:off x="6386387" y="1975488"/>
            <a:ext cx="108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condition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89019" y="3765916"/>
                <a:ext cx="3415935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19" y="3765916"/>
                <a:ext cx="3415935" cy="7543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 rot="21290817">
            <a:off x="1165814" y="3275832"/>
            <a:ext cx="170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Combining the equations above: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7284" y="3765916"/>
                <a:ext cx="2370521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1+1/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1+1/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84" y="3765916"/>
                <a:ext cx="2370521" cy="7636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486400" y="3643861"/>
            <a:ext cx="2133600" cy="98537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04800" y="5643277"/>
                <a:ext cx="8637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643277"/>
                <a:ext cx="863762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817" r="-14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20829428">
                <a:off x="155349" y="4906689"/>
                <a:ext cx="17059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</a:t>
                </a:r>
                <a:r>
                  <a:rPr lang="en-US" sz="1600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elastic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29428">
                <a:off x="155349" y="4906689"/>
                <a:ext cx="1705998" cy="584775"/>
              </a:xfrm>
              <a:prstGeom prst="rect">
                <a:avLst/>
              </a:prstGeom>
              <a:blipFill rotWithShape="0">
                <a:blip r:embed="rId11"/>
                <a:stretch>
                  <a:fillRect t="-1923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143000" y="5488336"/>
                <a:ext cx="1237968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&lt;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88336"/>
                <a:ext cx="1237968" cy="628505"/>
              </a:xfrm>
              <a:prstGeom prst="rect">
                <a:avLst/>
              </a:prstGeom>
              <a:blipFill rotWithShape="0">
                <a:blip r:embed="rId1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380968" y="5482912"/>
                <a:ext cx="2136033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1+</m:t>
                      </m:r>
                      <m:f>
                        <m:f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68" y="5482912"/>
                <a:ext cx="2136033" cy="62850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17001" y="5475089"/>
                <a:ext cx="1871153" cy="636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0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1/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1/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01" y="5475089"/>
                <a:ext cx="1871153" cy="6363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362315" y="5502892"/>
                <a:ext cx="1176412" cy="578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15" y="5502892"/>
                <a:ext cx="1176412" cy="57894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509914" y="5600246"/>
                <a:ext cx="12819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914" y="5600246"/>
                <a:ext cx="1281954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2381" r="-95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2533650" y="4841557"/>
            <a:ext cx="40767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price will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 higher?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7368" y="5626555"/>
            <a:ext cx="921194" cy="40377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48600" y="5616027"/>
            <a:ext cx="990600" cy="40377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10800000">
            <a:off x="4876801" y="6111417"/>
            <a:ext cx="1099620" cy="594183"/>
            <a:chOff x="3243780" y="2072818"/>
            <a:chExt cx="1023420" cy="594183"/>
          </a:xfrm>
        </p:grpSpPr>
        <p:sp>
          <p:nvSpPr>
            <p:cNvPr id="69" name="Right Brace 68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10800000">
                  <a:off x="3438256" y="2072818"/>
                  <a:ext cx="6344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438256" y="2072818"/>
                  <a:ext cx="634469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679" t="-2222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01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48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47800" y="1001524"/>
            <a:ext cx="6248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Assume the market is segmented in 2 groups: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3720" y="1600200"/>
                <a:ext cx="26652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=60−5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0" y="1600200"/>
                <a:ext cx="266528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26" r="-228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42891" y="1600200"/>
                <a:ext cx="2858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=90−20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91" y="1600200"/>
                <a:ext cx="285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06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15385" y="1600200"/>
                <a:ext cx="1284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85" y="1600200"/>
                <a:ext cx="12841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265" r="-473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486760" y="2209800"/>
            <a:ext cx="617048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optimal quantities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and prices?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09600" y="2877416"/>
                <a:ext cx="12872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77416"/>
                <a:ext cx="128721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318" r="-331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3509789"/>
                <a:ext cx="13063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09789"/>
                <a:ext cx="130638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271" r="-32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15983" y="2877416"/>
                <a:ext cx="2242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60−10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83" y="2877416"/>
                <a:ext cx="224285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59" r="-19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158841" y="2877416"/>
                <a:ext cx="12231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41" y="2877416"/>
                <a:ext cx="122315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488" r="-447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4495800" y="2854643"/>
            <a:ext cx="912955" cy="40377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15983" y="3509789"/>
                <a:ext cx="22492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90−40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83" y="3509789"/>
                <a:ext cx="224920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355" r="-189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158841" y="3509789"/>
                <a:ext cx="12295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41" y="3509789"/>
                <a:ext cx="1229504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475" r="-396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4495800" y="3487016"/>
            <a:ext cx="975771" cy="40377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9600" y="4124050"/>
                <a:ext cx="1811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24050"/>
                <a:ext cx="1811906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694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421506" y="4124050"/>
                <a:ext cx="201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60−5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</a:rPr>
                        <m:t>5=35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506" y="4124050"/>
                <a:ext cx="2014076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604" r="-2417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4038601" y="4096616"/>
            <a:ext cx="457200" cy="33521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655972" y="4073800"/>
                <a:ext cx="1834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72" y="4073800"/>
                <a:ext cx="1834669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265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11662" y="4073800"/>
                <a:ext cx="21567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=9</m:t>
                      </m:r>
                      <m:r>
                        <a:rPr lang="en-US" sz="2000" i="1">
                          <a:latin typeface="Cambria Math" charset="0"/>
                        </a:rPr>
                        <m:t>0−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20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2=50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62" y="4073800"/>
                <a:ext cx="2156744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565" r="-226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8306414" y="4056580"/>
            <a:ext cx="383014" cy="3249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981200" y="4607243"/>
            <a:ext cx="5181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elasticities of demand?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62000" y="5318051"/>
                <a:ext cx="12872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𝑀𝐶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18051"/>
                <a:ext cx="1287212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3791" r="-948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049212" y="5156981"/>
                <a:ext cx="1583703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2" y="5156981"/>
                <a:ext cx="1583703" cy="62850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632915" y="5156981"/>
                <a:ext cx="2331215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</m:t>
                      </m:r>
                      <m:r>
                        <a:rPr lang="en-US" sz="2000" i="1" smtClean="0">
                          <a:latin typeface="Cambria Math" charset="0"/>
                        </a:rPr>
                        <m:t>=3</m:t>
                      </m:r>
                      <m:r>
                        <a:rPr lang="en-US" sz="2000" b="0" i="1" smtClean="0">
                          <a:latin typeface="Cambria Math" charset="0"/>
                        </a:rPr>
                        <m:t>5</m:t>
                      </m:r>
                      <m:d>
                        <m:d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15" y="5156981"/>
                <a:ext cx="2331215" cy="62850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964130" y="5349469"/>
                <a:ext cx="1545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−1.4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130" y="5349469"/>
                <a:ext cx="1545808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1969" r="-31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62000" y="6047661"/>
                <a:ext cx="13063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𝑀𝐶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47661"/>
                <a:ext cx="130638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3738" r="-93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049212" y="5886591"/>
                <a:ext cx="1611082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2" y="5886591"/>
                <a:ext cx="1611082" cy="62850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632915" y="5886591"/>
                <a:ext cx="2331216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</m:t>
                      </m:r>
                      <m:r>
                        <a:rPr lang="en-US" sz="2000" i="1" smtClean="0">
                          <a:latin typeface="Cambria Math" charset="0"/>
                        </a:rPr>
                        <m:t>=5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0</m:t>
                      </m:r>
                      <m:d>
                        <m:dPr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15" y="5886591"/>
                <a:ext cx="2331216" cy="62850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964130" y="6079079"/>
                <a:ext cx="17076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130" y="6079079"/>
                <a:ext cx="170764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1786" r="-3214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6330067" y="5345769"/>
            <a:ext cx="1179871" cy="40377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330067" y="6067578"/>
            <a:ext cx="1341710" cy="40377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21048142">
                <a:off x="7535554" y="4560803"/>
                <a:ext cx="1458926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As expected: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𝑩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&gt;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𝑩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&gt;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8142">
                <a:off x="7535554" y="4560803"/>
                <a:ext cx="1458926" cy="923330"/>
              </a:xfrm>
              <a:prstGeom prst="rect">
                <a:avLst/>
              </a:prstGeom>
              <a:blipFill rotWithShape="0">
                <a:blip r:embed="rId24"/>
                <a:stretch>
                  <a:fillRect l="-1527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6" grpId="0"/>
      <p:bldP spid="77" grpId="0"/>
      <p:bldP spid="78" grpId="0" animBg="1"/>
      <p:bldP spid="79" grpId="0"/>
      <p:bldP spid="80" grpId="0"/>
      <p:bldP spid="81" grpId="0" animBg="1"/>
      <p:bldP spid="82" grpId="0"/>
      <p:bldP spid="83" grpId="0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6" grpId="0" animBg="1"/>
      <p:bldP spid="97" grpId="0" animBg="1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4951450" y="2971799"/>
            <a:ext cx="711563" cy="2949573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51451" y="2971800"/>
            <a:ext cx="1371600" cy="2949572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3"/>
          </p:cNvCxnSpPr>
          <p:nvPr/>
        </p:nvCxnSpPr>
        <p:spPr>
          <a:xfrm>
            <a:off x="685800" y="4067890"/>
            <a:ext cx="2891347" cy="1853482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5" idx="3"/>
          </p:cNvCxnSpPr>
          <p:nvPr/>
        </p:nvCxnSpPr>
        <p:spPr>
          <a:xfrm>
            <a:off x="685800" y="4067890"/>
            <a:ext cx="1623258" cy="1853482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6"/>
          </p:cNvCxnSpPr>
          <p:nvPr/>
        </p:nvCxnSpPr>
        <p:spPr>
          <a:xfrm flipH="1">
            <a:off x="4929562" y="4269555"/>
            <a:ext cx="67571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6"/>
          </p:cNvCxnSpPr>
          <p:nvPr/>
        </p:nvCxnSpPr>
        <p:spPr>
          <a:xfrm flipH="1">
            <a:off x="681547" y="4839592"/>
            <a:ext cx="1229661" cy="89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0"/>
          </p:cNvCxnSpPr>
          <p:nvPr/>
        </p:nvCxnSpPr>
        <p:spPr>
          <a:xfrm>
            <a:off x="5545836" y="4210119"/>
            <a:ext cx="4572" cy="17112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6" idx="4"/>
          </p:cNvCxnSpPr>
          <p:nvPr/>
        </p:nvCxnSpPr>
        <p:spPr>
          <a:xfrm>
            <a:off x="1851772" y="4899028"/>
            <a:ext cx="0" cy="102234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81548" y="2314212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485128" y="4117793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8709" y="5782873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09" y="5782873"/>
                <a:ext cx="43569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8147" y="1905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𝑴𝑹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7" y="1905000"/>
                <a:ext cx="10668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666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50109" y="3944779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60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1083074">
                <a:off x="896488" y="3944778"/>
                <a:ext cx="8232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3074">
                <a:off x="896488" y="3944778"/>
                <a:ext cx="823218" cy="246221"/>
              </a:xfrm>
              <a:prstGeom prst="rect">
                <a:avLst/>
              </a:prstGeom>
              <a:blipFill rotWithShape="0">
                <a:blip r:embed="rId5"/>
                <a:stretch>
                  <a:fillRect r="-354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046068">
                <a:off x="2150079" y="5530061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𝑴𝑹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6068">
                <a:off x="2150079" y="5530061"/>
                <a:ext cx="564537" cy="251007"/>
              </a:xfrm>
              <a:prstGeom prst="rect">
                <a:avLst/>
              </a:prstGeom>
              <a:blipFill rotWithShape="0"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4953000" y="2314212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756580" y="4117793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60161" y="5782873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61" y="5782873"/>
                <a:ext cx="43569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19599" y="1905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𝑴𝑹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1905000"/>
                <a:ext cx="10668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666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352800" y="6002179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80665" y="6002179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17309" y="2850064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90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72200" y="6002179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4.5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2600" y="6002179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2.25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81547" y="5410200"/>
            <a:ext cx="3607162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21083074">
                <a:off x="3891724" y="5067836"/>
                <a:ext cx="4356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𝑴𝑪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3074">
                <a:off x="3891724" y="5067836"/>
                <a:ext cx="435691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282" r="-256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50109" y="5264470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929560" y="5410200"/>
            <a:ext cx="3607162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21083074">
                <a:off x="8139737" y="5067836"/>
                <a:ext cx="4356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𝑴𝑪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3074">
                <a:off x="8139737" y="5067836"/>
                <a:ext cx="435691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1282" r="-128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98122" y="5264470"/>
            <a:ext cx="4356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8147" y="1108159"/>
            <a:ext cx="1539363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Group A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14344" y="1108159"/>
            <a:ext cx="1539363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Group B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 rot="21083074">
                <a:off x="5804998" y="4403671"/>
                <a:ext cx="82321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3074">
                <a:off x="5804998" y="4403671"/>
                <a:ext cx="823218" cy="246221"/>
              </a:xfrm>
              <a:prstGeom prst="rect">
                <a:avLst/>
              </a:prstGeom>
              <a:blipFill rotWithShape="0">
                <a:blip r:embed="rId10"/>
                <a:stretch>
                  <a:fillRect r="-428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50109" y="4716481"/>
            <a:ext cx="435691" cy="246221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35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17309" y="4119343"/>
            <a:ext cx="435691" cy="246221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mtClean="0">
                <a:latin typeface="Times New Roman" charset="0"/>
                <a:ea typeface="Times New Roman" charset="0"/>
                <a:cs typeface="Times New Roman" charset="0"/>
              </a:rPr>
              <a:t>50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33926" y="6002179"/>
            <a:ext cx="435691" cy="246221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20528104">
            <a:off x="5042311" y="6017485"/>
            <a:ext cx="435691" cy="246221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21046068">
                <a:off x="5568696" y="5465867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𝑴𝑹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6068">
                <a:off x="5568696" y="5465867"/>
                <a:ext cx="564537" cy="251007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" name="Right Triangle 4095"/>
          <p:cNvSpPr/>
          <p:nvPr/>
        </p:nvSpPr>
        <p:spPr>
          <a:xfrm>
            <a:off x="705240" y="4062974"/>
            <a:ext cx="1205967" cy="780644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7512" y="4505954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" y="4505954"/>
                <a:ext cx="564537" cy="251007"/>
              </a:xfrm>
              <a:prstGeom prst="rect">
                <a:avLst/>
              </a:prstGeom>
              <a:blipFill rotWithShape="0">
                <a:blip r:embed="rId12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905000" y="2314212"/>
                <a:ext cx="219473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</m:t>
                      </m:r>
                      <m:r>
                        <a:rPr lang="en-US" sz="1600" i="1">
                          <a:latin typeface="Cambria Math" charset="0"/>
                        </a:rPr>
                        <m:t>5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×25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)/2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=62.5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14212"/>
                <a:ext cx="2194731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3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7" name="Rectangle 4096"/>
          <p:cNvSpPr/>
          <p:nvPr/>
        </p:nvSpPr>
        <p:spPr>
          <a:xfrm>
            <a:off x="705239" y="4853447"/>
            <a:ext cx="1155885" cy="55183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512" y="4956092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" y="4956092"/>
                <a:ext cx="564537" cy="251007"/>
              </a:xfrm>
              <a:prstGeom prst="rect">
                <a:avLst/>
              </a:prstGeom>
              <a:blipFill rotWithShape="0">
                <a:blip r:embed="rId1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905000" y="2777667"/>
                <a:ext cx="178176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=5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×25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=125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777667"/>
                <a:ext cx="1781763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411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905000" y="3241122"/>
                <a:ext cx="23482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charset="0"/>
                            </a:rPr>
                            <m:t>𝐶𝑆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=187.5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41122"/>
                <a:ext cx="2348287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3117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ight Triangle 86"/>
          <p:cNvSpPr/>
          <p:nvPr/>
        </p:nvSpPr>
        <p:spPr>
          <a:xfrm>
            <a:off x="1861124" y="4843618"/>
            <a:ext cx="883625" cy="555109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873863" y="5105400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𝐷𝑊𝐿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63" y="5105400"/>
                <a:ext cx="564537" cy="251007"/>
              </a:xfrm>
              <a:prstGeom prst="rect">
                <a:avLst/>
              </a:prstGeom>
              <a:blipFill rotWithShape="0">
                <a:blip r:embed="rId17"/>
                <a:stretch>
                  <a:fillRect l="-9677" r="-3226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/>
          <p:cNvSpPr>
            <a:spLocks noChangeAspect="1"/>
          </p:cNvSpPr>
          <p:nvPr/>
        </p:nvSpPr>
        <p:spPr>
          <a:xfrm>
            <a:off x="1792336" y="5350764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792336" y="4780156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/>
          <p:cNvSpPr/>
          <p:nvPr/>
        </p:nvSpPr>
        <p:spPr>
          <a:xfrm>
            <a:off x="4965217" y="2971798"/>
            <a:ext cx="597384" cy="1293475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027805" y="2856053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805" y="2856053"/>
                <a:ext cx="564537" cy="251007"/>
              </a:xfrm>
              <a:prstGeom prst="rect">
                <a:avLst/>
              </a:prstGeom>
              <a:blipFill rotWithShape="0">
                <a:blip r:embed="rId18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7513" y="2314212"/>
                <a:ext cx="219473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(2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40)/2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=40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13" y="2314212"/>
                <a:ext cx="2194731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3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957513" y="2777667"/>
                <a:ext cx="178176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2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=80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13" y="2777667"/>
                <a:ext cx="1781763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4096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4965217" y="4282038"/>
            <a:ext cx="585191" cy="111139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5350764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5486400" y="4210119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21863" y="4956092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863" y="4956092"/>
                <a:ext cx="564537" cy="251007"/>
              </a:xfrm>
              <a:prstGeom prst="rect">
                <a:avLst/>
              </a:prstGeom>
              <a:blipFill rotWithShape="0">
                <a:blip r:embed="rId21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57513" y="3241122"/>
                <a:ext cx="23482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charset="0"/>
                            </a:rPr>
                            <m:t>𝐶𝑆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charset="0"/>
                            </a:rPr>
                            <m:t>𝑃𝑆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=120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13" y="3241122"/>
                <a:ext cx="2348287" cy="246221"/>
              </a:xfrm>
              <a:prstGeom prst="rect">
                <a:avLst/>
              </a:prstGeom>
              <a:blipFill rotWithShape="0">
                <a:blip r:embed="rId22"/>
                <a:stretch>
                  <a:fillRect l="-285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>
            <a:off x="2807295" y="5387580"/>
            <a:ext cx="0" cy="53379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>
            <a:spLocks noChangeAspect="1"/>
          </p:cNvSpPr>
          <p:nvPr/>
        </p:nvSpPr>
        <p:spPr>
          <a:xfrm>
            <a:off x="2756965" y="5350764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580883" y="6002179"/>
            <a:ext cx="435691" cy="246221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905000" y="3736154"/>
                <a:ext cx="23482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𝐷𝑊𝐿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(5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25</m:t>
                      </m:r>
                      <m:r>
                        <a:rPr lang="en-US" sz="1600" b="0" i="1" smtClean="0">
                          <a:latin typeface="Cambria Math" charset="0"/>
                        </a:rPr>
                        <m:t>)/2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=62.5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736154"/>
                <a:ext cx="2348287" cy="246221"/>
              </a:xfrm>
              <a:prstGeom prst="rect">
                <a:avLst/>
              </a:prstGeom>
              <a:blipFill rotWithShape="0">
                <a:blip r:embed="rId23"/>
                <a:stretch>
                  <a:fillRect l="-3117" r="-129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ight Triangle 100"/>
          <p:cNvSpPr/>
          <p:nvPr/>
        </p:nvSpPr>
        <p:spPr>
          <a:xfrm>
            <a:off x="5561001" y="4305906"/>
            <a:ext cx="536154" cy="1092822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216607" y="4966351"/>
                <a:ext cx="564537" cy="251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𝐷𝑊𝐿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07" y="4966351"/>
                <a:ext cx="564537" cy="251007"/>
              </a:xfrm>
              <a:prstGeom prst="rect">
                <a:avLst/>
              </a:prstGeom>
              <a:blipFill rotWithShape="0">
                <a:blip r:embed="rId24"/>
                <a:stretch>
                  <a:fillRect l="-11957" r="-5435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01" name="Straight Connector 4100"/>
          <p:cNvCxnSpPr>
            <a:endCxn id="102" idx="1"/>
          </p:cNvCxnSpPr>
          <p:nvPr/>
        </p:nvCxnSpPr>
        <p:spPr>
          <a:xfrm flipV="1">
            <a:off x="5744428" y="5091855"/>
            <a:ext cx="472179" cy="9909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90" idx="2"/>
          </p:cNvCxnSpPr>
          <p:nvPr/>
        </p:nvCxnSpPr>
        <p:spPr>
          <a:xfrm flipV="1">
            <a:off x="5228236" y="3107060"/>
            <a:ext cx="81838" cy="69671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080554" y="5387580"/>
            <a:ext cx="1183" cy="8608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>
            <a:spLocks noChangeAspect="1"/>
          </p:cNvSpPr>
          <p:nvPr/>
        </p:nvSpPr>
        <p:spPr>
          <a:xfrm>
            <a:off x="6013575" y="5350764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887360" y="6293151"/>
            <a:ext cx="435691" cy="246221"/>
          </a:xfrm>
          <a:prstGeom prst="rect">
            <a:avLst/>
          </a:prstGeom>
          <a:solidFill>
            <a:schemeClr val="bg2">
              <a:alpha val="1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957513" y="3736154"/>
                <a:ext cx="23482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𝐷𝑊𝐿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(2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40</m:t>
                      </m:r>
                      <m:r>
                        <a:rPr lang="en-US" sz="1600" b="0" i="1" smtClean="0">
                          <a:latin typeface="Cambria Math" charset="0"/>
                        </a:rPr>
                        <m:t>)/2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=40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13" y="3736154"/>
                <a:ext cx="2348287" cy="246221"/>
              </a:xfrm>
              <a:prstGeom prst="rect">
                <a:avLst/>
              </a:prstGeom>
              <a:blipFill rotWithShape="0">
                <a:blip r:embed="rId25"/>
                <a:stretch>
                  <a:fillRect l="-285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>
            <a:off x="3541782" y="2287474"/>
            <a:ext cx="557949" cy="2884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179020" y="2758412"/>
            <a:ext cx="455901" cy="2884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549772" y="3216774"/>
            <a:ext cx="549959" cy="2884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777482" y="3715611"/>
            <a:ext cx="549959" cy="2884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598789" y="2287474"/>
            <a:ext cx="426880" cy="2884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232613" y="2776034"/>
            <a:ext cx="426880" cy="2884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629222" y="3214203"/>
            <a:ext cx="426880" cy="2884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843544" y="3728060"/>
            <a:ext cx="426880" cy="2884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 rot="21012283">
                <a:off x="6132609" y="637920"/>
                <a:ext cx="2777128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Group </a:t>
                </a:r>
                <a:r>
                  <a:rPr lang="en-US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has higher welfare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𝑨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 but also higher cost of market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𝑫𝑾𝑳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𝑨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𝑫𝑾𝑳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)!</a:t>
                </a: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2283">
                <a:off x="6132609" y="637920"/>
                <a:ext cx="2777128" cy="1200329"/>
              </a:xfrm>
              <a:prstGeom prst="rect">
                <a:avLst/>
              </a:prstGeom>
              <a:blipFill rotWithShape="0">
                <a:blip r:embed="rId26"/>
                <a:stretch>
                  <a:fillRect l="-1863" t="-2941" r="-414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4096" grpId="0" animBg="1"/>
      <p:bldP spid="81" grpId="0"/>
      <p:bldP spid="82" grpId="0"/>
      <p:bldP spid="4097" grpId="0" animBg="1"/>
      <p:bldP spid="84" grpId="0"/>
      <p:bldP spid="85" grpId="0"/>
      <p:bldP spid="86" grpId="0"/>
      <p:bldP spid="87" grpId="0" animBg="1"/>
      <p:bldP spid="88" grpId="0"/>
      <p:bldP spid="63" grpId="0" animBg="1"/>
      <p:bldP spid="66" grpId="0" animBg="1"/>
      <p:bldP spid="89" grpId="0" animBg="1"/>
      <p:bldP spid="90" grpId="0"/>
      <p:bldP spid="91" grpId="0"/>
      <p:bldP spid="92" grpId="0"/>
      <p:bldP spid="93" grpId="0" animBg="1"/>
      <p:bldP spid="64" grpId="0" animBg="1"/>
      <p:bldP spid="67" grpId="0" animBg="1"/>
      <p:bldP spid="94" grpId="0"/>
      <p:bldP spid="95" grpId="0"/>
      <p:bldP spid="98" grpId="0" animBg="1"/>
      <p:bldP spid="99" grpId="0" animBg="1"/>
      <p:bldP spid="100" grpId="0"/>
      <p:bldP spid="101" grpId="0" animBg="1"/>
      <p:bldP spid="102" grpId="0"/>
      <p:bldP spid="109" grpId="0" animBg="1"/>
      <p:bldP spid="110" grpId="0" animBg="1"/>
      <p:bldP spid="113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47800" y="1001524"/>
            <a:ext cx="6248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Assume the market is segmented in 2 groups: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2511" y="1600200"/>
                <a:ext cx="2562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=6−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11" y="1600200"/>
                <a:ext cx="25626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43" r="-214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35646" y="1600200"/>
                <a:ext cx="22919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=9−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6" y="1600200"/>
                <a:ext cx="229190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96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58000" y="1600200"/>
                <a:ext cx="11142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600200"/>
                <a:ext cx="11142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18" r="-49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353981" y="2209800"/>
            <a:ext cx="643603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optimal prices with and without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price discrimination?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841375" y="5503862"/>
            <a:ext cx="4953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1327150" y="5521325"/>
            <a:ext cx="0" cy="696912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849313" y="5989637"/>
            <a:ext cx="1779587" cy="0"/>
          </a:xfrm>
          <a:prstGeom prst="line">
            <a:avLst/>
          </a:prstGeom>
          <a:noFill/>
          <a:ln w="50800">
            <a:solidFill>
              <a:srgbClr val="EE322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823913" y="4992687"/>
            <a:ext cx="1243012" cy="1238250"/>
          </a:xfrm>
          <a:prstGeom prst="line">
            <a:avLst/>
          </a:prstGeom>
          <a:noFill/>
          <a:ln w="50800">
            <a:solidFill>
              <a:srgbClr val="00AE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820738" y="4976812"/>
            <a:ext cx="633412" cy="1254125"/>
          </a:xfrm>
          <a:prstGeom prst="line">
            <a:avLst/>
          </a:prstGeom>
          <a:noFill/>
          <a:ln w="50800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95338" y="4852987"/>
            <a:ext cx="587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2667000" y="5918200"/>
            <a:ext cx="2825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Italic" charset="0"/>
              </a:rPr>
              <a:t>MC</a:t>
            </a: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6938" y="5770562"/>
            <a:ext cx="312737" cy="211138"/>
            <a:chOff x="1289050" y="5416550"/>
            <a:chExt cx="312737" cy="211138"/>
          </a:xfrm>
        </p:grpSpPr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1289050" y="5434013"/>
              <a:ext cx="2825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rgbClr val="000000"/>
                  </a:solidFill>
                  <a:latin typeface="Arial Italic" charset="0"/>
                </a:rPr>
                <a:t>MR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1500187" y="5416550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65288" y="5611812"/>
            <a:ext cx="198438" cy="211138"/>
            <a:chOff x="2189162" y="5416550"/>
            <a:chExt cx="198438" cy="211138"/>
          </a:xfrm>
        </p:grpSpPr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2189162" y="5434013"/>
              <a:ext cx="1651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Arial Italic" charset="0"/>
                </a:rPr>
                <a:t>D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2286000" y="5416550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 dirty="0">
                <a:latin typeface="Arial" pitchFamily="34" charset="0"/>
              </a:endParaRPr>
            </a:p>
          </p:txBody>
        </p:sp>
      </p:grp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693738" y="5905500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512762" y="5424487"/>
            <a:ext cx="291459" cy="16927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Arial" pitchFamily="34" charset="0"/>
              </a:rPr>
              <a:t>3.5</a:t>
            </a:r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701675" y="4956175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1221203" y="6286500"/>
            <a:ext cx="215485" cy="16927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altLang="en-US" sz="2400" b="1" dirty="0">
              <a:latin typeface="Arial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936750" y="6286500"/>
            <a:ext cx="15709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" pitchFamily="34" charset="0"/>
              </a:rPr>
              <a:t>12</a:t>
            </a:r>
            <a:endParaRPr lang="en-US" altLang="en-US" sz="2400" dirty="0">
              <a:latin typeface="Arial" pitchFamily="34" charset="0"/>
            </a:endParaRPr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854075" y="4351337"/>
            <a:ext cx="1973263" cy="1866900"/>
          </a:xfrm>
          <a:custGeom>
            <a:avLst/>
            <a:gdLst>
              <a:gd name="T0" fmla="*/ 2147483647 w 1243"/>
              <a:gd name="T1" fmla="*/ 2147483647 h 1176"/>
              <a:gd name="T2" fmla="*/ 0 w 1243"/>
              <a:gd name="T3" fmla="*/ 2147483647 h 1176"/>
              <a:gd name="T4" fmla="*/ 0 w 1243"/>
              <a:gd name="T5" fmla="*/ 0 h 1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3" h="1176">
                <a:moveTo>
                  <a:pt x="1243" y="1176"/>
                </a:moveTo>
                <a:lnTo>
                  <a:pt x="0" y="117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2502" y="6143548"/>
            <a:ext cx="245269" cy="174778"/>
            <a:chOff x="2108200" y="6169025"/>
            <a:chExt cx="207962" cy="231775"/>
          </a:xfrm>
        </p:grpSpPr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2108200" y="6169025"/>
              <a:ext cx="173037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2214562" y="6261100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304800" y="3890962"/>
            <a:ext cx="750205" cy="16927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Arial" pitchFamily="34" charset="0"/>
              </a:rPr>
              <a:t>(a) </a:t>
            </a:r>
            <a:r>
              <a:rPr lang="en-US" altLang="en-US" sz="1100" b="1" dirty="0" smtClean="0">
                <a:solidFill>
                  <a:srgbClr val="000000"/>
                </a:solidFill>
                <a:latin typeface="Arial" pitchFamily="34" charset="0"/>
              </a:rPr>
              <a:t>Group </a:t>
            </a:r>
            <a:r>
              <a:rPr lang="en-US" altLang="en-US" sz="1100" b="1" dirty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 sz="2400" b="1" dirty="0">
              <a:latin typeface="Arial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04221" y="4121867"/>
            <a:ext cx="185666" cy="174778"/>
            <a:chOff x="2108200" y="6169025"/>
            <a:chExt cx="157425" cy="231775"/>
          </a:xfrm>
        </p:grpSpPr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2108200" y="6169025"/>
              <a:ext cx="66600" cy="22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dirty="0" smtClean="0">
                  <a:solidFill>
                    <a:srgbClr val="000000"/>
                  </a:solidFill>
                  <a:latin typeface="Arial Italic" charset="0"/>
                </a:rPr>
                <a:t>p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2164025" y="6261100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sp>
        <p:nvSpPr>
          <p:cNvPr id="7" name="Oval 6"/>
          <p:cNvSpPr>
            <a:spLocks noChangeAspect="1"/>
          </p:cNvSpPr>
          <p:nvPr/>
        </p:nvSpPr>
        <p:spPr>
          <a:xfrm>
            <a:off x="1281430" y="594391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281430" y="545306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>
            <a:off x="3914775" y="5227637"/>
            <a:ext cx="4763" cy="96361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9"/>
          <p:cNvSpPr>
            <a:spLocks noChangeShapeType="1"/>
          </p:cNvSpPr>
          <p:nvPr/>
        </p:nvSpPr>
        <p:spPr bwMode="auto">
          <a:xfrm>
            <a:off x="3530600" y="5176837"/>
            <a:ext cx="417513" cy="476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3530600" y="5954712"/>
            <a:ext cx="1922463" cy="0"/>
          </a:xfrm>
          <a:prstGeom prst="line">
            <a:avLst/>
          </a:prstGeom>
          <a:noFill/>
          <a:ln w="50800">
            <a:solidFill>
              <a:srgbClr val="EE322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57"/>
          <p:cNvSpPr>
            <a:spLocks noChangeShapeType="1"/>
          </p:cNvSpPr>
          <p:nvPr/>
        </p:nvSpPr>
        <p:spPr bwMode="auto">
          <a:xfrm>
            <a:off x="3513138" y="4360862"/>
            <a:ext cx="904875" cy="1825625"/>
          </a:xfrm>
          <a:prstGeom prst="line">
            <a:avLst/>
          </a:prstGeom>
          <a:noFill/>
          <a:ln w="50800">
            <a:solidFill>
              <a:srgbClr val="00AE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58"/>
          <p:cNvSpPr>
            <a:spLocks noChangeShapeType="1"/>
          </p:cNvSpPr>
          <p:nvPr/>
        </p:nvSpPr>
        <p:spPr bwMode="auto">
          <a:xfrm>
            <a:off x="3505200" y="4327525"/>
            <a:ext cx="473075" cy="1858962"/>
          </a:xfrm>
          <a:prstGeom prst="line">
            <a:avLst/>
          </a:prstGeom>
          <a:noFill/>
          <a:ln w="50800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59"/>
          <p:cNvSpPr>
            <a:spLocks noChangeArrowheads="1"/>
          </p:cNvSpPr>
          <p:nvPr/>
        </p:nvSpPr>
        <p:spPr bwMode="auto">
          <a:xfrm>
            <a:off x="5499100" y="5865812"/>
            <a:ext cx="2825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Italic" charset="0"/>
              </a:rPr>
              <a:t>MC</a:t>
            </a: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33850" y="5383212"/>
            <a:ext cx="219075" cy="211138"/>
            <a:chOff x="4462463" y="5384800"/>
            <a:chExt cx="219075" cy="211138"/>
          </a:xfrm>
        </p:grpSpPr>
        <p:sp>
          <p:nvSpPr>
            <p:cNvPr id="102" name="Rectangle 60"/>
            <p:cNvSpPr>
              <a:spLocks noChangeArrowheads="1"/>
            </p:cNvSpPr>
            <p:nvPr/>
          </p:nvSpPr>
          <p:spPr bwMode="auto">
            <a:xfrm>
              <a:off x="4462463" y="5402263"/>
              <a:ext cx="1651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Arial Italic" charset="0"/>
                </a:rPr>
                <a:t>D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4579938" y="5384800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46475" y="5730875"/>
            <a:ext cx="330200" cy="219075"/>
            <a:chOff x="3679825" y="5376863"/>
            <a:chExt cx="330200" cy="219075"/>
          </a:xfrm>
        </p:grpSpPr>
        <p:sp>
          <p:nvSpPr>
            <p:cNvPr id="104" name="Rectangle 62"/>
            <p:cNvSpPr>
              <a:spLocks noChangeArrowheads="1"/>
            </p:cNvSpPr>
            <p:nvPr/>
          </p:nvSpPr>
          <p:spPr bwMode="auto">
            <a:xfrm>
              <a:off x="3679825" y="5402263"/>
              <a:ext cx="28257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Arial Italic" charset="0"/>
                </a:rPr>
                <a:t>MR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5" name="Rectangle 63"/>
            <p:cNvSpPr>
              <a:spLocks noChangeArrowheads="1"/>
            </p:cNvSpPr>
            <p:nvPr/>
          </p:nvSpPr>
          <p:spPr bwMode="auto">
            <a:xfrm>
              <a:off x="3908425" y="5376863"/>
              <a:ext cx="101600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sp>
        <p:nvSpPr>
          <p:cNvPr id="112" name="Rectangle 70"/>
          <p:cNvSpPr>
            <a:spLocks noChangeArrowheads="1"/>
          </p:cNvSpPr>
          <p:nvPr/>
        </p:nvSpPr>
        <p:spPr bwMode="auto">
          <a:xfrm>
            <a:off x="3381375" y="5870575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13" name="Rectangle 71"/>
          <p:cNvSpPr>
            <a:spLocks noChangeArrowheads="1"/>
          </p:cNvSpPr>
          <p:nvPr/>
        </p:nvSpPr>
        <p:spPr bwMode="auto">
          <a:xfrm>
            <a:off x="3381375" y="4357687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9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14" name="Rectangle 72"/>
          <p:cNvSpPr>
            <a:spLocks noChangeArrowheads="1"/>
          </p:cNvSpPr>
          <p:nvPr/>
        </p:nvSpPr>
        <p:spPr bwMode="auto">
          <a:xfrm>
            <a:off x="3245957" y="5113337"/>
            <a:ext cx="244541" cy="16927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en-US" sz="1100" b="1">
                <a:solidFill>
                  <a:srgbClr val="000000"/>
                </a:solidFill>
                <a:latin typeface="Arial" pitchFamily="34" charset="0"/>
                <a:ea typeface="ヒラギノ角ゴ Pro W3" pitchFamily="-84" charset="-128"/>
              </a:rPr>
              <a:t>5</a:t>
            </a:r>
          </a:p>
        </p:txBody>
      </p:sp>
      <p:sp>
        <p:nvSpPr>
          <p:cNvPr id="115" name="Rectangle 73"/>
          <p:cNvSpPr>
            <a:spLocks noChangeArrowheads="1"/>
          </p:cNvSpPr>
          <p:nvPr/>
        </p:nvSpPr>
        <p:spPr bwMode="auto">
          <a:xfrm>
            <a:off x="3752850" y="6254750"/>
            <a:ext cx="244361" cy="16927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en-US" sz="1100" b="1" dirty="0">
                <a:solidFill>
                  <a:srgbClr val="000000"/>
                </a:solidFill>
                <a:latin typeface="Arial" pitchFamily="34" charset="0"/>
                <a:ea typeface="ヒラギノ角ゴ Pro W3" pitchFamily="-84" charset="-128"/>
              </a:rPr>
              <a:t>4</a:t>
            </a:r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4362450" y="6254750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9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17" name="Rectangle 75"/>
          <p:cNvSpPr>
            <a:spLocks noChangeArrowheads="1"/>
          </p:cNvSpPr>
          <p:nvPr/>
        </p:nvSpPr>
        <p:spPr bwMode="auto">
          <a:xfrm>
            <a:off x="3124200" y="3859212"/>
            <a:ext cx="758221" cy="16927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Arial" pitchFamily="34" charset="0"/>
              </a:rPr>
              <a:t>(b</a:t>
            </a:r>
            <a:r>
              <a:rPr lang="en-US" altLang="en-US" sz="1100" b="1">
                <a:solidFill>
                  <a:srgbClr val="000000"/>
                </a:solidFill>
                <a:latin typeface="Arial" pitchFamily="34" charset="0"/>
              </a:rPr>
              <a:t>) </a:t>
            </a:r>
            <a:r>
              <a:rPr lang="en-US" altLang="en-US" sz="1100" b="1" smtClean="0">
                <a:solidFill>
                  <a:srgbClr val="000000"/>
                </a:solidFill>
                <a:latin typeface="Arial" pitchFamily="34" charset="0"/>
              </a:rPr>
              <a:t>Group </a:t>
            </a:r>
            <a:r>
              <a:rPr lang="en-US" altLang="en-US" sz="1100" b="1" dirty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altLang="en-US" sz="2400" b="1" dirty="0">
              <a:latin typeface="Arial" pitchFamily="34" charset="0"/>
            </a:endParaRPr>
          </a:p>
        </p:txBody>
      </p:sp>
      <p:sp>
        <p:nvSpPr>
          <p:cNvPr id="118" name="Freeform 77"/>
          <p:cNvSpPr>
            <a:spLocks/>
          </p:cNvSpPr>
          <p:nvPr/>
        </p:nvSpPr>
        <p:spPr bwMode="auto">
          <a:xfrm>
            <a:off x="3530600" y="4314825"/>
            <a:ext cx="2108200" cy="1868487"/>
          </a:xfrm>
          <a:custGeom>
            <a:avLst/>
            <a:gdLst>
              <a:gd name="T0" fmla="*/ 2147483647 w 1328"/>
              <a:gd name="T1" fmla="*/ 2147483647 h 1177"/>
              <a:gd name="T2" fmla="*/ 0 w 1328"/>
              <a:gd name="T3" fmla="*/ 2147483647 h 1177"/>
              <a:gd name="T4" fmla="*/ 0 w 1328"/>
              <a:gd name="T5" fmla="*/ 0 h 1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28" h="1177">
                <a:moveTo>
                  <a:pt x="1328" y="1177"/>
                </a:moveTo>
                <a:lnTo>
                  <a:pt x="0" y="117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5701696" y="6096000"/>
            <a:ext cx="204079" cy="192543"/>
            <a:chOff x="2108200" y="6169025"/>
            <a:chExt cx="173037" cy="255334"/>
          </a:xfrm>
        </p:grpSpPr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108200" y="6169025"/>
              <a:ext cx="173037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2214562" y="6261100"/>
              <a:ext cx="48930" cy="16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 smtClean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altLang="en-US" sz="2400" dirty="0">
                <a:latin typeface="Arial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28235" y="4087812"/>
            <a:ext cx="123547" cy="192543"/>
            <a:chOff x="2108200" y="6169025"/>
            <a:chExt cx="104755" cy="255334"/>
          </a:xfrm>
        </p:grpSpPr>
        <p:sp>
          <p:nvSpPr>
            <p:cNvPr id="123" name="Rectangle 25"/>
            <p:cNvSpPr>
              <a:spLocks noChangeArrowheads="1"/>
            </p:cNvSpPr>
            <p:nvPr/>
          </p:nvSpPr>
          <p:spPr bwMode="auto">
            <a:xfrm>
              <a:off x="2108200" y="6169025"/>
              <a:ext cx="66600" cy="22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dirty="0" smtClean="0">
                  <a:solidFill>
                    <a:srgbClr val="000000"/>
                  </a:solidFill>
                  <a:latin typeface="Arial Italic" charset="0"/>
                </a:rPr>
                <a:t>p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124" name="Rectangle 26"/>
            <p:cNvSpPr>
              <a:spLocks noChangeArrowheads="1"/>
            </p:cNvSpPr>
            <p:nvPr/>
          </p:nvSpPr>
          <p:spPr bwMode="auto">
            <a:xfrm>
              <a:off x="2164025" y="6261100"/>
              <a:ext cx="48930" cy="163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 smtClean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altLang="en-US" sz="2400" dirty="0">
                <a:latin typeface="Arial" pitchFamily="34" charset="0"/>
              </a:endParaRPr>
            </a:p>
          </p:txBody>
        </p:sp>
      </p:grpSp>
      <p:sp>
        <p:nvSpPr>
          <p:cNvPr id="125" name="Oval 124"/>
          <p:cNvSpPr>
            <a:spLocks noChangeAspect="1"/>
          </p:cNvSpPr>
          <p:nvPr/>
        </p:nvSpPr>
        <p:spPr>
          <a:xfrm>
            <a:off x="3878644" y="591661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878644" y="51346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ine 10"/>
          <p:cNvSpPr>
            <a:spLocks noChangeShapeType="1"/>
          </p:cNvSpPr>
          <p:nvPr/>
        </p:nvSpPr>
        <p:spPr bwMode="auto">
          <a:xfrm>
            <a:off x="6353284" y="5357812"/>
            <a:ext cx="87153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1"/>
          <p:cNvSpPr>
            <a:spLocks noChangeShapeType="1"/>
          </p:cNvSpPr>
          <p:nvPr/>
        </p:nvSpPr>
        <p:spPr bwMode="auto">
          <a:xfrm flipH="1">
            <a:off x="6642976" y="5007292"/>
            <a:ext cx="7172" cy="1174432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6353284" y="5953124"/>
            <a:ext cx="1927225" cy="0"/>
          </a:xfrm>
          <a:prstGeom prst="line">
            <a:avLst/>
          </a:prstGeom>
          <a:noFill/>
          <a:ln w="50800">
            <a:solidFill>
              <a:srgbClr val="EE322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Freeform 36"/>
          <p:cNvSpPr>
            <a:spLocks/>
          </p:cNvSpPr>
          <p:nvPr/>
        </p:nvSpPr>
        <p:spPr bwMode="auto">
          <a:xfrm>
            <a:off x="6332647" y="4368799"/>
            <a:ext cx="2125662" cy="1838325"/>
          </a:xfrm>
          <a:custGeom>
            <a:avLst/>
            <a:gdLst>
              <a:gd name="T0" fmla="*/ 0 w 1339"/>
              <a:gd name="T1" fmla="*/ 0 h 1158"/>
              <a:gd name="T2" fmla="*/ 488910197 w 1339"/>
              <a:gd name="T3" fmla="*/ 977820625 h 1158"/>
              <a:gd name="T4" fmla="*/ 2147483647 w 1339"/>
              <a:gd name="T5" fmla="*/ 2147483647 h 1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9" h="1158">
                <a:moveTo>
                  <a:pt x="0" y="0"/>
                </a:moveTo>
                <a:lnTo>
                  <a:pt x="194" y="388"/>
                </a:lnTo>
                <a:lnTo>
                  <a:pt x="1339" y="1158"/>
                </a:lnTo>
              </a:path>
            </a:pathLst>
          </a:custGeom>
          <a:noFill/>
          <a:ln w="50800">
            <a:solidFill>
              <a:srgbClr val="00AEE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37"/>
          <p:cNvSpPr>
            <a:spLocks noChangeShapeType="1"/>
          </p:cNvSpPr>
          <p:nvPr/>
        </p:nvSpPr>
        <p:spPr bwMode="auto">
          <a:xfrm>
            <a:off x="6327884" y="4343399"/>
            <a:ext cx="312738" cy="1220788"/>
          </a:xfrm>
          <a:prstGeom prst="line">
            <a:avLst/>
          </a:prstGeom>
          <a:noFill/>
          <a:ln w="50800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38"/>
          <p:cNvSpPr>
            <a:spLocks noChangeShapeType="1"/>
          </p:cNvSpPr>
          <p:nvPr/>
        </p:nvSpPr>
        <p:spPr bwMode="auto">
          <a:xfrm>
            <a:off x="6637447" y="5167312"/>
            <a:ext cx="785812" cy="1052512"/>
          </a:xfrm>
          <a:prstGeom prst="line">
            <a:avLst/>
          </a:prstGeom>
          <a:noFill/>
          <a:ln w="50800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39"/>
          <p:cNvSpPr>
            <a:spLocks noChangeShapeType="1"/>
          </p:cNvSpPr>
          <p:nvPr/>
        </p:nvSpPr>
        <p:spPr bwMode="auto">
          <a:xfrm>
            <a:off x="6640622" y="5175249"/>
            <a:ext cx="0" cy="388938"/>
          </a:xfrm>
          <a:prstGeom prst="line">
            <a:avLst/>
          </a:prstGeom>
          <a:noFill/>
          <a:ln w="33338">
            <a:solidFill>
              <a:srgbClr val="A154A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40"/>
          <p:cNvSpPr>
            <a:spLocks/>
          </p:cNvSpPr>
          <p:nvPr/>
        </p:nvSpPr>
        <p:spPr bwMode="auto">
          <a:xfrm>
            <a:off x="6353284" y="4317999"/>
            <a:ext cx="2112963" cy="1863725"/>
          </a:xfrm>
          <a:custGeom>
            <a:avLst/>
            <a:gdLst>
              <a:gd name="T0" fmla="*/ 2147483647 w 1331"/>
              <a:gd name="T1" fmla="*/ 2147483647 h 1174"/>
              <a:gd name="T2" fmla="*/ 0 w 1331"/>
              <a:gd name="T3" fmla="*/ 2147483647 h 1174"/>
              <a:gd name="T4" fmla="*/ 0 w 1331"/>
              <a:gd name="T5" fmla="*/ 0 h 11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1" h="1174">
                <a:moveTo>
                  <a:pt x="1331" y="1174"/>
                </a:moveTo>
                <a:lnTo>
                  <a:pt x="0" y="117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8331309" y="5864224"/>
            <a:ext cx="1809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Italic" charset="0"/>
              </a:rPr>
              <a:t>M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37" name="Rectangle 42"/>
          <p:cNvSpPr>
            <a:spLocks noChangeArrowheads="1"/>
          </p:cNvSpPr>
          <p:nvPr/>
        </p:nvSpPr>
        <p:spPr bwMode="auto">
          <a:xfrm>
            <a:off x="8432909" y="5864224"/>
            <a:ext cx="165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Italic" charset="0"/>
              </a:rPr>
              <a:t>C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38" name="Rectangle 43"/>
          <p:cNvSpPr>
            <a:spLocks noChangeArrowheads="1"/>
          </p:cNvSpPr>
          <p:nvPr/>
        </p:nvSpPr>
        <p:spPr bwMode="auto">
          <a:xfrm>
            <a:off x="6818422" y="5754687"/>
            <a:ext cx="2825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Italic" charset="0"/>
              </a:rPr>
              <a:t>MR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41" name="Rectangle 46"/>
          <p:cNvSpPr>
            <a:spLocks noChangeArrowheads="1"/>
          </p:cNvSpPr>
          <p:nvPr/>
        </p:nvSpPr>
        <p:spPr bwMode="auto">
          <a:xfrm>
            <a:off x="8531897" y="6106400"/>
            <a:ext cx="17303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Italic" charset="0"/>
              </a:rPr>
              <a:t>Q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43" name="Rectangle 48"/>
          <p:cNvSpPr>
            <a:spLocks noChangeArrowheads="1"/>
          </p:cNvSpPr>
          <p:nvPr/>
        </p:nvSpPr>
        <p:spPr bwMode="auto">
          <a:xfrm>
            <a:off x="6200884" y="5868987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44" name="Rectangle 49"/>
          <p:cNvSpPr>
            <a:spLocks noChangeArrowheads="1"/>
          </p:cNvSpPr>
          <p:nvPr/>
        </p:nvSpPr>
        <p:spPr bwMode="auto">
          <a:xfrm>
            <a:off x="6200884" y="4351337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9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45" name="Rectangle 50"/>
          <p:cNvSpPr>
            <a:spLocks noChangeArrowheads="1"/>
          </p:cNvSpPr>
          <p:nvPr/>
        </p:nvSpPr>
        <p:spPr bwMode="auto">
          <a:xfrm>
            <a:off x="6200884" y="4910137"/>
            <a:ext cx="139700" cy="19050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46" name="Rectangle 51"/>
          <p:cNvSpPr>
            <a:spLocks noChangeArrowheads="1"/>
          </p:cNvSpPr>
          <p:nvPr/>
        </p:nvSpPr>
        <p:spPr bwMode="auto">
          <a:xfrm>
            <a:off x="6084996" y="5297488"/>
            <a:ext cx="225011" cy="16927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en-US" sz="1100" b="1">
                <a:solidFill>
                  <a:srgbClr val="000000"/>
                </a:solidFill>
                <a:latin typeface="Arial" pitchFamily="34" charset="0"/>
                <a:ea typeface="ヒラギノ角ゴ Pro W3" pitchFamily="-84" charset="-128"/>
              </a:rPr>
              <a:t>4</a:t>
            </a:r>
          </a:p>
        </p:txBody>
      </p:sp>
      <p:sp>
        <p:nvSpPr>
          <p:cNvPr id="147" name="Rectangle 52"/>
          <p:cNvSpPr>
            <a:spLocks noChangeArrowheads="1"/>
          </p:cNvSpPr>
          <p:nvPr/>
        </p:nvSpPr>
        <p:spPr bwMode="auto">
          <a:xfrm>
            <a:off x="6599347" y="6248399"/>
            <a:ext cx="139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48" name="Rectangle 53"/>
          <p:cNvSpPr>
            <a:spLocks noChangeArrowheads="1"/>
          </p:cNvSpPr>
          <p:nvPr/>
        </p:nvSpPr>
        <p:spPr bwMode="auto">
          <a:xfrm>
            <a:off x="7050682" y="6248399"/>
            <a:ext cx="278430" cy="16927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en-US" sz="1100" b="1">
                <a:solidFill>
                  <a:srgbClr val="000000"/>
                </a:solidFill>
                <a:latin typeface="Arial" pitchFamily="34" charset="0"/>
                <a:ea typeface="ヒラギノ角ゴ Pro W3" pitchFamily="-84" charset="-128"/>
              </a:rPr>
              <a:t>9</a:t>
            </a:r>
          </a:p>
        </p:txBody>
      </p:sp>
      <p:sp>
        <p:nvSpPr>
          <p:cNvPr id="149" name="Rectangle 54"/>
          <p:cNvSpPr>
            <a:spLocks noChangeArrowheads="1"/>
          </p:cNvSpPr>
          <p:nvPr/>
        </p:nvSpPr>
        <p:spPr bwMode="auto">
          <a:xfrm>
            <a:off x="8310672" y="6248399"/>
            <a:ext cx="2159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itchFamily="34" charset="0"/>
              </a:rPr>
              <a:t>21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50" name="Rectangle 55"/>
          <p:cNvSpPr>
            <a:spLocks noChangeArrowheads="1"/>
          </p:cNvSpPr>
          <p:nvPr/>
        </p:nvSpPr>
        <p:spPr bwMode="auto">
          <a:xfrm>
            <a:off x="5943709" y="3859212"/>
            <a:ext cx="1729641" cy="16927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Arial" pitchFamily="34" charset="0"/>
              </a:rPr>
              <a:t>(c) Single-Price Monopoly</a:t>
            </a:r>
            <a:endParaRPr lang="en-US" altLang="en-US" sz="2400" b="1">
              <a:latin typeface="Arial" pitchFamily="34" charset="0"/>
            </a:endParaRPr>
          </a:p>
        </p:txBody>
      </p:sp>
      <p:sp>
        <p:nvSpPr>
          <p:cNvPr id="151" name="Rectangle 76"/>
          <p:cNvSpPr>
            <a:spLocks noChangeArrowheads="1"/>
          </p:cNvSpPr>
          <p:nvPr/>
        </p:nvSpPr>
        <p:spPr bwMode="auto">
          <a:xfrm>
            <a:off x="8086834" y="5754687"/>
            <a:ext cx="165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 Italic" charset="0"/>
              </a:rPr>
              <a:t>D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53" name="Rectangle 25"/>
          <p:cNvSpPr>
            <a:spLocks noChangeArrowheads="1"/>
          </p:cNvSpPr>
          <p:nvPr/>
        </p:nvSpPr>
        <p:spPr bwMode="auto">
          <a:xfrm>
            <a:off x="6311997" y="4087825"/>
            <a:ext cx="785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Italic" charset="0"/>
              </a:rPr>
              <a:t>p</a:t>
            </a:r>
            <a:endParaRPr lang="en-US" altLang="en-US" sz="2400" dirty="0">
              <a:latin typeface="Arial" pitchFamily="34" charset="0"/>
            </a:endParaRPr>
          </a:p>
        </p:txBody>
      </p:sp>
      <p:sp>
        <p:nvSpPr>
          <p:cNvPr id="155" name="Line 6"/>
          <p:cNvSpPr>
            <a:spLocks noChangeShapeType="1"/>
          </p:cNvSpPr>
          <p:nvPr/>
        </p:nvSpPr>
        <p:spPr bwMode="auto">
          <a:xfrm flipV="1">
            <a:off x="857251" y="4999989"/>
            <a:ext cx="5868988" cy="0"/>
          </a:xfrm>
          <a:prstGeom prst="line">
            <a:avLst/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6616809" y="4961572"/>
            <a:ext cx="91440" cy="914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ne 8"/>
          <p:cNvSpPr>
            <a:spLocks noChangeShapeType="1"/>
          </p:cNvSpPr>
          <p:nvPr/>
        </p:nvSpPr>
        <p:spPr bwMode="auto">
          <a:xfrm>
            <a:off x="7216238" y="5357812"/>
            <a:ext cx="2612" cy="83343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7177831" y="591661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7177831" y="53239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616559" y="4332683"/>
                <a:ext cx="1102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=9−</m:t>
                      </m:r>
                      <m:r>
                        <a:rPr lang="en-US" sz="140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59" y="4332683"/>
                <a:ext cx="110267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2762" r="-386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6402424" y="2756562"/>
                <a:ext cx="1358642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=12−2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4" y="2756562"/>
                <a:ext cx="1358642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2691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400800" y="3123996"/>
                <a:ext cx="1110112" cy="246221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=9−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123996"/>
                <a:ext cx="1110112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4945" r="-549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6400800" y="3491289"/>
                <a:ext cx="2138149" cy="246221"/>
              </a:xfrm>
              <a:prstGeom prst="rect">
                <a:avLst/>
              </a:prstGeom>
              <a:solidFill>
                <a:schemeClr val="bg2">
                  <a:alpha val="1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=21−3</m:t>
                      </m:r>
                      <m:r>
                        <a:rPr lang="en-US" sz="160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491289"/>
                <a:ext cx="2138149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2279" r="-114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7455009" y="5061438"/>
                <a:ext cx="1290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=7−</m:t>
                      </m:r>
                      <m:r>
                        <a:rPr lang="en-US" sz="1400" i="1" smtClean="0">
                          <a:latin typeface="Cambria Math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charset="0"/>
                        </a:rPr>
                        <m:t>/3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09" y="5061438"/>
                <a:ext cx="1290225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2830" r="-18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6616559" y="4585156"/>
                <a:ext cx="137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=9−2</m:t>
                      </m:r>
                      <m:r>
                        <a:rPr lang="en-US" sz="140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59" y="4585156"/>
                <a:ext cx="137185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222" r="-311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7455009" y="5347156"/>
                <a:ext cx="15594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1400" b="0" i="1" smtClean="0">
                          <a:latin typeface="Cambria Math" charset="0"/>
                        </a:rPr>
                        <m:t>=7−2</m:t>
                      </m:r>
                      <m:r>
                        <a:rPr lang="en-US" sz="1400" i="1" smtClean="0">
                          <a:latin typeface="Cambria Math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charset="0"/>
                        </a:rPr>
                        <m:t>/3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09" y="5347156"/>
                <a:ext cx="1559401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1953" r="-15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 rot="21202335">
                <a:off x="6518326" y="4017821"/>
                <a:ext cx="1151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Above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=6</m:t>
                    </m:r>
                  </m:oMath>
                </a14:m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02335">
                <a:off x="6518326" y="4017821"/>
                <a:ext cx="1151210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 rot="21202335">
                <a:off x="7369021" y="4768729"/>
                <a:ext cx="1151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Below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=6</m:t>
                    </m:r>
                  </m:oMath>
                </a14:m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02335">
                <a:off x="7369021" y="4768729"/>
                <a:ext cx="1151210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 rot="21075534">
                <a:off x="4161902" y="3338409"/>
                <a:ext cx="1462003" cy="307777"/>
              </a:xfrm>
              <a:prstGeom prst="rect">
                <a:avLst/>
              </a:prstGeom>
              <a:solidFill>
                <a:schemeClr val="bg2">
                  <a:alpha val="1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&lt;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𝒑</m:t>
                      </m:r>
                      <m:r>
                        <a:rPr lang="en-US" sz="2000" b="1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75534">
                <a:off x="4161902" y="3338409"/>
                <a:ext cx="1462003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449" r="-2041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7" grpId="0" animBg="1"/>
      <p:bldP spid="59" grpId="0" animBg="1"/>
      <p:bldP spid="7" grpId="0" animBg="1"/>
      <p:bldP spid="68" grpId="0" animBg="1"/>
      <p:bldP spid="70" grpId="0" animBg="1"/>
      <p:bldP spid="84" grpId="0" animBg="1"/>
      <p:bldP spid="114" grpId="0" animBg="1"/>
      <p:bldP spid="115" grpId="0" animBg="1"/>
      <p:bldP spid="125" grpId="0" animBg="1"/>
      <p:bldP spid="126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8" grpId="0"/>
      <p:bldP spid="144" grpId="0"/>
      <p:bldP spid="145" grpId="0" animBg="1"/>
      <p:bldP spid="146" grpId="0" animBg="1"/>
      <p:bldP spid="147" grpId="0"/>
      <p:bldP spid="148" grpId="0" animBg="1"/>
      <p:bldP spid="149" grpId="0"/>
      <p:bldP spid="151" grpId="0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 animBg="1"/>
      <p:bldP spid="162" grpId="0" animBg="1"/>
      <p:bldP spid="163" grpId="0" animBg="1"/>
      <p:bldP spid="164" grpId="0"/>
      <p:bldP spid="165" grpId="0"/>
      <p:bldP spid="166" grpId="0"/>
      <p:bldP spid="167" grpId="0"/>
      <p:bldP spid="168" grpId="0"/>
      <p:bldP spid="1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47800" y="1001524"/>
            <a:ext cx="6248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Assume the market is segmented in 2 groups: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2511" y="1600200"/>
                <a:ext cx="2424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11" y="1600200"/>
                <a:ext cx="24246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267" r="-504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35646" y="1600200"/>
                <a:ext cx="2423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𝑐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46" y="1600200"/>
                <a:ext cx="24233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10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58000" y="1600200"/>
                <a:ext cx="1207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600200"/>
                <a:ext cx="120763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45" r="-15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353981" y="2209800"/>
            <a:ext cx="643603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Does the monopolist discriminate prices?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3036921"/>
                <a:ext cx="153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36921"/>
                <a:ext cx="15313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586" r="-278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137548" y="3036921"/>
                <a:ext cx="2418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48" y="3036921"/>
                <a:ext cx="241880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63" r="-758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4556352" y="2895600"/>
                <a:ext cx="2075440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52" y="2895600"/>
                <a:ext cx="2075440" cy="6324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609600" y="3968476"/>
                <a:ext cx="2424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8476"/>
                <a:ext cx="242463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10" r="-251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034238" y="3822933"/>
                <a:ext cx="2279662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𝑏</m:t>
                      </m:r>
                      <m:d>
                        <m:dPr>
                          <m:ctrlPr>
                            <a:rPr lang="mr-I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38" y="3822933"/>
                <a:ext cx="2279662" cy="6324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>
            <a:stCxn id="6" idx="1"/>
            <a:endCxn id="152" idx="1"/>
          </p:cNvCxnSpPr>
          <p:nvPr/>
        </p:nvCxnSpPr>
        <p:spPr>
          <a:xfrm rot="10800000" flipV="1">
            <a:off x="609600" y="3221586"/>
            <a:ext cx="12700" cy="931555"/>
          </a:xfrm>
          <a:prstGeom prst="curvedConnector3">
            <a:avLst>
              <a:gd name="adj1" fmla="val 2710346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5313900" y="3810484"/>
                <a:ext cx="1208088" cy="66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900" y="3810484"/>
                <a:ext cx="1208088" cy="6684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09600" y="5017637"/>
                <a:ext cx="153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𝑀𝑅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637"/>
                <a:ext cx="15384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571" r="-317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2137548" y="5017637"/>
                <a:ext cx="24032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48" y="5017637"/>
                <a:ext cx="240328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69" r="-761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4540834" y="4876316"/>
                <a:ext cx="2082557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34" y="4876316"/>
                <a:ext cx="2082557" cy="63267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609600" y="5949192"/>
                <a:ext cx="2424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𝑐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949192"/>
                <a:ext cx="242463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010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034238" y="5809089"/>
                <a:ext cx="2257028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𝑐</m:t>
                      </m:r>
                      <m:d>
                        <m:dPr>
                          <m:ctrlPr>
                            <a:rPr lang="mr-I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38" y="5809089"/>
                <a:ext cx="2257028" cy="63267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Curved Connector 175"/>
          <p:cNvCxnSpPr>
            <a:stCxn id="171" idx="1"/>
            <a:endCxn id="174" idx="1"/>
          </p:cNvCxnSpPr>
          <p:nvPr/>
        </p:nvCxnSpPr>
        <p:spPr>
          <a:xfrm rot="10800000" flipV="1">
            <a:off x="609600" y="5202302"/>
            <a:ext cx="12700" cy="931555"/>
          </a:xfrm>
          <a:prstGeom prst="curvedConnector3">
            <a:avLst>
              <a:gd name="adj1" fmla="val 2793102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291266" y="5791200"/>
                <a:ext cx="1208088" cy="66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66" y="5791200"/>
                <a:ext cx="1208088" cy="6684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6844144" y="3687363"/>
                <a:ext cx="21825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Prices depend only on the </a:t>
                </a:r>
                <a:r>
                  <a:rPr lang="en-US" sz="1600" b="1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intercept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the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endParaRPr lang="en-US" sz="16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Because both groups </a:t>
                </a:r>
                <a:r>
                  <a:rPr lang="en-US" sz="1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face the same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intercept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there is </a:t>
                </a:r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price discrimination!</a:t>
                </a: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4" y="3687363"/>
                <a:ext cx="2182533" cy="2308324"/>
              </a:xfrm>
              <a:prstGeom prst="rect">
                <a:avLst/>
              </a:prstGeom>
              <a:blipFill rotWithShape="0">
                <a:blip r:embed="rId18"/>
                <a:stretch>
                  <a:fillRect l="-1117" t="-792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/>
          <p:cNvSpPr/>
          <p:nvPr/>
        </p:nvSpPr>
        <p:spPr>
          <a:xfrm>
            <a:off x="4992176" y="2819400"/>
            <a:ext cx="1713424" cy="79176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580458" y="3767785"/>
            <a:ext cx="1125142" cy="79176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4992176" y="4833327"/>
            <a:ext cx="1713424" cy="79176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80458" y="5749466"/>
            <a:ext cx="1125142" cy="79176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0" grpId="0"/>
      <p:bldP spid="142" grpId="0"/>
      <p:bldP spid="152" grpId="0"/>
      <p:bldP spid="154" grpId="0"/>
      <p:bldP spid="170" grpId="0"/>
      <p:bldP spid="171" grpId="0"/>
      <p:bldP spid="172" grpId="0"/>
      <p:bldP spid="173" grpId="0"/>
      <p:bldP spid="174" grpId="0"/>
      <p:bldP spid="175" grpId="0"/>
      <p:bldP spid="177" grpId="0"/>
      <p:bldP spid="179" grpId="0" build="p"/>
      <p:bldP spid="180" grpId="0" animBg="1"/>
      <p:bldP spid="181" grpId="0" animBg="1"/>
      <p:bldP spid="182" grpId="0" animBg="1"/>
      <p:bldP spid="1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 flipH="1">
            <a:off x="1930592" y="4352544"/>
            <a:ext cx="998467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900616" y="4352544"/>
            <a:ext cx="0" cy="749808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04584" y="3657600"/>
            <a:ext cx="826008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9256" y="3602736"/>
            <a:ext cx="0" cy="1499616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Nonlinear Price Discrimination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1001524"/>
            <a:ext cx="7620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monopolist charges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one price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for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first block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units and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different price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for subsequent blocks!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1524"/>
            <a:ext cx="457200" cy="45720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104584" y="2404698"/>
            <a:ext cx="3" cy="268647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869738" y="3326018"/>
            <a:ext cx="0" cy="3530304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04584" y="3051662"/>
            <a:ext cx="2833906" cy="2039506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33184" y="2840978"/>
                <a:ext cx="426408" cy="271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84" y="2840978"/>
                <a:ext cx="426408" cy="271097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4428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>
            <a:spLocks noChangeAspect="1"/>
          </p:cNvSpPr>
          <p:nvPr/>
        </p:nvSpPr>
        <p:spPr>
          <a:xfrm>
            <a:off x="1833694" y="5016034"/>
            <a:ext cx="150271" cy="150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2825481" y="5016034"/>
            <a:ext cx="150271" cy="150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39532" y="5251601"/>
                <a:ext cx="338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2" y="5251601"/>
                <a:ext cx="338593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39248" y="5251601"/>
                <a:ext cx="522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48" y="5251601"/>
                <a:ext cx="522736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075366" y="4932214"/>
            <a:ext cx="867417" cy="301138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20860282">
            <a:off x="7949606" y="1435868"/>
            <a:ext cx="105478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Block Pricing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77916" y="4343400"/>
            <a:ext cx="65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600" i="1" baseline="30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</a:t>
            </a:r>
            <a:endParaRPr lang="en-US" sz="1600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Block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937272" y="4932214"/>
            <a:ext cx="991786" cy="301138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7400" y="4343400"/>
            <a:ext cx="66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600" i="1" baseline="3000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US" sz="1600" i="1" smtClean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Block</a:t>
            </a:r>
            <a:endParaRPr lang="en-US" sz="1600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751110" y="2653490"/>
                <a:ext cx="4718004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0" y="2653490"/>
                <a:ext cx="471800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29448" y="3519100"/>
                <a:ext cx="6416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8" y="3519100"/>
                <a:ext cx="641610" cy="276999"/>
              </a:xfrm>
              <a:prstGeom prst="rect">
                <a:avLst/>
              </a:prstGeom>
              <a:blipFill rotWithShape="0">
                <a:blip r:embed="rId8"/>
                <a:stretch>
                  <a:fillRect r="-188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 flipH="1">
            <a:off x="1104584" y="4352544"/>
            <a:ext cx="804245" cy="0"/>
          </a:xfrm>
          <a:prstGeom prst="line">
            <a:avLst/>
          </a:prstGeom>
          <a:ln w="25400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9448" y="4214044"/>
                <a:ext cx="6416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8" y="4214044"/>
                <a:ext cx="641610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37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102974" y="2057098"/>
            <a:ext cx="231268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Total Revenue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79160" y="5166306"/>
            <a:ext cx="76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01787" y="2215780"/>
            <a:ext cx="6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20362795">
            <a:off x="2888581" y="5134296"/>
            <a:ext cx="78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Total output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18286" y="3308512"/>
                <a:ext cx="3820914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86" y="3308512"/>
                <a:ext cx="3820914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018286" y="4621932"/>
                <a:ext cx="3820914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86" y="4621932"/>
                <a:ext cx="382091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 rot="20362795">
            <a:off x="1099198" y="5372611"/>
            <a:ext cx="7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Cutoff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 rot="10800000">
            <a:off x="5334000" y="3828488"/>
            <a:ext cx="838200" cy="594183"/>
            <a:chOff x="3243780" y="2072818"/>
            <a:chExt cx="1023420" cy="594183"/>
          </a:xfrm>
        </p:grpSpPr>
        <p:sp>
          <p:nvSpPr>
            <p:cNvPr id="85" name="Right Brace 84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 rot="10800000">
                  <a:off x="3410086" y="2072818"/>
                  <a:ext cx="662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410086" y="2072818"/>
                  <a:ext cx="66263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865" r="-14607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 rot="10800000">
            <a:off x="6553201" y="3828486"/>
            <a:ext cx="961381" cy="594183"/>
            <a:chOff x="3243780" y="2072818"/>
            <a:chExt cx="1023420" cy="594183"/>
          </a:xfrm>
        </p:grpSpPr>
        <p:sp>
          <p:nvSpPr>
            <p:cNvPr id="88" name="Right Brace 87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 rot="10800000">
                  <a:off x="3462839" y="2072818"/>
                  <a:ext cx="6098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462839" y="2072818"/>
                  <a:ext cx="60988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447" r="-1383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Rectangle 89"/>
          <p:cNvSpPr/>
          <p:nvPr/>
        </p:nvSpPr>
        <p:spPr>
          <a:xfrm>
            <a:off x="5309702" y="4538574"/>
            <a:ext cx="3159411" cy="5668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69333" y="2621820"/>
            <a:ext cx="1183668" cy="5668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102974" y="5350972"/>
            <a:ext cx="231268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049666" y="6006165"/>
                <a:ext cx="578953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66" y="6006165"/>
                <a:ext cx="5789534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3046035" y="5939513"/>
            <a:ext cx="5793165" cy="5668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8" grpId="0" animBg="1"/>
      <p:bldP spid="54" grpId="0"/>
      <p:bldP spid="55" grpId="0" animBg="1"/>
      <p:bldP spid="56" grpId="0"/>
      <p:bldP spid="57" grpId="0"/>
      <p:bldP spid="62" grpId="0"/>
      <p:bldP spid="75" grpId="0"/>
      <p:bldP spid="76" grpId="0"/>
      <p:bldP spid="81" grpId="0"/>
      <p:bldP spid="82" grpId="0"/>
      <p:bldP spid="83" grpId="0"/>
      <p:bldP spid="90" grpId="0" animBg="1"/>
      <p:bldP spid="91" grpId="0" animBg="1"/>
      <p:bldP spid="97" grpId="0"/>
      <p:bldP spid="98" grpId="0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Profit Maximization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5510" y="939689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8072" y="1589326"/>
                <a:ext cx="6447855" cy="567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72" y="1589326"/>
                <a:ext cx="6447855" cy="567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77913" y="2286000"/>
            <a:ext cx="138817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1286" y="2819400"/>
                <a:ext cx="2009653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6" y="2819400"/>
                <a:ext cx="2009653" cy="8438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20658681">
                <a:off x="296875" y="1079335"/>
                <a:ext cx="1956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𝑞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maximize profits!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681">
                <a:off x="296875" y="1079335"/>
                <a:ext cx="195611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775" t="-4211" r="-1183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286" y="3895794"/>
                <a:ext cx="2009653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6" y="3895794"/>
                <a:ext cx="2009653" cy="836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90939" y="3037408"/>
                <a:ext cx="334123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39" y="3037408"/>
                <a:ext cx="3341236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24159" y="3037408"/>
                <a:ext cx="268644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159" y="3037408"/>
                <a:ext cx="2686441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410581" y="2953688"/>
            <a:ext cx="2200019" cy="5668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0429" y="3886200"/>
                <a:ext cx="5159233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𝑑𝑝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29" y="3886200"/>
                <a:ext cx="5159233" cy="8438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80429" y="4800600"/>
                <a:ext cx="4579202" cy="84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𝑑𝑝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29" y="4800600"/>
                <a:ext cx="4579202" cy="8438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80429" y="5924490"/>
                <a:ext cx="304243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29" y="5924490"/>
                <a:ext cx="3042436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 rot="10800000">
            <a:off x="5993887" y="5623648"/>
            <a:ext cx="838200" cy="594183"/>
            <a:chOff x="3243780" y="2072818"/>
            <a:chExt cx="1023420" cy="594183"/>
          </a:xfrm>
        </p:grpSpPr>
        <p:sp>
          <p:nvSpPr>
            <p:cNvPr id="36" name="Right Brace 35"/>
            <p:cNvSpPr/>
            <p:nvPr/>
          </p:nvSpPr>
          <p:spPr>
            <a:xfrm rot="16200000">
              <a:off x="3603090" y="2002891"/>
              <a:ext cx="304800" cy="102342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 rot="10800000">
                  <a:off x="3484417" y="2072818"/>
                  <a:ext cx="536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484417" y="2072818"/>
                  <a:ext cx="536280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722" r="-125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 37"/>
          <p:cNvSpPr/>
          <p:nvPr/>
        </p:nvSpPr>
        <p:spPr>
          <a:xfrm>
            <a:off x="3054389" y="5841132"/>
            <a:ext cx="2568476" cy="56682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20965840">
                <a:off x="190642" y="5857401"/>
                <a:ext cx="2358558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not equal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65840">
                <a:off x="190642" y="5857401"/>
                <a:ext cx="2358558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3054389" y="4798765"/>
            <a:ext cx="4105242" cy="84572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  <p:bldP spid="24" grpId="0"/>
      <p:bldP spid="25" grpId="0"/>
      <p:bldP spid="26" grpId="0" animBg="1"/>
      <p:bldP spid="32" grpId="0"/>
      <p:bldP spid="33" grpId="0"/>
      <p:bldP spid="34" grpId="0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Equilibrium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39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3571" y="35052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3900" y="399764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723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Assume the following inverse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1600200"/>
                <a:ext cx="223029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=90−</m:t>
                      </m:r>
                      <m:r>
                        <a:rPr lang="en-US" sz="260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00200"/>
                <a:ext cx="223029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76800" y="1600200"/>
                <a:ext cx="185602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)=30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00200"/>
                <a:ext cx="185602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609600" y="2209800"/>
            <a:ext cx="79247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prices,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output, and cutoff values?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99090" y="3031518"/>
                <a:ext cx="22011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0" y="3031518"/>
                <a:ext cx="220111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00205" y="3031518"/>
                <a:ext cx="315246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90−2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=90−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205" y="3031518"/>
                <a:ext cx="315246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46676" y="3031518"/>
                <a:ext cx="162166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76" y="3031518"/>
                <a:ext cx="162166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6400800" y="2948160"/>
            <a:ext cx="1167537" cy="56682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9090" y="3747765"/>
                <a:ext cx="4093877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𝑑𝑝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0" y="3747765"/>
                <a:ext cx="4093877" cy="8361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0567" y="3965773"/>
                <a:ext cx="315246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90−2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=30−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67" y="3965773"/>
                <a:ext cx="315246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10567" y="4476690"/>
                <a:ext cx="315246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90−4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=30−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67" y="4476690"/>
                <a:ext cx="315246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>
            <a:stCxn id="27" idx="1"/>
            <a:endCxn id="31" idx="1"/>
          </p:cNvCxnSpPr>
          <p:nvPr/>
        </p:nvCxnSpPr>
        <p:spPr>
          <a:xfrm rot="10800000" flipV="1">
            <a:off x="599090" y="3231572"/>
            <a:ext cx="12700" cy="934255"/>
          </a:xfrm>
          <a:prstGeom prst="curvedConnector3">
            <a:avLst>
              <a:gd name="adj1" fmla="val 2793102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716561" y="4987607"/>
                <a:ext cx="157023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61" y="4987607"/>
                <a:ext cx="1570238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181600" y="4961331"/>
            <a:ext cx="1167537" cy="5250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29400" y="4987607"/>
                <a:ext cx="161640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=40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987607"/>
                <a:ext cx="1616404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7091405" y="4961331"/>
            <a:ext cx="1167537" cy="5250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1791" y="5334000"/>
                <a:ext cx="281968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(20)=70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1" y="5334000"/>
                <a:ext cx="2819683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1791" y="6019800"/>
                <a:ext cx="286584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(40)=50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1" y="6019800"/>
                <a:ext cx="2865848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2954616" y="5309620"/>
            <a:ext cx="523023" cy="4488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54616" y="6019800"/>
            <a:ext cx="523023" cy="4488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8" grpId="0"/>
      <p:bldP spid="39" grpId="0" animBg="1"/>
      <p:bldP spid="41" grpId="0"/>
      <p:bldP spid="42" grpId="0" animBg="1"/>
      <p:bldP spid="43" grpId="0"/>
      <p:bldP spid="44" grpId="0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80" name="Rectangle 63"/>
          <p:cNvSpPr>
            <a:spLocks noChangeArrowheads="1"/>
          </p:cNvSpPr>
          <p:nvPr/>
        </p:nvSpPr>
        <p:spPr bwMode="auto">
          <a:xfrm>
            <a:off x="5562696" y="5270971"/>
            <a:ext cx="9906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Block Pricing</a:t>
            </a:r>
            <a:endParaRPr lang="en-US" altLang="en-US" b="1" dirty="0"/>
          </a:p>
        </p:txBody>
      </p:sp>
      <p:sp>
        <p:nvSpPr>
          <p:cNvPr id="88" name="Rectangle 64"/>
          <p:cNvSpPr>
            <a:spLocks noChangeArrowheads="1"/>
          </p:cNvSpPr>
          <p:nvPr/>
        </p:nvSpPr>
        <p:spPr bwMode="auto">
          <a:xfrm>
            <a:off x="7286857" y="5271640"/>
            <a:ext cx="10398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smtClean="0">
                <a:solidFill>
                  <a:srgbClr val="000000"/>
                </a:solidFill>
                <a:latin typeface="Arial Bold" charset="0"/>
              </a:rPr>
              <a:t>Single Price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70"/>
              <p:cNvSpPr>
                <a:spLocks noChangeArrowheads="1"/>
              </p:cNvSpPr>
              <p:nvPr/>
            </p:nvSpPr>
            <p:spPr bwMode="auto">
              <a:xfrm>
                <a:off x="3443995" y="5500688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0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3995" y="5500688"/>
                <a:ext cx="1306448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6075" t="-26923" r="-935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88"/>
              <p:cNvSpPr>
                <a:spLocks noChangeArrowheads="1"/>
              </p:cNvSpPr>
              <p:nvPr/>
            </p:nvSpPr>
            <p:spPr bwMode="auto">
              <a:xfrm>
                <a:off x="3443995" y="5721350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1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3995" y="5721350"/>
                <a:ext cx="122629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468" t="-32000" r="-149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111"/>
              <p:cNvSpPr>
                <a:spLocks noChangeArrowheads="1"/>
              </p:cNvSpPr>
              <p:nvPr/>
            </p:nvSpPr>
            <p:spPr bwMode="auto">
              <a:xfrm>
                <a:off x="3443995" y="5948363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Welfare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3995" y="5948363"/>
                <a:ext cx="1255537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6311" t="-32000" r="-291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ine 136"/>
          <p:cNvSpPr>
            <a:spLocks noChangeShapeType="1"/>
          </p:cNvSpPr>
          <p:nvPr/>
        </p:nvSpPr>
        <p:spPr bwMode="auto">
          <a:xfrm flipV="1">
            <a:off x="3283618" y="5907088"/>
            <a:ext cx="5430837" cy="4286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37"/>
          <p:cNvSpPr>
            <a:spLocks noChangeShapeType="1"/>
          </p:cNvSpPr>
          <p:nvPr/>
        </p:nvSpPr>
        <p:spPr bwMode="auto">
          <a:xfrm flipV="1">
            <a:off x="3283617" y="6400800"/>
            <a:ext cx="5437187" cy="1904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38"/>
          <p:cNvSpPr>
            <a:spLocks noChangeShapeType="1"/>
          </p:cNvSpPr>
          <p:nvPr/>
        </p:nvSpPr>
        <p:spPr bwMode="auto">
          <a:xfrm flipV="1">
            <a:off x="3283617" y="5453063"/>
            <a:ext cx="5437188" cy="1488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72"/>
              <p:cNvSpPr>
                <a:spLocks noChangeArrowheads="1"/>
              </p:cNvSpPr>
              <p:nvPr/>
            </p:nvSpPr>
            <p:spPr bwMode="auto">
              <a:xfrm>
                <a:off x="5653462" y="5500688"/>
                <a:ext cx="80906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=400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3462" y="5500688"/>
                <a:ext cx="80906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3008" r="-4511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5726783" y="5716087"/>
                <a:ext cx="66242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=1,200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783" y="5716087"/>
                <a:ext cx="662425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3670" r="-5505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5467128" y="5938837"/>
                <a:ext cx="118173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=1,600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7128" y="5938837"/>
                <a:ext cx="1181734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2577" r="-2577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72"/>
              <p:cNvSpPr>
                <a:spLocks noChangeArrowheads="1"/>
              </p:cNvSpPr>
              <p:nvPr/>
            </p:nvSpPr>
            <p:spPr bwMode="auto">
              <a:xfrm>
                <a:off x="7538149" y="5500688"/>
                <a:ext cx="55194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=450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8149" y="5500688"/>
                <a:ext cx="551946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5556" r="-6667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72"/>
              <p:cNvSpPr>
                <a:spLocks noChangeArrowheads="1"/>
              </p:cNvSpPr>
              <p:nvPr/>
            </p:nvSpPr>
            <p:spPr bwMode="auto">
              <a:xfrm>
                <a:off x="7531591" y="5712143"/>
                <a:ext cx="55034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=900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0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1591" y="5712143"/>
                <a:ext cx="55034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72"/>
              <p:cNvSpPr>
                <a:spLocks noChangeArrowheads="1"/>
              </p:cNvSpPr>
              <p:nvPr/>
            </p:nvSpPr>
            <p:spPr bwMode="auto">
              <a:xfrm>
                <a:off x="7346796" y="5938837"/>
                <a:ext cx="9199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=1,350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0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6796" y="5938837"/>
                <a:ext cx="919932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2649" r="-397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11"/>
          <p:cNvSpPr>
            <a:spLocks noChangeArrowheads="1"/>
          </p:cNvSpPr>
          <p:nvPr/>
        </p:nvSpPr>
        <p:spPr bwMode="auto">
          <a:xfrm>
            <a:off x="3443995" y="6192491"/>
            <a:ext cx="9778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 dirty="0" smtClean="0">
                <a:solidFill>
                  <a:srgbClr val="000000"/>
                </a:solidFill>
              </a:rPr>
              <a:t>Deadweight Loss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72"/>
              <p:cNvSpPr>
                <a:spLocks noChangeArrowheads="1"/>
              </p:cNvSpPr>
              <p:nvPr/>
            </p:nvSpPr>
            <p:spPr bwMode="auto">
              <a:xfrm>
                <a:off x="5771347" y="6173687"/>
                <a:ext cx="5601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2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1347" y="6173687"/>
                <a:ext cx="560153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5435" r="-5435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72"/>
              <p:cNvSpPr>
                <a:spLocks noChangeArrowheads="1"/>
              </p:cNvSpPr>
              <p:nvPr/>
            </p:nvSpPr>
            <p:spPr bwMode="auto">
              <a:xfrm>
                <a:off x="7537443" y="6173742"/>
                <a:ext cx="55265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𝐺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=450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2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7443" y="6173742"/>
                <a:ext cx="552652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4396" r="-6593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Fig 12_04_StepA.tif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" b="28192"/>
          <a:stretch/>
        </p:blipFill>
        <p:spPr bwMode="auto">
          <a:xfrm>
            <a:off x="2701005" y="1265237"/>
            <a:ext cx="61722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978117" y="4495332"/>
            <a:ext cx="346755" cy="34675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9023" y="4752201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23" y="4752201"/>
                <a:ext cx="20358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727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>
          <a:xfrm>
            <a:off x="4487850" y="4495332"/>
            <a:ext cx="346755" cy="346755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65081" y="4752201"/>
                <a:ext cx="23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081" y="4752201"/>
                <a:ext cx="23243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1579" r="-3157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03612" y="1219099"/>
            <a:ext cx="1021393" cy="3553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053805" y="1219099"/>
            <a:ext cx="1497152" cy="3553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825714" y="3505200"/>
                <a:ext cx="31726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14" y="3505200"/>
                <a:ext cx="317266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13462" r="-769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674334" y="3505200"/>
                <a:ext cx="31726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34" y="3505200"/>
                <a:ext cx="317266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13462" r="-769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>
            <a:off x="3672019" y="2345450"/>
            <a:ext cx="429768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133565" y="2345450"/>
            <a:ext cx="0" cy="219456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361906" y="2209800"/>
            <a:ext cx="346755" cy="34675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 rot="20916832">
                <a:off x="2817900" y="2306465"/>
                <a:ext cx="538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16832">
                <a:off x="2817900" y="2306465"/>
                <a:ext cx="538609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155" t="-4762" r="-16495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H="1">
            <a:off x="3672019" y="2971800"/>
            <a:ext cx="989208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361906" y="2826010"/>
            <a:ext cx="346755" cy="346755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4661227" y="2971800"/>
            <a:ext cx="0" cy="156821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 rot="20916832">
                <a:off x="2803473" y="2953015"/>
                <a:ext cx="567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16832">
                <a:off x="2803473" y="2953015"/>
                <a:ext cx="56746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941" t="-3125" r="-14851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Triangle 105"/>
          <p:cNvSpPr/>
          <p:nvPr/>
        </p:nvSpPr>
        <p:spPr>
          <a:xfrm>
            <a:off x="3679940" y="1757263"/>
            <a:ext cx="421848" cy="584852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10501" y="1983017"/>
            <a:ext cx="23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A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07" name="Right Triangle 106"/>
          <p:cNvSpPr/>
          <p:nvPr/>
        </p:nvSpPr>
        <p:spPr>
          <a:xfrm>
            <a:off x="4143294" y="2334696"/>
            <a:ext cx="492540" cy="637103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151494" y="2643716"/>
            <a:ext cx="23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79941" y="2345450"/>
            <a:ext cx="453624" cy="126345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143294" y="2975136"/>
            <a:ext cx="517933" cy="63376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793817" y="3096067"/>
            <a:ext cx="23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rgbClr val="00B050"/>
                </a:solidFill>
              </a:rPr>
              <a:t>B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46" name="Right Triangle 145"/>
          <p:cNvSpPr/>
          <p:nvPr/>
        </p:nvSpPr>
        <p:spPr>
          <a:xfrm>
            <a:off x="4661227" y="2984487"/>
            <a:ext cx="477291" cy="606737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682205" y="3285838"/>
            <a:ext cx="23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D</a:t>
            </a:r>
            <a:endParaRPr lang="en-US" sz="1200" b="1" dirty="0">
              <a:solidFill>
                <a:schemeClr val="bg2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7224237" y="2660755"/>
            <a:ext cx="0" cy="1896295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6462530" y="2667000"/>
            <a:ext cx="734275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spect="1"/>
          </p:cNvSpPr>
          <p:nvPr/>
        </p:nvSpPr>
        <p:spPr>
          <a:xfrm>
            <a:off x="4092058" y="2286014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4610857" y="2936542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050859" y="4495332"/>
            <a:ext cx="346755" cy="346755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181954" y="2514768"/>
            <a:ext cx="346755" cy="346755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6492718" y="1764919"/>
            <a:ext cx="704088" cy="895836"/>
          </a:xfrm>
          <a:prstGeom prst="rtTriangl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493633" y="2331447"/>
            <a:ext cx="23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497297" y="2682479"/>
            <a:ext cx="726940" cy="9264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541655" y="3096067"/>
            <a:ext cx="23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F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63" name="Right Triangle 162"/>
          <p:cNvSpPr/>
          <p:nvPr/>
        </p:nvSpPr>
        <p:spPr>
          <a:xfrm>
            <a:off x="7229405" y="2696287"/>
            <a:ext cx="721772" cy="910332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363218" y="3200400"/>
            <a:ext cx="23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G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51" name="Oval 150"/>
          <p:cNvSpPr>
            <a:spLocks noChangeAspect="1"/>
          </p:cNvSpPr>
          <p:nvPr/>
        </p:nvSpPr>
        <p:spPr>
          <a:xfrm>
            <a:off x="7164801" y="2601319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7164801" y="3562837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33146" y="2072508"/>
            <a:ext cx="2412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With Block-Pricing: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805" y="2590800"/>
            <a:ext cx="2528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Consumers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suffer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Monopolist </a:t>
            </a:r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improves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Society </a:t>
            </a:r>
            <a:r>
              <a:rPr lang="en-US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improves</a:t>
            </a:r>
            <a:endParaRPr lang="en-US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 rot="20658681">
            <a:off x="418637" y="1530718"/>
            <a:ext cx="19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this example!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1" grpId="0"/>
      <p:bldP spid="125" grpId="0"/>
      <p:bldP spid="126" grpId="0"/>
      <p:bldP spid="82" grpId="0" animBg="1"/>
      <p:bldP spid="83" grpId="0"/>
      <p:bldP spid="86" grpId="0" animBg="1"/>
      <p:bldP spid="105" grpId="0"/>
      <p:bldP spid="106" grpId="0" animBg="1"/>
      <p:bldP spid="14" grpId="0"/>
      <p:bldP spid="107" grpId="0" animBg="1"/>
      <p:bldP spid="128" grpId="0"/>
      <p:bldP spid="140" grpId="0" animBg="1"/>
      <p:bldP spid="142" grpId="0" animBg="1"/>
      <p:bldP spid="144" grpId="0"/>
      <p:bldP spid="146" grpId="0" animBg="1"/>
      <p:bldP spid="147" grpId="0"/>
      <p:bldP spid="81" grpId="0" animBg="1"/>
      <p:bldP spid="104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/>
      <p:bldP spid="163" grpId="0" animBg="1"/>
      <p:bldP spid="164" grpId="0"/>
      <p:bldP spid="151" grpId="0" animBg="1"/>
      <p:bldP spid="152" grpId="0" animBg="1"/>
      <p:bldP spid="165" grpId="0"/>
      <p:bldP spid="21" grpId="0" uiExpand="1" build="p"/>
      <p:bldP spid="1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Two-Part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Pricing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5903" y="1001524"/>
            <a:ext cx="674849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 charges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tariff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for the right to purchase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(first price)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and a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per unit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(second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price)!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1524"/>
            <a:ext cx="457200" cy="457200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2497166" y="4662487"/>
            <a:ext cx="0" cy="2603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>
            <a:off x="717578" y="2863850"/>
            <a:ext cx="1468438" cy="1503834"/>
          </a:xfrm>
          <a:custGeom>
            <a:avLst/>
            <a:gdLst>
              <a:gd name="T0" fmla="*/ 2147483647 w 1121"/>
              <a:gd name="T1" fmla="*/ 2147483647 h 1116"/>
              <a:gd name="T2" fmla="*/ 0 w 1121"/>
              <a:gd name="T3" fmla="*/ 0 h 1116"/>
              <a:gd name="T4" fmla="*/ 0 w 1121"/>
              <a:gd name="T5" fmla="*/ 2147483647 h 1116"/>
              <a:gd name="T6" fmla="*/ 2147483647 w 1121"/>
              <a:gd name="T7" fmla="*/ 2147483647 h 1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1" h="1116">
                <a:moveTo>
                  <a:pt x="1121" y="1116"/>
                </a:moveTo>
                <a:lnTo>
                  <a:pt x="0" y="0"/>
                </a:lnTo>
                <a:lnTo>
                  <a:pt x="0" y="1116"/>
                </a:lnTo>
                <a:lnTo>
                  <a:pt x="1121" y="1116"/>
                </a:lnTo>
                <a:close/>
              </a:path>
            </a:pathLst>
          </a:custGeom>
          <a:solidFill>
            <a:srgbClr val="E2F4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717578" y="2863850"/>
            <a:ext cx="1779588" cy="1771650"/>
          </a:xfrm>
          <a:custGeom>
            <a:avLst/>
            <a:gdLst>
              <a:gd name="T0" fmla="*/ 2147483647 w 1121"/>
              <a:gd name="T1" fmla="*/ 2147483647 h 1116"/>
              <a:gd name="T2" fmla="*/ 0 w 1121"/>
              <a:gd name="T3" fmla="*/ 0 h 1116"/>
              <a:gd name="T4" fmla="*/ 0 w 1121"/>
              <a:gd name="T5" fmla="*/ 2147483647 h 1116"/>
              <a:gd name="T6" fmla="*/ 2147483647 w 1121"/>
              <a:gd name="T7" fmla="*/ 2147483647 h 1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1" h="1116">
                <a:moveTo>
                  <a:pt x="1121" y="1116"/>
                </a:moveTo>
                <a:lnTo>
                  <a:pt x="0" y="0"/>
                </a:lnTo>
                <a:lnTo>
                  <a:pt x="0" y="1116"/>
                </a:lnTo>
                <a:lnTo>
                  <a:pt x="1121" y="1116"/>
                </a:lnTo>
                <a:close/>
              </a:path>
            </a:pathLst>
          </a:custGeom>
          <a:noFill/>
          <a:ln w="9525">
            <a:solidFill>
              <a:srgbClr val="E2F4F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30278" y="4375150"/>
            <a:ext cx="1492250" cy="250825"/>
          </a:xfrm>
          <a:prstGeom prst="rect">
            <a:avLst/>
          </a:prstGeom>
          <a:solidFill>
            <a:srgbClr val="BAD5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10" name="Freeform 17"/>
          <p:cNvSpPr>
            <a:spLocks/>
          </p:cNvSpPr>
          <p:nvPr/>
        </p:nvSpPr>
        <p:spPr bwMode="auto">
          <a:xfrm>
            <a:off x="2222528" y="4384675"/>
            <a:ext cx="238125" cy="241300"/>
          </a:xfrm>
          <a:custGeom>
            <a:avLst/>
            <a:gdLst>
              <a:gd name="T0" fmla="*/ 378023438 w 150"/>
              <a:gd name="T1" fmla="*/ 383063750 h 152"/>
              <a:gd name="T2" fmla="*/ 0 w 150"/>
              <a:gd name="T3" fmla="*/ 383063750 h 152"/>
              <a:gd name="T4" fmla="*/ 0 w 150"/>
              <a:gd name="T5" fmla="*/ 0 h 152"/>
              <a:gd name="T6" fmla="*/ 378023438 w 150"/>
              <a:gd name="T7" fmla="*/ 383063750 h 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" h="152">
                <a:moveTo>
                  <a:pt x="150" y="152"/>
                </a:moveTo>
                <a:lnTo>
                  <a:pt x="0" y="152"/>
                </a:lnTo>
                <a:lnTo>
                  <a:pt x="0" y="0"/>
                </a:lnTo>
                <a:lnTo>
                  <a:pt x="150" y="152"/>
                </a:lnTo>
                <a:close/>
              </a:path>
            </a:pathLst>
          </a:custGeom>
          <a:solidFill>
            <a:srgbClr val="E7E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8"/>
          <p:cNvSpPr>
            <a:spLocks/>
          </p:cNvSpPr>
          <p:nvPr/>
        </p:nvSpPr>
        <p:spPr bwMode="auto">
          <a:xfrm>
            <a:off x="2222528" y="4384675"/>
            <a:ext cx="238125" cy="241300"/>
          </a:xfrm>
          <a:custGeom>
            <a:avLst/>
            <a:gdLst>
              <a:gd name="T0" fmla="*/ 378023438 w 150"/>
              <a:gd name="T1" fmla="*/ 383063750 h 152"/>
              <a:gd name="T2" fmla="*/ 0 w 150"/>
              <a:gd name="T3" fmla="*/ 383063750 h 152"/>
              <a:gd name="T4" fmla="*/ 0 w 150"/>
              <a:gd name="T5" fmla="*/ 0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152">
                <a:moveTo>
                  <a:pt x="150" y="152"/>
                </a:moveTo>
                <a:lnTo>
                  <a:pt x="0" y="15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727103" y="4375150"/>
            <a:ext cx="15144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722341" y="4375150"/>
            <a:ext cx="1500187" cy="511175"/>
          </a:xfrm>
          <a:custGeom>
            <a:avLst/>
            <a:gdLst>
              <a:gd name="T0" fmla="*/ 2147483647 w 945"/>
              <a:gd name="T1" fmla="*/ 811490313 h 322"/>
              <a:gd name="T2" fmla="*/ 2147483647 w 945"/>
              <a:gd name="T3" fmla="*/ 0 h 322"/>
              <a:gd name="T4" fmla="*/ 0 w 945"/>
              <a:gd name="T5" fmla="*/ 0 h 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5" h="322">
                <a:moveTo>
                  <a:pt x="945" y="322"/>
                </a:moveTo>
                <a:lnTo>
                  <a:pt x="945" y="0"/>
                </a:ln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722341" y="4640262"/>
            <a:ext cx="2425700" cy="0"/>
          </a:xfrm>
          <a:prstGeom prst="line">
            <a:avLst/>
          </a:prstGeom>
          <a:noFill/>
          <a:ln w="23813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5141" y="2374900"/>
            <a:ext cx="214312" cy="866775"/>
            <a:chOff x="698500" y="3117850"/>
            <a:chExt cx="214312" cy="866775"/>
          </a:xfrm>
        </p:grpSpPr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 rot="16200000">
              <a:off x="728662" y="3800475"/>
              <a:ext cx="153988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 Italic" charset="0"/>
                </a:rPr>
                <a:t>p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 rot="16200000">
              <a:off x="415925" y="3400425"/>
              <a:ext cx="7747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, $ per unit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09841" y="5103812"/>
            <a:ext cx="1149350" cy="214313"/>
            <a:chOff x="2743200" y="5846762"/>
            <a:chExt cx="1149350" cy="214313"/>
          </a:xfrm>
        </p:grpSpPr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2743200" y="5846762"/>
              <a:ext cx="1905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2860675" y="5846762"/>
              <a:ext cx="10318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, Units per day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2417791" y="4951412"/>
            <a:ext cx="2365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70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2687666" y="4951412"/>
            <a:ext cx="2365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80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1381153" y="3309937"/>
            <a:ext cx="110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Arial Italic" charset="0"/>
              </a:rPr>
              <a:t>D</a:t>
            </a:r>
            <a:endParaRPr lang="en-US" altLang="en-US" sz="2400" dirty="0">
              <a:latin typeface="Arial" pitchFamily="34" charset="0"/>
            </a:endParaRPr>
          </a:p>
        </p:txBody>
      </p:sp>
      <p:sp>
        <p:nvSpPr>
          <p:cNvPr id="24" name="Rectangle 55"/>
          <p:cNvSpPr>
            <a:spLocks noChangeArrowheads="1"/>
          </p:cNvSpPr>
          <p:nvPr/>
        </p:nvSpPr>
        <p:spPr bwMode="auto">
          <a:xfrm>
            <a:off x="503266" y="4556125"/>
            <a:ext cx="1539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577878" y="4556125"/>
            <a:ext cx="1539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26" name="Rectangle 57"/>
          <p:cNvSpPr>
            <a:spLocks noChangeArrowheads="1"/>
          </p:cNvSpPr>
          <p:nvPr/>
        </p:nvSpPr>
        <p:spPr bwMode="auto">
          <a:xfrm>
            <a:off x="3190903" y="4551362"/>
            <a:ext cx="311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 Italic" charset="0"/>
              </a:rPr>
              <a:t>MC</a:t>
            </a: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2041" y="3868737"/>
            <a:ext cx="685161" cy="217488"/>
            <a:chOff x="1295400" y="3868737"/>
            <a:chExt cx="685161" cy="217488"/>
          </a:xfrm>
        </p:grpSpPr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1295400" y="3871912"/>
              <a:ext cx="171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 Italic" charset="0"/>
                </a:rPr>
                <a:t>A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31" name="Rectangle 60"/>
            <p:cNvSpPr>
              <a:spLocks noChangeArrowheads="1"/>
            </p:cNvSpPr>
            <p:nvPr/>
          </p:nvSpPr>
          <p:spPr bwMode="auto">
            <a:xfrm>
              <a:off x="1466850" y="3868737"/>
              <a:ext cx="1587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1554162" y="3871912"/>
              <a:ext cx="42639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1,800</a:t>
              </a:r>
              <a:endParaRPr lang="en-US" altLang="en-US" sz="2400" dirty="0">
                <a:latin typeface="Arial" pitchFamily="34" charset="0"/>
              </a:endParaRPr>
            </a:p>
          </p:txBody>
        </p:sp>
      </p:grpSp>
      <p:sp>
        <p:nvSpPr>
          <p:cNvPr id="33" name="Line 62"/>
          <p:cNvSpPr>
            <a:spLocks noChangeShapeType="1"/>
          </p:cNvSpPr>
          <p:nvPr/>
        </p:nvSpPr>
        <p:spPr bwMode="auto">
          <a:xfrm>
            <a:off x="684241" y="2822575"/>
            <a:ext cx="2120900" cy="2119312"/>
          </a:xfrm>
          <a:prstGeom prst="line">
            <a:avLst/>
          </a:prstGeom>
          <a:noFill/>
          <a:ln w="55563">
            <a:solidFill>
              <a:srgbClr val="00AE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604866" y="2733675"/>
            <a:ext cx="117475" cy="200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" name="Rectangle 64"/>
          <p:cNvSpPr>
            <a:spLocks noChangeArrowheads="1"/>
          </p:cNvSpPr>
          <p:nvPr/>
        </p:nvSpPr>
        <p:spPr bwMode="auto">
          <a:xfrm>
            <a:off x="2697191" y="4895850"/>
            <a:ext cx="139700" cy="74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6" name="Freeform 65"/>
          <p:cNvSpPr>
            <a:spLocks/>
          </p:cNvSpPr>
          <p:nvPr/>
        </p:nvSpPr>
        <p:spPr bwMode="auto">
          <a:xfrm>
            <a:off x="722341" y="2454275"/>
            <a:ext cx="2635250" cy="2441575"/>
          </a:xfrm>
          <a:custGeom>
            <a:avLst/>
            <a:gdLst>
              <a:gd name="T0" fmla="*/ 2147483647 w 1660"/>
              <a:gd name="T1" fmla="*/ 2147483647 h 1538"/>
              <a:gd name="T2" fmla="*/ 0 w 1660"/>
              <a:gd name="T3" fmla="*/ 2147483647 h 1538"/>
              <a:gd name="T4" fmla="*/ 0 w 1660"/>
              <a:gd name="T5" fmla="*/ 0 h 15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0" h="1538">
                <a:moveTo>
                  <a:pt x="1660" y="1538"/>
                </a:moveTo>
                <a:lnTo>
                  <a:pt x="0" y="153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66"/>
          <p:cNvSpPr>
            <a:spLocks noChangeArrowheads="1"/>
          </p:cNvSpPr>
          <p:nvPr/>
        </p:nvSpPr>
        <p:spPr bwMode="auto">
          <a:xfrm>
            <a:off x="493741" y="2774950"/>
            <a:ext cx="2365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80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38" name="Rectangle 70"/>
          <p:cNvSpPr>
            <a:spLocks noChangeArrowheads="1"/>
          </p:cNvSpPr>
          <p:nvPr/>
        </p:nvSpPr>
        <p:spPr bwMode="auto">
          <a:xfrm>
            <a:off x="252441" y="2133600"/>
            <a:ext cx="1875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</a:rPr>
              <a:t>(a)</a:t>
            </a:r>
            <a:endParaRPr lang="en-US" altLang="en-US" sz="2400" dirty="0">
              <a:latin typeface="Arial" pitchFamily="34" charset="0"/>
            </a:endParaRPr>
          </a:p>
        </p:txBody>
      </p:sp>
      <p:sp>
        <p:nvSpPr>
          <p:cNvPr id="39" name="Rectangle 71"/>
          <p:cNvSpPr>
            <a:spLocks noChangeArrowheads="1"/>
          </p:cNvSpPr>
          <p:nvPr/>
        </p:nvSpPr>
        <p:spPr bwMode="auto">
          <a:xfrm>
            <a:off x="474691" y="2133600"/>
            <a:ext cx="1714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40" name="Rectangle 72"/>
          <p:cNvSpPr>
            <a:spLocks noChangeArrowheads="1"/>
          </p:cNvSpPr>
          <p:nvPr/>
        </p:nvSpPr>
        <p:spPr bwMode="auto">
          <a:xfrm>
            <a:off x="563591" y="2133600"/>
            <a:ext cx="7810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rice Is Abo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1270028" y="2133600"/>
            <a:ext cx="1397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v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42" name="Rectangle 74"/>
          <p:cNvSpPr>
            <a:spLocks noChangeArrowheads="1"/>
          </p:cNvSpPr>
          <p:nvPr/>
        </p:nvSpPr>
        <p:spPr bwMode="auto">
          <a:xfrm>
            <a:off x="1339878" y="2133600"/>
            <a:ext cx="11112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e Marginal Cost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43" name="Rectangle 75"/>
          <p:cNvSpPr>
            <a:spLocks noChangeArrowheads="1"/>
          </p:cNvSpPr>
          <p:nvPr/>
        </p:nvSpPr>
        <p:spPr bwMode="auto">
          <a:xfrm>
            <a:off x="493741" y="4295775"/>
            <a:ext cx="2365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20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2149503" y="4951412"/>
            <a:ext cx="2365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60</a:t>
            </a: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4097" name="Group 4096"/>
          <p:cNvGrpSpPr/>
          <p:nvPr/>
        </p:nvGrpSpPr>
        <p:grpSpPr>
          <a:xfrm>
            <a:off x="2528916" y="4240212"/>
            <a:ext cx="619125" cy="219075"/>
            <a:chOff x="2971800" y="4240212"/>
            <a:chExt cx="619125" cy="219075"/>
          </a:xfrm>
        </p:grpSpPr>
        <p:sp>
          <p:nvSpPr>
            <p:cNvPr id="45" name="Rectangle 77"/>
            <p:cNvSpPr>
              <a:spLocks noChangeArrowheads="1"/>
            </p:cNvSpPr>
            <p:nvPr/>
          </p:nvSpPr>
          <p:spPr bwMode="auto">
            <a:xfrm>
              <a:off x="2971800" y="4244975"/>
              <a:ext cx="18097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 Italic" charset="0"/>
                </a:rPr>
                <a:t>C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47" name="Rectangle 79"/>
            <p:cNvSpPr>
              <a:spLocks noChangeArrowheads="1"/>
            </p:cNvSpPr>
            <p:nvPr/>
          </p:nvSpPr>
          <p:spPr bwMode="auto">
            <a:xfrm>
              <a:off x="3144837" y="4240212"/>
              <a:ext cx="1587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48" name="Rectangle 80"/>
            <p:cNvSpPr>
              <a:spLocks noChangeArrowheads="1"/>
            </p:cNvSpPr>
            <p:nvPr/>
          </p:nvSpPr>
          <p:spPr bwMode="auto">
            <a:xfrm>
              <a:off x="3228975" y="4244975"/>
              <a:ext cx="3619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 $50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4096" name="Group 4095"/>
          <p:cNvGrpSpPr/>
          <p:nvPr/>
        </p:nvGrpSpPr>
        <p:grpSpPr>
          <a:xfrm>
            <a:off x="1147791" y="4397375"/>
            <a:ext cx="531521" cy="219075"/>
            <a:chOff x="1581150" y="4397375"/>
            <a:chExt cx="531521" cy="219075"/>
          </a:xfrm>
        </p:grpSpPr>
        <p:sp>
          <p:nvSpPr>
            <p:cNvPr id="49" name="Rectangle 81"/>
            <p:cNvSpPr>
              <a:spLocks noChangeArrowheads="1"/>
            </p:cNvSpPr>
            <p:nvPr/>
          </p:nvSpPr>
          <p:spPr bwMode="auto">
            <a:xfrm>
              <a:off x="1581150" y="4402137"/>
              <a:ext cx="171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 Italic" charset="0"/>
                </a:rPr>
                <a:t>B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51" name="Rectangle 83"/>
            <p:cNvSpPr>
              <a:spLocks noChangeArrowheads="1"/>
            </p:cNvSpPr>
            <p:nvPr/>
          </p:nvSpPr>
          <p:spPr bwMode="auto">
            <a:xfrm>
              <a:off x="1727200" y="4397375"/>
              <a:ext cx="1587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1814512" y="4402137"/>
              <a:ext cx="29815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600</a:t>
              </a:r>
              <a:endParaRPr lang="en-US" altLang="en-US" sz="2400" dirty="0">
                <a:latin typeface="Arial" pitchFamily="34" charset="0"/>
              </a:endParaRPr>
            </a:p>
          </p:txBody>
        </p:sp>
      </p:grpSp>
      <p:sp>
        <p:nvSpPr>
          <p:cNvPr id="53" name="Line 85"/>
          <p:cNvSpPr>
            <a:spLocks noChangeShapeType="1"/>
          </p:cNvSpPr>
          <p:nvPr/>
        </p:nvSpPr>
        <p:spPr bwMode="auto">
          <a:xfrm flipV="1">
            <a:off x="2325716" y="4392612"/>
            <a:ext cx="166687" cy="158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86"/>
          <p:cNvSpPr>
            <a:spLocks noChangeShapeType="1"/>
          </p:cNvSpPr>
          <p:nvPr/>
        </p:nvSpPr>
        <p:spPr bwMode="auto">
          <a:xfrm>
            <a:off x="730278" y="4640262"/>
            <a:ext cx="2417763" cy="0"/>
          </a:xfrm>
          <a:prstGeom prst="line">
            <a:avLst/>
          </a:prstGeom>
          <a:noFill/>
          <a:ln w="55563">
            <a:solidFill>
              <a:srgbClr val="EE322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4366" y="4203474"/>
            <a:ext cx="346755" cy="34675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2148106" y="4317284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53913" y="4886325"/>
            <a:ext cx="346755" cy="34675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63"/>
          <p:cNvSpPr>
            <a:spLocks noChangeArrowheads="1"/>
          </p:cNvSpPr>
          <p:nvPr/>
        </p:nvSpPr>
        <p:spPr bwMode="auto">
          <a:xfrm>
            <a:off x="2086163" y="5410200"/>
            <a:ext cx="9906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smtClean="0">
                <a:solidFill>
                  <a:srgbClr val="000000"/>
                </a:solidFill>
                <a:latin typeface="Arial Bold" charset="0"/>
              </a:rPr>
              <a:t>Without Tariff</a:t>
            </a:r>
            <a:endParaRPr lang="en-US" altLang="en-US" b="1" dirty="0"/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3337113" y="5410869"/>
            <a:ext cx="10398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smtClean="0">
                <a:solidFill>
                  <a:srgbClr val="000000"/>
                </a:solidFill>
                <a:latin typeface="Arial Bold" charset="0"/>
              </a:rPr>
              <a:t>With Tariff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70"/>
              <p:cNvSpPr>
                <a:spLocks noChangeArrowheads="1"/>
              </p:cNvSpPr>
              <p:nvPr/>
            </p:nvSpPr>
            <p:spPr bwMode="auto">
              <a:xfrm>
                <a:off x="465178" y="5871972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0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78" y="5871972"/>
                <a:ext cx="130644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047" t="-28000" r="-930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88"/>
              <p:cNvSpPr>
                <a:spLocks noChangeArrowheads="1"/>
              </p:cNvSpPr>
              <p:nvPr/>
            </p:nvSpPr>
            <p:spPr bwMode="auto">
              <a:xfrm>
                <a:off x="465178" y="6092634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78" y="6092634"/>
                <a:ext cx="1226298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6468" t="-26923" r="-1990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111"/>
              <p:cNvSpPr>
                <a:spLocks noChangeArrowheads="1"/>
              </p:cNvSpPr>
              <p:nvPr/>
            </p:nvSpPr>
            <p:spPr bwMode="auto">
              <a:xfrm>
                <a:off x="465178" y="6319647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Welfare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78" y="6319647"/>
                <a:ext cx="1255537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6311" t="-32000" r="-3398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ine 138"/>
          <p:cNvSpPr>
            <a:spLocks noChangeShapeType="1"/>
          </p:cNvSpPr>
          <p:nvPr/>
        </p:nvSpPr>
        <p:spPr bwMode="auto">
          <a:xfrm>
            <a:off x="304800" y="5593779"/>
            <a:ext cx="4087813" cy="395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2067091" y="5871972"/>
                <a:ext cx="91172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=1,800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6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091" y="5871972"/>
                <a:ext cx="911724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2667" r="-400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2067091" y="6100732"/>
                <a:ext cx="80996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=600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6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091" y="6100732"/>
                <a:ext cx="809965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3008" r="-4511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72"/>
              <p:cNvSpPr>
                <a:spLocks noChangeArrowheads="1"/>
              </p:cNvSpPr>
              <p:nvPr/>
            </p:nvSpPr>
            <p:spPr bwMode="auto">
              <a:xfrm>
                <a:off x="2047371" y="6310121"/>
                <a:ext cx="92204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=2,400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6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371" y="6310121"/>
                <a:ext cx="922047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3311" r="-3311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72"/>
              <p:cNvSpPr>
                <a:spLocks noChangeArrowheads="1"/>
              </p:cNvSpPr>
              <p:nvPr/>
            </p:nvSpPr>
            <p:spPr bwMode="auto">
              <a:xfrm>
                <a:off x="3533405" y="5871972"/>
                <a:ext cx="65364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en-US" sz="1100" b="1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/>
              </a:p>
            </p:txBody>
          </p:sp>
        </mc:Choice>
        <mc:Fallback xmlns="">
          <p:sp>
            <p:nvSpPr>
              <p:cNvPr id="6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405" y="5871972"/>
                <a:ext cx="653640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4673" r="-4673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72"/>
              <p:cNvSpPr>
                <a:spLocks noChangeArrowheads="1"/>
              </p:cNvSpPr>
              <p:nvPr/>
            </p:nvSpPr>
            <p:spPr bwMode="auto">
              <a:xfrm>
                <a:off x="3390047" y="6083427"/>
                <a:ext cx="91736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=2,400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7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0047" y="6083427"/>
                <a:ext cx="917367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2649" r="-3974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111"/>
          <p:cNvSpPr>
            <a:spLocks noChangeArrowheads="1"/>
          </p:cNvSpPr>
          <p:nvPr/>
        </p:nvSpPr>
        <p:spPr bwMode="auto">
          <a:xfrm>
            <a:off x="465178" y="6563775"/>
            <a:ext cx="9778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 dirty="0" smtClean="0">
                <a:solidFill>
                  <a:srgbClr val="000000"/>
                </a:solidFill>
              </a:rPr>
              <a:t>Deadweight Loss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2304051" y="6544971"/>
                <a:ext cx="47089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4051" y="6544971"/>
                <a:ext cx="470898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7792" r="-6494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Line 138"/>
          <p:cNvSpPr>
            <a:spLocks noChangeShapeType="1"/>
          </p:cNvSpPr>
          <p:nvPr/>
        </p:nvSpPr>
        <p:spPr bwMode="auto">
          <a:xfrm>
            <a:off x="304800" y="6283511"/>
            <a:ext cx="4087813" cy="395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38"/>
          <p:cNvSpPr>
            <a:spLocks noChangeShapeType="1"/>
          </p:cNvSpPr>
          <p:nvPr/>
        </p:nvSpPr>
        <p:spPr bwMode="auto">
          <a:xfrm>
            <a:off x="304800" y="6777841"/>
            <a:ext cx="4087813" cy="395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28600" y="2050937"/>
            <a:ext cx="2271741" cy="3553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70"/>
              <p:cNvSpPr>
                <a:spLocks noChangeArrowheads="1"/>
              </p:cNvSpPr>
              <p:nvPr/>
            </p:nvSpPr>
            <p:spPr bwMode="auto">
              <a:xfrm>
                <a:off x="465178" y="5640387"/>
                <a:ext cx="44204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Tariff, </a:t>
                </a:r>
                <a14:m>
                  <m:oMath xmlns:m="http://schemas.openxmlformats.org/officeDocument/2006/math"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𝑇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78" y="5640387"/>
                <a:ext cx="44204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7808" t="-26923" r="-8219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72"/>
              <p:cNvSpPr>
                <a:spLocks noChangeArrowheads="1"/>
              </p:cNvSpPr>
              <p:nvPr/>
            </p:nvSpPr>
            <p:spPr bwMode="auto">
              <a:xfrm>
                <a:off x="2464443" y="5650512"/>
                <a:ext cx="1234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/>
              </a:p>
            </p:txBody>
          </p:sp>
        </mc:Choice>
        <mc:Fallback xmlns="">
          <p:sp>
            <p:nvSpPr>
              <p:cNvPr id="8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4443" y="5650512"/>
                <a:ext cx="123432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3810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TextBox 4098"/>
          <p:cNvSpPr txBox="1"/>
          <p:nvPr/>
        </p:nvSpPr>
        <p:spPr>
          <a:xfrm>
            <a:off x="2039966" y="2506802"/>
            <a:ext cx="225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</a:t>
            </a:r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Tariff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Strategy: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72"/>
              <p:cNvSpPr>
                <a:spLocks noChangeArrowheads="1"/>
              </p:cNvSpPr>
              <p:nvPr/>
            </p:nvSpPr>
            <p:spPr bwMode="auto">
              <a:xfrm>
                <a:off x="3496102" y="5650512"/>
                <a:ext cx="707822" cy="1692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𝑨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𝟖𝟎𝟎</m:t>
                      </m:r>
                    </m:oMath>
                  </m:oMathPara>
                </a14:m>
                <a:endParaRPr lang="en-US" altLang="en-US" sz="1100" b="1" dirty="0"/>
              </a:p>
            </p:txBody>
          </p:sp>
        </mc:Choice>
        <mc:Fallback xmlns="">
          <p:sp>
            <p:nvSpPr>
              <p:cNvPr id="8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6102" y="5650512"/>
                <a:ext cx="707822" cy="169277"/>
              </a:xfrm>
              <a:prstGeom prst="rect">
                <a:avLst/>
              </a:prstGeom>
              <a:blipFill rotWithShape="0">
                <a:blip r:embed="rId15"/>
                <a:stretch>
                  <a:fillRect l="-3448" r="-4310" b="-714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051167" y="2823627"/>
                <a:ext cx="2528981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Monopolist wants to</a:t>
                </a:r>
                <a:r>
                  <a:rPr lang="en-US" sz="1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↑</m:t>
                    </m:r>
                    <m:r>
                      <a:rPr lang="en-US" sz="16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𝑷𝑺</m:t>
                    </m:r>
                  </m:oMath>
                </a14:m>
                <a:endPara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Needs to steal from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𝑪</m:t>
                    </m:r>
                    <m:r>
                      <a:rPr lang="en-US" sz="16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endParaRPr lang="en-US" sz="1600" b="1" i="1" dirty="0" smtClean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Best strategy: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𝑪𝑺</m:t>
                    </m:r>
                  </m:oMath>
                </a14:m>
                <a:r>
                  <a:rPr 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6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167" y="2823627"/>
                <a:ext cx="2528981" cy="1138773"/>
              </a:xfrm>
              <a:prstGeom prst="rect">
                <a:avLst/>
              </a:prstGeom>
              <a:blipFill rotWithShape="0">
                <a:blip r:embed="rId16"/>
                <a:stretch>
                  <a:fillRect l="-964" t="-160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72"/>
              <p:cNvSpPr>
                <a:spLocks noChangeArrowheads="1"/>
              </p:cNvSpPr>
              <p:nvPr/>
            </p:nvSpPr>
            <p:spPr bwMode="auto">
              <a:xfrm>
                <a:off x="3394756" y="6310121"/>
                <a:ext cx="92204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=2,400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8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4756" y="6310121"/>
                <a:ext cx="922047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3311" r="-3311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613281" y="6544971"/>
                <a:ext cx="47089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3281" y="6544971"/>
                <a:ext cx="470898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7792" r="-6494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ine 20"/>
          <p:cNvSpPr>
            <a:spLocks noChangeShapeType="1"/>
          </p:cNvSpPr>
          <p:nvPr/>
        </p:nvSpPr>
        <p:spPr bwMode="auto">
          <a:xfrm>
            <a:off x="7059640" y="4635500"/>
            <a:ext cx="0" cy="2603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22"/>
          <p:cNvSpPr>
            <a:spLocks/>
          </p:cNvSpPr>
          <p:nvPr/>
        </p:nvSpPr>
        <p:spPr bwMode="auto">
          <a:xfrm>
            <a:off x="5278465" y="2863850"/>
            <a:ext cx="1781175" cy="1771650"/>
          </a:xfrm>
          <a:custGeom>
            <a:avLst/>
            <a:gdLst>
              <a:gd name="T0" fmla="*/ 2147483647 w 1122"/>
              <a:gd name="T1" fmla="*/ 2147483647 h 1116"/>
              <a:gd name="T2" fmla="*/ 0 w 1122"/>
              <a:gd name="T3" fmla="*/ 0 h 1116"/>
              <a:gd name="T4" fmla="*/ 0 w 1122"/>
              <a:gd name="T5" fmla="*/ 2147483647 h 1116"/>
              <a:gd name="T6" fmla="*/ 2147483647 w 1122"/>
              <a:gd name="T7" fmla="*/ 2147483647 h 1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2" h="1116">
                <a:moveTo>
                  <a:pt x="1122" y="1116"/>
                </a:moveTo>
                <a:lnTo>
                  <a:pt x="0" y="0"/>
                </a:lnTo>
                <a:lnTo>
                  <a:pt x="0" y="1116"/>
                </a:lnTo>
                <a:lnTo>
                  <a:pt x="1122" y="1116"/>
                </a:lnTo>
                <a:close/>
              </a:path>
            </a:pathLst>
          </a:custGeom>
          <a:solidFill>
            <a:srgbClr val="E2F4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23"/>
          <p:cNvSpPr>
            <a:spLocks/>
          </p:cNvSpPr>
          <p:nvPr/>
        </p:nvSpPr>
        <p:spPr bwMode="auto">
          <a:xfrm>
            <a:off x="5278465" y="2863850"/>
            <a:ext cx="1781175" cy="1771650"/>
          </a:xfrm>
          <a:custGeom>
            <a:avLst/>
            <a:gdLst>
              <a:gd name="T0" fmla="*/ 2147483647 w 1122"/>
              <a:gd name="T1" fmla="*/ 2147483647 h 1116"/>
              <a:gd name="T2" fmla="*/ 0 w 1122"/>
              <a:gd name="T3" fmla="*/ 0 h 1116"/>
              <a:gd name="T4" fmla="*/ 0 w 1122"/>
              <a:gd name="T5" fmla="*/ 2147483647 h 1116"/>
              <a:gd name="T6" fmla="*/ 2147483647 w 1122"/>
              <a:gd name="T7" fmla="*/ 2147483647 h 1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2" h="1116">
                <a:moveTo>
                  <a:pt x="1122" y="1116"/>
                </a:moveTo>
                <a:lnTo>
                  <a:pt x="0" y="0"/>
                </a:lnTo>
                <a:lnTo>
                  <a:pt x="0" y="1116"/>
                </a:lnTo>
                <a:lnTo>
                  <a:pt x="1122" y="1116"/>
                </a:lnTo>
                <a:close/>
              </a:path>
            </a:pathLst>
          </a:custGeom>
          <a:noFill/>
          <a:ln w="9525">
            <a:solidFill>
              <a:srgbClr val="E2F4F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>
            <a:off x="5245127" y="2822575"/>
            <a:ext cx="2120900" cy="2119312"/>
          </a:xfrm>
          <a:prstGeom prst="line">
            <a:avLst/>
          </a:prstGeom>
          <a:noFill/>
          <a:ln w="55563">
            <a:solidFill>
              <a:srgbClr val="00AE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5167340" y="2733675"/>
            <a:ext cx="115887" cy="200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>
            <a:off x="5283227" y="4640262"/>
            <a:ext cx="2427288" cy="0"/>
          </a:xfrm>
          <a:prstGeom prst="line">
            <a:avLst/>
          </a:prstGeom>
          <a:noFill/>
          <a:ln w="23813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27"/>
          <p:cNvSpPr>
            <a:spLocks noChangeShapeType="1"/>
          </p:cNvSpPr>
          <p:nvPr/>
        </p:nvSpPr>
        <p:spPr bwMode="auto">
          <a:xfrm>
            <a:off x="5283227" y="4640262"/>
            <a:ext cx="2427288" cy="0"/>
          </a:xfrm>
          <a:prstGeom prst="line">
            <a:avLst/>
          </a:prstGeom>
          <a:noFill/>
          <a:ln w="55563">
            <a:solidFill>
              <a:srgbClr val="EE322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28"/>
          <p:cNvSpPr>
            <a:spLocks noChangeArrowheads="1"/>
          </p:cNvSpPr>
          <p:nvPr/>
        </p:nvSpPr>
        <p:spPr bwMode="auto">
          <a:xfrm>
            <a:off x="7258077" y="4895850"/>
            <a:ext cx="139700" cy="74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97" name="Freeform 29"/>
          <p:cNvSpPr>
            <a:spLocks/>
          </p:cNvSpPr>
          <p:nvPr/>
        </p:nvSpPr>
        <p:spPr bwMode="auto">
          <a:xfrm>
            <a:off x="5283227" y="2454275"/>
            <a:ext cx="2635250" cy="2441575"/>
          </a:xfrm>
          <a:custGeom>
            <a:avLst/>
            <a:gdLst>
              <a:gd name="T0" fmla="*/ 2147483647 w 1660"/>
              <a:gd name="T1" fmla="*/ 2147483647 h 1538"/>
              <a:gd name="T2" fmla="*/ 0 w 1660"/>
              <a:gd name="T3" fmla="*/ 2147483647 h 1538"/>
              <a:gd name="T4" fmla="*/ 0 w 1660"/>
              <a:gd name="T5" fmla="*/ 0 h 15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0" h="1538">
                <a:moveTo>
                  <a:pt x="1660" y="1538"/>
                </a:moveTo>
                <a:lnTo>
                  <a:pt x="0" y="153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6980265" y="4951412"/>
            <a:ext cx="2365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70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7250140" y="4951412"/>
            <a:ext cx="2365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80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04" name="Rectangle 36"/>
          <p:cNvSpPr>
            <a:spLocks noChangeArrowheads="1"/>
          </p:cNvSpPr>
          <p:nvPr/>
        </p:nvSpPr>
        <p:spPr bwMode="auto">
          <a:xfrm>
            <a:off x="5943627" y="3309937"/>
            <a:ext cx="1809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 Italic" charset="0"/>
              </a:rPr>
              <a:t>D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06" name="Rectangle 38"/>
          <p:cNvSpPr>
            <a:spLocks noChangeArrowheads="1"/>
          </p:cNvSpPr>
          <p:nvPr/>
        </p:nvSpPr>
        <p:spPr bwMode="auto">
          <a:xfrm>
            <a:off x="5054627" y="2774950"/>
            <a:ext cx="2365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80</a:t>
            </a: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4100" name="Group 4099"/>
          <p:cNvGrpSpPr/>
          <p:nvPr/>
        </p:nvGrpSpPr>
        <p:grpSpPr>
          <a:xfrm>
            <a:off x="5064152" y="4556125"/>
            <a:ext cx="228600" cy="209550"/>
            <a:chOff x="5064152" y="4556125"/>
            <a:chExt cx="228600" cy="209550"/>
          </a:xfrm>
        </p:grpSpPr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5064152" y="4556125"/>
              <a:ext cx="153988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08" name="Rectangle 40"/>
            <p:cNvSpPr>
              <a:spLocks noChangeArrowheads="1"/>
            </p:cNvSpPr>
            <p:nvPr/>
          </p:nvSpPr>
          <p:spPr bwMode="auto">
            <a:xfrm>
              <a:off x="5138765" y="4556125"/>
              <a:ext cx="153987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sp>
        <p:nvSpPr>
          <p:cNvPr id="109" name="Rectangle 41"/>
          <p:cNvSpPr>
            <a:spLocks noChangeArrowheads="1"/>
          </p:cNvSpPr>
          <p:nvPr/>
        </p:nvSpPr>
        <p:spPr bwMode="auto">
          <a:xfrm>
            <a:off x="7751790" y="4551362"/>
            <a:ext cx="311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 Italic" charset="0"/>
              </a:rPr>
              <a:t>MC</a:t>
            </a: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4101" name="Group 4100"/>
          <p:cNvGrpSpPr/>
          <p:nvPr/>
        </p:nvGrpSpPr>
        <p:grpSpPr>
          <a:xfrm>
            <a:off x="5399115" y="3868737"/>
            <a:ext cx="654999" cy="217488"/>
            <a:chOff x="5399115" y="3868737"/>
            <a:chExt cx="654999" cy="217488"/>
          </a:xfrm>
        </p:grpSpPr>
        <p:sp>
          <p:nvSpPr>
            <p:cNvPr id="110" name="Rectangle 42"/>
            <p:cNvSpPr>
              <a:spLocks noChangeArrowheads="1"/>
            </p:cNvSpPr>
            <p:nvPr/>
          </p:nvSpPr>
          <p:spPr bwMode="auto">
            <a:xfrm>
              <a:off x="5399115" y="3871912"/>
              <a:ext cx="171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 Italic" charset="0"/>
                </a:rPr>
                <a:t>A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11" name="Rectangle 43"/>
            <p:cNvSpPr>
              <a:spLocks noChangeArrowheads="1"/>
            </p:cNvSpPr>
            <p:nvPr/>
          </p:nvSpPr>
          <p:spPr bwMode="auto">
            <a:xfrm>
              <a:off x="5538815" y="3868737"/>
              <a:ext cx="1587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12" name="Rectangle 44"/>
            <p:cNvSpPr>
              <a:spLocks noChangeArrowheads="1"/>
            </p:cNvSpPr>
            <p:nvPr/>
          </p:nvSpPr>
          <p:spPr bwMode="auto">
            <a:xfrm>
              <a:off x="5627715" y="3871912"/>
              <a:ext cx="42639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Arial" pitchFamily="34" charset="0"/>
                </a:rPr>
                <a:t>2,450</a:t>
              </a:r>
              <a:endParaRPr lang="en-US" altLang="en-US" sz="2400" dirty="0">
                <a:latin typeface="Arial" pitchFamily="34" charset="0"/>
              </a:endParaRPr>
            </a:p>
          </p:txBody>
        </p:sp>
      </p:grpSp>
      <p:sp>
        <p:nvSpPr>
          <p:cNvPr id="113" name="Rectangle 67"/>
          <p:cNvSpPr>
            <a:spLocks noChangeArrowheads="1"/>
          </p:cNvSpPr>
          <p:nvPr/>
        </p:nvSpPr>
        <p:spPr bwMode="auto">
          <a:xfrm>
            <a:off x="4813327" y="2133600"/>
            <a:ext cx="1875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</a:rPr>
              <a:t>(b)</a:t>
            </a:r>
            <a:endParaRPr lang="en-US" altLang="en-US" sz="2400" dirty="0">
              <a:latin typeface="Arial" pitchFamily="34" charset="0"/>
            </a:endParaRPr>
          </a:p>
        </p:txBody>
      </p:sp>
      <p:sp>
        <p:nvSpPr>
          <p:cNvPr id="114" name="Rectangle 68"/>
          <p:cNvSpPr>
            <a:spLocks noChangeArrowheads="1"/>
          </p:cNvSpPr>
          <p:nvPr/>
        </p:nvSpPr>
        <p:spPr bwMode="auto">
          <a:xfrm>
            <a:off x="5037165" y="2133600"/>
            <a:ext cx="1714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P</a:t>
            </a:r>
            <a:endParaRPr lang="en-US" altLang="en-US" sz="2400">
              <a:latin typeface="Arial" pitchFamily="34" charset="0"/>
            </a:endParaRPr>
          </a:p>
        </p:txBody>
      </p:sp>
      <p:sp>
        <p:nvSpPr>
          <p:cNvPr id="115" name="Rectangle 69"/>
          <p:cNvSpPr>
            <a:spLocks noChangeArrowheads="1"/>
          </p:cNvSpPr>
          <p:nvPr/>
        </p:nvSpPr>
        <p:spPr bwMode="auto">
          <a:xfrm>
            <a:off x="5124477" y="2133600"/>
            <a:ext cx="17764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itchFamily="34" charset="0"/>
                <a:ea typeface="ヒラギノ角ゴ Pro W3" pitchFamily="-8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itchFamily="34" charset="0"/>
              </a:rPr>
              <a:t>rice Equals Marginal Cost</a:t>
            </a: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900890" y="5103812"/>
            <a:ext cx="1149350" cy="214313"/>
            <a:chOff x="2743200" y="5846762"/>
            <a:chExt cx="1149350" cy="214313"/>
          </a:xfrm>
        </p:grpSpPr>
        <p:sp>
          <p:nvSpPr>
            <p:cNvPr id="117" name="Rectangle 48"/>
            <p:cNvSpPr>
              <a:spLocks noChangeArrowheads="1"/>
            </p:cNvSpPr>
            <p:nvPr/>
          </p:nvSpPr>
          <p:spPr bwMode="auto">
            <a:xfrm>
              <a:off x="2743200" y="5846762"/>
              <a:ext cx="1905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 Italic" charset="0"/>
                </a:rPr>
                <a:t>Q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118" name="Rectangle 50"/>
            <p:cNvSpPr>
              <a:spLocks noChangeArrowheads="1"/>
            </p:cNvSpPr>
            <p:nvPr/>
          </p:nvSpPr>
          <p:spPr bwMode="auto">
            <a:xfrm>
              <a:off x="2860675" y="5846762"/>
              <a:ext cx="10318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, Units per day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829203" y="2374900"/>
            <a:ext cx="214312" cy="866775"/>
            <a:chOff x="698500" y="3117850"/>
            <a:chExt cx="214312" cy="866775"/>
          </a:xfrm>
        </p:grpSpPr>
        <p:sp>
          <p:nvSpPr>
            <p:cNvPr id="120" name="Rectangle 46"/>
            <p:cNvSpPr>
              <a:spLocks noChangeArrowheads="1"/>
            </p:cNvSpPr>
            <p:nvPr/>
          </p:nvSpPr>
          <p:spPr bwMode="auto">
            <a:xfrm rot="16200000">
              <a:off x="728662" y="3800475"/>
              <a:ext cx="153988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 Italic" charset="0"/>
                </a:rPr>
                <a:t>p</a:t>
              </a:r>
              <a:endParaRPr lang="en-US" altLang="en-US" sz="2400">
                <a:latin typeface="Arial" pitchFamily="34" charset="0"/>
              </a:endParaRPr>
            </a:p>
          </p:txBody>
        </p:sp>
        <p:sp>
          <p:nvSpPr>
            <p:cNvPr id="121" name="Rectangle 47"/>
            <p:cNvSpPr>
              <a:spLocks noChangeArrowheads="1"/>
            </p:cNvSpPr>
            <p:nvPr/>
          </p:nvSpPr>
          <p:spPr bwMode="auto">
            <a:xfrm rot="16200000">
              <a:off x="415925" y="3400425"/>
              <a:ext cx="7747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itchFamily="34" charset="0"/>
                  <a:ea typeface="ヒラギノ角ゴ Pro W3" pitchFamily="-8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itchFamily="34" charset="0"/>
                </a:rPr>
                <a:t>, $ per unit</a:t>
              </a:r>
              <a:endParaRPr lang="en-US" altLang="en-US" sz="2400">
                <a:latin typeface="Arial" pitchFamily="34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4724400" y="2050937"/>
            <a:ext cx="2255866" cy="355371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970785" y="4485140"/>
            <a:ext cx="346755" cy="34675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876027" y="4874872"/>
            <a:ext cx="346755" cy="34675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63"/>
          <p:cNvSpPr>
            <a:spLocks noChangeArrowheads="1"/>
          </p:cNvSpPr>
          <p:nvPr/>
        </p:nvSpPr>
        <p:spPr bwMode="auto">
          <a:xfrm>
            <a:off x="6608950" y="5410200"/>
            <a:ext cx="9906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smtClean="0">
                <a:solidFill>
                  <a:srgbClr val="000000"/>
                </a:solidFill>
                <a:latin typeface="Arial Bold" charset="0"/>
              </a:rPr>
              <a:t>Without Tariff</a:t>
            </a:r>
            <a:endParaRPr lang="en-US" altLang="en-US" b="1" dirty="0"/>
          </a:p>
        </p:txBody>
      </p:sp>
      <p:sp>
        <p:nvSpPr>
          <p:cNvPr id="127" name="Rectangle 64"/>
          <p:cNvSpPr>
            <a:spLocks noChangeArrowheads="1"/>
          </p:cNvSpPr>
          <p:nvPr/>
        </p:nvSpPr>
        <p:spPr bwMode="auto">
          <a:xfrm>
            <a:off x="7859900" y="5410869"/>
            <a:ext cx="10398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smtClean="0">
                <a:solidFill>
                  <a:srgbClr val="000000"/>
                </a:solidFill>
                <a:latin typeface="Arial Bold" charset="0"/>
              </a:rPr>
              <a:t>With Tariff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70"/>
              <p:cNvSpPr>
                <a:spLocks noChangeArrowheads="1"/>
              </p:cNvSpPr>
              <p:nvPr/>
            </p:nvSpPr>
            <p:spPr bwMode="auto">
              <a:xfrm>
                <a:off x="4987965" y="5871972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28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7965" y="5871972"/>
                <a:ext cx="130644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047" t="-28000" r="-930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88"/>
              <p:cNvSpPr>
                <a:spLocks noChangeArrowheads="1"/>
              </p:cNvSpPr>
              <p:nvPr/>
            </p:nvSpPr>
            <p:spPr bwMode="auto">
              <a:xfrm>
                <a:off x="4987965" y="6092634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2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7965" y="6092634"/>
                <a:ext cx="1226298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6468" t="-26923" r="-1990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11"/>
              <p:cNvSpPr>
                <a:spLocks noChangeArrowheads="1"/>
              </p:cNvSpPr>
              <p:nvPr/>
            </p:nvSpPr>
            <p:spPr bwMode="auto">
              <a:xfrm>
                <a:off x="4987965" y="6319647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Welfare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30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7965" y="6319647"/>
                <a:ext cx="1255537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6311" t="-32000" r="-3398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Line 138"/>
          <p:cNvSpPr>
            <a:spLocks noChangeShapeType="1"/>
          </p:cNvSpPr>
          <p:nvPr/>
        </p:nvSpPr>
        <p:spPr bwMode="auto">
          <a:xfrm>
            <a:off x="4827587" y="5593779"/>
            <a:ext cx="4087813" cy="395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72"/>
              <p:cNvSpPr>
                <a:spLocks noChangeArrowheads="1"/>
              </p:cNvSpPr>
              <p:nvPr/>
            </p:nvSpPr>
            <p:spPr bwMode="auto">
              <a:xfrm>
                <a:off x="6589878" y="5871972"/>
                <a:ext cx="91172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=2,450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9878" y="5871972"/>
                <a:ext cx="911724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667" r="-400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72"/>
              <p:cNvSpPr>
                <a:spLocks noChangeArrowheads="1"/>
              </p:cNvSpPr>
              <p:nvPr/>
            </p:nvSpPr>
            <p:spPr bwMode="auto">
              <a:xfrm>
                <a:off x="6713850" y="6100732"/>
                <a:ext cx="64107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0−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en-US" sz="1100" b="1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/>
              </a:p>
            </p:txBody>
          </p:sp>
        </mc:Choice>
        <mc:Fallback xmlns="">
          <p:sp>
            <p:nvSpPr>
              <p:cNvPr id="13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3850" y="6100732"/>
                <a:ext cx="641073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3774" r="-4717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72"/>
              <p:cNvSpPr>
                <a:spLocks noChangeArrowheads="1"/>
              </p:cNvSpPr>
              <p:nvPr/>
            </p:nvSpPr>
            <p:spPr bwMode="auto">
              <a:xfrm>
                <a:off x="6671144" y="6310121"/>
                <a:ext cx="6567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=2,450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1144" y="6310121"/>
                <a:ext cx="656783" cy="169277"/>
              </a:xfrm>
              <a:prstGeom prst="rect">
                <a:avLst/>
              </a:prstGeom>
              <a:blipFill rotWithShape="0">
                <a:blip r:embed="rId19"/>
                <a:stretch>
                  <a:fillRect l="-3704" r="-555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72"/>
              <p:cNvSpPr>
                <a:spLocks noChangeArrowheads="1"/>
              </p:cNvSpPr>
              <p:nvPr/>
            </p:nvSpPr>
            <p:spPr bwMode="auto">
              <a:xfrm>
                <a:off x="8056192" y="5871972"/>
                <a:ext cx="65364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en-US" sz="1100" b="1" i="1" dirty="0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/>
              </a:p>
            </p:txBody>
          </p:sp>
        </mc:Choice>
        <mc:Fallback xmlns="">
          <p:sp>
            <p:nvSpPr>
              <p:cNvPr id="13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6192" y="5871972"/>
                <a:ext cx="653640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4673" r="-4673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72"/>
              <p:cNvSpPr>
                <a:spLocks noChangeArrowheads="1"/>
              </p:cNvSpPr>
              <p:nvPr/>
            </p:nvSpPr>
            <p:spPr bwMode="auto">
              <a:xfrm>
                <a:off x="7912834" y="6083427"/>
                <a:ext cx="91736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0+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=2,450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834" y="6083427"/>
                <a:ext cx="917367" cy="169277"/>
              </a:xfrm>
              <a:prstGeom prst="rect">
                <a:avLst/>
              </a:prstGeom>
              <a:blipFill rotWithShape="0">
                <a:blip r:embed="rId20"/>
                <a:stretch>
                  <a:fillRect l="-1987" r="-2649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11"/>
          <p:cNvSpPr>
            <a:spLocks noChangeArrowheads="1"/>
          </p:cNvSpPr>
          <p:nvPr/>
        </p:nvSpPr>
        <p:spPr bwMode="auto">
          <a:xfrm>
            <a:off x="4987965" y="6563775"/>
            <a:ext cx="9778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 dirty="0" smtClean="0">
                <a:solidFill>
                  <a:srgbClr val="000000"/>
                </a:solidFill>
              </a:rPr>
              <a:t>Deadweight Loss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6942621" y="6544971"/>
                <a:ext cx="1234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2621" y="6544971"/>
                <a:ext cx="123432" cy="169277"/>
              </a:xfrm>
              <a:prstGeom prst="rect">
                <a:avLst/>
              </a:prstGeom>
              <a:blipFill rotWithShape="0">
                <a:blip r:embed="rId21"/>
                <a:stretch>
                  <a:fillRect l="-30000" r="-25000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4827587" y="6283511"/>
            <a:ext cx="4087813" cy="395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38"/>
          <p:cNvSpPr>
            <a:spLocks noChangeShapeType="1"/>
          </p:cNvSpPr>
          <p:nvPr/>
        </p:nvSpPr>
        <p:spPr bwMode="auto">
          <a:xfrm>
            <a:off x="4827587" y="6777841"/>
            <a:ext cx="4087813" cy="395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70"/>
              <p:cNvSpPr>
                <a:spLocks noChangeArrowheads="1"/>
              </p:cNvSpPr>
              <p:nvPr/>
            </p:nvSpPr>
            <p:spPr bwMode="auto">
              <a:xfrm>
                <a:off x="4987965" y="5640387"/>
                <a:ext cx="44204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Tariff, </a:t>
                </a:r>
                <a14:m>
                  <m:oMath xmlns:m="http://schemas.openxmlformats.org/officeDocument/2006/math"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𝑇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7965" y="5640387"/>
                <a:ext cx="442044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7808" t="-26923" r="-8219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72"/>
              <p:cNvSpPr>
                <a:spLocks noChangeArrowheads="1"/>
              </p:cNvSpPr>
              <p:nvPr/>
            </p:nvSpPr>
            <p:spPr bwMode="auto">
              <a:xfrm>
                <a:off x="6987230" y="5650512"/>
                <a:ext cx="1234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/>
              </a:p>
            </p:txBody>
          </p:sp>
        </mc:Choice>
        <mc:Fallback xmlns="">
          <p:sp>
            <p:nvSpPr>
              <p:cNvPr id="14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7230" y="5650512"/>
                <a:ext cx="123432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25000" r="-30000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72"/>
              <p:cNvSpPr>
                <a:spLocks noChangeArrowheads="1"/>
              </p:cNvSpPr>
              <p:nvPr/>
            </p:nvSpPr>
            <p:spPr bwMode="auto">
              <a:xfrm>
                <a:off x="8018889" y="5650512"/>
                <a:ext cx="707822" cy="1692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𝑨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altLang="en-US" sz="1100" b="1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𝟒𝟓𝟎</m:t>
                      </m:r>
                    </m:oMath>
                  </m:oMathPara>
                </a14:m>
                <a:endParaRPr lang="en-US" altLang="en-US" sz="1100" b="1" dirty="0"/>
              </a:p>
            </p:txBody>
          </p:sp>
        </mc:Choice>
        <mc:Fallback xmlns="">
          <p:sp>
            <p:nvSpPr>
              <p:cNvPr id="14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8889" y="5650512"/>
                <a:ext cx="707822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3419" r="-4274" b="-714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72"/>
              <p:cNvSpPr>
                <a:spLocks noChangeArrowheads="1"/>
              </p:cNvSpPr>
              <p:nvPr/>
            </p:nvSpPr>
            <p:spPr bwMode="auto">
              <a:xfrm>
                <a:off x="8043125" y="6310121"/>
                <a:ext cx="6567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=2,450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4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3125" y="6310121"/>
                <a:ext cx="656783" cy="169277"/>
              </a:xfrm>
              <a:prstGeom prst="rect">
                <a:avLst/>
              </a:prstGeom>
              <a:blipFill rotWithShape="0">
                <a:blip r:embed="rId19"/>
                <a:stretch>
                  <a:fillRect l="-3704" r="-555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8309800" y="6544971"/>
                <a:ext cx="12343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altLang="en-US" sz="11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9800" y="6544971"/>
                <a:ext cx="123432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25000" r="-30000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6477000" y="2506802"/>
            <a:ext cx="225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</a:t>
            </a:r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Strategy: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6491422" y="2823627"/>
                <a:ext cx="2528981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Best strategy: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𝑷</m:t>
                    </m:r>
                    <m:r>
                      <a:rPr lang="en-US" sz="16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16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increases</a:t>
                </a:r>
              </a:p>
              <a:p>
                <a:endParaRPr lang="en-US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6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Maximizes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welfare</a:t>
                </a:r>
                <a:endParaRPr lang="en-US" sz="16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22" y="2823627"/>
                <a:ext cx="2528981" cy="1138773"/>
              </a:xfrm>
              <a:prstGeom prst="rect">
                <a:avLst/>
              </a:prstGeom>
              <a:blipFill rotWithShape="0">
                <a:blip r:embed="rId24"/>
                <a:stretch>
                  <a:fillRect l="-964" t="-160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/>
          <p:cNvSpPr/>
          <p:nvPr/>
        </p:nvSpPr>
        <p:spPr>
          <a:xfrm>
            <a:off x="2226530" y="3608303"/>
            <a:ext cx="1977394" cy="39627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674678" y="2819528"/>
            <a:ext cx="2070163" cy="39627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 rot="462502">
            <a:off x="6572511" y="353100"/>
            <a:ext cx="235855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Assuming Identical Consumers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43" grpId="0"/>
      <p:bldP spid="44" grpId="0"/>
      <p:bldP spid="53" grpId="0" animBg="1"/>
      <p:bldP spid="55" grpId="0" animBg="1"/>
      <p:bldP spid="56" grpId="0" animBg="1"/>
      <p:bldP spid="57" grpId="0" animBg="1"/>
      <p:bldP spid="66" grpId="0"/>
      <p:bldP spid="67" grpId="0"/>
      <p:bldP spid="68" grpId="0"/>
      <p:bldP spid="69" grpId="0"/>
      <p:bldP spid="70" grpId="0"/>
      <p:bldP spid="73" grpId="0"/>
      <p:bldP spid="4099" grpId="0"/>
      <p:bldP spid="84" grpId="0" animBg="1"/>
      <p:bldP spid="85" grpId="0" uiExpand="1" build="p"/>
      <p:bldP spid="86" grpId="0"/>
      <p:bldP spid="87" grpId="0"/>
      <p:bldP spid="89" grpId="0" animBg="1"/>
      <p:bldP spid="90" grpId="0" animBg="1"/>
      <p:bldP spid="102" grpId="0"/>
      <p:bldP spid="123" grpId="0" animBg="1"/>
      <p:bldP spid="124" grpId="0" animBg="1"/>
      <p:bldP spid="132" grpId="0"/>
      <p:bldP spid="133" grpId="0"/>
      <p:bldP spid="134" grpId="0"/>
      <p:bldP spid="135" grpId="0"/>
      <p:bldP spid="136" grpId="0"/>
      <p:bldP spid="138" grpId="0"/>
      <p:bldP spid="143" grpId="0" animBg="1"/>
      <p:bldP spid="144" grpId="0"/>
      <p:bldP spid="147" grpId="0"/>
      <p:bldP spid="148" grpId="0"/>
      <p:bldP spid="149" grpId="0" uiExpand="1" build="p"/>
      <p:bldP spid="150" grpId="0" animBg="1"/>
      <p:bldP spid="1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Advertising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Monopoly firms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don’t just decide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on price and quantity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They are also concerned about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advertising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their products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Advertising may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increase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demand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for the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product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But the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cost of advertising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may be substantial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Monopolies must make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two decisions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Whether or 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to advertise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much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advertise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Deciding Whether to Advertise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1001524"/>
            <a:ext cx="7086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Advertise if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than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additional gross profit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1524"/>
            <a:ext cx="457200" cy="457200"/>
          </a:xfrm>
          <a:prstGeom prst="rect">
            <a:avLst/>
          </a:prstGeom>
        </p:spPr>
      </p:pic>
      <p:pic>
        <p:nvPicPr>
          <p:cNvPr id="6" name="Picture 5" descr="Fig12_06_step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2" y="1981200"/>
            <a:ext cx="4706938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12_06_step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2" y="1981200"/>
            <a:ext cx="4706938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Fig12_06_step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2" y="1981200"/>
            <a:ext cx="4706938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ig12_06_step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2" y="1981200"/>
            <a:ext cx="4706938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581507" y="5271375"/>
            <a:ext cx="455755" cy="21502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4662" y="3569794"/>
            <a:ext cx="455755" cy="21502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2362200"/>
                <a:ext cx="3276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before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advertising: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b="1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2200"/>
                <a:ext cx="3276600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048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6629400" y="3677306"/>
            <a:ext cx="381000" cy="437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614667">
            <a:off x="6694782" y="309225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Advertising shifts demand up!</a:t>
            </a:r>
            <a:endParaRPr lang="en-US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5271375"/>
            <a:ext cx="455755" cy="215025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4662" y="3352800"/>
            <a:ext cx="455755" cy="215025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000" y="3014999"/>
                <a:ext cx="3738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Profit </a:t>
                </a:r>
                <a:r>
                  <a:rPr lang="en-US" sz="20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after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advertising: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endParaRPr lang="en-US" sz="2000" b="1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14999"/>
                <a:ext cx="373820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79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3631684"/>
                <a:ext cx="3738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Additional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gross profit: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endParaRPr lang="en-US" sz="2000" b="1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31684"/>
                <a:ext cx="3738207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79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946" y="4634625"/>
                <a:ext cx="4092314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 the cost of advertising is less than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it pays to advertise!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6" y="4634625"/>
                <a:ext cx="4092314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1637" t="-5839" r="-357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0916832">
                <a:off x="5835883" y="5589363"/>
                <a:ext cx="403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16832">
                <a:off x="5835883" y="5589363"/>
                <a:ext cx="40395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4667" r="-13333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20916832">
                <a:off x="3822787" y="3646319"/>
                <a:ext cx="378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16832">
                <a:off x="3822787" y="3646319"/>
                <a:ext cx="37830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859" r="-12676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How Much to Advertise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9950" y="1001524"/>
            <a:ext cx="23241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Total Revenue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45483" y="1529403"/>
                <a:ext cx="2653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483" y="1529403"/>
                <a:ext cx="26530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35" r="-25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 rot="20658681">
            <a:off x="1642957" y="1303403"/>
            <a:ext cx="169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Inverse demand depends on advertising!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5510" y="3276600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42675" y="3810000"/>
                <a:ext cx="4658647" cy="521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75" y="3810000"/>
                <a:ext cx="4658647" cy="521361"/>
              </a:xfrm>
              <a:prstGeom prst="rect">
                <a:avLst/>
              </a:prstGeom>
              <a:blipFill rotWithShape="0">
                <a:blip r:embed="rId4"/>
                <a:stretch>
                  <a:fillRect l="-262" r="-785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20658681">
                <a:off x="583732" y="3452838"/>
                <a:ext cx="1956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to maximize profits!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8681">
                <a:off x="583732" y="3452838"/>
                <a:ext cx="195611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071" t="-4762" r="-1775" b="-6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15510" y="2133600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46445" y="2704410"/>
                <a:ext cx="4051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45" y="2704410"/>
                <a:ext cx="4051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52" r="-105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 rot="20507364">
            <a:off x="5195628" y="2291474"/>
            <a:ext cx="155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Production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0507364">
            <a:off x="6338628" y="2291474"/>
            <a:ext cx="155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Advertising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5510" y="4308157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4876800"/>
                <a:ext cx="1802224" cy="75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1802224" cy="7584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8600" y="5925938"/>
                <a:ext cx="180222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925938"/>
                <a:ext cx="1802224" cy="7034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30824" y="4876800"/>
                <a:ext cx="3478966" cy="771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24" y="4876800"/>
                <a:ext cx="3478966" cy="77175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12418" y="5067619"/>
                <a:ext cx="3393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i="1" smtClean="0">
                          <a:latin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418" y="5067619"/>
                <a:ext cx="3393878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161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30824" y="5891794"/>
                <a:ext cx="2800190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mr-IN" sz="24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i="1" smtClean="0">
                          <a:latin typeface="Cambria Math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24" y="5891794"/>
                <a:ext cx="2800190" cy="7167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31014" y="6065495"/>
                <a:ext cx="25435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i="1" smtClean="0">
                          <a:latin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014" y="6065495"/>
                <a:ext cx="254351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96" r="-2153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5947229" y="5014724"/>
            <a:ext cx="2959067" cy="5250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82398" y="6008959"/>
            <a:ext cx="2092133" cy="52506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10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Assume the following inverse demand and cost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3503" y="1600200"/>
                <a:ext cx="4326697" cy="404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=800−4</m:t>
                      </m:r>
                      <m:r>
                        <a:rPr lang="en-US" sz="260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03" y="1600200"/>
                <a:ext cx="4326697" cy="4045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840179" y="1600200"/>
                <a:ext cx="167167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)=2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179" y="1600200"/>
                <a:ext cx="167167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419100" y="2209800"/>
            <a:ext cx="8305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are the optimal output and advertising values?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3034622"/>
                <a:ext cx="1989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34622"/>
                <a:ext cx="198996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0" r="-27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8600" y="3709862"/>
                <a:ext cx="2332562" cy="568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𝑀𝑅𝑄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09862"/>
                <a:ext cx="2332562" cy="568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9200" y="3709862"/>
                <a:ext cx="231845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𝑀𝑅𝐴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09862"/>
                <a:ext cx="2318455" cy="527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4926246"/>
                <a:ext cx="2159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𝑀𝑅𝑄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26246"/>
                <a:ext cx="215982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82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8600" y="5968323"/>
                <a:ext cx="1574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𝑀𝑅𝐴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968323"/>
                <a:ext cx="157498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101" r="-271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218568" y="3034622"/>
                <a:ext cx="257038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800−4</m:t>
                          </m:r>
                          <m:r>
                            <a:rPr lang="en-US" i="1">
                              <a:latin typeface="Cambria Math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charset="0"/>
                            </a:rPr>
                            <m:t>+0.2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568" y="3034622"/>
                <a:ext cx="2570384" cy="280077"/>
              </a:xfrm>
              <a:prstGeom prst="rect">
                <a:avLst/>
              </a:prstGeom>
              <a:blipFill rotWithShape="0">
                <a:blip r:embed="rId10"/>
                <a:stretch>
                  <a:fillRect l="-474" r="-21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88952" y="3034622"/>
                <a:ext cx="264835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=800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0.2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0.5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52" y="3034622"/>
                <a:ext cx="2648354" cy="280077"/>
              </a:xfrm>
              <a:prstGeom prst="rect">
                <a:avLst/>
              </a:prstGeom>
              <a:blipFill rotWithShape="0">
                <a:blip r:embed="rId11"/>
                <a:stretch>
                  <a:fillRect l="-461" r="-230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5029200" y="2967620"/>
            <a:ext cx="2482655" cy="41014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61162" y="3859668"/>
                <a:ext cx="221656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=800−8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62" y="3859668"/>
                <a:ext cx="2216569" cy="280077"/>
              </a:xfrm>
              <a:prstGeom prst="rect">
                <a:avLst/>
              </a:prstGeom>
              <a:blipFill rotWithShape="0">
                <a:blip r:embed="rId12"/>
                <a:stretch>
                  <a:fillRect l="-275" r="-5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2753567" y="3826380"/>
            <a:ext cx="2035385" cy="410147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47655" y="3826380"/>
                <a:ext cx="1274002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0.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</a:rPr>
                            <m:t>0.5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55" y="3826380"/>
                <a:ext cx="1274002" cy="280077"/>
              </a:xfrm>
              <a:prstGeom prst="rect">
                <a:avLst/>
              </a:prstGeom>
              <a:blipFill rotWithShape="0">
                <a:blip r:embed="rId13"/>
                <a:stretch>
                  <a:fillRect l="-957" t="-2174" r="-52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7525425" y="3771746"/>
            <a:ext cx="1136997" cy="38934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21018001">
                <a:off x="189909" y="4292264"/>
                <a:ext cx="14475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condition for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8001">
                <a:off x="189909" y="4292264"/>
                <a:ext cx="1447574" cy="584775"/>
              </a:xfrm>
              <a:prstGeom prst="rect">
                <a:avLst/>
              </a:prstGeom>
              <a:blipFill rotWithShape="0"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88422" y="4926246"/>
                <a:ext cx="27455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i="1">
                          <a:latin typeface="Cambria Math" charset="0"/>
                        </a:rPr>
                        <m:t>800−8</m:t>
                      </m:r>
                      <m:r>
                        <a:rPr lang="en-US" i="1">
                          <a:latin typeface="Cambria Math" charset="0"/>
                        </a:rPr>
                        <m:t>𝑄</m:t>
                      </m:r>
                      <m:r>
                        <a:rPr lang="en-US" i="1">
                          <a:latin typeface="Cambria Math" charset="0"/>
                        </a:rPr>
                        <m:t>+0.2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0.5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22" y="4926246"/>
                <a:ext cx="2745559" cy="280077"/>
              </a:xfrm>
              <a:prstGeom prst="rect">
                <a:avLst/>
              </a:prstGeom>
              <a:blipFill rotWithShape="0">
                <a:blip r:embed="rId15"/>
                <a:stretch>
                  <a:fillRect l="-889" r="-1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33981" y="4938644"/>
                <a:ext cx="265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</a:rPr>
                        <m:t>800−8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+0.02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81" y="4938644"/>
                <a:ext cx="265200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920" r="-160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803583" y="5968323"/>
                <a:ext cx="180299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i="1">
                          <a:latin typeface="Cambria Math" charset="0"/>
                        </a:rPr>
                        <m:t>0.1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−0.5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83" y="5968323"/>
                <a:ext cx="1802994" cy="280077"/>
              </a:xfrm>
              <a:prstGeom prst="rect">
                <a:avLst/>
              </a:prstGeom>
              <a:blipFill rotWithShape="0">
                <a:blip r:embed="rId17"/>
                <a:stretch>
                  <a:fillRect l="-1351" r="-2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606577" y="5968323"/>
                <a:ext cx="15529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0.5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=0.1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77" y="5968323"/>
                <a:ext cx="1552926" cy="280077"/>
              </a:xfrm>
              <a:prstGeom prst="rect">
                <a:avLst/>
              </a:prstGeom>
              <a:blipFill rotWithShape="0">
                <a:blip r:embed="rId18"/>
                <a:stretch>
                  <a:fillRect l="-1969" r="-433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1018001">
                <a:off x="189909" y="5321015"/>
                <a:ext cx="14475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condition for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𝐴</m:t>
                    </m:r>
                  </m:oMath>
                </a14:m>
                <a:endParaRPr lang="en-US" sz="16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8001">
                <a:off x="189909" y="5321015"/>
                <a:ext cx="1447574" cy="584775"/>
              </a:xfrm>
              <a:prstGeom prst="rect">
                <a:avLst/>
              </a:prstGeom>
              <a:blipFill rotWithShape="0">
                <a:blip r:embed="rId1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9503" y="5968323"/>
                <a:ext cx="557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503" y="5968323"/>
                <a:ext cx="5578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74" r="-869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180632" y="5215643"/>
            <a:ext cx="141128" cy="679484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769699" y="4938644"/>
                <a:ext cx="1249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99" y="4938644"/>
                <a:ext cx="1249060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451" r="-392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8053158" y="4882471"/>
            <a:ext cx="965601" cy="38934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029200" y="5271814"/>
            <a:ext cx="2955456" cy="64503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717348" y="5968323"/>
                <a:ext cx="123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48" y="5968323"/>
                <a:ext cx="1234953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475" r="-396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6024127" y="5916845"/>
            <a:ext cx="965601" cy="38934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35" grpId="0"/>
      <p:bldP spid="36" grpId="0"/>
      <p:bldP spid="37" grpId="0"/>
      <p:bldP spid="47" grpId="0" animBg="1"/>
      <p:bldP spid="48" grpId="0"/>
      <p:bldP spid="49" grpId="0" animBg="1"/>
      <p:bldP spid="51" grpId="0"/>
      <p:bldP spid="52" grpId="0" animBg="1"/>
      <p:bldP spid="53" grpId="0"/>
      <p:bldP spid="55" grpId="0"/>
      <p:bldP spid="56" grpId="0"/>
      <p:bldP spid="57" grpId="0"/>
      <p:bldP spid="59" grpId="0"/>
      <p:bldP spid="60" grpId="0"/>
      <p:bldP spid="61" grpId="0"/>
      <p:bldP spid="64" grpId="0"/>
      <p:bldP spid="65" grpId="0" animBg="1"/>
      <p:bldP spid="69" grpId="0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01506"/>
            <a:ext cx="4267200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Until this class:</a:t>
            </a:r>
          </a:p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Our assumption has been that firms charge a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single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price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430349">
            <a:off x="140770" y="915949"/>
            <a:ext cx="11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Uniform pricing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006299">
            <a:off x="1286843" y="2767207"/>
            <a:ext cx="2303114" cy="830997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But this is not necessarily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true!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201506"/>
            <a:ext cx="4267200" cy="129266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This class:</a:t>
            </a:r>
          </a:p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Firms often engage in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discrimination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based on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406" y="2494168"/>
            <a:ext cx="3114388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characteristics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Sub-group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of consumers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Quantity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purchased</a:t>
            </a:r>
          </a:p>
        </p:txBody>
      </p:sp>
      <p:sp>
        <p:nvSpPr>
          <p:cNvPr id="12" name="TextBox 11"/>
          <p:cNvSpPr txBox="1"/>
          <p:nvPr/>
        </p:nvSpPr>
        <p:spPr>
          <a:xfrm rot="20430349">
            <a:off x="4792935" y="896107"/>
            <a:ext cx="137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Nonuniform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pricing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4211525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Why price discrimination may be a good strategy?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973057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Firms can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charge </a:t>
            </a:r>
            <a:r>
              <a:rPr lang="en-US" sz="2000" b="1" i="1" dirty="0">
                <a:latin typeface="Times New Roman" charset="0"/>
                <a:ea typeface="Times New Roman" charset="0"/>
                <a:cs typeface="Times New Roman" charset="0"/>
              </a:rPr>
              <a:t>higher prices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to customers who are </a:t>
            </a:r>
            <a:r>
              <a:rPr lang="en-US" sz="2000" b="1" i="1" dirty="0">
                <a:latin typeface="Times New Roman" charset="0"/>
                <a:ea typeface="Times New Roman" charset="0"/>
                <a:cs typeface="Times New Roman" charset="0"/>
              </a:rPr>
              <a:t>willing to pay more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than the uniform price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973057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Firms can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sell to some people who </a:t>
            </a:r>
            <a:r>
              <a:rPr lang="en-US" sz="2000" b="1" i="1" dirty="0">
                <a:latin typeface="Times New Roman" charset="0"/>
                <a:ea typeface="Times New Roman" charset="0"/>
                <a:cs typeface="Times New Roman" charset="0"/>
              </a:rPr>
              <a:t>are not willing to pay as much as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the uniform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  <p:bldP spid="4" grpId="0" build="p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Conditions for Price Discrimination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819" y="1219200"/>
            <a:ext cx="7922362" cy="4739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1. A firm must </a:t>
            </a:r>
            <a:r>
              <a:rPr lang="en-US" alt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have market power</a:t>
            </a:r>
            <a:endParaRPr lang="en-US" altLang="en-US" sz="2600" b="1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Otherwise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it </a:t>
            </a:r>
            <a:r>
              <a:rPr lang="en-US" altLang="en-US" sz="2000" u="sng" dirty="0">
                <a:latin typeface="Times New Roman" charset="0"/>
                <a:ea typeface="Times New Roman" charset="0"/>
                <a:cs typeface="Times New Roman" charset="0"/>
              </a:rPr>
              <a:t>cannot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charge a price </a:t>
            </a:r>
            <a:r>
              <a:rPr lang="en-US" altLang="en-US" sz="2000" u="sng" dirty="0">
                <a:latin typeface="Times New Roman" charset="0"/>
                <a:ea typeface="Times New Roman" charset="0"/>
                <a:cs typeface="Times New Roman" charset="0"/>
              </a:rPr>
              <a:t>above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the competitive price</a:t>
            </a:r>
            <a:endParaRPr lang="en-US" altLang="en-US" sz="2000" u="sng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Monopolist, </a:t>
            </a:r>
            <a:r>
              <a:rPr lang="en-US" alt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Oligopolist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, Monopolistically Competitive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Cartel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Identify 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which consumers are willing to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pay more/less</a:t>
            </a: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There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must be variation in consumers’ </a:t>
            </a:r>
            <a:r>
              <a:rPr lang="en-US" altLang="en-US" sz="2000" u="sng" dirty="0">
                <a:latin typeface="Times New Roman" charset="0"/>
                <a:ea typeface="Times New Roman" charset="0"/>
                <a:cs typeface="Times New Roman" charset="0"/>
              </a:rPr>
              <a:t>reservation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endParaRPr lang="en-US" sz="2000" u="sng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Reservation Price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: the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maximum amount someone is willing to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pay</a:t>
            </a:r>
          </a:p>
          <a:p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3.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Prevent </a:t>
            </a:r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or limit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resale</a:t>
            </a: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customers who are charged a </a:t>
            </a:r>
            <a:r>
              <a:rPr 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lower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mr-I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those who are charged a </a:t>
            </a:r>
            <a:r>
              <a:rPr 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higher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endParaRPr lang="en-US" sz="2000" u="sng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5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Types of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Price Discrimination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969" y="1219200"/>
            <a:ext cx="7762061" cy="4862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1. Perfect Price Discrimination</a:t>
            </a: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Each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unit is sold at the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maximum price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each customer is willing to pay</a:t>
            </a: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Prices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differ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across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consumers</a:t>
            </a:r>
            <a:endParaRPr lang="en-US" altLang="en-US" sz="2000" u="sng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i="1" u="sng" dirty="0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-degree price discrimination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Nonlinear Price Discrimination</a:t>
            </a: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Prices vary with the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quantity purchased</a:t>
            </a: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Customers who buy the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same quantity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pay the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same price</a:t>
            </a:r>
            <a:endParaRPr lang="en-US" sz="2000" u="sng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i="1" u="sng" dirty="0" smtClean="0">
                <a:latin typeface="Times New Roman" charset="0"/>
                <a:ea typeface="Times New Roman" charset="0"/>
                <a:cs typeface="Times New Roman" charset="0"/>
              </a:rPr>
              <a:t>Second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-degree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discrimination</a:t>
            </a:r>
            <a:endParaRPr lang="en-US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3.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Group Price Discrimination</a:t>
            </a: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Prices vary by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groups of customers</a:t>
            </a:r>
            <a:endParaRPr lang="en-US" sz="2000" u="sng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Customers in the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same group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pay the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same price</a:t>
            </a: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i="1" u="sng" dirty="0" smtClean="0">
                <a:latin typeface="Times New Roman" charset="0"/>
                <a:ea typeface="Times New Roman" charset="0"/>
                <a:cs typeface="Times New Roman" charset="0"/>
              </a:rPr>
              <a:t>Third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-degree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discrimination</a:t>
            </a:r>
            <a:endParaRPr lang="en-US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430349">
            <a:off x="5053377" y="1100941"/>
            <a:ext cx="130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Benchmark!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089499"/>
            <a:ext cx="2841329" cy="261610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Attention</a:t>
            </a:r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Not </a:t>
            </a:r>
            <a:r>
              <a:rPr lang="en-US" sz="1600" b="1" i="1" dirty="0">
                <a:latin typeface="Times New Roman" charset="0"/>
                <a:ea typeface="Times New Roman" charset="0"/>
                <a:cs typeface="Times New Roman" charset="0"/>
              </a:rPr>
              <a:t>all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differential pricing is price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discrimination</a:t>
            </a:r>
          </a:p>
          <a:p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 Not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price discrimination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different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prices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reflect </a:t>
            </a:r>
            <a:r>
              <a:rPr lang="en-US" sz="1600" b="1" i="1" dirty="0">
                <a:latin typeface="Times New Roman" charset="0"/>
                <a:ea typeface="Times New Roman" charset="0"/>
                <a:cs typeface="Times New Roman" charset="0"/>
              </a:rPr>
              <a:t>differences in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Selling books for a higher price in the bookstore than online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2354262"/>
            <a:ext cx="5043488" cy="4351338"/>
            <a:chOff x="1143000" y="2354262"/>
            <a:chExt cx="5043488" cy="4351338"/>
          </a:xfrm>
        </p:grpSpPr>
        <p:pic>
          <p:nvPicPr>
            <p:cNvPr id="16" name="Picture 5" descr="Fig12_01_step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354262"/>
              <a:ext cx="5043488" cy="435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886200" y="4654341"/>
              <a:ext cx="1676399" cy="346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5495" y="3657600"/>
              <a:ext cx="333506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Perfect Price Discrimination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4427" y="990600"/>
            <a:ext cx="5455146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Each unit is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sold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at each consumer’s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reservation price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0600"/>
            <a:ext cx="457200" cy="45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20909475">
            <a:off x="6812971" y="911674"/>
            <a:ext cx="2347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Reservation Price</a:t>
            </a:r>
            <a:r>
              <a:rPr lang="en-US" altLang="en-US" sz="16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algn="ctr"/>
            <a:r>
              <a:rPr lang="en-US" alt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en-US" sz="1600" i="1" u="sng" dirty="0">
                <a:latin typeface="Times New Roman" charset="0"/>
                <a:ea typeface="Times New Roman" charset="0"/>
                <a:cs typeface="Times New Roman" charset="0"/>
              </a:rPr>
              <a:t>maximum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amount someone is willing to pay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9065" y="1905000"/>
            <a:ext cx="4145869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Suppose we rank consumers by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their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willingness to pay: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400" y="1704201"/>
            <a:ext cx="1143000" cy="901482"/>
            <a:chOff x="533400" y="1704201"/>
            <a:chExt cx="1143000" cy="901482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195935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Discrete case</a:t>
              </a:r>
              <a:endParaRPr lang="en-US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87054" y="1704201"/>
                  <a:ext cx="43569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𝒑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𝑸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" y="1704201"/>
                  <a:ext cx="43569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718" t="-2222" r="-42254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 rot="20852482">
            <a:off x="2590800" y="3038746"/>
            <a:ext cx="22260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Inverse Demand</a:t>
            </a:r>
            <a:r>
              <a:rPr lang="en-US" altLang="en-US" sz="1600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algn="ctr"/>
            <a:r>
              <a:rPr lang="en-US" alt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en-US" sz="1600" i="1" u="sng" dirty="0">
                <a:latin typeface="Times New Roman" charset="0"/>
                <a:ea typeface="Times New Roman" charset="0"/>
                <a:cs typeface="Times New Roman" charset="0"/>
              </a:rPr>
              <a:t>maximum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price consumers are </a:t>
            </a:r>
            <a:r>
              <a:rPr lang="en-US" altLang="en-US" sz="1600" i="1" dirty="0">
                <a:latin typeface="Times New Roman" charset="0"/>
                <a:ea typeface="Times New Roman" charset="0"/>
                <a:cs typeface="Times New Roman" charset="0"/>
              </a:rPr>
              <a:t>willing to </a:t>
            </a:r>
            <a:r>
              <a:rPr lang="en-US" alt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pay for a given quantity</a:t>
            </a:r>
            <a:endParaRPr lang="en-US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280160" y="2706624"/>
            <a:ext cx="137160" cy="1371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859975" y="3291840"/>
            <a:ext cx="137160" cy="1371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431359" y="3881772"/>
            <a:ext cx="137160" cy="1371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035808" y="4461351"/>
            <a:ext cx="137160" cy="1371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635247" y="5038685"/>
            <a:ext cx="137160" cy="1371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191000" y="5646102"/>
            <a:ext cx="137160" cy="1371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19800" y="2906560"/>
                <a:ext cx="1503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0" baseline="30000" smtClean="0">
                        <a:solidFill>
                          <a:srgbClr val="0070C0"/>
                        </a:solidFill>
                        <a:latin typeface="Cambria Math" charset="0"/>
                      </a:rPr>
                      <m:t>𝐬𝐭</m:t>
                    </m:r>
                  </m:oMath>
                </a14:m>
                <a:r>
                  <a:rPr lang="en-US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906560"/>
                <a:ext cx="15037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691" t="-28889" r="-447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19800" y="3315848"/>
                <a:ext cx="1568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𝟐</m:t>
                    </m:r>
                    <m:r>
                      <a:rPr lang="en-US" b="1" i="0" baseline="30000" smtClean="0">
                        <a:solidFill>
                          <a:srgbClr val="0070C0"/>
                        </a:solidFill>
                        <a:latin typeface="Cambria Math" charset="0"/>
                      </a:rPr>
                      <m:t>𝐧𝐝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15848"/>
                <a:ext cx="15683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447" t="-28889" r="-428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19800" y="3725136"/>
                <a:ext cx="1547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𝟑</m:t>
                    </m:r>
                    <m:r>
                      <a:rPr lang="en-US" b="1" i="0" baseline="30000" smtClean="0">
                        <a:solidFill>
                          <a:srgbClr val="0070C0"/>
                        </a:solidFill>
                        <a:latin typeface="Cambria Math" charset="0"/>
                      </a:rPr>
                      <m:t>𝐫𝐝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25136"/>
                <a:ext cx="154754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534" t="-28261" r="-434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19800" y="4134424"/>
                <a:ext cx="1531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𝟒</m:t>
                    </m:r>
                    <m:r>
                      <a:rPr lang="en-US" b="1" i="0" baseline="30000" smtClean="0">
                        <a:solidFill>
                          <a:srgbClr val="0070C0"/>
                        </a:solidFill>
                        <a:latin typeface="Cambria Math" charset="0"/>
                      </a:rPr>
                      <m:t>𝐭𝐡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34424"/>
                <a:ext cx="15315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5179" t="-28261" r="-438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 rot="20852482">
            <a:off x="7544159" y="2503698"/>
            <a:ext cx="11108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Highest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reservation price</a:t>
            </a:r>
            <a:endParaRPr lang="en-US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0913" y="2605683"/>
            <a:ext cx="266469" cy="3899955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19800" y="4543712"/>
                <a:ext cx="1531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𝟓</m:t>
                    </m:r>
                    <m:r>
                      <a:rPr lang="en-US" b="1" i="0" baseline="30000" smtClean="0">
                        <a:solidFill>
                          <a:srgbClr val="0070C0"/>
                        </a:solidFill>
                        <a:latin typeface="Cambria Math" charset="0"/>
                      </a:rPr>
                      <m:t>𝐭𝐡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43712"/>
                <a:ext cx="15315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578" t="-28261" r="-438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019800" y="4953000"/>
                <a:ext cx="1531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𝟔</m:t>
                    </m:r>
                    <m:r>
                      <a:rPr lang="en-US" b="1" i="0" baseline="30000" smtClean="0">
                        <a:solidFill>
                          <a:srgbClr val="0070C0"/>
                        </a:solidFill>
                        <a:latin typeface="Cambria Math" charset="0"/>
                      </a:rPr>
                      <m:t>𝐭𝐡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unit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953000"/>
                <a:ext cx="153151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578" t="-28889" r="-438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 rot="20852482">
            <a:off x="7544158" y="4605836"/>
            <a:ext cx="11108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Lowest</a:t>
            </a:r>
            <a:r>
              <a:rPr lang="en-US" alt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reservation price</a:t>
            </a:r>
            <a:endParaRPr lang="en-US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07470" y="3200400"/>
            <a:ext cx="260705" cy="330523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70290" y="3763142"/>
            <a:ext cx="249754" cy="274249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46134" y="4343400"/>
            <a:ext cx="289452" cy="216223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61676" y="4876800"/>
            <a:ext cx="275385" cy="162883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26345" y="5534799"/>
            <a:ext cx="306028" cy="970839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15570" y="6078379"/>
                <a:ext cx="342363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𝑹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70" y="6078379"/>
                <a:ext cx="342363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90" r="-35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6" name="Group 4095"/>
          <p:cNvGrpSpPr/>
          <p:nvPr/>
        </p:nvGrpSpPr>
        <p:grpSpPr>
          <a:xfrm>
            <a:off x="5823927" y="6383179"/>
            <a:ext cx="2885152" cy="246221"/>
            <a:chOff x="5823927" y="6383179"/>
            <a:chExt cx="2885152" cy="246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823927" y="6383179"/>
                  <a:ext cx="27732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1600" b="0" i="0" baseline="3000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st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927" y="6383179"/>
                  <a:ext cx="277320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2174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324600" y="6383179"/>
                  <a:ext cx="3238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baseline="3000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nd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6383179"/>
                  <a:ext cx="32380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3208" r="-3774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888530" y="6383179"/>
                  <a:ext cx="3029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1600" b="0" i="0" baseline="3000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rd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530" y="6383179"/>
                  <a:ext cx="30296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4000" r="-6000"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402230" y="6383179"/>
                  <a:ext cx="2933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1600" b="0" i="0" baseline="3000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th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230" y="6383179"/>
                  <a:ext cx="29334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2500" r="-4167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41664" y="6383179"/>
                  <a:ext cx="2933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1600" b="0" i="0" baseline="3000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th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664" y="6383179"/>
                  <a:ext cx="29334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4583" r="-4167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415730" y="6383179"/>
                  <a:ext cx="2933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sz="1600" b="0" i="0" baseline="3000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th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730" y="6383179"/>
                  <a:ext cx="293349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4583" r="-4167"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Rectangle 63"/>
          <p:cNvSpPr/>
          <p:nvPr/>
        </p:nvSpPr>
        <p:spPr>
          <a:xfrm>
            <a:off x="5539898" y="5450368"/>
            <a:ext cx="3174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Revenue:</a:t>
            </a:r>
          </a:p>
          <a:p>
            <a:pPr algn="ctr"/>
            <a:r>
              <a:rPr lang="en-US" alt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Sum of the prices paid by each unit</a:t>
            </a:r>
            <a:endParaRPr lang="en-US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 rot="20852482">
                <a:off x="4848856" y="5229916"/>
                <a:ext cx="12588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𝑹</m:t>
                      </m:r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𝒑</m:t>
                      </m:r>
                      <m:d>
                        <m:dPr>
                          <m:ctrlPr>
                            <a:rPr lang="en-US" alt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𝑸</m:t>
                          </m:r>
                        </m:e>
                      </m:d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𝑸</m:t>
                      </m:r>
                    </m:oMath>
                  </m:oMathPara>
                </a14:m>
                <a:endParaRPr lang="en-US" alt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2482">
                <a:off x="4848856" y="5229916"/>
                <a:ext cx="1258897" cy="58477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0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1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8" grpId="0"/>
      <p:bldP spid="41" grpId="0"/>
      <p:bldP spid="44" grpId="0"/>
      <p:bldP spid="49" grpId="0"/>
      <p:bldP spid="13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14" grpId="0" animBg="1"/>
      <p:bldP spid="64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Perfect Price Discrimination: Smooth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1224" y="3283169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24" y="3283169"/>
                <a:ext cx="43569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718" t="-2222" r="-4225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72391" y="3298935"/>
                <a:ext cx="1034310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𝑴𝑹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91" y="3298935"/>
                <a:ext cx="10343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75" r="-76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9044" y="2514600"/>
            <a:ext cx="1828800" cy="1762268"/>
            <a:chOff x="4594416" y="3875316"/>
            <a:chExt cx="4495609" cy="433205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872548" y="4600212"/>
              <a:ext cx="0" cy="3607161"/>
            </a:xfrm>
            <a:prstGeom prst="line">
              <a:avLst/>
            </a:prstGeom>
            <a:ln w="38100">
              <a:solidFill>
                <a:schemeClr val="bg2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676128" y="6403793"/>
              <a:ext cx="0" cy="3607161"/>
            </a:xfrm>
            <a:prstGeom prst="line">
              <a:avLst/>
            </a:prstGeom>
            <a:ln w="38100">
              <a:solidFill>
                <a:schemeClr val="bg2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72548" y="5319349"/>
              <a:ext cx="2895599" cy="2888023"/>
            </a:xfrm>
            <a:prstGeom prst="line">
              <a:avLst/>
            </a:prstGeom>
            <a:ln w="38100">
              <a:solidFill>
                <a:srgbClr val="00B0F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54333" y="7891692"/>
                  <a:ext cx="435692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charset="0"/>
                          </a:rPr>
                          <m:t>𝑸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33" y="7891692"/>
                  <a:ext cx="435692" cy="276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5172" r="-58621" b="-2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94416" y="3875316"/>
                  <a:ext cx="2045690" cy="6347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𝒐𝒓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𝑴𝑹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416" y="3875316"/>
                  <a:ext cx="2045690" cy="63478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219" t="-157143" r="-13869" b="-20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41057" y="1905000"/>
                <a:ext cx="2661883" cy="1208279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is-IS" sz="2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)ⅆ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057" y="1905000"/>
                <a:ext cx="2661883" cy="12082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618941">
            <a:off x="5862808" y="1224425"/>
            <a:ext cx="1857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From calculus:</a:t>
            </a:r>
          </a:p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The sum of infinitely many amounts is the </a:t>
            </a:r>
            <a:r>
              <a:rPr lang="en-US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integral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76141" y="5070616"/>
                <a:ext cx="2474202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𝑑𝑅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141" y="5070616"/>
                <a:ext cx="2474202" cy="8217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627313" y="1295400"/>
            <a:ext cx="1889373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Revenue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95283" y="4155757"/>
            <a:ext cx="277348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49704" y="4912815"/>
                <a:ext cx="2182777" cy="97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nary>
                            <m:naryPr>
                              <m:limLoc m:val="undOvr"/>
                              <m:ctrlPr>
                                <a:rPr lang="is-IS" sz="2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600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𝑄</m:t>
                              </m:r>
                            </m:sup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)ⅆ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nary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04" y="4912815"/>
                <a:ext cx="2182777" cy="9795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4600" y="5281442"/>
                <a:ext cx="113550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281442"/>
                <a:ext cx="113550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 rot="20455156">
            <a:off x="2028094" y="1340431"/>
            <a:ext cx="177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Sum of the prices paid by each </a:t>
            </a:r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unit!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665346">
            <a:off x="6660129" y="3854813"/>
            <a:ext cx="217919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 curve is the same as the inverse demand curve!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84805" y="5269509"/>
            <a:ext cx="1134595" cy="50204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29711" y="5269509"/>
            <a:ext cx="852781" cy="50204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Profit Maximization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5510" y="2895600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1704" y="2114490"/>
                <a:ext cx="310059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04" y="2114490"/>
                <a:ext cx="310059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20704132">
            <a:off x="5278343" y="1736799"/>
            <a:ext cx="1199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Total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704132">
            <a:off x="4085365" y="1711889"/>
            <a:ext cx="92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04132">
            <a:off x="3001722" y="1739254"/>
            <a:ext cx="81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2543" y="3545237"/>
                <a:ext cx="3758913" cy="564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43" y="3545237"/>
                <a:ext cx="3758913" cy="5647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77913" y="4362510"/>
            <a:ext cx="138817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927" y="4876800"/>
                <a:ext cx="1695529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7" y="4876800"/>
                <a:ext cx="1695529" cy="8361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53327" y="5106768"/>
                <a:ext cx="361983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)−</m:t>
                      </m:r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7" y="5106768"/>
                <a:ext cx="361983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 rot="20413969">
            <a:off x="235896" y="4152204"/>
            <a:ext cx="168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profits equal to 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zero!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31290" y="5584447"/>
            <a:ext cx="1062266" cy="744964"/>
            <a:chOff x="3591812" y="5919679"/>
            <a:chExt cx="1062266" cy="744964"/>
          </a:xfrm>
        </p:grpSpPr>
        <p:sp>
          <p:nvSpPr>
            <p:cNvPr id="9" name="Right Brace 8"/>
            <p:cNvSpPr/>
            <p:nvPr/>
          </p:nvSpPr>
          <p:spPr>
            <a:xfrm rot="5400000">
              <a:off x="3968139" y="5609141"/>
              <a:ext cx="309613" cy="9306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591812" y="6172200"/>
                  <a:ext cx="106226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𝒑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𝑸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oMath>
                    </m:oMathPara>
                  </a14:m>
                  <a:endParaRPr lang="en-US" sz="2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812" y="6172200"/>
                  <a:ext cx="1062266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87483" y="5092337"/>
                <a:ext cx="272311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83" y="5092337"/>
                <a:ext cx="2723117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336490" y="5025692"/>
            <a:ext cx="2234953" cy="5334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0413969">
            <a:off x="1655378" y="3027415"/>
            <a:ext cx="179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Choose output to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maximize profits!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5510" y="1092174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0838696">
            <a:off x="6511233" y="3918051"/>
            <a:ext cx="236292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Same result of competitive markets!</a:t>
            </a:r>
            <a:endParaRPr lang="en-US" sz="20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29" grpId="0"/>
      <p:bldP spid="27" grpId="0" animBg="1"/>
      <p:bldP spid="3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Consider the following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  <m:r>
                      <a:rPr lang="en-US" sz="2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sz="2600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functions: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76400" y="1752600"/>
                <a:ext cx="241463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=100−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752600"/>
                <a:ext cx="24146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76800" y="1752600"/>
                <a:ext cx="190500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752600"/>
                <a:ext cx="1905009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47700" y="2555557"/>
            <a:ext cx="784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perfect price discrimination output?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20413969">
            <a:off x="130669" y="3132688"/>
            <a:ext cx="119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quantity!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0" y="3714690"/>
                <a:ext cx="223779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14690"/>
                <a:ext cx="223779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048000" y="3714690"/>
                <a:ext cx="25661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>
                          <a:latin typeface="Cambria Math" charset="0"/>
                        </a:rPr>
                        <m:t>100−</m:t>
                      </m:r>
                      <m:r>
                        <a:rPr lang="en-US" sz="2600" i="1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14690"/>
                <a:ext cx="256615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8800" y="3714690"/>
                <a:ext cx="174727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=90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714690"/>
                <a:ext cx="174727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6096000" y="3657600"/>
            <a:ext cx="1314721" cy="5334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0410" y="5684745"/>
                <a:ext cx="226029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(90)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10" y="5684745"/>
                <a:ext cx="226029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47700" y="4531979"/>
            <a:ext cx="7848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maximum revenue?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1665" y="5287671"/>
                <a:ext cx="2020810" cy="1205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s-IS" sz="2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90</m:t>
                          </m:r>
                        </m:sup>
                        <m:e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)ⅆ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665" y="5287671"/>
                <a:ext cx="2020810" cy="12057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11410" y="5287671"/>
                <a:ext cx="2683299" cy="1205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s-IS" sz="2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90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[100−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]ⅆ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10" y="5287671"/>
                <a:ext cx="2683299" cy="120577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70260" y="5700072"/>
                <a:ext cx="124034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=4,950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60" y="5700072"/>
                <a:ext cx="124034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696200" y="5618100"/>
            <a:ext cx="990600" cy="5334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 rot="20852482">
                <a:off x="2026216" y="5005709"/>
                <a:ext cx="12588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𝑹</m:t>
                      </m:r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𝒑</m:t>
                      </m:r>
                      <m:d>
                        <m:dPr>
                          <m:ctrlPr>
                            <a:rPr lang="en-US" alt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𝑸</m:t>
                          </m:r>
                        </m:e>
                      </m:d>
                      <m:r>
                        <a:rPr lang="en-US" alt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𝑸</m:t>
                      </m:r>
                    </m:oMath>
                  </m:oMathPara>
                </a14:m>
                <a:endParaRPr lang="en-US" altLang="en-US" sz="1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2482">
                <a:off x="2026216" y="5005709"/>
                <a:ext cx="1258897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6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  <p:bldP spid="69" grpId="0"/>
      <p:bldP spid="70" grpId="0" animBg="1"/>
      <p:bldP spid="71" grpId="0"/>
      <p:bldP spid="16" grpId="0"/>
      <p:bldP spid="17" grpId="0"/>
      <p:bldP spid="18" grpId="0"/>
      <p:bldP spid="19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31023</TotalTime>
  <Words>3760</Words>
  <Application>Microsoft Macintosh PowerPoint</Application>
  <PresentationFormat>On-screen Show (4:3)</PresentationFormat>
  <Paragraphs>655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Bold</vt:lpstr>
      <vt:lpstr>Arial Italic</vt:lpstr>
      <vt:lpstr>Calibri</vt:lpstr>
      <vt:lpstr>Cambria Math</vt:lpstr>
      <vt:lpstr>Times New Roman</vt:lpstr>
      <vt:lpstr>Verdana</vt:lpstr>
      <vt:lpstr>ヒラギノ角ゴ Pro W3</vt:lpstr>
      <vt:lpstr>Arial</vt:lpstr>
      <vt:lpstr>Template_Perloff</vt:lpstr>
      <vt:lpstr>PowerPoint Presentation</vt:lpstr>
      <vt:lpstr>PowerPoint Presentation</vt:lpstr>
      <vt:lpstr>Motivation</vt:lpstr>
      <vt:lpstr>Conditions for Price Discrimination</vt:lpstr>
      <vt:lpstr>Types of Price Discrimination</vt:lpstr>
      <vt:lpstr>Perfect Price Discrimination</vt:lpstr>
      <vt:lpstr>Perfect Price Discrimination: Smooth Demand</vt:lpstr>
      <vt:lpstr>Profit Maximization</vt:lpstr>
      <vt:lpstr>Example</vt:lpstr>
      <vt:lpstr>Perfect Price Discrimination &amp; Welfare </vt:lpstr>
      <vt:lpstr>Group Price Discrimination</vt:lpstr>
      <vt:lpstr>Solution to Profit Maximization</vt:lpstr>
      <vt:lpstr>MR Curve &amp; Price Elasticity of Demand</vt:lpstr>
      <vt:lpstr>Example</vt:lpstr>
      <vt:lpstr>Graphical Analysis</vt:lpstr>
      <vt:lpstr>Example</vt:lpstr>
      <vt:lpstr>Example</vt:lpstr>
      <vt:lpstr>Nonlinear Price Discrimination</vt:lpstr>
      <vt:lpstr>Profit Maximization</vt:lpstr>
      <vt:lpstr>Example</vt:lpstr>
      <vt:lpstr>Example (cont.)</vt:lpstr>
      <vt:lpstr>Two-Part Pricing</vt:lpstr>
      <vt:lpstr>Advertising</vt:lpstr>
      <vt:lpstr>Deciding Whether to Advertise</vt:lpstr>
      <vt:lpstr>How Much to Advertise</vt:lpstr>
      <vt:lpstr>Example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2793</cp:revision>
  <cp:lastPrinted>2016-01-28T01:47:07Z</cp:lastPrinted>
  <dcterms:created xsi:type="dcterms:W3CDTF">2013-06-06T11:47:38Z</dcterms:created>
  <dcterms:modified xsi:type="dcterms:W3CDTF">2019-03-14T17:49:41Z</dcterms:modified>
  <cp:category/>
</cp:coreProperties>
</file>