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20"/>
  </p:notesMasterIdLst>
  <p:sldIdLst>
    <p:sldId id="256" r:id="rId2"/>
    <p:sldId id="279" r:id="rId3"/>
    <p:sldId id="282" r:id="rId4"/>
    <p:sldId id="283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7" r:id="rId13"/>
    <p:sldId id="298" r:id="rId14"/>
    <p:sldId id="292" r:id="rId15"/>
    <p:sldId id="293" r:id="rId16"/>
    <p:sldId id="295" r:id="rId17"/>
    <p:sldId id="296" r:id="rId18"/>
    <p:sldId id="257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9"/>
    <p:restoredTop sz="96291"/>
  </p:normalViewPr>
  <p:slideViewPr>
    <p:cSldViewPr>
      <p:cViewPr varScale="1">
        <p:scale>
          <a:sx n="122" d="100"/>
          <a:sy n="122" d="100"/>
        </p:scale>
        <p:origin x="8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3/13/19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867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211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5168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678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694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8489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0137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398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27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08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284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30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934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682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6474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0567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695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23" Type="http://schemas.openxmlformats.org/officeDocument/2006/relationships/image" Target="../media/image122.png"/><Relationship Id="rId24" Type="http://schemas.openxmlformats.org/officeDocument/2006/relationships/image" Target="../media/image123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9" Type="http://schemas.openxmlformats.org/officeDocument/2006/relationships/image" Target="../media/image62.png"/><Relationship Id="rId34" Type="http://schemas.openxmlformats.org/officeDocument/2006/relationships/image" Target="../media/image87.png"/><Relationship Id="rId35" Type="http://schemas.openxmlformats.org/officeDocument/2006/relationships/image" Target="../media/image8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36" Type="http://schemas.openxmlformats.org/officeDocument/2006/relationships/image" Target="../media/image89.png"/><Relationship Id="rId37" Type="http://schemas.openxmlformats.org/officeDocument/2006/relationships/image" Target="../media/image90.png"/><Relationship Id="rId10" Type="http://schemas.openxmlformats.org/officeDocument/2006/relationships/image" Target="../media/image63.png"/><Relationship Id="rId38" Type="http://schemas.openxmlformats.org/officeDocument/2006/relationships/image" Target="../media/image79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4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2.png"/><Relationship Id="rId4" Type="http://schemas.openxmlformats.org/officeDocument/2006/relationships/image" Target="../media/image86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0.png"/><Relationship Id="rId13" Type="http://schemas.openxmlformats.org/officeDocument/2006/relationships/image" Target="../media/image32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2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304800"/>
            <a:ext cx="7543800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  <a:endParaRPr lang="en-US" sz="3200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Failure to Maximize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Joint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Payoffs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14500" y="1076997"/>
            <a:ext cx="57150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Noncooperativ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e firms may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not reach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joint profit-maximizing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outcome!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76997"/>
            <a:ext cx="457200" cy="4572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 rot="20881948">
            <a:off x="7133712" y="1259814"/>
            <a:ext cx="18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It depends on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payoff matrix!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37371"/>
                  </p:ext>
                </p:extLst>
              </p:nvPr>
            </p:nvGraphicFramePr>
            <p:xfrm>
              <a:off x="457200" y="2514600"/>
              <a:ext cx="3733798" cy="2669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437"/>
                    <a:gridCol w="1131453"/>
                    <a:gridCol w="565727"/>
                    <a:gridCol w="565727"/>
                    <a:gridCol w="565727"/>
                    <a:gridCol w="565727"/>
                  </a:tblGrid>
                  <a:tr h="327792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Do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Not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67883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37371"/>
                  </p:ext>
                </p:extLst>
              </p:nvPr>
            </p:nvGraphicFramePr>
            <p:xfrm>
              <a:off x="457200" y="2514600"/>
              <a:ext cx="3733798" cy="2669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437"/>
                    <a:gridCol w="1131453"/>
                    <a:gridCol w="565727"/>
                    <a:gridCol w="565727"/>
                    <a:gridCol w="565727"/>
                    <a:gridCol w="565727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3871" t="-51587" r="-101075" b="-212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3871" t="-51587" r="-1075" b="-212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67883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32329"/>
                  </p:ext>
                </p:extLst>
              </p:nvPr>
            </p:nvGraphicFramePr>
            <p:xfrm>
              <a:off x="4953001" y="2514600"/>
              <a:ext cx="3733798" cy="2669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437"/>
                    <a:gridCol w="1131453"/>
                    <a:gridCol w="565727"/>
                    <a:gridCol w="565727"/>
                    <a:gridCol w="565727"/>
                    <a:gridCol w="565727"/>
                  </a:tblGrid>
                  <a:tr h="327792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Do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Not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67883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32329"/>
                  </p:ext>
                </p:extLst>
              </p:nvPr>
            </p:nvGraphicFramePr>
            <p:xfrm>
              <a:off x="4953001" y="2514600"/>
              <a:ext cx="3733798" cy="2669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437"/>
                    <a:gridCol w="1131453"/>
                    <a:gridCol w="565727"/>
                    <a:gridCol w="565727"/>
                    <a:gridCol w="565727"/>
                    <a:gridCol w="565727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33333" t="-51587" r="-101613" b="-212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33333" t="-51587" r="-1613" b="-212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67883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2" name="Rectangle 41"/>
          <p:cNvSpPr/>
          <p:nvPr/>
        </p:nvSpPr>
        <p:spPr>
          <a:xfrm>
            <a:off x="3630168" y="3657600"/>
            <a:ext cx="554419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30168" y="4422009"/>
            <a:ext cx="554419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38528" y="4422009"/>
            <a:ext cx="554419" cy="7620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63239" y="4422009"/>
            <a:ext cx="566928" cy="7620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881948">
            <a:off x="2956177" y="5239434"/>
            <a:ext cx="134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Nash Equilibrium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20881948">
            <a:off x="103627" y="2166469"/>
            <a:ext cx="191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Both firms would be better off by </a:t>
            </a:r>
            <a:r>
              <a:rPr lang="en-US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cooperating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and not advertising!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881948">
            <a:off x="621167" y="5574120"/>
            <a:ext cx="19580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The sum of profits is </a:t>
            </a:r>
            <a:r>
              <a:rPr lang="en-US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maximized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44162" y="3657600"/>
            <a:ext cx="554419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44162" y="4422009"/>
            <a:ext cx="554419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28232" y="4422009"/>
            <a:ext cx="566928" cy="7620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70449" y="4422009"/>
            <a:ext cx="566928" cy="7620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20881948">
            <a:off x="7438857" y="5239434"/>
            <a:ext cx="134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Nash Equilibrium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0881948">
            <a:off x="4713262" y="2472257"/>
            <a:ext cx="163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firm can get better off!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20881948">
            <a:off x="5152673" y="5597915"/>
            <a:ext cx="218757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The sum of profits is </a:t>
            </a:r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indeed maximized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20881948">
            <a:off x="994180" y="6224473"/>
            <a:ext cx="202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Prisoners</a:t>
            </a:r>
            <a:r>
              <a:rPr 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’ dilemma</a:t>
            </a:r>
          </a:p>
        </p:txBody>
      </p:sp>
    </p:spTree>
    <p:extLst>
      <p:ext uri="{BB962C8B-B14F-4D97-AF65-F5344CB8AC3E}">
        <p14:creationId xmlns:p14="http://schemas.microsoft.com/office/powerpoint/2010/main" val="4610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Multiple Equilibria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9650" y="1076997"/>
            <a:ext cx="71247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Many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games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have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more than one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Nash equilibrium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7699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70153"/>
                  </p:ext>
                </p:extLst>
              </p:nvPr>
            </p:nvGraphicFramePr>
            <p:xfrm>
              <a:off x="2133600" y="1905000"/>
              <a:ext cx="3733798" cy="2669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437"/>
                    <a:gridCol w="1131453"/>
                    <a:gridCol w="565727"/>
                    <a:gridCol w="565727"/>
                    <a:gridCol w="565727"/>
                    <a:gridCol w="565727"/>
                  </a:tblGrid>
                  <a:tr h="327792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Do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Not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Enter</m:t>
                                </m:r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Enter</m:t>
                                </m:r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Enter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67883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Enter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70153"/>
                  </p:ext>
                </p:extLst>
              </p:nvPr>
            </p:nvGraphicFramePr>
            <p:xfrm>
              <a:off x="2133600" y="1905000"/>
              <a:ext cx="3733798" cy="2669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437"/>
                    <a:gridCol w="1131453"/>
                    <a:gridCol w="565727"/>
                    <a:gridCol w="565727"/>
                    <a:gridCol w="565727"/>
                    <a:gridCol w="565727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3871" t="-51587" r="-101075" b="-212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3871" t="-51587" r="-1075" b="-212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Enter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67883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Enter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5312979" y="3048000"/>
            <a:ext cx="554419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78808" y="3812409"/>
            <a:ext cx="554419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11880" y="3812409"/>
            <a:ext cx="576072" cy="7620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50045" y="3048000"/>
            <a:ext cx="566928" cy="7620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881948">
            <a:off x="3324057" y="4707336"/>
            <a:ext cx="134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Nash Equilibrium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881948">
            <a:off x="5957705" y="2916537"/>
            <a:ext cx="134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Nash Equilibrium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1215569">
            <a:off x="3306345" y="5590040"/>
            <a:ext cx="310186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We don’t know which Nash equilibrium </a:t>
            </a:r>
            <a:r>
              <a:rPr lang="en-US" sz="2000" b="1" i="1" smtClean="0">
                <a:latin typeface="Times New Roman" charset="0"/>
                <a:ea typeface="Times New Roman" charset="0"/>
                <a:cs typeface="Times New Roman" charset="0"/>
              </a:rPr>
              <a:t>will result!</a:t>
            </a: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6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Sequential Games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551" y="1076997"/>
            <a:ext cx="6798897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Players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move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sequentially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, i.e., each player only moves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after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the other player’s move!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0135"/>
            <a:ext cx="457200" cy="457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20740468">
            <a:off x="182076" y="449055"/>
            <a:ext cx="1312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Game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4462" y="2151085"/>
              <a:ext cx="3657598" cy="1131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571"/>
                    <a:gridCol w="755117"/>
                    <a:gridCol w="440485"/>
                    <a:gridCol w="440485"/>
                    <a:gridCol w="440485"/>
                    <a:gridCol w="440485"/>
                    <a:gridCol w="440485"/>
                    <a:gridCol w="440485"/>
                  </a:tblGrid>
                  <a:tr h="229353">
                    <a:tc>
                      <a:txBody>
                        <a:bodyPr/>
                        <a:lstStyle/>
                        <a:p>
                          <a:endParaRPr lang="en-US" sz="11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American</a:t>
                          </a:r>
                          <a:endParaRPr lang="en-US" sz="11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16163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20489">
                    <a:tc row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United</a:t>
                          </a:r>
                          <a:endParaRPr lang="en-US" sz="11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4815">
                    <a:tc v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0841186"/>
                  </p:ext>
                </p:extLst>
              </p:nvPr>
            </p:nvGraphicFramePr>
            <p:xfrm>
              <a:off x="424462" y="2151085"/>
              <a:ext cx="3657598" cy="1131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571"/>
                    <a:gridCol w="755117"/>
                    <a:gridCol w="440485"/>
                    <a:gridCol w="440485"/>
                    <a:gridCol w="440485"/>
                    <a:gridCol w="440485"/>
                    <a:gridCol w="440485"/>
                    <a:gridCol w="440485"/>
                  </a:tblGrid>
                  <a:tr h="229353">
                    <a:tc>
                      <a:txBody>
                        <a:bodyPr/>
                        <a:lstStyle/>
                        <a:p>
                          <a:endParaRPr lang="en-US" sz="11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American</a:t>
                          </a:r>
                          <a:endParaRPr lang="en-US" sz="11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24274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15972" t="-108108" r="-202778" b="-3297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14483" t="-108108" r="-101379" b="-3297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634" marR="56634" marT="28317" marB="2831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14483" t="-108108" r="-1379" b="-3297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24274">
                    <a:tc row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United</a:t>
                          </a:r>
                          <a:endParaRPr lang="en-US" sz="11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4677" t="-208108" r="-351613" b="-2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4815">
                    <a:tc v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4677" t="-308108" r="-351613" b="-1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634" marR="56634" marT="28317" marB="28317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4677" t="-397368" r="-351613" b="-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sz="11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sz="11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56634" marR="56634" marT="28317" marB="28317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2331720" y="2834640"/>
            <a:ext cx="438912" cy="21986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61488" y="2834640"/>
            <a:ext cx="438912" cy="21986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52" y="3494811"/>
            <a:ext cx="297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This Nash equilibrium only works </a:t>
            </a:r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 simultaneous (static) games!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2132146"/>
            <a:ext cx="3033224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Airlines Game Tree</a:t>
            </a:r>
            <a:endParaRPr lang="en-US" sz="2000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38505" y="2756356"/>
                <a:ext cx="7352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4.6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4.6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05" y="2756356"/>
                <a:ext cx="7352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7500" r="-8333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38505" y="3219567"/>
                <a:ext cx="7352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3.8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5.1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05" y="3219567"/>
                <a:ext cx="735266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7500" r="-8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38505" y="3682778"/>
                <a:ext cx="7352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2.3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4.6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05" y="3682778"/>
                <a:ext cx="735266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7500" r="-8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38505" y="4145989"/>
                <a:ext cx="7352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5.1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3.8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05" y="4145989"/>
                <a:ext cx="73526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00" r="-8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38505" y="4609200"/>
                <a:ext cx="7352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4.1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4.1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05" y="4609200"/>
                <a:ext cx="735266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7500" r="-8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38505" y="5072411"/>
                <a:ext cx="7352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2.0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3.1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05" y="5072411"/>
                <a:ext cx="735266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7500" r="-8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38505" y="5535622"/>
                <a:ext cx="7352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4.6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2.3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05" y="5535622"/>
                <a:ext cx="735266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7500" r="-8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38505" y="5998833"/>
                <a:ext cx="7352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3.1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2.0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05" y="5998833"/>
                <a:ext cx="735266" cy="215444"/>
              </a:xfrm>
              <a:prstGeom prst="rect">
                <a:avLst/>
              </a:prstGeom>
              <a:blipFill rotWithShape="0">
                <a:blip r:embed="rId12"/>
                <a:stretch>
                  <a:fillRect l="-7500" r="-8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38505" y="6462046"/>
                <a:ext cx="4627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05" y="6462046"/>
                <a:ext cx="462755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13158" r="-1184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517632" y="3071804"/>
            <a:ext cx="1115568" cy="51096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United</a:t>
            </a:r>
            <a:endParaRPr lang="en-US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17632" y="4461437"/>
            <a:ext cx="1115568" cy="51096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United</a:t>
            </a:r>
            <a:endParaRPr lang="en-US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17632" y="5851070"/>
            <a:ext cx="1115568" cy="51096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United</a:t>
            </a:r>
            <a:endParaRPr lang="en-US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9000" y="4461436"/>
            <a:ext cx="1115568" cy="51096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American</a:t>
            </a:r>
            <a:endParaRPr lang="en-US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38505" y="2362200"/>
                <a:ext cx="7068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𝑨</m:t>
                          </m:r>
                        </m:sub>
                      </m:sSub>
                      <m:r>
                        <a:rPr lang="en-US" sz="14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𝑼</m:t>
                          </m:r>
                        </m:sub>
                      </m:sSub>
                      <m:r>
                        <a:rPr lang="en-US" sz="1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05" y="2362200"/>
                <a:ext cx="706860" cy="215444"/>
              </a:xfrm>
              <a:prstGeom prst="rect">
                <a:avLst/>
              </a:prstGeom>
              <a:blipFill rotWithShape="0">
                <a:blip r:embed="rId14"/>
                <a:stretch>
                  <a:fillRect l="-7759" r="-7759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546471" y="4081046"/>
            <a:ext cx="89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Leader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90433" y="2667000"/>
            <a:ext cx="969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smtClean="0">
                <a:latin typeface="Times New Roman" charset="0"/>
                <a:ea typeface="Times New Roman" charset="0"/>
                <a:cs typeface="Times New Roman" charset="0"/>
              </a:rPr>
              <a:t>Follower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>
            <a:stCxn id="13" idx="3"/>
            <a:endCxn id="5" idx="1"/>
          </p:cNvCxnSpPr>
          <p:nvPr/>
        </p:nvCxnSpPr>
        <p:spPr>
          <a:xfrm flipV="1">
            <a:off x="6633200" y="2864078"/>
            <a:ext cx="1405305" cy="4632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4" idx="1"/>
          </p:cNvCxnSpPr>
          <p:nvPr/>
        </p:nvCxnSpPr>
        <p:spPr>
          <a:xfrm>
            <a:off x="6633200" y="3327289"/>
            <a:ext cx="1405305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15" idx="1"/>
          </p:cNvCxnSpPr>
          <p:nvPr/>
        </p:nvCxnSpPr>
        <p:spPr>
          <a:xfrm>
            <a:off x="6633200" y="3327289"/>
            <a:ext cx="1405305" cy="4632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480448" y="3079095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𝟔𝟒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48" y="3079095"/>
                <a:ext cx="444352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479649" y="3405005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𝟗𝟔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649" y="3405005"/>
                <a:ext cx="444352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480448" y="2697777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𝟒𝟖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48" y="2697777"/>
                <a:ext cx="444352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24" idx="3"/>
            <a:endCxn id="16" idx="1"/>
          </p:cNvCxnSpPr>
          <p:nvPr/>
        </p:nvCxnSpPr>
        <p:spPr>
          <a:xfrm flipV="1">
            <a:off x="6633200" y="4253711"/>
            <a:ext cx="1405305" cy="4632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3"/>
            <a:endCxn id="17" idx="1"/>
          </p:cNvCxnSpPr>
          <p:nvPr/>
        </p:nvCxnSpPr>
        <p:spPr>
          <a:xfrm>
            <a:off x="6633200" y="4716922"/>
            <a:ext cx="1405305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3"/>
            <a:endCxn id="18" idx="1"/>
          </p:cNvCxnSpPr>
          <p:nvPr/>
        </p:nvCxnSpPr>
        <p:spPr>
          <a:xfrm>
            <a:off x="6633200" y="4716922"/>
            <a:ext cx="1405305" cy="4632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480448" y="4469419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𝟔𝟒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48" y="4469419"/>
                <a:ext cx="444352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79649" y="4795329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𝟗𝟔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649" y="4795329"/>
                <a:ext cx="444352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80448" y="4088101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𝟒𝟖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48" y="4088101"/>
                <a:ext cx="444352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5" idx="3"/>
            <a:endCxn id="19" idx="1"/>
          </p:cNvCxnSpPr>
          <p:nvPr/>
        </p:nvCxnSpPr>
        <p:spPr>
          <a:xfrm flipV="1">
            <a:off x="6633200" y="5643344"/>
            <a:ext cx="1405305" cy="4632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3"/>
            <a:endCxn id="20" idx="1"/>
          </p:cNvCxnSpPr>
          <p:nvPr/>
        </p:nvCxnSpPr>
        <p:spPr>
          <a:xfrm>
            <a:off x="6633200" y="6106555"/>
            <a:ext cx="1405305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5" idx="3"/>
            <a:endCxn id="21" idx="1"/>
          </p:cNvCxnSpPr>
          <p:nvPr/>
        </p:nvCxnSpPr>
        <p:spPr>
          <a:xfrm>
            <a:off x="6633200" y="6106555"/>
            <a:ext cx="1405305" cy="463213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480448" y="5867718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𝟔𝟒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48" y="5867718"/>
                <a:ext cx="444352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479649" y="6193628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𝟗𝟔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649" y="6193628"/>
                <a:ext cx="444352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480448" y="5486400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𝟒𝟖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48" y="5486400"/>
                <a:ext cx="444352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9" idx="1"/>
          </p:cNvCxnSpPr>
          <p:nvPr/>
        </p:nvCxnSpPr>
        <p:spPr>
          <a:xfrm flipH="1">
            <a:off x="1656811" y="2944572"/>
            <a:ext cx="1104677" cy="56379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6" idx="3"/>
            <a:endCxn id="13" idx="1"/>
          </p:cNvCxnSpPr>
          <p:nvPr/>
        </p:nvCxnSpPr>
        <p:spPr>
          <a:xfrm flipV="1">
            <a:off x="4544568" y="3327289"/>
            <a:ext cx="973064" cy="138963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6" idx="3"/>
            <a:endCxn id="24" idx="1"/>
          </p:cNvCxnSpPr>
          <p:nvPr/>
        </p:nvCxnSpPr>
        <p:spPr>
          <a:xfrm>
            <a:off x="4544568" y="4716921"/>
            <a:ext cx="973064" cy="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6" idx="3"/>
            <a:endCxn id="25" idx="1"/>
          </p:cNvCxnSpPr>
          <p:nvPr/>
        </p:nvCxnSpPr>
        <p:spPr>
          <a:xfrm>
            <a:off x="4544568" y="4716921"/>
            <a:ext cx="973064" cy="138963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782366" y="3528889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𝟒𝟖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66" y="3528889"/>
                <a:ext cx="44435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782366" y="4409144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𝟔𝟒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66" y="4409144"/>
                <a:ext cx="444352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4782366" y="5559623"/>
                <a:ext cx="444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𝟗𝟔</m:t>
                      </m:r>
                    </m:oMath>
                  </m:oMathPara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66" y="5559623"/>
                <a:ext cx="444352" cy="30777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3483652" y="3848992"/>
            <a:ext cx="100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400" i="1" baseline="30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lang="en-US" sz="1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to move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>
          <a:xfrm rot="20018764">
            <a:off x="4740423" y="2874354"/>
            <a:ext cx="100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i="1" baseline="3000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nd</a:t>
            </a:r>
            <a:r>
              <a:rPr lang="en-US" sz="1400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to move</a:t>
            </a:r>
            <a:endParaRPr lang="en-US" sz="14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485089" y="3112393"/>
            <a:ext cx="438912" cy="21986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485089" y="4507172"/>
            <a:ext cx="438912" cy="21986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485089" y="5528436"/>
            <a:ext cx="438912" cy="21986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800600" y="5603579"/>
            <a:ext cx="438912" cy="21986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362200" y="5251503"/>
                <a:ext cx="1842983" cy="73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Sequential Game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</m:t>
                          </m:r>
                        </m:sub>
                      </m:sSub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𝟗𝟔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𝑼</m:t>
                          </m:r>
                        </m:sub>
                      </m:sSub>
                      <m:r>
                        <a:rPr lang="en-US" sz="1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𝟒𝟖</m:t>
                      </m:r>
                    </m:oMath>
                  </m:oMathPara>
                </a14:m>
                <a:endParaRPr lang="en-US" sz="1600" b="1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</m:t>
                          </m:r>
                        </m:sub>
                      </m:sSub>
                      <m:r>
                        <a:rPr lang="en-US" sz="1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𝟒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𝟔</m:t>
                      </m:r>
                      <m:r>
                        <a:rPr lang="en-US" sz="1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𝑼</m:t>
                          </m:r>
                        </m:sub>
                      </m:sSub>
                      <m:r>
                        <a:rPr lang="en-US" sz="1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𝟑</m:t>
                      </m:r>
                    </m:oMath>
                  </m:oMathPara>
                </a14:m>
                <a:endParaRPr lang="en-US" sz="16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251503"/>
                <a:ext cx="1842983" cy="738664"/>
              </a:xfrm>
              <a:prstGeom prst="rect">
                <a:avLst/>
              </a:prstGeom>
              <a:blipFill rotWithShape="0">
                <a:blip r:embed="rId23"/>
                <a:stretch>
                  <a:fillRect l="-331" t="-8197" r="-99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04800" y="5251503"/>
                <a:ext cx="1842983" cy="73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Static Game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</m:t>
                          </m:r>
                        </m:sub>
                      </m:sSub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𝟔𝟒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𝑼</m:t>
                          </m:r>
                        </m:sub>
                      </m:sSub>
                      <m:r>
                        <a:rPr lang="en-US" sz="1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𝟔𝟒</m:t>
                      </m:r>
                    </m:oMath>
                  </m:oMathPara>
                </a14:m>
                <a:endParaRPr lang="en-US" sz="1600" b="1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</m:t>
                          </m:r>
                        </m:sub>
                      </m:sSub>
                      <m:r>
                        <a:rPr lang="en-US" sz="1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𝟒</m:t>
                      </m:r>
                      <m:r>
                        <a:rPr lang="en-US" sz="1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𝟏</m:t>
                      </m:r>
                      <m:r>
                        <a:rPr lang="en-US" sz="1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𝑼</m:t>
                          </m:r>
                        </m:sub>
                      </m:sSub>
                      <m:r>
                        <a:rPr lang="en-US" sz="1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𝟒</m:t>
                      </m:r>
                      <m:r>
                        <a:rPr lang="en-US" sz="1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𝟏</m:t>
                      </m:r>
                    </m:oMath>
                  </m:oMathPara>
                </a14:m>
                <a:endParaRPr lang="en-US" sz="16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51503"/>
                <a:ext cx="1842983" cy="738664"/>
              </a:xfrm>
              <a:prstGeom prst="rect">
                <a:avLst/>
              </a:prstGeom>
              <a:blipFill rotWithShape="0">
                <a:blip r:embed="rId24"/>
                <a:stretch>
                  <a:fillRect t="-8197" r="-99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 rot="20828656">
            <a:off x="508459" y="6052369"/>
            <a:ext cx="1309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Nash Equilibrium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9" name="Rectangle 98"/>
          <p:cNvSpPr/>
          <p:nvPr/>
        </p:nvSpPr>
        <p:spPr>
          <a:xfrm rot="21170285">
            <a:off x="2381362" y="6093596"/>
            <a:ext cx="1695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Subgame Perfect Nash </a:t>
            </a:r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Equilibrium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20828656">
            <a:off x="7729112" y="1468878"/>
            <a:ext cx="1309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Solve it by </a:t>
            </a:r>
            <a:r>
              <a:rPr lang="en-US" sz="1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backward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induction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37706" y="5486400"/>
            <a:ext cx="734341" cy="337043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20910649">
            <a:off x="1589791" y="4486043"/>
            <a:ext cx="1491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leader has an advantage!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7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animBg="1"/>
      <p:bldP spid="5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1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45" grpId="0"/>
      <p:bldP spid="46" grpId="0"/>
      <p:bldP spid="47" grpId="0"/>
      <p:bldP spid="51" grpId="0"/>
      <p:bldP spid="52" grpId="0"/>
      <p:bldP spid="53" grpId="0"/>
      <p:bldP spid="63" grpId="0"/>
      <p:bldP spid="64" grpId="0"/>
      <p:bldP spid="65" grpId="0"/>
      <p:bldP spid="85" grpId="0"/>
      <p:bldP spid="86" grpId="0"/>
      <p:bldP spid="87" grpId="0"/>
      <p:bldP spid="88" grpId="0"/>
      <p:bldP spid="90" grpId="0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8" grpId="0"/>
      <p:bldP spid="99" grpId="0"/>
      <p:bldP spid="100" grpId="0"/>
      <p:bldP spid="101" grpId="0" animBg="1"/>
      <p:bldP spid="1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895505" y="2134734"/>
                <a:ext cx="5621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10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505" y="2134734"/>
                <a:ext cx="562141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0870" r="-10870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895505" y="3061156"/>
                <a:ext cx="4627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505" y="3061156"/>
                <a:ext cx="462754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3158" r="-11842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895505" y="4011622"/>
                <a:ext cx="4627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8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505" y="4011622"/>
                <a:ext cx="46275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13158" r="-1184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/>
          <p:cNvSpPr/>
          <p:nvPr/>
        </p:nvSpPr>
        <p:spPr>
          <a:xfrm>
            <a:off x="4374632" y="2450182"/>
            <a:ext cx="1115568" cy="51096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Rival</a:t>
            </a:r>
            <a:endParaRPr lang="en-US" b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74632" y="4327070"/>
            <a:ext cx="1115568" cy="51096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Rival</a:t>
            </a:r>
            <a:endParaRPr lang="en-US" b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133600" y="3394636"/>
            <a:ext cx="1267968" cy="51096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Incumbent</a:t>
            </a:r>
            <a:endParaRPr lang="en-US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895505" y="1676400"/>
                <a:ext cx="678006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𝑰</m:t>
                          </m:r>
                        </m:sub>
                      </m:sSub>
                      <m:r>
                        <a:rPr lang="en-US" sz="14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𝑹</m:t>
                          </m:r>
                        </m:sub>
                      </m:sSub>
                      <m:r>
                        <a:rPr lang="en-US" sz="1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505" y="1676400"/>
                <a:ext cx="678006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8108" r="-810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/>
          <p:cNvCxnSpPr/>
          <p:nvPr/>
        </p:nvCxnSpPr>
        <p:spPr>
          <a:xfrm flipV="1">
            <a:off x="5490200" y="2242456"/>
            <a:ext cx="1405305" cy="4632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5490200" y="2705667"/>
            <a:ext cx="1405305" cy="4632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28" idx="3"/>
            <a:endCxn id="124" idx="1"/>
          </p:cNvCxnSpPr>
          <p:nvPr/>
        </p:nvCxnSpPr>
        <p:spPr>
          <a:xfrm flipV="1">
            <a:off x="5490200" y="4119344"/>
            <a:ext cx="1405305" cy="4632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28" idx="3"/>
            <a:endCxn id="164" idx="1"/>
          </p:cNvCxnSpPr>
          <p:nvPr/>
        </p:nvCxnSpPr>
        <p:spPr>
          <a:xfrm>
            <a:off x="5490200" y="4582555"/>
            <a:ext cx="1405305" cy="46321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26" idx="1"/>
          </p:cNvCxnSpPr>
          <p:nvPr/>
        </p:nvCxnSpPr>
        <p:spPr>
          <a:xfrm flipV="1">
            <a:off x="3401568" y="2705667"/>
            <a:ext cx="973064" cy="94445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28" idx="1"/>
          </p:cNvCxnSpPr>
          <p:nvPr/>
        </p:nvCxnSpPr>
        <p:spPr>
          <a:xfrm>
            <a:off x="3401568" y="3650121"/>
            <a:ext cx="973064" cy="93243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6895505" y="4938044"/>
                <a:ext cx="5974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−1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505" y="4938044"/>
                <a:ext cx="597408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10204" r="-918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/>
          <p:cNvSpPr/>
          <p:nvPr/>
        </p:nvSpPr>
        <p:spPr>
          <a:xfrm>
            <a:off x="2837961" y="4191000"/>
            <a:ext cx="11048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smtClean="0">
                <a:latin typeface="Times New Roman" charset="0"/>
                <a:ea typeface="Times New Roman" charset="0"/>
                <a:cs typeface="Times New Roman" charset="0"/>
              </a:rPr>
              <a:t>Investment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514600" y="2709446"/>
            <a:ext cx="1428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No investment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096000" y="4930350"/>
            <a:ext cx="694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smtClean="0">
                <a:latin typeface="Times New Roman" charset="0"/>
                <a:ea typeface="Times New Roman" charset="0"/>
                <a:cs typeface="Times New Roman" charset="0"/>
              </a:rPr>
              <a:t>Enter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096000" y="3090446"/>
            <a:ext cx="694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smtClean="0">
                <a:latin typeface="Times New Roman" charset="0"/>
                <a:ea typeface="Times New Roman" charset="0"/>
                <a:cs typeface="Times New Roman" charset="0"/>
              </a:rPr>
              <a:t>Enter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535168" y="3842345"/>
            <a:ext cx="1255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smtClean="0">
                <a:latin typeface="Times New Roman" charset="0"/>
                <a:ea typeface="Times New Roman" charset="0"/>
                <a:cs typeface="Times New Roman" charset="0"/>
              </a:rPr>
              <a:t>Do not enter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535168" y="1950119"/>
            <a:ext cx="1255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smtClean="0">
                <a:latin typeface="Times New Roman" charset="0"/>
                <a:ea typeface="Times New Roman" charset="0"/>
                <a:cs typeface="Times New Roman" charset="0"/>
              </a:rPr>
              <a:t>Do not enter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136017" y="3097555"/>
            <a:ext cx="645783" cy="37711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576937" y="3837126"/>
            <a:ext cx="1204863" cy="37711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845404" y="4218316"/>
            <a:ext cx="1097431" cy="37711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85800" y="914400"/>
            <a:ext cx="23622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i="1" smtClean="0">
                <a:latin typeface="Times New Roman" charset="0"/>
                <a:ea typeface="Times New Roman" charset="0"/>
                <a:cs typeface="Times New Roman" charset="0"/>
              </a:rPr>
              <a:t>Subgame Perfect Nash 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Equilibrium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85800" y="1524000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Incumbent:</a:t>
            </a:r>
            <a:endParaRPr lang="en-US" sz="16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85800" y="1862554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Rival:</a:t>
            </a:r>
            <a:endParaRPr lang="en-US" sz="1600" b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828800" y="1524000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smtClean="0">
                <a:latin typeface="Times New Roman" charset="0"/>
                <a:ea typeface="Times New Roman" charset="0"/>
                <a:cs typeface="Times New Roman" charset="0"/>
              </a:rPr>
              <a:t>Investment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828800" y="1862554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Do not enter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5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3" grpId="0" animBg="1"/>
      <p:bldP spid="174" grpId="0" animBg="1"/>
      <p:bldP spid="178" grpId="0"/>
      <p:bldP spid="1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Repeated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Games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551" y="1076997"/>
            <a:ext cx="6798897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static game that is played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repeatedly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 which each player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knows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the rival’s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previous moves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0135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6723891"/>
                  </p:ext>
                </p:extLst>
              </p:nvPr>
            </p:nvGraphicFramePr>
            <p:xfrm>
              <a:off x="381000" y="3046371"/>
              <a:ext cx="1828799" cy="1310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54"/>
                    <a:gridCol w="554181"/>
                    <a:gridCol w="277091"/>
                    <a:gridCol w="277091"/>
                    <a:gridCol w="277091"/>
                    <a:gridCol w="277091"/>
                  </a:tblGrid>
                  <a:tr h="181948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sz="9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Do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Not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6106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6723891"/>
                  </p:ext>
                </p:extLst>
              </p:nvPr>
            </p:nvGraphicFramePr>
            <p:xfrm>
              <a:off x="381000" y="3046371"/>
              <a:ext cx="1828799" cy="1310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54"/>
                    <a:gridCol w="554181"/>
                    <a:gridCol w="277091"/>
                    <a:gridCol w="277091"/>
                    <a:gridCol w="277091"/>
                    <a:gridCol w="277091"/>
                  </a:tblGrid>
                  <a:tr h="181948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sz="9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5165" t="-53226" r="-102198" b="-2112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786" marR="44786" marT="22394" marB="2239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5165" t="-53226" r="-2198" b="-2112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6106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484368"/>
                  </p:ext>
                </p:extLst>
              </p:nvPr>
            </p:nvGraphicFramePr>
            <p:xfrm>
              <a:off x="2413000" y="3046371"/>
              <a:ext cx="1828799" cy="1310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54"/>
                    <a:gridCol w="554181"/>
                    <a:gridCol w="277091"/>
                    <a:gridCol w="277091"/>
                    <a:gridCol w="277091"/>
                    <a:gridCol w="277091"/>
                  </a:tblGrid>
                  <a:tr h="181948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sz="9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Do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Not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6106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484368"/>
                  </p:ext>
                </p:extLst>
              </p:nvPr>
            </p:nvGraphicFramePr>
            <p:xfrm>
              <a:off x="2413000" y="3046371"/>
              <a:ext cx="1828799" cy="1310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54"/>
                    <a:gridCol w="554181"/>
                    <a:gridCol w="277091"/>
                    <a:gridCol w="277091"/>
                    <a:gridCol w="277091"/>
                    <a:gridCol w="277091"/>
                  </a:tblGrid>
                  <a:tr h="181948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sz="9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35165" t="-53226" r="-102198" b="-2112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786" marR="44786" marT="22394" marB="2239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35165" t="-53226" r="-2198" b="-2112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6106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37191"/>
                  </p:ext>
                </p:extLst>
              </p:nvPr>
            </p:nvGraphicFramePr>
            <p:xfrm>
              <a:off x="4445000" y="3046371"/>
              <a:ext cx="1828799" cy="1310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54"/>
                    <a:gridCol w="554181"/>
                    <a:gridCol w="277091"/>
                    <a:gridCol w="277091"/>
                    <a:gridCol w="277091"/>
                    <a:gridCol w="277091"/>
                  </a:tblGrid>
                  <a:tr h="181948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sz="9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Do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Not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6106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37191"/>
                  </p:ext>
                </p:extLst>
              </p:nvPr>
            </p:nvGraphicFramePr>
            <p:xfrm>
              <a:off x="4445000" y="3046371"/>
              <a:ext cx="1828799" cy="1310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54"/>
                    <a:gridCol w="554181"/>
                    <a:gridCol w="277091"/>
                    <a:gridCol w="277091"/>
                    <a:gridCol w="277091"/>
                    <a:gridCol w="277091"/>
                  </a:tblGrid>
                  <a:tr h="181948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sz="9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36264" t="-53226" r="-102198" b="-2112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786" marR="44786" marT="22394" marB="2239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6264" t="-53226" r="-2198" b="-2112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6106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686937"/>
                  </p:ext>
                </p:extLst>
              </p:nvPr>
            </p:nvGraphicFramePr>
            <p:xfrm>
              <a:off x="6477000" y="3046371"/>
              <a:ext cx="1828799" cy="1310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54"/>
                    <a:gridCol w="554181"/>
                    <a:gridCol w="277091"/>
                    <a:gridCol w="277091"/>
                    <a:gridCol w="277091"/>
                    <a:gridCol w="277091"/>
                  </a:tblGrid>
                  <a:tr h="181948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sz="9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Do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Not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Advertise</m:t>
                                </m:r>
                              </m:oMath>
                            </m:oMathPara>
                          </a14:m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6106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686937"/>
                  </p:ext>
                </p:extLst>
              </p:nvPr>
            </p:nvGraphicFramePr>
            <p:xfrm>
              <a:off x="6477000" y="3046371"/>
              <a:ext cx="1828799" cy="1310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54"/>
                    <a:gridCol w="554181"/>
                    <a:gridCol w="277091"/>
                    <a:gridCol w="277091"/>
                    <a:gridCol w="277091"/>
                    <a:gridCol w="277091"/>
                  </a:tblGrid>
                  <a:tr h="181948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sz="9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5165" t="-53226" r="-102198" b="-2112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786" marR="44786" marT="22394" marB="2239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5165" t="-53226" r="-2198" b="-2112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6106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6106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Advertise</a:t>
                          </a:r>
                          <a:endParaRPr lang="en-US" sz="9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9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4786" marR="44786" marT="22394" marB="22394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70122" y="2482304"/>
                <a:ext cx="86485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</a:rPr>
                        <m:t>𝒕</m:t>
                      </m:r>
                      <m:r>
                        <a:rPr lang="en-US" sz="2600" b="1" i="1" smtClean="0">
                          <a:latin typeface="Cambria Math" charset="0"/>
                        </a:rPr>
                        <m:t>=</m:t>
                      </m:r>
                      <m:r>
                        <a:rPr lang="en-US" sz="2600" b="1" i="1" smtClean="0"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22" y="2482304"/>
                <a:ext cx="86485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94973" y="2482304"/>
                <a:ext cx="86485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</a:rPr>
                        <m:t>𝒕</m:t>
                      </m:r>
                      <m:r>
                        <a:rPr lang="en-US" sz="2600" b="1" i="1" smtClean="0">
                          <a:latin typeface="Cambria Math" charset="0"/>
                        </a:rPr>
                        <m:t>=</m:t>
                      </m:r>
                      <m:r>
                        <a:rPr lang="en-US" sz="2600" b="1" i="1" smtClean="0"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973" y="2482304"/>
                <a:ext cx="86485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26973" y="2482304"/>
                <a:ext cx="86485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</a:rPr>
                        <m:t>𝒕</m:t>
                      </m:r>
                      <m:r>
                        <a:rPr lang="en-US" sz="2600" b="1" i="1" smtClean="0">
                          <a:latin typeface="Cambria Math" charset="0"/>
                        </a:rPr>
                        <m:t>=</m:t>
                      </m:r>
                      <m:r>
                        <a:rPr lang="en-US" sz="2600" b="1" i="1" smtClean="0">
                          <a:latin typeface="Cambria Math" charset="0"/>
                        </a:rPr>
                        <m:t>𝟐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73" y="2482304"/>
                <a:ext cx="86485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8973" y="2482304"/>
                <a:ext cx="86485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</a:rPr>
                        <m:t>𝒕</m:t>
                      </m:r>
                      <m:r>
                        <a:rPr lang="en-US" sz="2600" b="1" i="1" smtClean="0">
                          <a:latin typeface="Cambria Math" charset="0"/>
                        </a:rPr>
                        <m:t>=</m:t>
                      </m:r>
                      <m:r>
                        <a:rPr lang="en-US" sz="2600" b="1" i="1" smtClean="0">
                          <a:latin typeface="Cambria Math" charset="0"/>
                        </a:rPr>
                        <m:t>𝟑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73" y="2482304"/>
                <a:ext cx="864852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496157" y="2482304"/>
                <a:ext cx="34304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157" y="2482304"/>
                <a:ext cx="343043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 rot="737665">
            <a:off x="7009470" y="192934"/>
            <a:ext cx="2001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Much more </a:t>
            </a:r>
            <a:r>
              <a:rPr lang="en-US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realistic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in term of firms competition!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21044898">
                <a:off x="2446992" y="4532093"/>
                <a:ext cx="20011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Players </a:t>
                </a:r>
                <a:r>
                  <a:rPr lang="en-US" sz="1600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observe</a:t>
                </a:r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the actions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𝟎</m:t>
                    </m:r>
                  </m:oMath>
                </a14:m>
                <a:endParaRPr 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4898">
                <a:off x="2446992" y="4532093"/>
                <a:ext cx="2001165" cy="584775"/>
              </a:xfrm>
              <a:prstGeom prst="rect">
                <a:avLst/>
              </a:prstGeom>
              <a:blipFill rotWithShape="0">
                <a:blip r:embed="rId12"/>
                <a:stretch>
                  <a:fillRect t="-1342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21044898">
                <a:off x="4478992" y="4532093"/>
                <a:ext cx="20011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Players </a:t>
                </a:r>
                <a:r>
                  <a:rPr lang="en-US" sz="1600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observe</a:t>
                </a:r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the actions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𝟏</m:t>
                    </m:r>
                  </m:oMath>
                </a14:m>
                <a:endParaRPr 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4898">
                <a:off x="4478992" y="4532093"/>
                <a:ext cx="2001165" cy="584775"/>
              </a:xfrm>
              <a:prstGeom prst="rect">
                <a:avLst/>
              </a:prstGeom>
              <a:blipFill rotWithShape="0">
                <a:blip r:embed="rId13"/>
                <a:stretch>
                  <a:fillRect t="-1342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21044898">
                <a:off x="6513619" y="4532093"/>
                <a:ext cx="20011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Players </a:t>
                </a:r>
                <a:r>
                  <a:rPr lang="en-US" sz="1600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observe</a:t>
                </a:r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the actions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𝟐</m:t>
                    </m:r>
                  </m:oMath>
                </a14:m>
                <a:endParaRPr 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4898">
                <a:off x="6513619" y="4532093"/>
                <a:ext cx="2001165" cy="584775"/>
              </a:xfrm>
              <a:prstGeom prst="rect">
                <a:avLst/>
              </a:prstGeom>
              <a:blipFill rotWithShape="0">
                <a:blip r:embed="rId14"/>
                <a:stretch>
                  <a:fillRect t="-1342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 rot="21215569">
            <a:off x="3077811" y="5443834"/>
            <a:ext cx="310186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Unlike static games, </a:t>
            </a:r>
            <a:r>
              <a:rPr lang="en-US" sz="2000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cooperation</a:t>
            </a:r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 is possible in repeated games!</a:t>
            </a: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1044898">
            <a:off x="414993" y="4532093"/>
            <a:ext cx="2001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Beginning of the repeated game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673456">
            <a:off x="7228467" y="1981380"/>
            <a:ext cx="187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game is repeated </a:t>
            </a:r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endlessly!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Cooperation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851267"/>
                  </p:ext>
                </p:extLst>
              </p:nvPr>
            </p:nvGraphicFramePr>
            <p:xfrm>
              <a:off x="685802" y="1701225"/>
              <a:ext cx="3733798" cy="2669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437"/>
                    <a:gridCol w="1131453"/>
                    <a:gridCol w="565727"/>
                    <a:gridCol w="565727"/>
                    <a:gridCol w="565727"/>
                    <a:gridCol w="565727"/>
                  </a:tblGrid>
                  <a:tr h="327792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Cooperate</m:t>
                                </m:r>
                              </m:oMath>
                            </m:oMathPara>
                          </a14:m>
                          <a:endParaRPr lang="en-US" sz="16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Do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Not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Cooperate</m:t>
                                </m:r>
                              </m:oMath>
                            </m:oMathPara>
                          </a14:m>
                          <a:endParaRPr lang="en-US" sz="16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Cooperate</a:t>
                          </a:r>
                          <a:endParaRPr lang="en-US" sz="16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67883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Cooperate</a:t>
                          </a:r>
                          <a:endParaRPr lang="en-US" sz="16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851267"/>
                  </p:ext>
                </p:extLst>
              </p:nvPr>
            </p:nvGraphicFramePr>
            <p:xfrm>
              <a:off x="685802" y="1701225"/>
              <a:ext cx="3733798" cy="2669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437"/>
                    <a:gridCol w="1131453"/>
                    <a:gridCol w="565727"/>
                    <a:gridCol w="565727"/>
                    <a:gridCol w="565727"/>
                    <a:gridCol w="565727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1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33333" t="-51587" r="-101613" b="-212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33333" t="-51587" r="-1613" b="-212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67883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 2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Cooperate</a:t>
                          </a:r>
                          <a:endParaRPr lang="en-US" sz="16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67883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 Not Cooperate</a:t>
                          </a:r>
                          <a:endParaRPr lang="en-US" sz="16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3858770" y="3608634"/>
            <a:ext cx="554419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91841" y="3608634"/>
            <a:ext cx="566928" cy="7620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20881948">
            <a:off x="256027" y="1656080"/>
            <a:ext cx="1916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Both firms would be better off by </a:t>
            </a:r>
            <a:r>
              <a:rPr lang="en-US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cooperating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1" y="1701225"/>
            <a:ext cx="4267199" cy="70788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Suppose the firms make the following cooperation deal: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1278944">
            <a:off x="6717037" y="1379548"/>
            <a:ext cx="1995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Collusion agreement!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499" y="2615625"/>
            <a:ext cx="3886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Both firms </a:t>
            </a:r>
            <a:r>
              <a:rPr lang="en-US" u="sng" dirty="0" smtClean="0">
                <a:latin typeface="Times New Roman" charset="0"/>
                <a:ea typeface="Times New Roman" charset="0"/>
                <a:cs typeface="Times New Roman" charset="0"/>
              </a:rPr>
              <a:t>always cooperate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If a firm </a:t>
            </a:r>
            <a:r>
              <a:rPr lang="en-US" u="sng" dirty="0" smtClean="0">
                <a:latin typeface="Times New Roman" charset="0"/>
                <a:ea typeface="Times New Roman" charset="0"/>
                <a:cs typeface="Times New Roman" charset="0"/>
              </a:rPr>
              <a:t>breaks the deal once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 then the other firm will </a:t>
            </a:r>
            <a:r>
              <a:rPr lang="en-US" u="sng" dirty="0" smtClean="0">
                <a:latin typeface="Times New Roman" charset="0"/>
                <a:ea typeface="Times New Roman" charset="0"/>
                <a:cs typeface="Times New Roman" charset="0"/>
              </a:rPr>
              <a:t>not cooperate forever</a:t>
            </a:r>
            <a:endParaRPr lang="en-US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1278944">
            <a:off x="4768900" y="3135712"/>
            <a:ext cx="136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Punishment!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802" y="4444425"/>
            <a:ext cx="372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 each static game, the Nash equilibrium is when both do not cooperate!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1036" y="3608634"/>
            <a:ext cx="566928" cy="7620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58770" y="2831942"/>
            <a:ext cx="554419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21215569">
            <a:off x="5154666" y="4719190"/>
            <a:ext cx="3101864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When will the firms follow </a:t>
            </a:r>
            <a:r>
              <a:rPr lang="en-US" sz="2600" b="1" i="1" smtClean="0">
                <a:latin typeface="Times New Roman" charset="0"/>
                <a:ea typeface="Times New Roman" charset="0"/>
                <a:cs typeface="Times New Roman" charset="0"/>
              </a:rPr>
              <a:t>the deal and cooperate?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  <p:bldP spid="28" grpId="0"/>
      <p:bldP spid="29" grpId="0"/>
      <p:bldP spid="31" grpId="0"/>
      <p:bldP spid="32" grpId="0" animBg="1"/>
      <p:bldP spid="33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Present Value of Payoffs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1071811"/>
            <a:ext cx="3133397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Both follow the deal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4800" y="3810000"/>
            <a:ext cx="3319299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Firm 1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breaks the deal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7368" y="2017469"/>
                <a:ext cx="3916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𝟏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8" y="2017469"/>
                <a:ext cx="391646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4615" r="-153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97368" y="4656754"/>
                <a:ext cx="4060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𝟏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8" y="4656754"/>
                <a:ext cx="406073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4478" r="-149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04800" y="5329535"/>
            <a:ext cx="3319299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Firm 2</a:t>
            </a:r>
            <a:r>
              <a:rPr 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breaks the deal</a:t>
            </a:r>
            <a:endParaRPr 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79270"/>
                  </p:ext>
                </p:extLst>
              </p:nvPr>
            </p:nvGraphicFramePr>
            <p:xfrm>
              <a:off x="6781800" y="230748"/>
              <a:ext cx="2233098" cy="15218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534"/>
                    <a:gridCol w="476832"/>
                    <a:gridCol w="372183"/>
                    <a:gridCol w="372183"/>
                    <a:gridCol w="372183"/>
                    <a:gridCol w="372183"/>
                  </a:tblGrid>
                  <a:tr h="289522"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F1</a:t>
                          </a:r>
                          <a:endParaRPr lang="en-US" sz="14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9522"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NC</m:t>
                                </m:r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56126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F2</a:t>
                          </a:r>
                          <a:endParaRPr lang="en-US" sz="14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</a:t>
                          </a:r>
                          <a:endParaRPr lang="en-US" sz="14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  <a:endParaRPr lang="en-US" sz="14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</a:t>
                          </a:r>
                          <a:endParaRPr lang="en-US" sz="14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4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</a:t>
                          </a:r>
                          <a:endParaRPr lang="en-US" sz="14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6126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NC</a:t>
                          </a:r>
                          <a:endParaRPr lang="en-US" sz="14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</a:t>
                          </a:r>
                          <a:endParaRPr lang="en-US" sz="14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4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14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14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79270"/>
                  </p:ext>
                </p:extLst>
              </p:nvPr>
            </p:nvGraphicFramePr>
            <p:xfrm>
              <a:off x="6781800" y="230748"/>
              <a:ext cx="2233098" cy="15218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534"/>
                    <a:gridCol w="476832"/>
                    <a:gridCol w="372183"/>
                    <a:gridCol w="372183"/>
                    <a:gridCol w="372183"/>
                    <a:gridCol w="372183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F1</a:t>
                          </a:r>
                          <a:endParaRPr lang="en-US" sz="1400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02439" t="-100000" r="-100813" b="-3137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04098" t="-100000" r="-1639" b="-3137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56126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F2</a:t>
                          </a:r>
                          <a:endParaRPr lang="en-US" sz="1400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</a:t>
                          </a:r>
                          <a:endParaRPr lang="en-US" sz="14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  <a:endParaRPr lang="en-US" sz="14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</a:t>
                          </a:r>
                          <a:endParaRPr lang="en-US" sz="14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4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</a:t>
                          </a:r>
                          <a:endParaRPr lang="en-US" sz="14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6126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NC</a:t>
                          </a:r>
                          <a:endParaRPr lang="en-US" sz="1400" b="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</a:t>
                          </a:r>
                          <a:endParaRPr lang="en-US" sz="14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sz="14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</a:t>
                          </a:r>
                          <a:endParaRPr lang="en-US" sz="1400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sz="1400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9014" y="2068415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14" y="2068415"/>
                <a:ext cx="382412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4839" r="-9677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71426" y="1942716"/>
                <a:ext cx="940129" cy="505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26" y="1942716"/>
                <a:ext cx="940129" cy="5053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911555" y="1942715"/>
                <a:ext cx="1456616" cy="505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55" y="1942715"/>
                <a:ext cx="1456616" cy="5053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3384555" y="1943419"/>
                <a:ext cx="1761123" cy="502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=4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1" i="1">
                              <a:latin typeface="Cambria Math" charset="0"/>
                            </a:rPr>
                            <m:t>𝒕</m:t>
                          </m:r>
                          <m:r>
                            <a:rPr lang="en-US" sz="1600" b="1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charset="0"/>
                            </a:rPr>
                            <m:t>𝟎</m:t>
                          </m:r>
                        </m:sub>
                        <m:sup>
                          <m:r>
                            <a:rPr lang="is-IS" sz="1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55" y="1943419"/>
                <a:ext cx="1761123" cy="5028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145678" y="1944317"/>
                <a:ext cx="1076770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8" y="1944317"/>
                <a:ext cx="1076770" cy="5093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97368" y="3144859"/>
                <a:ext cx="3916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8" y="3144859"/>
                <a:ext cx="391646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4615" r="-153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89014" y="3195805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14" y="3195805"/>
                <a:ext cx="382412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4839" r="-11290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71426" y="3070106"/>
                <a:ext cx="948080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26" y="3070106"/>
                <a:ext cx="948080" cy="51129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11555" y="3070105"/>
                <a:ext cx="1464568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55" y="3070105"/>
                <a:ext cx="1464568" cy="51129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372846" y="3070809"/>
                <a:ext cx="1761123" cy="502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=5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1" i="1">
                              <a:latin typeface="Cambria Math" charset="0"/>
                            </a:rPr>
                            <m:t>𝒕</m:t>
                          </m:r>
                          <m:r>
                            <a:rPr lang="en-US" sz="1600" b="1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charset="0"/>
                            </a:rPr>
                            <m:t>𝟎</m:t>
                          </m:r>
                        </m:sub>
                        <m:sup>
                          <m:r>
                            <a:rPr lang="is-IS" sz="1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846" y="3070809"/>
                <a:ext cx="1761123" cy="50289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145678" y="3071707"/>
                <a:ext cx="1084721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5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8" y="3071707"/>
                <a:ext cx="1084721" cy="50930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788256" y="2438400"/>
            <a:ext cx="1357422" cy="444044"/>
            <a:chOff x="6888110" y="2438400"/>
            <a:chExt cx="1357422" cy="444044"/>
          </a:xfrm>
        </p:grpSpPr>
        <p:sp>
          <p:nvSpPr>
            <p:cNvPr id="2" name="Right Brace 1"/>
            <p:cNvSpPr/>
            <p:nvPr/>
          </p:nvSpPr>
          <p:spPr>
            <a:xfrm rot="5400000">
              <a:off x="7455714" y="1870796"/>
              <a:ext cx="222213" cy="1357422"/>
            </a:xfrm>
            <a:prstGeom prst="rightBrac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053378" y="2667000"/>
                  <a:ext cx="10713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=(1+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378" y="2667000"/>
                  <a:ext cx="107131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143" r="-571" b="-3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776547" y="3564977"/>
            <a:ext cx="1357422" cy="460467"/>
            <a:chOff x="6888110" y="2438400"/>
            <a:chExt cx="1357422" cy="460467"/>
          </a:xfrm>
        </p:grpSpPr>
        <p:sp>
          <p:nvSpPr>
            <p:cNvPr id="63" name="Right Brace 62"/>
            <p:cNvSpPr/>
            <p:nvPr/>
          </p:nvSpPr>
          <p:spPr>
            <a:xfrm rot="5400000">
              <a:off x="7455714" y="1870796"/>
              <a:ext cx="222213" cy="1357422"/>
            </a:xfrm>
            <a:prstGeom prst="rightBrac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053378" y="2683423"/>
                  <a:ext cx="10796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=(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378" y="2683423"/>
                  <a:ext cx="1079655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130" r="-565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 rot="21278944">
            <a:off x="3363570" y="1049930"/>
            <a:ext cx="1212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Cooperate!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61506" y="1828800"/>
            <a:ext cx="908119" cy="71950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0432" y="1952396"/>
            <a:ext cx="438582" cy="42541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61506" y="2986291"/>
            <a:ext cx="860942" cy="67130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0432" y="3103685"/>
            <a:ext cx="438582" cy="42541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603441" y="4693547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41" y="4693547"/>
                <a:ext cx="382412" cy="246221"/>
              </a:xfrm>
              <a:prstGeom prst="rect">
                <a:avLst/>
              </a:prstGeom>
              <a:blipFill rotWithShape="0">
                <a:blip r:embed="rId20"/>
                <a:stretch>
                  <a:fillRect l="-4762" r="-952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504559" y="4606803"/>
                <a:ext cx="793038" cy="502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=8+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59" y="4606803"/>
                <a:ext cx="793038" cy="50289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79377" y="4570437"/>
                <a:ext cx="940129" cy="506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77" y="4570437"/>
                <a:ext cx="940129" cy="50629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1923722" y="4570437"/>
                <a:ext cx="1456617" cy="506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722" y="4570437"/>
                <a:ext cx="1456617" cy="50629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3384555" y="4606803"/>
                <a:ext cx="2120004" cy="502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=8+2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1" i="1">
                              <a:latin typeface="Cambria Math" charset="0"/>
                            </a:rPr>
                            <m:t>𝒕</m:t>
                          </m:r>
                          <m:r>
                            <a:rPr lang="en-US" sz="1600" b="1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is-I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55" y="4606803"/>
                <a:ext cx="2120004" cy="50289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/>
          <p:cNvGrpSpPr/>
          <p:nvPr/>
        </p:nvGrpSpPr>
        <p:grpSpPr>
          <a:xfrm rot="10800000">
            <a:off x="4147137" y="4160540"/>
            <a:ext cx="1357422" cy="460467"/>
            <a:chOff x="6888110" y="2438400"/>
            <a:chExt cx="1357422" cy="460467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7455714" y="1870796"/>
              <a:ext cx="222213" cy="1357422"/>
            </a:xfrm>
            <a:prstGeom prst="rightBrac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 rot="10800000">
                  <a:off x="7284020" y="2683423"/>
                  <a:ext cx="5656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=1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7284020" y="2683423"/>
                  <a:ext cx="565604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2151" r="-1075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Rectangle 77"/>
          <p:cNvSpPr/>
          <p:nvPr/>
        </p:nvSpPr>
        <p:spPr>
          <a:xfrm>
            <a:off x="5727591" y="4559848"/>
            <a:ext cx="673210" cy="62175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69206" y="4595897"/>
            <a:ext cx="430020" cy="4071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97368" y="6104554"/>
                <a:ext cx="4060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8" y="6104554"/>
                <a:ext cx="406073" cy="246221"/>
              </a:xfrm>
              <a:prstGeom prst="rect">
                <a:avLst/>
              </a:prstGeom>
              <a:blipFill rotWithShape="0">
                <a:blip r:embed="rId27"/>
                <a:stretch>
                  <a:fillRect l="-4478" r="-1493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03441" y="6141347"/>
                <a:ext cx="4962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41" y="6141347"/>
                <a:ext cx="496226" cy="246221"/>
              </a:xfrm>
              <a:prstGeom prst="rect">
                <a:avLst/>
              </a:prstGeom>
              <a:blipFill rotWithShape="0">
                <a:blip r:embed="rId28"/>
                <a:stretch>
                  <a:fillRect l="-3704" r="-740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5590690" y="6087531"/>
                <a:ext cx="911595" cy="502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=10+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90" y="6087531"/>
                <a:ext cx="911595" cy="502895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065508" y="6018237"/>
                <a:ext cx="940129" cy="506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08" y="6018237"/>
                <a:ext cx="940129" cy="50629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009853" y="6018237"/>
                <a:ext cx="1456617" cy="506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53" y="6018237"/>
                <a:ext cx="1456617" cy="50629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470686" y="6054603"/>
                <a:ext cx="2081788" cy="502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=10+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1" i="1">
                              <a:latin typeface="Cambria Math" charset="0"/>
                            </a:rPr>
                            <m:t>𝒕</m:t>
                          </m:r>
                          <m:r>
                            <a:rPr lang="en-US" sz="1600" b="1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is-I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86" y="6054603"/>
                <a:ext cx="2081788" cy="502895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5813721" y="6007648"/>
            <a:ext cx="815679" cy="62175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69206" y="6043697"/>
            <a:ext cx="430020" cy="4071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9226" y="2633576"/>
                <a:ext cx="466858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𝒕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26" y="2633576"/>
                <a:ext cx="466858" cy="215444"/>
              </a:xfrm>
              <a:prstGeom prst="rect">
                <a:avLst/>
              </a:prstGeom>
              <a:blipFill rotWithShape="0">
                <a:blip r:embed="rId34"/>
                <a:stretch>
                  <a:fillRect l="-6494" r="-7792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306374" y="2633576"/>
                <a:ext cx="466858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𝒕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74" y="2633576"/>
                <a:ext cx="466858" cy="215444"/>
              </a:xfrm>
              <a:prstGeom prst="rect">
                <a:avLst/>
              </a:prstGeom>
              <a:blipFill rotWithShape="0">
                <a:blip r:embed="rId35"/>
                <a:stretch>
                  <a:fillRect l="-6494" r="-7792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197449" y="2633576"/>
                <a:ext cx="466858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𝒕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𝟐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49" y="2633576"/>
                <a:ext cx="466858" cy="215444"/>
              </a:xfrm>
              <a:prstGeom prst="rect">
                <a:avLst/>
              </a:prstGeom>
              <a:blipFill rotWithShape="0">
                <a:blip r:embed="rId36"/>
                <a:stretch>
                  <a:fillRect l="-6494" r="-7792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021535" y="2633576"/>
                <a:ext cx="513346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𝒕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=…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35" y="2633576"/>
                <a:ext cx="513346" cy="215444"/>
              </a:xfrm>
              <a:prstGeom prst="rect">
                <a:avLst/>
              </a:prstGeom>
              <a:blipFill rotWithShape="0">
                <a:blip r:embed="rId37"/>
                <a:stretch>
                  <a:fillRect l="-7143" r="-119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 rot="10800000">
            <a:off x="4147137" y="5589204"/>
            <a:ext cx="1357422" cy="460467"/>
            <a:chOff x="6888110" y="2438400"/>
            <a:chExt cx="1357422" cy="460467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7455714" y="1870796"/>
              <a:ext cx="222213" cy="1357422"/>
            </a:xfrm>
            <a:prstGeom prst="rightBrac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 rot="10800000">
                  <a:off x="7274532" y="2683423"/>
                  <a:ext cx="569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1400" i="1" smtClean="0">
                            <a:latin typeface="Cambria Math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7274532" y="2683423"/>
                  <a:ext cx="569771" cy="215444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2128" r="-1064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63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35" grpId="0"/>
      <p:bldP spid="37" grpId="0"/>
      <p:bldP spid="38" grpId="0" animBg="1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59" grpId="0"/>
      <p:bldP spid="61" grpId="0"/>
      <p:bldP spid="65" grpId="0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4" grpId="0"/>
      <p:bldP spid="78" grpId="0" animBg="1"/>
      <p:bldP spid="79" grpId="0" animBg="1"/>
      <p:bldP spid="80" grpId="0"/>
      <p:bldP spid="81" grpId="0"/>
      <p:bldP spid="82" grpId="0"/>
      <p:bldP spid="83" grpId="0"/>
      <p:bldP spid="84" grpId="0"/>
      <p:bldP spid="85" grpId="0"/>
      <p:bldP spid="89" grpId="0" animBg="1"/>
      <p:bldP spid="90" grpId="0" animBg="1"/>
      <p:bldP spid="5" grpId="0" animBg="1"/>
      <p:bldP spid="91" grpId="0" animBg="1"/>
      <p:bldP spid="92" grpId="0" animBg="1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When there is cooperation?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438400" y="1041611"/>
                <a:ext cx="1804020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041611"/>
                <a:ext cx="1804020" cy="6365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438400" y="1853807"/>
                <a:ext cx="1815946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53807"/>
                <a:ext cx="1815946" cy="6365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879118" y="1041611"/>
                <a:ext cx="1459374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=8+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118" y="1041611"/>
                <a:ext cx="1459374" cy="628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879118" y="1853807"/>
                <a:ext cx="1613968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=10+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118" y="1853807"/>
                <a:ext cx="1613968" cy="628505"/>
              </a:xfrm>
              <a:prstGeom prst="rect">
                <a:avLst/>
              </a:prstGeom>
              <a:blipFill rotWithShape="0">
                <a:blip r:embed="rId6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rot="21278944">
            <a:off x="1336462" y="1472059"/>
            <a:ext cx="121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Both Cooperate!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1278944">
            <a:off x="6577824" y="1426882"/>
            <a:ext cx="121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Breaks the Deal!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50712" y="2773620"/>
            <a:ext cx="4242576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Conditions for Cooperation</a:t>
            </a:r>
            <a:endParaRPr lang="en-US" sz="2600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04800" y="3817420"/>
                <a:ext cx="11813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17420"/>
                <a:ext cx="1181349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2062" r="-103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04800" y="4808020"/>
                <a:ext cx="11969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08020"/>
                <a:ext cx="1196931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041" r="-102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 rot="21278944">
            <a:off x="339270" y="2604343"/>
            <a:ext cx="1963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PV of cooperating is greater than the PV of breaking the deal!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501731" y="3657600"/>
                <a:ext cx="2446631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4(1+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&gt;</m:t>
                      </m:r>
                      <m:r>
                        <a:rPr lang="en-US" sz="2000" i="1">
                          <a:latin typeface="Cambria Math" charset="0"/>
                        </a:rPr>
                        <m:t>8+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731" y="3657600"/>
                <a:ext cx="2446631" cy="6365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48362" y="3817420"/>
                <a:ext cx="25892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</a:rPr>
                        <m:t>4</m:t>
                      </m:r>
                      <m:r>
                        <a:rPr lang="en-US" sz="2000" i="1">
                          <a:latin typeface="Cambria Math" charset="0"/>
                        </a:rPr>
                        <m:t>(1+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charset="0"/>
                        </a:rPr>
                        <m:t>&gt;</m:t>
                      </m:r>
                      <m:r>
                        <a:rPr lang="en-US" sz="2000" i="1">
                          <a:latin typeface="Cambria Math" charset="0"/>
                        </a:rPr>
                        <m:t>8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362" y="3817420"/>
                <a:ext cx="2589299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943" r="-165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500969" y="3817419"/>
                <a:ext cx="20703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&lt;1/2=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969" y="3817419"/>
                <a:ext cx="2070375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1471" r="-2353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501731" y="4644784"/>
                <a:ext cx="2601225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5(1+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&gt;</m:t>
                      </m:r>
                      <m:r>
                        <a:rPr lang="en-US" sz="2000" i="1">
                          <a:latin typeface="Cambria Math" charset="0"/>
                        </a:rPr>
                        <m:t>10+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731" y="4644784"/>
                <a:ext cx="2601225" cy="6365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102956" y="4808020"/>
                <a:ext cx="2743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</a:rPr>
                        <m:t>5</m:t>
                      </m:r>
                      <m:r>
                        <a:rPr lang="en-US" sz="2000" i="1">
                          <a:latin typeface="Cambria Math" charset="0"/>
                        </a:rPr>
                        <m:t>(1+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charset="0"/>
                        </a:rPr>
                        <m:t>&gt;10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956" y="4808020"/>
                <a:ext cx="2743892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889" r="-155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846848" y="4808019"/>
                <a:ext cx="20763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&lt;4</m:t>
                      </m:r>
                      <m:r>
                        <a:rPr lang="en-US" sz="2000" b="0" i="1" smtClean="0">
                          <a:latin typeface="Cambria Math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charset="0"/>
                        </a:rPr>
                        <m:t>5</m:t>
                      </m:r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48" y="4808019"/>
                <a:ext cx="2076338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1466" r="-2053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839576" y="3763581"/>
            <a:ext cx="1731768" cy="46868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184281" y="4758406"/>
            <a:ext cx="1738905" cy="43359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3319" y="5739825"/>
            <a:ext cx="239682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CMR10" charset="0"/>
              </a:rPr>
              <a:t>As </a:t>
            </a:r>
            <a:r>
              <a:rPr lang="en-US" sz="1600" i="1" dirty="0">
                <a:solidFill>
                  <a:srgbClr val="C00000"/>
                </a:solidFill>
                <a:latin typeface="CMR10" charset="0"/>
              </a:rPr>
              <a:t>long as the </a:t>
            </a:r>
            <a:r>
              <a:rPr lang="en-US" sz="1600" i="1" dirty="0" smtClean="0">
                <a:solidFill>
                  <a:srgbClr val="C00000"/>
                </a:solidFill>
                <a:latin typeface="CMR10" charset="0"/>
              </a:rPr>
              <a:t>discount rates are </a:t>
            </a:r>
            <a:r>
              <a:rPr lang="en-US" sz="1600" i="1" dirty="0">
                <a:solidFill>
                  <a:srgbClr val="C00000"/>
                </a:solidFill>
                <a:latin typeface="CMR10" charset="0"/>
              </a:rPr>
              <a:t>sufficiently </a:t>
            </a:r>
            <a:r>
              <a:rPr lang="en-US" sz="1600" i="1" dirty="0" smtClean="0">
                <a:solidFill>
                  <a:srgbClr val="C00000"/>
                </a:solidFill>
                <a:latin typeface="CMR10" charset="0"/>
              </a:rPr>
              <a:t>small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90813" y="5739825"/>
            <a:ext cx="281180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CMR10" charset="0"/>
              </a:rPr>
              <a:t>Prospect </a:t>
            </a:r>
            <a:r>
              <a:rPr lang="en-US" sz="1600" i="1" dirty="0">
                <a:solidFill>
                  <a:srgbClr val="C00000"/>
                </a:solidFill>
                <a:latin typeface="CMR10" charset="0"/>
              </a:rPr>
              <a:t>of future punishment is sufficiently important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93288" y="5739825"/>
            <a:ext cx="222989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CMR10" charset="0"/>
              </a:rPr>
              <a:t>It </a:t>
            </a:r>
            <a:r>
              <a:rPr lang="en-US" sz="1600" i="1" dirty="0">
                <a:solidFill>
                  <a:srgbClr val="C00000"/>
                </a:solidFill>
                <a:latin typeface="CMR10" charset="0"/>
              </a:rPr>
              <a:t>will pay the firms to stick to </a:t>
            </a:r>
            <a:r>
              <a:rPr lang="en-US" sz="1600" i="1" dirty="0" smtClean="0">
                <a:solidFill>
                  <a:srgbClr val="C00000"/>
                </a:solidFill>
                <a:latin typeface="CMR10" charset="0"/>
              </a:rPr>
              <a:t>the agreement</a:t>
            </a:r>
            <a:endParaRPr lang="en-US" sz="1600" i="1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/>
          <p:cNvCxnSpPr>
            <a:stCxn id="32" idx="3"/>
            <a:endCxn id="35" idx="1"/>
          </p:cNvCxnSpPr>
          <p:nvPr/>
        </p:nvCxnSpPr>
        <p:spPr>
          <a:xfrm>
            <a:off x="2700143" y="6032213"/>
            <a:ext cx="590670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3"/>
            <a:endCxn id="36" idx="1"/>
          </p:cNvCxnSpPr>
          <p:nvPr/>
        </p:nvCxnSpPr>
        <p:spPr>
          <a:xfrm>
            <a:off x="6102617" y="6032213"/>
            <a:ext cx="590671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40" grpId="0" animBg="1"/>
      <p:bldP spid="43" grpId="0" animBg="1"/>
      <p:bldP spid="32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General Equilibrium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</a:t>
            </a:r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5880" y="228600"/>
            <a:ext cx="42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Where are we?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571" y="78316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3571" y="1755215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339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33900" y="2860357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93571" y="35052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3900" y="399764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723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72300" y="2860357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4613" y="1076997"/>
            <a:ext cx="6994773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Set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tools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to analyze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strategic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decision making!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6997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1131379">
            <a:off x="46737" y="1688668"/>
            <a:ext cx="3449805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Strategic Decision Making:</a:t>
            </a:r>
          </a:p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When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a player’s optimal strategy </a:t>
            </a:r>
            <a:r>
              <a:rPr lang="en-US" i="1" u="sng" dirty="0">
                <a:latin typeface="Times New Roman" charset="0"/>
                <a:ea typeface="Times New Roman" charset="0"/>
                <a:cs typeface="Times New Roman" charset="0"/>
              </a:rPr>
              <a:t>depends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on the actions of others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1507" y="2373749"/>
            <a:ext cx="1820986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GAME</a:t>
            </a:r>
            <a:endParaRPr lang="en-US" sz="2000" b="1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669149"/>
            <a:ext cx="1820986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PLAYERS</a:t>
            </a:r>
            <a:endParaRPr lang="en-US" sz="20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0408" y="3678346"/>
            <a:ext cx="1820986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PAYOFFS</a:t>
            </a:r>
            <a:endParaRPr lang="en-US" sz="20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8213" y="3678346"/>
            <a:ext cx="1820986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STRATEGIES</a:t>
            </a:r>
            <a:endParaRPr lang="en-US" sz="20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 rot="21023380">
            <a:off x="5450962" y="1641889"/>
            <a:ext cx="220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Interaction </a:t>
            </a:r>
            <a:r>
              <a:rPr 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between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players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in </a:t>
            </a:r>
            <a:r>
              <a:rPr 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players use </a:t>
            </a:r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strategies</a:t>
            </a:r>
          </a:p>
        </p:txBody>
      </p:sp>
      <p:cxnSp>
        <p:nvCxnSpPr>
          <p:cNvPr id="12" name="Curved Connector 11"/>
          <p:cNvCxnSpPr>
            <a:stCxn id="2" idx="1"/>
            <a:endCxn id="7" idx="0"/>
          </p:cNvCxnSpPr>
          <p:nvPr/>
        </p:nvCxnSpPr>
        <p:spPr>
          <a:xfrm rot="10800000" flipV="1">
            <a:off x="1215293" y="2792849"/>
            <a:ext cx="2446214" cy="876300"/>
          </a:xfrm>
          <a:prstGeom prst="curvedConnector2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2604" y="4507230"/>
            <a:ext cx="1820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Actions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players can make at each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move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Timing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of players’ moves</a:t>
            </a:r>
          </a:p>
        </p:txBody>
      </p:sp>
      <p:cxnSp>
        <p:nvCxnSpPr>
          <p:cNvPr id="15" name="Straight Arrow Connector 14"/>
          <p:cNvCxnSpPr>
            <a:stCxn id="2" idx="2"/>
            <a:endCxn id="21" idx="0"/>
          </p:cNvCxnSpPr>
          <p:nvPr/>
        </p:nvCxnSpPr>
        <p:spPr>
          <a:xfrm flipH="1">
            <a:off x="3438711" y="3211949"/>
            <a:ext cx="1133289" cy="45720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428" y="4516546"/>
            <a:ext cx="1820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Agents who make the decisions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-114300">
              <a:buFont typeface="Arial" charset="0"/>
              <a:buChar char="•"/>
            </a:pP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firms, consumers, governments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408" y="4507230"/>
            <a:ext cx="1820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Players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’ valuation of the outcome of the game</a:t>
            </a:r>
          </a:p>
          <a:p>
            <a:endParaRPr 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-114300">
              <a:buFont typeface="Arial" charset="0"/>
              <a:buChar char="•"/>
            </a:pP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profits, utilities, welfare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8212" y="4507230"/>
            <a:ext cx="18209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Plan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that specifies the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actions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that a player will make</a:t>
            </a:r>
          </a:p>
          <a:p>
            <a:endParaRPr 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Based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on the information available at each move</a:t>
            </a:r>
          </a:p>
        </p:txBody>
      </p:sp>
      <p:cxnSp>
        <p:nvCxnSpPr>
          <p:cNvPr id="20" name="Straight Arrow Connector 19"/>
          <p:cNvCxnSpPr>
            <a:stCxn id="2" idx="2"/>
            <a:endCxn id="8" idx="0"/>
          </p:cNvCxnSpPr>
          <p:nvPr/>
        </p:nvCxnSpPr>
        <p:spPr>
          <a:xfrm>
            <a:off x="4572000" y="3211949"/>
            <a:ext cx="1118901" cy="466397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" idx="3"/>
            <a:endCxn id="9" idx="0"/>
          </p:cNvCxnSpPr>
          <p:nvPr/>
        </p:nvCxnSpPr>
        <p:spPr>
          <a:xfrm>
            <a:off x="5482493" y="2792849"/>
            <a:ext cx="2446213" cy="885497"/>
          </a:xfrm>
          <a:prstGeom prst="curvedConnector2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28218" y="3669149"/>
            <a:ext cx="1820986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RULES OF THE GAME</a:t>
            </a:r>
            <a:endParaRPr lang="en-US" sz="20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6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Key Assumptions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2235" y="1548348"/>
            <a:ext cx="811953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All players are interested in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maximizing their 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payoffs</a:t>
            </a:r>
            <a:endParaRPr lang="en-US" sz="24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u="sng" dirty="0" smtClean="0">
                <a:latin typeface="Times New Roman" charset="0"/>
                <a:ea typeface="Times New Roman" charset="0"/>
                <a:cs typeface="Times New Roman" charset="0"/>
              </a:rPr>
              <a:t>Rules </a:t>
            </a:r>
            <a:r>
              <a:rPr lang="en-US" sz="2400" u="sng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2400" u="sng" dirty="0" smtClean="0">
                <a:latin typeface="Times New Roman" charset="0"/>
                <a:ea typeface="Times New Roman" charset="0"/>
                <a:cs typeface="Times New Roman" charset="0"/>
              </a:rPr>
              <a:t>game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are </a:t>
            </a:r>
            <a:r>
              <a:rPr lang="en-US" sz="2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common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knowledge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among all players</a:t>
            </a: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3.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u="sng" dirty="0">
                <a:latin typeface="Times New Roman" charset="0"/>
                <a:ea typeface="Times New Roman" charset="0"/>
                <a:cs typeface="Times New Roman" charset="0"/>
              </a:rPr>
              <a:t>Payoff </a:t>
            </a:r>
            <a:r>
              <a:rPr lang="en-US" sz="2400" u="sng" dirty="0" smtClean="0">
                <a:latin typeface="Times New Roman" charset="0"/>
                <a:ea typeface="Times New Roman" charset="0"/>
                <a:cs typeface="Times New Roman" charset="0"/>
              </a:rPr>
              <a:t>functions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are </a:t>
            </a:r>
            <a:r>
              <a:rPr lang="en-US" sz="2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common knowledge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among all players</a:t>
            </a:r>
          </a:p>
          <a:p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4.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sz="2400" u="sng" dirty="0">
                <a:latin typeface="Times New Roman" charset="0"/>
                <a:ea typeface="Times New Roman" charset="0"/>
                <a:cs typeface="Times New Roman" charset="0"/>
              </a:rPr>
              <a:t>player’s payoff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depends on </a:t>
            </a:r>
            <a:r>
              <a:rPr lang="en-US" sz="2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actions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taken by all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3836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Static Games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7407" y="1076997"/>
            <a:ext cx="6469186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player acts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simultaneously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and only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once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76997"/>
            <a:ext cx="457200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1507" y="2057400"/>
            <a:ext cx="1820986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AIRLINE GAME</a:t>
            </a:r>
            <a:endParaRPr lang="en-US" sz="20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352800"/>
            <a:ext cx="1820986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PLAYERS</a:t>
            </a:r>
            <a:endParaRPr lang="en-US" sz="20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0408" y="3361997"/>
            <a:ext cx="1820986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PAYOFFS</a:t>
            </a:r>
            <a:endParaRPr lang="en-US" sz="20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8213" y="3361997"/>
            <a:ext cx="1820986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STRATEGIES</a:t>
            </a:r>
            <a:endParaRPr lang="en-US" sz="20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Curved Connector 8"/>
          <p:cNvCxnSpPr>
            <a:stCxn id="5" idx="1"/>
            <a:endCxn id="6" idx="0"/>
          </p:cNvCxnSpPr>
          <p:nvPr/>
        </p:nvCxnSpPr>
        <p:spPr>
          <a:xfrm rot="10800000" flipV="1">
            <a:off x="1215293" y="2476500"/>
            <a:ext cx="2446214" cy="876300"/>
          </a:xfrm>
          <a:prstGeom prst="curvedConnector2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3438711" y="2895600"/>
            <a:ext cx="1133289" cy="45720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7428" y="4200197"/>
            <a:ext cx="1820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United Airlines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American Airlines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0408" y="4190881"/>
            <a:ext cx="182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Profits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212" y="4190881"/>
            <a:ext cx="1820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Choose one of the 2 actions to maximize profits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Straight Arrow Connector 14"/>
          <p:cNvCxnSpPr>
            <a:stCxn id="5" idx="2"/>
            <a:endCxn id="11" idx="0"/>
          </p:cNvCxnSpPr>
          <p:nvPr/>
        </p:nvCxnSpPr>
        <p:spPr>
          <a:xfrm>
            <a:off x="4572000" y="2895600"/>
            <a:ext cx="1118901" cy="466397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8" idx="0"/>
          </p:cNvCxnSpPr>
          <p:nvPr/>
        </p:nvCxnSpPr>
        <p:spPr>
          <a:xfrm>
            <a:off x="5482493" y="2500148"/>
            <a:ext cx="2446213" cy="861849"/>
          </a:xfrm>
          <a:prstGeom prst="curvedConnector2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28218" y="3352800"/>
            <a:ext cx="1820986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RULES OF THE GAME</a:t>
            </a:r>
            <a:endParaRPr lang="en-US" sz="20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9693" y="4185626"/>
            <a:ext cx="182098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Choose number of passengers on the LA-CHI route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-114300">
              <a:buFont typeface="Arial" charset="0"/>
              <a:buChar char="•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2 possible actions: </a:t>
            </a:r>
            <a:r>
              <a:rPr lang="en-US" sz="1600" b="1" i="1" dirty="0">
                <a:latin typeface="Times New Roman" charset="0"/>
                <a:ea typeface="Times New Roman" charset="0"/>
                <a:cs typeface="Times New Roman" charset="0"/>
              </a:rPr>
              <a:t>48K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lang="en-US" sz="1600" b="1" i="1" dirty="0">
                <a:latin typeface="Times New Roman" charset="0"/>
                <a:ea typeface="Times New Roman" charset="0"/>
                <a:cs typeface="Times New Roman" charset="0"/>
              </a:rPr>
              <a:t>64K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passengers/quarter</a:t>
            </a:r>
          </a:p>
          <a:p>
            <a:endParaRPr 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Play once and simultaneously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>
          <a:xfrm rot="21023380">
            <a:off x="5216139" y="5238082"/>
            <a:ext cx="22098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Neither airline knows what action </a:t>
            </a:r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its rival will take when it makes its decision!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7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Payoff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076997"/>
            <a:ext cx="792479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Shows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payoffs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for each of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possible combinations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strategies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that the players may choose!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7699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988228"/>
                  </p:ext>
                </p:extLst>
              </p:nvPr>
            </p:nvGraphicFramePr>
            <p:xfrm>
              <a:off x="1346454" y="4038600"/>
              <a:ext cx="6451090" cy="25083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90"/>
                    <a:gridCol w="1219200"/>
                    <a:gridCol w="1200150"/>
                    <a:gridCol w="1200150"/>
                    <a:gridCol w="1200150"/>
                    <a:gridCol w="1200150"/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American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289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United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(64, 64)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(64, 64)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(64, 48)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(64, 48)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(48, 64)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(48, 64)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(48, 48)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(48, 48)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988228"/>
                  </p:ext>
                </p:extLst>
              </p:nvPr>
            </p:nvGraphicFramePr>
            <p:xfrm>
              <a:off x="1346454" y="4038600"/>
              <a:ext cx="6451090" cy="25083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90"/>
                    <a:gridCol w="1219200"/>
                    <a:gridCol w="1200150"/>
                    <a:gridCol w="1200150"/>
                    <a:gridCol w="1200150"/>
                    <a:gridCol w="1200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American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289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68608" t="-91549" r="-100253" b="-4084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69036" t="-91549" r="-508" b="-4084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United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5500" t="-97143" r="-395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7563" t="-97143" r="-301523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6364" t="-97143" r="-2000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38071" t="-97143" r="-101015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8071" t="-97143" r="-1015" b="-107143"/>
                          </a:stretch>
                        </a:blipFill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5500" t="-195745" r="-395500" b="-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7563" t="-195745" r="-301523" b="-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6364" t="-195745" r="-200000" b="-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38071" t="-195745" r="-101015" b="-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8071" t="-195745" r="-1015" b="-63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3829" y="2743200"/>
                <a:ext cx="160717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29" y="2743200"/>
                <a:ext cx="1607171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76800" y="2748572"/>
                <a:ext cx="157235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748572"/>
                <a:ext cx="1572354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657600" y="2155076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Payoffs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62299" y="3429000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Payoff Matrix</a:t>
            </a:r>
          </a:p>
        </p:txBody>
      </p:sp>
      <p:sp>
        <p:nvSpPr>
          <p:cNvPr id="24" name="Rectangle 23"/>
          <p:cNvSpPr/>
          <p:nvPr/>
        </p:nvSpPr>
        <p:spPr>
          <a:xfrm rot="21096132">
            <a:off x="6504731" y="2036934"/>
            <a:ext cx="220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Each player’s payoff depends on actions taken by all players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Rectangle 35"/>
          <p:cNvSpPr/>
          <p:nvPr/>
        </p:nvSpPr>
        <p:spPr>
          <a:xfrm rot="21096132">
            <a:off x="262467" y="3846213"/>
            <a:ext cx="24865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can we predict the decision of each player?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7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18" grpId="0"/>
      <p:bldP spid="32" grpId="0"/>
      <p:bldP spid="24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Dominant Strategies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076997"/>
            <a:ext cx="85344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 strategy that produces a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higher payoff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than any other strategy for every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possible combination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its rivals’ strategies!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699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588883"/>
                  </p:ext>
                </p:extLst>
              </p:nvPr>
            </p:nvGraphicFramePr>
            <p:xfrm>
              <a:off x="4724400" y="3429000"/>
              <a:ext cx="4191000" cy="2936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"/>
                    <a:gridCol w="1270000"/>
                    <a:gridCol w="635000"/>
                    <a:gridCol w="635000"/>
                    <a:gridCol w="635000"/>
                    <a:gridCol w="635000"/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American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United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588883"/>
                  </p:ext>
                </p:extLst>
              </p:nvPr>
            </p:nvGraphicFramePr>
            <p:xfrm>
              <a:off x="4724400" y="3429000"/>
              <a:ext cx="4191000" cy="2936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"/>
                    <a:gridCol w="1270000"/>
                    <a:gridCol w="635000"/>
                    <a:gridCol w="635000"/>
                    <a:gridCol w="635000"/>
                    <a:gridCol w="635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American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1579" t="-46099" r="-100478" b="-2106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32692" t="-46099" r="-962" b="-2106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United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2212" t="-146099" r="-201442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2212" t="-246099" r="-201442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307428" y="20574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Assumption:</a:t>
            </a:r>
          </a:p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Rational players will </a:t>
            </a:r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avoid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strategies that are </a:t>
            </a:r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dominated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by other strategies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0574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Result: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We can </a:t>
            </a:r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predict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the outcome of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games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 which </a:t>
            </a:r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every player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has a </a:t>
            </a:r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dominant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strategy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038600" y="2290465"/>
            <a:ext cx="609600" cy="457200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41031" y="3846231"/>
            <a:ext cx="1660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American</a:t>
            </a:r>
            <a:endParaRPr lang="en-US" b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6284" y="3444389"/>
                <a:ext cx="7811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4" y="3444389"/>
                <a:ext cx="781175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5469" r="-468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25765" y="3105329"/>
                <a:ext cx="7692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65" y="3105329"/>
                <a:ext cx="769250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5556" r="-4762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25765" y="3690493"/>
                <a:ext cx="7692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=48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65" y="3690493"/>
                <a:ext cx="769250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5556" r="-4762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0" idx="3"/>
          </p:cNvCxnSpPr>
          <p:nvPr/>
        </p:nvCxnSpPr>
        <p:spPr>
          <a:xfrm flipV="1">
            <a:off x="1547459" y="3308121"/>
            <a:ext cx="378306" cy="259379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>
            <a:off x="1547459" y="3567500"/>
            <a:ext cx="378306" cy="246104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95015" y="3105503"/>
                <a:ext cx="11149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=4.1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5" y="3105503"/>
                <a:ext cx="1114985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1639" r="-327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95014" y="3693334"/>
                <a:ext cx="11149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=3.8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4" y="3693334"/>
                <a:ext cx="1114985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1639" r="-327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6284" y="4369069"/>
                <a:ext cx="7811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=48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4" y="4369069"/>
                <a:ext cx="781176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5469" r="-468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25765" y="4125080"/>
                <a:ext cx="7692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65" y="4125080"/>
                <a:ext cx="7692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5556" r="-4762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5765" y="4615173"/>
                <a:ext cx="7692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=48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65" y="4615173"/>
                <a:ext cx="769250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5556" r="-4762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4" idx="3"/>
          </p:cNvCxnSpPr>
          <p:nvPr/>
        </p:nvCxnSpPr>
        <p:spPr>
          <a:xfrm flipV="1">
            <a:off x="1547460" y="4232802"/>
            <a:ext cx="378305" cy="259378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6" idx="1"/>
          </p:cNvCxnSpPr>
          <p:nvPr/>
        </p:nvCxnSpPr>
        <p:spPr>
          <a:xfrm>
            <a:off x="1547460" y="4492180"/>
            <a:ext cx="378305" cy="246104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695015" y="4125254"/>
                <a:ext cx="11149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=5.1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5" y="4125254"/>
                <a:ext cx="1114985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1639" r="-327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95014" y="4618014"/>
                <a:ext cx="11149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=4.6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4" y="4618014"/>
                <a:ext cx="1114985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1639" r="-327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6284" y="5283486"/>
                <a:ext cx="7811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4" y="5283486"/>
                <a:ext cx="781175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4688" r="-3906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925765" y="5039497"/>
                <a:ext cx="7811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65" y="5039497"/>
                <a:ext cx="781176" cy="246221"/>
              </a:xfrm>
              <a:prstGeom prst="rect">
                <a:avLst/>
              </a:prstGeom>
              <a:blipFill rotWithShape="0">
                <a:blip r:embed="rId14"/>
                <a:stretch>
                  <a:fillRect l="-5469" r="-468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25765" y="5529590"/>
                <a:ext cx="7811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=48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65" y="5529590"/>
                <a:ext cx="781176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5469" r="-468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41" idx="3"/>
          </p:cNvCxnSpPr>
          <p:nvPr/>
        </p:nvCxnSpPr>
        <p:spPr>
          <a:xfrm flipV="1">
            <a:off x="1547459" y="5147218"/>
            <a:ext cx="378306" cy="259379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  <a:endCxn id="43" idx="1"/>
          </p:cNvCxnSpPr>
          <p:nvPr/>
        </p:nvCxnSpPr>
        <p:spPr>
          <a:xfrm>
            <a:off x="1547459" y="5406597"/>
            <a:ext cx="378306" cy="246104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695015" y="5039671"/>
                <a:ext cx="1137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=4.1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5" y="5039671"/>
                <a:ext cx="1137106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1604" r="-320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695014" y="5532431"/>
                <a:ext cx="1137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=3.8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4" y="5532431"/>
                <a:ext cx="1137106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1604" r="-320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6284" y="6150975"/>
                <a:ext cx="7692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=48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4" y="6150975"/>
                <a:ext cx="769250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5556" r="-4762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25765" y="5906986"/>
                <a:ext cx="7811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65" y="5906986"/>
                <a:ext cx="781176" cy="246221"/>
              </a:xfrm>
              <a:prstGeom prst="rect">
                <a:avLst/>
              </a:prstGeom>
              <a:blipFill rotWithShape="0">
                <a:blip r:embed="rId14"/>
                <a:stretch>
                  <a:fillRect l="-5469" r="-468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925765" y="6397079"/>
                <a:ext cx="7811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=48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65" y="6397079"/>
                <a:ext cx="781176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5469" r="-4688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8" idx="3"/>
          </p:cNvCxnSpPr>
          <p:nvPr/>
        </p:nvCxnSpPr>
        <p:spPr>
          <a:xfrm flipV="1">
            <a:off x="1535534" y="6014708"/>
            <a:ext cx="390231" cy="259378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3"/>
            <a:endCxn id="50" idx="1"/>
          </p:cNvCxnSpPr>
          <p:nvPr/>
        </p:nvCxnSpPr>
        <p:spPr>
          <a:xfrm>
            <a:off x="1535534" y="6274086"/>
            <a:ext cx="390231" cy="246104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695015" y="5907160"/>
                <a:ext cx="1137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=5.1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5" y="5907160"/>
                <a:ext cx="1137106" cy="246221"/>
              </a:xfrm>
              <a:prstGeom prst="rect">
                <a:avLst/>
              </a:prstGeom>
              <a:blipFill rotWithShape="0">
                <a:blip r:embed="rId18"/>
                <a:stretch>
                  <a:fillRect l="-1604" r="-320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95014" y="6399920"/>
                <a:ext cx="1137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=4.6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4" y="6399920"/>
                <a:ext cx="1137106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1604" r="-320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 rot="16200000">
            <a:off x="-312436" y="5656732"/>
            <a:ext cx="16038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United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25765" y="3061416"/>
            <a:ext cx="765826" cy="33260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925765" y="4082853"/>
            <a:ext cx="765826" cy="33260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25765" y="4993757"/>
            <a:ext cx="765826" cy="33260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25765" y="5863795"/>
            <a:ext cx="765826" cy="33260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553200" y="4081889"/>
            <a:ext cx="914400" cy="33260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20641103">
            <a:off x="5600279" y="3944853"/>
            <a:ext cx="102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Dominant Strategy</a:t>
            </a:r>
            <a:endParaRPr lang="en-US" sz="1400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53974" y="4944306"/>
            <a:ext cx="994426" cy="33260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20641103">
            <a:off x="5034665" y="5256749"/>
            <a:ext cx="102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Dominant Strategy</a:t>
            </a:r>
            <a:endParaRPr lang="en-US" sz="1400" b="1" i="1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Rectangle 63"/>
          <p:cNvSpPr/>
          <p:nvPr/>
        </p:nvSpPr>
        <p:spPr>
          <a:xfrm rot="21023380">
            <a:off x="4052068" y="3254854"/>
            <a:ext cx="150035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Both players choose their dominant strategies!</a:t>
            </a:r>
            <a:endParaRPr lang="en-US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85202" y="4648200"/>
            <a:ext cx="1252728" cy="86868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 animBg="1"/>
      <p:bldP spid="11" grpId="0" animBg="1"/>
      <p:bldP spid="10" grpId="0"/>
      <p:bldP spid="15" grpId="0"/>
      <p:bldP spid="18" grpId="0"/>
      <p:bldP spid="24" grpId="0"/>
      <p:bldP spid="25" grpId="0"/>
      <p:bldP spid="34" grpId="0"/>
      <p:bldP spid="35" grpId="0"/>
      <p:bldP spid="36" grpId="0"/>
      <p:bldP spid="39" grpId="0"/>
      <p:bldP spid="40" grpId="0"/>
      <p:bldP spid="41" grpId="0"/>
      <p:bldP spid="42" grpId="0"/>
      <p:bldP spid="43" grpId="0"/>
      <p:bldP spid="46" grpId="0"/>
      <p:bldP spid="47" grpId="0"/>
      <p:bldP spid="48" grpId="0"/>
      <p:bldP spid="49" grpId="0"/>
      <p:bldP spid="50" grpId="0"/>
      <p:bldP spid="53" grpId="0"/>
      <p:bldP spid="54" grpId="0"/>
      <p:bldP spid="55" grpId="0" animBg="1"/>
      <p:bldP spid="33" grpId="0" animBg="1"/>
      <p:bldP spid="57" grpId="0" animBg="1"/>
      <p:bldP spid="58" grpId="0" animBg="1"/>
      <p:bldP spid="59" grpId="0" animBg="1"/>
      <p:bldP spid="60" grpId="0" animBg="1"/>
      <p:bldP spid="56" grpId="0"/>
      <p:bldP spid="62" grpId="0" animBg="1"/>
      <p:bldP spid="63" grpId="0"/>
      <p:bldP spid="64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Not every game has dominant strategies!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756777"/>
                  </p:ext>
                </p:extLst>
              </p:nvPr>
            </p:nvGraphicFramePr>
            <p:xfrm>
              <a:off x="2933700" y="1524000"/>
              <a:ext cx="5905500" cy="37930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100"/>
                    <a:gridCol w="1219200"/>
                    <a:gridCol w="711200"/>
                    <a:gridCol w="711200"/>
                    <a:gridCol w="711200"/>
                    <a:gridCol w="711200"/>
                    <a:gridCol w="711200"/>
                    <a:gridCol w="711200"/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American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 row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United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756777"/>
                  </p:ext>
                </p:extLst>
              </p:nvPr>
            </p:nvGraphicFramePr>
            <p:xfrm>
              <a:off x="2933700" y="1524000"/>
              <a:ext cx="5905500" cy="37930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100"/>
                    <a:gridCol w="1219200"/>
                    <a:gridCol w="711200"/>
                    <a:gridCol w="711200"/>
                    <a:gridCol w="711200"/>
                    <a:gridCol w="711200"/>
                    <a:gridCol w="711200"/>
                    <a:gridCol w="7112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American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15880" t="-46099" r="-201717" b="-3099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14957" t="-46099" r="-100855" b="-3099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16309" t="-46099" r="-1288" b="-3099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 row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United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5000" t="-146099" r="-351500" b="-209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5000" t="-247857" r="-351500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5000" t="-345390" r="-351500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57200" y="2133600"/>
                <a:ext cx="878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33600"/>
                <a:ext cx="87818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861" r="-48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457200" y="1524000"/>
            <a:ext cx="1660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American</a:t>
            </a:r>
            <a:endParaRPr lang="en-US" b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340644" y="2133600"/>
                <a:ext cx="12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44" y="2133600"/>
                <a:ext cx="12025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38" r="-35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7200" y="2485641"/>
                <a:ext cx="878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85641"/>
                <a:ext cx="87818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61" r="-48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340644" y="2485641"/>
                <a:ext cx="12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44" y="2485641"/>
                <a:ext cx="12025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38" r="-35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57200" y="2837682"/>
                <a:ext cx="878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37682"/>
                <a:ext cx="87818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61" r="-486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340644" y="2835533"/>
                <a:ext cx="12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44" y="2835533"/>
                <a:ext cx="12025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538" r="-355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57200" y="4648200"/>
                <a:ext cx="878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48200"/>
                <a:ext cx="87818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67" r="-41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457200" y="4038600"/>
            <a:ext cx="1660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United</a:t>
            </a:r>
            <a:endParaRPr lang="en-US" b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340644" y="4648200"/>
                <a:ext cx="1214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44" y="4648200"/>
                <a:ext cx="12148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513" r="-35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57200" y="5000241"/>
                <a:ext cx="878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00241"/>
                <a:ext cx="87818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1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340644" y="5000241"/>
                <a:ext cx="1214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44" y="5000241"/>
                <a:ext cx="121482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513" r="-351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57200" y="5352282"/>
                <a:ext cx="878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52282"/>
                <a:ext cx="87818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167" r="-41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340644" y="5350133"/>
                <a:ext cx="1214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44" y="5350133"/>
                <a:ext cx="121482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513" r="-35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 rot="20641103">
            <a:off x="1438253" y="3186920"/>
            <a:ext cx="1252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Dominant Strategy</a:t>
            </a:r>
            <a:endParaRPr lang="en-US" sz="1400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 rot="20641103">
            <a:off x="1438254" y="5705764"/>
            <a:ext cx="1252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No Dominant Strategy</a:t>
            </a:r>
            <a:endParaRPr lang="en-US" sz="1400" b="1" i="1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91985" y="2802500"/>
            <a:ext cx="851232" cy="33260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691985" y="5331851"/>
            <a:ext cx="851232" cy="33260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21305396">
            <a:off x="5129581" y="5704016"/>
            <a:ext cx="333200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For these games, we must use a more </a:t>
            </a:r>
            <a:r>
              <a:rPr lang="en-US" sz="2000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general approach</a:t>
            </a:r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8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4" grpId="0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Best Response &amp; Nash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Equilibrium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09346"/>
                  </p:ext>
                </p:extLst>
              </p:nvPr>
            </p:nvGraphicFramePr>
            <p:xfrm>
              <a:off x="2933700" y="2074332"/>
              <a:ext cx="5905500" cy="37930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100"/>
                    <a:gridCol w="1219200"/>
                    <a:gridCol w="711200"/>
                    <a:gridCol w="711200"/>
                    <a:gridCol w="711200"/>
                    <a:gridCol w="711200"/>
                    <a:gridCol w="711200"/>
                    <a:gridCol w="711200"/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American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 row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United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𝑼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09346"/>
                  </p:ext>
                </p:extLst>
              </p:nvPr>
            </p:nvGraphicFramePr>
            <p:xfrm>
              <a:off x="2933700" y="2074332"/>
              <a:ext cx="5905500" cy="37930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100"/>
                    <a:gridCol w="1219200"/>
                    <a:gridCol w="711200"/>
                    <a:gridCol w="711200"/>
                    <a:gridCol w="711200"/>
                    <a:gridCol w="711200"/>
                    <a:gridCol w="711200"/>
                    <a:gridCol w="7112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American</a:t>
                          </a:r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15880" t="-46099" r="-201717" b="-3099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14957" t="-46099" r="-100855" b="-3099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16309" t="-46099" r="-1288" b="-3099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56827">
                    <a:tc row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United</a:t>
                          </a: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5000" t="-146099" r="-351500" b="-209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5000" t="-247857" r="-351500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856827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5000" t="-345390" r="-351500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2.3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3.8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5.1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</a:t>
                          </a:r>
                          <a:endParaRPr lang="en-US" b="1" i="0" dirty="0">
                            <a:solidFill>
                              <a:srgbClr val="C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Group 5"/>
          <p:cNvGrpSpPr/>
          <p:nvPr/>
        </p:nvGrpSpPr>
        <p:grpSpPr>
          <a:xfrm>
            <a:off x="304800" y="2118417"/>
            <a:ext cx="2086017" cy="1590681"/>
            <a:chOff x="457200" y="2194617"/>
            <a:chExt cx="2086017" cy="1590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57200" y="2804217"/>
                  <a:ext cx="878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=48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804217"/>
                  <a:ext cx="87818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861" r="-486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/>
            <p:cNvSpPr txBox="1"/>
            <p:nvPr/>
          </p:nvSpPr>
          <p:spPr>
            <a:xfrm>
              <a:off x="457200" y="2194617"/>
              <a:ext cx="166099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American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340644" y="2804217"/>
                  <a:ext cx="12025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644" y="2804217"/>
                  <a:ext cx="120257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38" r="-355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57200" y="3156258"/>
                  <a:ext cx="878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156258"/>
                  <a:ext cx="87818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1" r="-4861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340644" y="3156258"/>
                  <a:ext cx="12025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644" y="3156258"/>
                  <a:ext cx="120257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538" r="-3553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57200" y="3508299"/>
                  <a:ext cx="878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=96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508299"/>
                  <a:ext cx="878189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61" r="-4861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340644" y="3506150"/>
                  <a:ext cx="12025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=48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644" y="3506150"/>
                  <a:ext cx="120257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38" r="-355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304800" y="4482266"/>
            <a:ext cx="2098264" cy="1590681"/>
            <a:chOff x="457200" y="4267200"/>
            <a:chExt cx="2098264" cy="1590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57200" y="4876800"/>
                  <a:ext cx="878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=48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4876800"/>
                  <a:ext cx="878189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167" r="-4167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/>
            <p:cNvSpPr txBox="1"/>
            <p:nvPr/>
          </p:nvSpPr>
          <p:spPr>
            <a:xfrm>
              <a:off x="457200" y="4267200"/>
              <a:ext cx="166099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United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340644" y="4876800"/>
                  <a:ext cx="1214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644" y="4876800"/>
                  <a:ext cx="121482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13" r="-351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57200" y="5228841"/>
                  <a:ext cx="878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228841"/>
                  <a:ext cx="878189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167" r="-4167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40644" y="5228841"/>
                  <a:ext cx="1214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644" y="5228841"/>
                  <a:ext cx="121482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13" r="-3518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57200" y="5580882"/>
                  <a:ext cx="878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=96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580882"/>
                  <a:ext cx="878189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167" r="-41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340644" y="5578733"/>
                  <a:ext cx="1214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⟹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=48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644" y="5578733"/>
                  <a:ext cx="121482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513" r="-351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Rectangle 85"/>
          <p:cNvSpPr/>
          <p:nvPr/>
        </p:nvSpPr>
        <p:spPr>
          <a:xfrm>
            <a:off x="1524000" y="2715413"/>
            <a:ext cx="879064" cy="108153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524000" y="5091866"/>
            <a:ext cx="879064" cy="108153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 rot="20641103">
            <a:off x="1306504" y="3824908"/>
            <a:ext cx="103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Best Responses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20641103">
            <a:off x="1306504" y="6152059"/>
            <a:ext cx="103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Best Responses</a:t>
            </a:r>
            <a:endParaRPr lang="en-US" sz="14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705600" y="5015652"/>
            <a:ext cx="704088" cy="85039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705600" y="4156116"/>
            <a:ext cx="704088" cy="85039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135112" y="3296580"/>
            <a:ext cx="704088" cy="85039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409688" y="4156116"/>
            <a:ext cx="704088" cy="85039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1512" y="4156116"/>
            <a:ext cx="704088" cy="85039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572000" y="5006508"/>
            <a:ext cx="704088" cy="85039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996934" y="6096000"/>
                <a:ext cx="1842983" cy="5539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Nash Equilibrium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𝟔𝟒</m:t>
                      </m:r>
                      <m:r>
                        <a:rPr lang="en-US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 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𝑼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𝟔𝟒</m:t>
                      </m:r>
                    </m:oMath>
                  </m:oMathPara>
                </a14:m>
                <a:endParaRPr lang="en-US" b="1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934" y="6096000"/>
                <a:ext cx="1842983" cy="553998"/>
              </a:xfrm>
              <a:prstGeom prst="rect">
                <a:avLst/>
              </a:prstGeom>
              <a:blipFill rotWithShape="0">
                <a:blip r:embed="rId15"/>
                <a:stretch>
                  <a:fillRect l="-6291" t="-14286" r="-2980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228600" y="9906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Best Response: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Strategy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that </a:t>
            </a:r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maximizes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 player’s </a:t>
            </a:r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payoff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given its </a:t>
            </a:r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beliefs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about its rivals’ strategies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343400" y="9906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Nash Equilibrium: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strategies such that </a:t>
            </a:r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no player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can obtain a </a:t>
            </a:r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higher </a:t>
            </a:r>
            <a:r>
              <a:rPr lang="en-US" u="sng" dirty="0" smtClean="0">
                <a:latin typeface="Times New Roman" charset="0"/>
                <a:ea typeface="Times New Roman" charset="0"/>
                <a:cs typeface="Times New Roman" charset="0"/>
              </a:rPr>
              <a:t>payoff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by choosing a </a:t>
            </a:r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strategy</a:t>
            </a:r>
            <a:endParaRPr lang="en-US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20948951">
            <a:off x="6836414" y="5968910"/>
            <a:ext cx="1668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player wants to change given its rival’s choice!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9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</p:bld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32459</TotalTime>
  <Words>2366</Words>
  <Application>Microsoft Macintosh PowerPoint</Application>
  <PresentationFormat>On-screen Show (4:3)</PresentationFormat>
  <Paragraphs>576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Cambria Math</vt:lpstr>
      <vt:lpstr>CMR10</vt:lpstr>
      <vt:lpstr>Times New Roman</vt:lpstr>
      <vt:lpstr>Verdana</vt:lpstr>
      <vt:lpstr>ヒラギノ角ゴ Pro W3</vt:lpstr>
      <vt:lpstr>Arial</vt:lpstr>
      <vt:lpstr>Template_Perloff</vt:lpstr>
      <vt:lpstr>PowerPoint Presentation</vt:lpstr>
      <vt:lpstr>PowerPoint Presentation</vt:lpstr>
      <vt:lpstr>Game Theory</vt:lpstr>
      <vt:lpstr>Key Assumptions</vt:lpstr>
      <vt:lpstr>Static Games</vt:lpstr>
      <vt:lpstr>Payoff Matrix</vt:lpstr>
      <vt:lpstr>Dominant Strategies</vt:lpstr>
      <vt:lpstr>Not every game has dominant strategies!</vt:lpstr>
      <vt:lpstr>Best Response &amp; Nash Equilibrium</vt:lpstr>
      <vt:lpstr>Failure to Maximize Joint Payoffs</vt:lpstr>
      <vt:lpstr>Multiple Equilibria</vt:lpstr>
      <vt:lpstr>Sequential Games</vt:lpstr>
      <vt:lpstr>Example</vt:lpstr>
      <vt:lpstr>Repeated Games</vt:lpstr>
      <vt:lpstr>Cooperation Strategy</vt:lpstr>
      <vt:lpstr>Present Value of Payoffs</vt:lpstr>
      <vt:lpstr>When there is cooperation?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3042</cp:revision>
  <cp:lastPrinted>2016-01-28T01:47:07Z</cp:lastPrinted>
  <dcterms:created xsi:type="dcterms:W3CDTF">2013-06-06T11:47:38Z</dcterms:created>
  <dcterms:modified xsi:type="dcterms:W3CDTF">2019-03-13T17:31:35Z</dcterms:modified>
  <cp:category/>
</cp:coreProperties>
</file>