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notesMasterIdLst>
    <p:notesMasterId r:id="rId54"/>
  </p:notesMasterIdLst>
  <p:sldIdLst>
    <p:sldId id="256" r:id="rId2"/>
    <p:sldId id="279" r:id="rId3"/>
    <p:sldId id="283" r:id="rId4"/>
    <p:sldId id="284" r:id="rId5"/>
    <p:sldId id="285" r:id="rId6"/>
    <p:sldId id="290" r:id="rId7"/>
    <p:sldId id="289" r:id="rId8"/>
    <p:sldId id="288" r:id="rId9"/>
    <p:sldId id="287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314" r:id="rId18"/>
    <p:sldId id="315" r:id="rId19"/>
    <p:sldId id="298" r:id="rId20"/>
    <p:sldId id="301" r:id="rId21"/>
    <p:sldId id="302" r:id="rId22"/>
    <p:sldId id="303" r:id="rId23"/>
    <p:sldId id="304" r:id="rId24"/>
    <p:sldId id="305" r:id="rId25"/>
    <p:sldId id="306" r:id="rId26"/>
    <p:sldId id="334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7" r:id="rId35"/>
    <p:sldId id="318" r:id="rId36"/>
    <p:sldId id="319" r:id="rId37"/>
    <p:sldId id="322" r:id="rId38"/>
    <p:sldId id="321" r:id="rId39"/>
    <p:sldId id="323" r:id="rId40"/>
    <p:sldId id="327" r:id="rId41"/>
    <p:sldId id="325" r:id="rId42"/>
    <p:sldId id="326" r:id="rId43"/>
    <p:sldId id="328" r:id="rId44"/>
    <p:sldId id="329" r:id="rId45"/>
    <p:sldId id="330" r:id="rId46"/>
    <p:sldId id="331" r:id="rId47"/>
    <p:sldId id="332" r:id="rId48"/>
    <p:sldId id="335" r:id="rId49"/>
    <p:sldId id="336" r:id="rId50"/>
    <p:sldId id="333" r:id="rId51"/>
    <p:sldId id="299" r:id="rId52"/>
    <p:sldId id="257" r:id="rId5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ssica Howell" initials="JSH" lastIdx="1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49"/>
    <p:restoredTop sz="96291"/>
  </p:normalViewPr>
  <p:slideViewPr>
    <p:cSldViewPr>
      <p:cViewPr varScale="1">
        <p:scale>
          <a:sx n="122" d="100"/>
          <a:sy n="122" d="100"/>
        </p:scale>
        <p:origin x="82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commentAuthors" Target="commentAuthors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548F487-0A54-41E2-A8D3-3C9E4B7B1149}" type="datetimeFigureOut">
              <a:rPr lang="en-US"/>
              <a:pPr>
                <a:defRPr/>
              </a:pPr>
              <a:t>3/28/19</a:t>
            </a:fld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6"/>
            <a:ext cx="5363817" cy="432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70583" cy="48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049308-7259-4B1D-B0D1-D876059601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99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0082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52516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02095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8629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5554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7566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13340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9031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2119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2836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8101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40860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9121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081220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073000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67431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274401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579658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32959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874846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617148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5155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274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56985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513415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00500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4512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563103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636971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535899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058376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641533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05293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408585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95648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538270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084681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064703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776330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330614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24370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515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158910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59174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590393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0531085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43064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30271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07092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44235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6830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04720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0"/>
            <a:ext cx="21145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1912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82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gray">
          <a:xfrm>
            <a:off x="8382000" y="6553200"/>
            <a:ext cx="3603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GB" sz="900" dirty="0" smtClean="0">
                <a:solidFill>
                  <a:schemeClr val="bg1"/>
                </a:solidFill>
                <a:latin typeface="Verdana" pitchFamily="-1" charset="0"/>
              </a:rPr>
              <a:t>4-</a:t>
            </a:r>
            <a:fld id="{0D5D8CE0-65B4-7B4F-ABEE-184424C5202C}" type="slidenum">
              <a:rPr lang="en-GB" sz="900">
                <a:solidFill>
                  <a:schemeClr val="bg1"/>
                </a:solidFill>
                <a:latin typeface="Verdana" pitchFamily="-1" charset="0"/>
              </a:rPr>
              <a:pPr algn="r">
                <a:defRPr/>
              </a:pPr>
              <a:t>‹#›</a:t>
            </a:fld>
            <a:r>
              <a:rPr lang="en-GB" sz="900" dirty="0">
                <a:solidFill>
                  <a:schemeClr val="bg1"/>
                </a:solidFill>
                <a:latin typeface="Verdana" pitchFamily="-1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ヒラギノ角ゴ Pro W3" pitchFamily="-1" charset="-128"/>
          <a:cs typeface="ヒラギノ角ゴ Pro W3" pitchFamily="-1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ヒラギノ角ゴ Pro W3" pitchFamily="-1" charset="-128"/>
          <a:cs typeface="ヒラギノ角ゴ Pro W3" pitchFamily="-1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pitchFamily="-1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ヒラギノ角ゴ Pro W3" pitchFamily="-1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pitchFamily="-1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4.png"/><Relationship Id="rId12" Type="http://schemas.openxmlformats.org/officeDocument/2006/relationships/image" Target="../media/image75.png"/><Relationship Id="rId13" Type="http://schemas.openxmlformats.org/officeDocument/2006/relationships/image" Target="../media/image76.png"/><Relationship Id="rId14" Type="http://schemas.openxmlformats.org/officeDocument/2006/relationships/image" Target="../media/image77.png"/><Relationship Id="rId15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image" Target="../media/image72.png"/><Relationship Id="rId10" Type="http://schemas.openxmlformats.org/officeDocument/2006/relationships/image" Target="../media/image73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7.png"/><Relationship Id="rId12" Type="http://schemas.openxmlformats.org/officeDocument/2006/relationships/image" Target="../media/image88.png"/><Relationship Id="rId13" Type="http://schemas.openxmlformats.org/officeDocument/2006/relationships/image" Target="../media/image89.png"/><Relationship Id="rId14" Type="http://schemas.openxmlformats.org/officeDocument/2006/relationships/image" Target="../media/image90.png"/><Relationship Id="rId15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9" Type="http://schemas.openxmlformats.org/officeDocument/2006/relationships/image" Target="../media/image85.png"/><Relationship Id="rId10" Type="http://schemas.openxmlformats.org/officeDocument/2006/relationships/image" Target="../media/image86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0.png"/><Relationship Id="rId12" Type="http://schemas.openxmlformats.org/officeDocument/2006/relationships/image" Target="../media/image101.png"/><Relationship Id="rId13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Relationship Id="rId9" Type="http://schemas.openxmlformats.org/officeDocument/2006/relationships/image" Target="../media/image98.png"/><Relationship Id="rId10" Type="http://schemas.openxmlformats.org/officeDocument/2006/relationships/image" Target="../media/image99.png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1.png"/><Relationship Id="rId12" Type="http://schemas.openxmlformats.org/officeDocument/2006/relationships/image" Target="../media/image112.png"/><Relationship Id="rId13" Type="http://schemas.openxmlformats.org/officeDocument/2006/relationships/image" Target="../media/image113.png"/><Relationship Id="rId14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6" Type="http://schemas.openxmlformats.org/officeDocument/2006/relationships/image" Target="../media/image106.png"/><Relationship Id="rId7" Type="http://schemas.openxmlformats.org/officeDocument/2006/relationships/image" Target="../media/image107.png"/><Relationship Id="rId8" Type="http://schemas.openxmlformats.org/officeDocument/2006/relationships/image" Target="../media/image108.png"/><Relationship Id="rId9" Type="http://schemas.openxmlformats.org/officeDocument/2006/relationships/image" Target="../media/image109.png"/><Relationship Id="rId10" Type="http://schemas.openxmlformats.org/officeDocument/2006/relationships/image" Target="../media/image110.png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3.png"/><Relationship Id="rId12" Type="http://schemas.openxmlformats.org/officeDocument/2006/relationships/image" Target="../media/image124.png"/><Relationship Id="rId13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Relationship Id="rId8" Type="http://schemas.openxmlformats.org/officeDocument/2006/relationships/image" Target="../media/image120.png"/><Relationship Id="rId9" Type="http://schemas.openxmlformats.org/officeDocument/2006/relationships/image" Target="../media/image121.png"/><Relationship Id="rId10" Type="http://schemas.openxmlformats.org/officeDocument/2006/relationships/image" Target="../media/image122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90.png"/><Relationship Id="rId20" Type="http://schemas.openxmlformats.org/officeDocument/2006/relationships/image" Target="../media/image1200.png"/><Relationship Id="rId21" Type="http://schemas.openxmlformats.org/officeDocument/2006/relationships/image" Target="../media/image1210.png"/><Relationship Id="rId22" Type="http://schemas.openxmlformats.org/officeDocument/2006/relationships/image" Target="../media/image1220.png"/><Relationship Id="rId10" Type="http://schemas.openxmlformats.org/officeDocument/2006/relationships/image" Target="../media/image1100.png"/><Relationship Id="rId11" Type="http://schemas.openxmlformats.org/officeDocument/2006/relationships/image" Target="../media/image1110.png"/><Relationship Id="rId12" Type="http://schemas.openxmlformats.org/officeDocument/2006/relationships/image" Target="../media/image1120.png"/><Relationship Id="rId13" Type="http://schemas.openxmlformats.org/officeDocument/2006/relationships/image" Target="../media/image1130.png"/><Relationship Id="rId14" Type="http://schemas.openxmlformats.org/officeDocument/2006/relationships/image" Target="../media/image1140.png"/><Relationship Id="rId15" Type="http://schemas.openxmlformats.org/officeDocument/2006/relationships/image" Target="../media/image1150.png"/><Relationship Id="rId16" Type="http://schemas.openxmlformats.org/officeDocument/2006/relationships/image" Target="../media/image1160.png"/><Relationship Id="rId17" Type="http://schemas.openxmlformats.org/officeDocument/2006/relationships/image" Target="../media/image1170.png"/><Relationship Id="rId18" Type="http://schemas.openxmlformats.org/officeDocument/2006/relationships/image" Target="../media/image1180.png"/><Relationship Id="rId19" Type="http://schemas.openxmlformats.org/officeDocument/2006/relationships/image" Target="../media/image119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30.png"/><Relationship Id="rId4" Type="http://schemas.openxmlformats.org/officeDocument/2006/relationships/image" Target="../media/image1040.png"/><Relationship Id="rId5" Type="http://schemas.openxmlformats.org/officeDocument/2006/relationships/image" Target="../media/image1050.png"/><Relationship Id="rId6" Type="http://schemas.openxmlformats.org/officeDocument/2006/relationships/image" Target="../media/image1060.png"/><Relationship Id="rId7" Type="http://schemas.openxmlformats.org/officeDocument/2006/relationships/image" Target="../media/image1070.png"/><Relationship Id="rId8" Type="http://schemas.openxmlformats.org/officeDocument/2006/relationships/image" Target="../media/image108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4" Type="http://schemas.openxmlformats.org/officeDocument/2006/relationships/image" Target="../media/image124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2.png"/><Relationship Id="rId12" Type="http://schemas.openxmlformats.org/officeDocument/2006/relationships/image" Target="../media/image132.png"/><Relationship Id="rId13" Type="http://schemas.openxmlformats.org/officeDocument/2006/relationships/image" Target="../media/image133.png"/><Relationship Id="rId14" Type="http://schemas.openxmlformats.org/officeDocument/2006/relationships/image" Target="../media/image134.png"/><Relationship Id="rId15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40.png"/><Relationship Id="rId4" Type="http://schemas.openxmlformats.org/officeDocument/2006/relationships/image" Target="../media/image1250.png"/><Relationship Id="rId5" Type="http://schemas.openxmlformats.org/officeDocument/2006/relationships/image" Target="../media/image1260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Relationship Id="rId8" Type="http://schemas.openxmlformats.org/officeDocument/2006/relationships/image" Target="../media/image129.png"/><Relationship Id="rId9" Type="http://schemas.openxmlformats.org/officeDocument/2006/relationships/image" Target="../media/image130.png"/><Relationship Id="rId10" Type="http://schemas.openxmlformats.org/officeDocument/2006/relationships/image" Target="../media/image131.png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4.png"/><Relationship Id="rId12" Type="http://schemas.openxmlformats.org/officeDocument/2006/relationships/image" Target="../media/image145.png"/><Relationship Id="rId13" Type="http://schemas.openxmlformats.org/officeDocument/2006/relationships/image" Target="../media/image146.png"/><Relationship Id="rId14" Type="http://schemas.openxmlformats.org/officeDocument/2006/relationships/image" Target="../media/image147.png"/><Relationship Id="rId15" Type="http://schemas.openxmlformats.org/officeDocument/2006/relationships/image" Target="../media/image148.png"/><Relationship Id="rId16" Type="http://schemas.openxmlformats.org/officeDocument/2006/relationships/image" Target="../media/image149.png"/><Relationship Id="rId17" Type="http://schemas.openxmlformats.org/officeDocument/2006/relationships/image" Target="../media/image150.png"/><Relationship Id="rId18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6.png"/><Relationship Id="rId4" Type="http://schemas.openxmlformats.org/officeDocument/2006/relationships/image" Target="../media/image137.png"/><Relationship Id="rId5" Type="http://schemas.openxmlformats.org/officeDocument/2006/relationships/image" Target="../media/image138.png"/><Relationship Id="rId6" Type="http://schemas.openxmlformats.org/officeDocument/2006/relationships/image" Target="../media/image139.png"/><Relationship Id="rId7" Type="http://schemas.openxmlformats.org/officeDocument/2006/relationships/image" Target="../media/image140.png"/><Relationship Id="rId8" Type="http://schemas.openxmlformats.org/officeDocument/2006/relationships/image" Target="../media/image141.png"/><Relationship Id="rId9" Type="http://schemas.openxmlformats.org/officeDocument/2006/relationships/image" Target="../media/image142.png"/><Relationship Id="rId10" Type="http://schemas.openxmlformats.org/officeDocument/2006/relationships/image" Target="../media/image143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6.png"/><Relationship Id="rId20" Type="http://schemas.openxmlformats.org/officeDocument/2006/relationships/image" Target="../media/image167.png"/><Relationship Id="rId10" Type="http://schemas.openxmlformats.org/officeDocument/2006/relationships/image" Target="../media/image157.png"/><Relationship Id="rId11" Type="http://schemas.openxmlformats.org/officeDocument/2006/relationships/image" Target="../media/image158.png"/><Relationship Id="rId12" Type="http://schemas.openxmlformats.org/officeDocument/2006/relationships/image" Target="../media/image159.png"/><Relationship Id="rId13" Type="http://schemas.openxmlformats.org/officeDocument/2006/relationships/image" Target="../media/image160.png"/><Relationship Id="rId14" Type="http://schemas.openxmlformats.org/officeDocument/2006/relationships/image" Target="../media/image161.png"/><Relationship Id="rId15" Type="http://schemas.openxmlformats.org/officeDocument/2006/relationships/image" Target="../media/image162.png"/><Relationship Id="rId16" Type="http://schemas.openxmlformats.org/officeDocument/2006/relationships/image" Target="../media/image163.png"/><Relationship Id="rId17" Type="http://schemas.openxmlformats.org/officeDocument/2006/relationships/image" Target="../media/image164.png"/><Relationship Id="rId18" Type="http://schemas.openxmlformats.org/officeDocument/2006/relationships/image" Target="../media/image165.png"/><Relationship Id="rId19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10.png"/><Relationship Id="rId4" Type="http://schemas.openxmlformats.org/officeDocument/2006/relationships/image" Target="../media/image152.png"/><Relationship Id="rId5" Type="http://schemas.openxmlformats.org/officeDocument/2006/relationships/image" Target="../media/image153.png"/><Relationship Id="rId6" Type="http://schemas.openxmlformats.org/officeDocument/2006/relationships/image" Target="../media/image154.png"/><Relationship Id="rId7" Type="http://schemas.openxmlformats.org/officeDocument/2006/relationships/image" Target="../media/image1540.png"/><Relationship Id="rId8" Type="http://schemas.openxmlformats.org/officeDocument/2006/relationships/image" Target="../media/image155.png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6.png"/><Relationship Id="rId12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image" Target="../media/image171.png"/><Relationship Id="rId7" Type="http://schemas.openxmlformats.org/officeDocument/2006/relationships/image" Target="../media/image172.png"/><Relationship Id="rId8" Type="http://schemas.openxmlformats.org/officeDocument/2006/relationships/image" Target="../media/image173.png"/><Relationship Id="rId9" Type="http://schemas.openxmlformats.org/officeDocument/2006/relationships/image" Target="../media/image174.png"/><Relationship Id="rId10" Type="http://schemas.openxmlformats.org/officeDocument/2006/relationships/image" Target="../media/image17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4" Type="http://schemas.openxmlformats.org/officeDocument/2006/relationships/image" Target="../media/image179.png"/><Relationship Id="rId5" Type="http://schemas.openxmlformats.org/officeDocument/2006/relationships/image" Target="../media/image180.png"/><Relationship Id="rId6" Type="http://schemas.openxmlformats.org/officeDocument/2006/relationships/image" Target="../media/image181.png"/><Relationship Id="rId7" Type="http://schemas.openxmlformats.org/officeDocument/2006/relationships/image" Target="../media/image182.png"/><Relationship Id="rId8" Type="http://schemas.openxmlformats.org/officeDocument/2006/relationships/image" Target="../media/image183.png"/><Relationship Id="rId9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1.png"/><Relationship Id="rId20" Type="http://schemas.openxmlformats.org/officeDocument/2006/relationships/image" Target="../media/image202.png"/><Relationship Id="rId21" Type="http://schemas.openxmlformats.org/officeDocument/2006/relationships/image" Target="../media/image203.png"/><Relationship Id="rId22" Type="http://schemas.openxmlformats.org/officeDocument/2006/relationships/image" Target="../media/image204.png"/><Relationship Id="rId10" Type="http://schemas.openxmlformats.org/officeDocument/2006/relationships/image" Target="../media/image192.png"/><Relationship Id="rId11" Type="http://schemas.openxmlformats.org/officeDocument/2006/relationships/image" Target="../media/image193.png"/><Relationship Id="rId12" Type="http://schemas.openxmlformats.org/officeDocument/2006/relationships/image" Target="../media/image194.png"/><Relationship Id="rId13" Type="http://schemas.openxmlformats.org/officeDocument/2006/relationships/image" Target="../media/image195.png"/><Relationship Id="rId14" Type="http://schemas.openxmlformats.org/officeDocument/2006/relationships/image" Target="../media/image196.png"/><Relationship Id="rId15" Type="http://schemas.openxmlformats.org/officeDocument/2006/relationships/image" Target="../media/image197.png"/><Relationship Id="rId16" Type="http://schemas.openxmlformats.org/officeDocument/2006/relationships/image" Target="../media/image198.png"/><Relationship Id="rId17" Type="http://schemas.openxmlformats.org/officeDocument/2006/relationships/image" Target="../media/image199.png"/><Relationship Id="rId18" Type="http://schemas.openxmlformats.org/officeDocument/2006/relationships/image" Target="../media/image200.png"/><Relationship Id="rId19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5.png"/><Relationship Id="rId4" Type="http://schemas.openxmlformats.org/officeDocument/2006/relationships/image" Target="../media/image186.png"/><Relationship Id="rId5" Type="http://schemas.openxmlformats.org/officeDocument/2006/relationships/image" Target="../media/image187.png"/><Relationship Id="rId6" Type="http://schemas.openxmlformats.org/officeDocument/2006/relationships/image" Target="../media/image188.png"/><Relationship Id="rId7" Type="http://schemas.openxmlformats.org/officeDocument/2006/relationships/image" Target="../media/image189.png"/><Relationship Id="rId8" Type="http://schemas.openxmlformats.org/officeDocument/2006/relationships/image" Target="../media/image19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1870.png"/><Relationship Id="rId5" Type="http://schemas.openxmlformats.org/officeDocument/2006/relationships/image" Target="../media/image1880.png"/><Relationship Id="rId6" Type="http://schemas.openxmlformats.org/officeDocument/2006/relationships/image" Target="../media/image189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1910.png"/><Relationship Id="rId5" Type="http://schemas.openxmlformats.org/officeDocument/2006/relationships/image" Target="../media/image1920.png"/><Relationship Id="rId6" Type="http://schemas.openxmlformats.org/officeDocument/2006/relationships/image" Target="../media/image19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1950.png"/><Relationship Id="rId5" Type="http://schemas.openxmlformats.org/officeDocument/2006/relationships/image" Target="../media/image1960.png"/><Relationship Id="rId6" Type="http://schemas.openxmlformats.org/officeDocument/2006/relationships/image" Target="../media/image197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1990.png"/><Relationship Id="rId5" Type="http://schemas.openxmlformats.org/officeDocument/2006/relationships/image" Target="../media/image2000.png"/><Relationship Id="rId6" Type="http://schemas.openxmlformats.org/officeDocument/2006/relationships/image" Target="../media/image20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1860.png"/><Relationship Id="rId5" Type="http://schemas.openxmlformats.org/officeDocument/2006/relationships/image" Target="../media/image1900.png"/><Relationship Id="rId6" Type="http://schemas.openxmlformats.org/officeDocument/2006/relationships/image" Target="../media/image19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1980.png"/><Relationship Id="rId7" Type="http://schemas.openxmlformats.org/officeDocument/2006/relationships/image" Target="../media/image2020.png"/><Relationship Id="rId8" Type="http://schemas.openxmlformats.org/officeDocument/2006/relationships/image" Target="../media/image2030.png"/><Relationship Id="rId9" Type="http://schemas.openxmlformats.org/officeDocument/2006/relationships/image" Target="../media/image20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4" Type="http://schemas.openxmlformats.org/officeDocument/2006/relationships/image" Target="../media/image206.png"/><Relationship Id="rId5" Type="http://schemas.openxmlformats.org/officeDocument/2006/relationships/image" Target="../media/image207.png"/><Relationship Id="rId6" Type="http://schemas.openxmlformats.org/officeDocument/2006/relationships/image" Target="../media/image208.png"/><Relationship Id="rId7" Type="http://schemas.openxmlformats.org/officeDocument/2006/relationships/image" Target="../media/image209.png"/><Relationship Id="rId8" Type="http://schemas.openxmlformats.org/officeDocument/2006/relationships/image" Target="../media/image210.png"/><Relationship Id="rId9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8.png"/><Relationship Id="rId12" Type="http://schemas.openxmlformats.org/officeDocument/2006/relationships/image" Target="../media/image219.png"/><Relationship Id="rId13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2.png"/><Relationship Id="rId4" Type="http://schemas.openxmlformats.org/officeDocument/2006/relationships/image" Target="../media/image212.png"/><Relationship Id="rId5" Type="http://schemas.openxmlformats.org/officeDocument/2006/relationships/image" Target="../media/image94.png"/><Relationship Id="rId6" Type="http://schemas.openxmlformats.org/officeDocument/2006/relationships/image" Target="../media/image213.png"/><Relationship Id="rId7" Type="http://schemas.openxmlformats.org/officeDocument/2006/relationships/image" Target="../media/image214.png"/><Relationship Id="rId8" Type="http://schemas.openxmlformats.org/officeDocument/2006/relationships/image" Target="../media/image215.png"/><Relationship Id="rId9" Type="http://schemas.openxmlformats.org/officeDocument/2006/relationships/image" Target="../media/image216.png"/><Relationship Id="rId10" Type="http://schemas.openxmlformats.org/officeDocument/2006/relationships/image" Target="../media/image217.png"/></Relationships>
</file>

<file path=ppt/slides/_rels/slide3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9.png"/><Relationship Id="rId12" Type="http://schemas.openxmlformats.org/officeDocument/2006/relationships/image" Target="../media/image230.png"/><Relationship Id="rId13" Type="http://schemas.openxmlformats.org/officeDocument/2006/relationships/image" Target="../media/image231.png"/><Relationship Id="rId14" Type="http://schemas.openxmlformats.org/officeDocument/2006/relationships/image" Target="../media/image232.png"/><Relationship Id="rId15" Type="http://schemas.openxmlformats.org/officeDocument/2006/relationships/image" Target="../media/image2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image" Target="../media/image224.png"/><Relationship Id="rId7" Type="http://schemas.openxmlformats.org/officeDocument/2006/relationships/image" Target="../media/image225.png"/><Relationship Id="rId8" Type="http://schemas.openxmlformats.org/officeDocument/2006/relationships/image" Target="../media/image226.png"/><Relationship Id="rId9" Type="http://schemas.openxmlformats.org/officeDocument/2006/relationships/image" Target="../media/image227.png"/><Relationship Id="rId10" Type="http://schemas.openxmlformats.org/officeDocument/2006/relationships/image" Target="../media/image228.png"/></Relationships>
</file>

<file path=ppt/slides/_rels/slide3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2.png"/><Relationship Id="rId12" Type="http://schemas.openxmlformats.org/officeDocument/2006/relationships/image" Target="../media/image243.png"/><Relationship Id="rId13" Type="http://schemas.openxmlformats.org/officeDocument/2006/relationships/image" Target="../media/image2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4.png"/><Relationship Id="rId4" Type="http://schemas.openxmlformats.org/officeDocument/2006/relationships/image" Target="../media/image235.png"/><Relationship Id="rId5" Type="http://schemas.openxmlformats.org/officeDocument/2006/relationships/image" Target="../media/image236.png"/><Relationship Id="rId6" Type="http://schemas.openxmlformats.org/officeDocument/2006/relationships/image" Target="../media/image237.png"/><Relationship Id="rId7" Type="http://schemas.openxmlformats.org/officeDocument/2006/relationships/image" Target="../media/image238.png"/><Relationship Id="rId8" Type="http://schemas.openxmlformats.org/officeDocument/2006/relationships/image" Target="../media/image239.png"/><Relationship Id="rId9" Type="http://schemas.openxmlformats.org/officeDocument/2006/relationships/image" Target="../media/image240.png"/><Relationship Id="rId10" Type="http://schemas.openxmlformats.org/officeDocument/2006/relationships/image" Target="../media/image241.png"/></Relationships>
</file>

<file path=ppt/slides/_rels/slide3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3.png"/><Relationship Id="rId12" Type="http://schemas.openxmlformats.org/officeDocument/2006/relationships/image" Target="../media/image254.png"/><Relationship Id="rId13" Type="http://schemas.openxmlformats.org/officeDocument/2006/relationships/image" Target="../media/image255.png"/><Relationship Id="rId14" Type="http://schemas.openxmlformats.org/officeDocument/2006/relationships/image" Target="../media/image256.png"/><Relationship Id="rId15" Type="http://schemas.openxmlformats.org/officeDocument/2006/relationships/image" Target="../media/image257.png"/><Relationship Id="rId16" Type="http://schemas.openxmlformats.org/officeDocument/2006/relationships/image" Target="../media/image25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5.png"/><Relationship Id="rId4" Type="http://schemas.openxmlformats.org/officeDocument/2006/relationships/image" Target="../media/image246.png"/><Relationship Id="rId5" Type="http://schemas.openxmlformats.org/officeDocument/2006/relationships/image" Target="../media/image247.png"/><Relationship Id="rId6" Type="http://schemas.openxmlformats.org/officeDocument/2006/relationships/image" Target="../media/image248.png"/><Relationship Id="rId7" Type="http://schemas.openxmlformats.org/officeDocument/2006/relationships/image" Target="../media/image249.png"/><Relationship Id="rId8" Type="http://schemas.openxmlformats.org/officeDocument/2006/relationships/image" Target="../media/image250.png"/><Relationship Id="rId9" Type="http://schemas.openxmlformats.org/officeDocument/2006/relationships/image" Target="../media/image251.png"/><Relationship Id="rId10" Type="http://schemas.openxmlformats.org/officeDocument/2006/relationships/image" Target="../media/image252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Relationship Id="rId17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/Relationships>
</file>

<file path=ppt/slides/_rels/slide4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65.png"/><Relationship Id="rId27" Type="http://schemas.openxmlformats.org/officeDocument/2006/relationships/image" Target="../media/image266.png"/><Relationship Id="rId28" Type="http://schemas.openxmlformats.org/officeDocument/2006/relationships/image" Target="../media/image267.png"/><Relationship Id="rId29" Type="http://schemas.openxmlformats.org/officeDocument/2006/relationships/image" Target="../media/image268.png"/><Relationship Id="rId20" Type="http://schemas.openxmlformats.org/officeDocument/2006/relationships/image" Target="../media/image1200.png"/><Relationship Id="rId21" Type="http://schemas.openxmlformats.org/officeDocument/2006/relationships/image" Target="../media/image1210.png"/><Relationship Id="rId22" Type="http://schemas.openxmlformats.org/officeDocument/2006/relationships/image" Target="../media/image12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30.png"/><Relationship Id="rId4" Type="http://schemas.openxmlformats.org/officeDocument/2006/relationships/image" Target="../media/image1040.png"/><Relationship Id="rId5" Type="http://schemas.openxmlformats.org/officeDocument/2006/relationships/image" Target="../media/image1050.png"/><Relationship Id="rId6" Type="http://schemas.openxmlformats.org/officeDocument/2006/relationships/image" Target="../media/image259.png"/><Relationship Id="rId7" Type="http://schemas.openxmlformats.org/officeDocument/2006/relationships/image" Target="../media/image260.png"/><Relationship Id="rId8" Type="http://schemas.openxmlformats.org/officeDocument/2006/relationships/image" Target="../media/image1080.png"/><Relationship Id="rId9" Type="http://schemas.openxmlformats.org/officeDocument/2006/relationships/image" Target="../media/image261.png"/><Relationship Id="rId23" Type="http://schemas.openxmlformats.org/officeDocument/2006/relationships/image" Target="../media/image262.png"/><Relationship Id="rId24" Type="http://schemas.openxmlformats.org/officeDocument/2006/relationships/image" Target="../media/image263.png"/><Relationship Id="rId25" Type="http://schemas.openxmlformats.org/officeDocument/2006/relationships/image" Target="../media/image26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6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4" Type="http://schemas.openxmlformats.org/officeDocument/2006/relationships/image" Target="../media/image271.png"/><Relationship Id="rId5" Type="http://schemas.openxmlformats.org/officeDocument/2006/relationships/image" Target="../media/image272.png"/><Relationship Id="rId6" Type="http://schemas.openxmlformats.org/officeDocument/2006/relationships/image" Target="../media/image273.png"/><Relationship Id="rId7" Type="http://schemas.openxmlformats.org/officeDocument/2006/relationships/image" Target="../media/image274.png"/><Relationship Id="rId8" Type="http://schemas.openxmlformats.org/officeDocument/2006/relationships/image" Target="../media/image275.png"/><Relationship Id="rId9" Type="http://schemas.openxmlformats.org/officeDocument/2006/relationships/image" Target="../media/image276.png"/><Relationship Id="rId10" Type="http://schemas.openxmlformats.org/officeDocument/2006/relationships/image" Target="../media/image27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83.png"/><Relationship Id="rId12" Type="http://schemas.openxmlformats.org/officeDocument/2006/relationships/image" Target="../media/image284.png"/><Relationship Id="rId13" Type="http://schemas.openxmlformats.org/officeDocument/2006/relationships/image" Target="../media/image285.png"/><Relationship Id="rId14" Type="http://schemas.openxmlformats.org/officeDocument/2006/relationships/image" Target="../media/image77.png"/><Relationship Id="rId15" Type="http://schemas.openxmlformats.org/officeDocument/2006/relationships/image" Target="../media/image28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78.png"/><Relationship Id="rId4" Type="http://schemas.openxmlformats.org/officeDocument/2006/relationships/image" Target="../media/image279.png"/><Relationship Id="rId5" Type="http://schemas.openxmlformats.org/officeDocument/2006/relationships/image" Target="../media/image280.png"/><Relationship Id="rId6" Type="http://schemas.openxmlformats.org/officeDocument/2006/relationships/image" Target="../media/image281.png"/><Relationship Id="rId7" Type="http://schemas.openxmlformats.org/officeDocument/2006/relationships/image" Target="../media/image282.png"/><Relationship Id="rId8" Type="http://schemas.openxmlformats.org/officeDocument/2006/relationships/image" Target="../media/image71.png"/><Relationship Id="rId9" Type="http://schemas.openxmlformats.org/officeDocument/2006/relationships/image" Target="../media/image72.png"/><Relationship Id="rId10" Type="http://schemas.openxmlformats.org/officeDocument/2006/relationships/image" Target="../media/image73.png"/></Relationships>
</file>

<file path=ppt/slides/_rels/slide4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5.png"/><Relationship Id="rId12" Type="http://schemas.openxmlformats.org/officeDocument/2006/relationships/image" Target="../media/image296.png"/><Relationship Id="rId13" Type="http://schemas.openxmlformats.org/officeDocument/2006/relationships/image" Target="../media/image297.png"/><Relationship Id="rId14" Type="http://schemas.openxmlformats.org/officeDocument/2006/relationships/image" Target="../media/image298.png"/><Relationship Id="rId15" Type="http://schemas.openxmlformats.org/officeDocument/2006/relationships/image" Target="../media/image299.png"/><Relationship Id="rId16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87.png"/><Relationship Id="rId4" Type="http://schemas.openxmlformats.org/officeDocument/2006/relationships/image" Target="../media/image288.png"/><Relationship Id="rId5" Type="http://schemas.openxmlformats.org/officeDocument/2006/relationships/image" Target="../media/image289.png"/><Relationship Id="rId6" Type="http://schemas.openxmlformats.org/officeDocument/2006/relationships/image" Target="../media/image290.png"/><Relationship Id="rId7" Type="http://schemas.openxmlformats.org/officeDocument/2006/relationships/image" Target="../media/image291.png"/><Relationship Id="rId8" Type="http://schemas.openxmlformats.org/officeDocument/2006/relationships/image" Target="../media/image292.png"/><Relationship Id="rId9" Type="http://schemas.openxmlformats.org/officeDocument/2006/relationships/image" Target="../media/image293.png"/><Relationship Id="rId10" Type="http://schemas.openxmlformats.org/officeDocument/2006/relationships/image" Target="../media/image29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4" Type="http://schemas.openxmlformats.org/officeDocument/2006/relationships/image" Target="../media/image302.png"/><Relationship Id="rId5" Type="http://schemas.openxmlformats.org/officeDocument/2006/relationships/image" Target="../media/image303.png"/><Relationship Id="rId6" Type="http://schemas.openxmlformats.org/officeDocument/2006/relationships/image" Target="../media/image304.png"/><Relationship Id="rId7" Type="http://schemas.openxmlformats.org/officeDocument/2006/relationships/image" Target="../media/image305.png"/><Relationship Id="rId8" Type="http://schemas.openxmlformats.org/officeDocument/2006/relationships/image" Target="../media/image306.png"/><Relationship Id="rId9" Type="http://schemas.openxmlformats.org/officeDocument/2006/relationships/image" Target="../media/image30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13.png"/><Relationship Id="rId12" Type="http://schemas.openxmlformats.org/officeDocument/2006/relationships/image" Target="../media/image3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6" Type="http://schemas.openxmlformats.org/officeDocument/2006/relationships/image" Target="../media/image308.png"/><Relationship Id="rId7" Type="http://schemas.openxmlformats.org/officeDocument/2006/relationships/image" Target="../media/image309.png"/><Relationship Id="rId8" Type="http://schemas.openxmlformats.org/officeDocument/2006/relationships/image" Target="../media/image310.png"/><Relationship Id="rId9" Type="http://schemas.openxmlformats.org/officeDocument/2006/relationships/image" Target="../media/image311.png"/><Relationship Id="rId10" Type="http://schemas.openxmlformats.org/officeDocument/2006/relationships/image" Target="../media/image312.png"/></Relationships>
</file>

<file path=ppt/slides/_rels/slide4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22.png"/><Relationship Id="rId12" Type="http://schemas.openxmlformats.org/officeDocument/2006/relationships/image" Target="../media/image3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15.png"/><Relationship Id="rId4" Type="http://schemas.openxmlformats.org/officeDocument/2006/relationships/image" Target="../media/image316.png"/><Relationship Id="rId5" Type="http://schemas.openxmlformats.org/officeDocument/2006/relationships/image" Target="../media/image317.png"/><Relationship Id="rId6" Type="http://schemas.openxmlformats.org/officeDocument/2006/relationships/image" Target="../media/image318.png"/><Relationship Id="rId7" Type="http://schemas.openxmlformats.org/officeDocument/2006/relationships/image" Target="../media/image319.png"/><Relationship Id="rId8" Type="http://schemas.openxmlformats.org/officeDocument/2006/relationships/image" Target="../media/image320.png"/><Relationship Id="rId9" Type="http://schemas.openxmlformats.org/officeDocument/2006/relationships/image" Target="../media/image321.png"/><Relationship Id="rId10" Type="http://schemas.openxmlformats.org/officeDocument/2006/relationships/image" Target="../media/image73.png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0.png"/><Relationship Id="rId20" Type="http://schemas.openxmlformats.org/officeDocument/2006/relationships/image" Target="../media/image341.png"/><Relationship Id="rId10" Type="http://schemas.openxmlformats.org/officeDocument/2006/relationships/image" Target="../media/image331.png"/><Relationship Id="rId11" Type="http://schemas.openxmlformats.org/officeDocument/2006/relationships/image" Target="../media/image332.png"/><Relationship Id="rId12" Type="http://schemas.openxmlformats.org/officeDocument/2006/relationships/image" Target="../media/image333.png"/><Relationship Id="rId13" Type="http://schemas.openxmlformats.org/officeDocument/2006/relationships/image" Target="../media/image334.png"/><Relationship Id="rId14" Type="http://schemas.openxmlformats.org/officeDocument/2006/relationships/image" Target="../media/image335.png"/><Relationship Id="rId15" Type="http://schemas.openxmlformats.org/officeDocument/2006/relationships/image" Target="../media/image336.png"/><Relationship Id="rId16" Type="http://schemas.openxmlformats.org/officeDocument/2006/relationships/image" Target="../media/image337.png"/><Relationship Id="rId17" Type="http://schemas.openxmlformats.org/officeDocument/2006/relationships/image" Target="../media/image338.png"/><Relationship Id="rId18" Type="http://schemas.openxmlformats.org/officeDocument/2006/relationships/image" Target="../media/image339.png"/><Relationship Id="rId19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24.png"/><Relationship Id="rId4" Type="http://schemas.openxmlformats.org/officeDocument/2006/relationships/image" Target="../media/image325.png"/><Relationship Id="rId5" Type="http://schemas.openxmlformats.org/officeDocument/2006/relationships/image" Target="../media/image326.png"/><Relationship Id="rId6" Type="http://schemas.openxmlformats.org/officeDocument/2006/relationships/image" Target="../media/image327.png"/><Relationship Id="rId7" Type="http://schemas.openxmlformats.org/officeDocument/2006/relationships/image" Target="../media/image328.png"/><Relationship Id="rId8" Type="http://schemas.openxmlformats.org/officeDocument/2006/relationships/image" Target="../media/image329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6.png"/><Relationship Id="rId12" Type="http://schemas.openxmlformats.org/officeDocument/2006/relationships/image" Target="../media/image37.png"/><Relationship Id="rId13" Type="http://schemas.openxmlformats.org/officeDocument/2006/relationships/image" Target="../media/image38.png"/><Relationship Id="rId14" Type="http://schemas.openxmlformats.org/officeDocument/2006/relationships/image" Target="../media/image39.png"/><Relationship Id="rId15" Type="http://schemas.openxmlformats.org/officeDocument/2006/relationships/image" Target="../media/image40.png"/><Relationship Id="rId16" Type="http://schemas.openxmlformats.org/officeDocument/2006/relationships/image" Target="../media/image41.png"/><Relationship Id="rId17" Type="http://schemas.openxmlformats.org/officeDocument/2006/relationships/image" Target="../media/image42.png"/><Relationship Id="rId18" Type="http://schemas.openxmlformats.org/officeDocument/2006/relationships/image" Target="../media/image43.png"/><Relationship Id="rId19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9.png"/><Relationship Id="rId4" Type="http://schemas.openxmlformats.org/officeDocument/2006/relationships/image" Target="../media/image3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/Relationships>
</file>

<file path=ppt/slides/_rels/slide5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230.png"/><Relationship Id="rId12" Type="http://schemas.openxmlformats.org/officeDocument/2006/relationships/image" Target="../media/image3240.png"/><Relationship Id="rId13" Type="http://schemas.openxmlformats.org/officeDocument/2006/relationships/image" Target="../media/image3250.png"/><Relationship Id="rId14" Type="http://schemas.openxmlformats.org/officeDocument/2006/relationships/image" Target="../media/image326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150.png"/><Relationship Id="rId4" Type="http://schemas.openxmlformats.org/officeDocument/2006/relationships/image" Target="../media/image3160.png"/><Relationship Id="rId5" Type="http://schemas.openxmlformats.org/officeDocument/2006/relationships/image" Target="../media/image3170.png"/><Relationship Id="rId6" Type="http://schemas.openxmlformats.org/officeDocument/2006/relationships/image" Target="../media/image3180.png"/><Relationship Id="rId7" Type="http://schemas.openxmlformats.org/officeDocument/2006/relationships/image" Target="../media/image3190.png"/><Relationship Id="rId8" Type="http://schemas.openxmlformats.org/officeDocument/2006/relationships/image" Target="../media/image3200.png"/><Relationship Id="rId9" Type="http://schemas.openxmlformats.org/officeDocument/2006/relationships/image" Target="../media/image3210.png"/><Relationship Id="rId10" Type="http://schemas.openxmlformats.org/officeDocument/2006/relationships/image" Target="../media/image322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4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3.png"/><Relationship Id="rId12" Type="http://schemas.openxmlformats.org/officeDocument/2006/relationships/image" Target="../media/image54.png"/><Relationship Id="rId13" Type="http://schemas.openxmlformats.org/officeDocument/2006/relationships/image" Target="../media/image55.png"/><Relationship Id="rId14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304800"/>
            <a:ext cx="7543800" cy="477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BUEC 311</a:t>
            </a:r>
          </a:p>
          <a:p>
            <a:pPr algn="ctr">
              <a:lnSpc>
                <a:spcPct val="150000"/>
              </a:lnSpc>
            </a:pP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Business Economics, Organizations and Management</a:t>
            </a:r>
          </a:p>
          <a:p>
            <a:pPr algn="ctr">
              <a:lnSpc>
                <a:spcPct val="150000"/>
              </a:lnSpc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Winter 2019</a:t>
            </a:r>
          </a:p>
          <a:p>
            <a:pPr algn="ctr">
              <a:lnSpc>
                <a:spcPct val="150000"/>
              </a:lnSpc>
            </a:pP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150000"/>
              </a:lnSpc>
            </a:pPr>
            <a:r>
              <a:rPr lang="en-US" sz="3200" i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Oligopoly and Monopolistic Competition</a:t>
            </a:r>
            <a:endParaRPr lang="en-US" sz="3200" i="1" dirty="0" smtClean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150000"/>
              </a:lnSpc>
            </a:pPr>
            <a:endParaRPr lang="en-US" sz="11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150000"/>
              </a:lnSpc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Diego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B. P.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Gomes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150000"/>
              </a:lnSpc>
            </a:pP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410200"/>
            <a:ext cx="2743200" cy="643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Types of Oligopoly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47900" y="1600200"/>
            <a:ext cx="4648200" cy="3581400"/>
          </a:xfrm>
        </p:spPr>
        <p:txBody>
          <a:bodyPr rIns="91440"/>
          <a:lstStyle/>
          <a:p>
            <a:r>
              <a:rPr lang="en-US" sz="2600" b="1" i="1" dirty="0" err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Cournot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Oligopoly Model</a:t>
            </a:r>
            <a:endParaRPr lang="en-US" sz="2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344488" indent="0">
              <a:buNone/>
            </a:pPr>
            <a:r>
              <a:rPr lang="en-US" sz="2000" i="1" dirty="0">
                <a:latin typeface="Times New Roman" charset="0"/>
                <a:ea typeface="Times New Roman" charset="0"/>
                <a:cs typeface="Times New Roman" charset="0"/>
              </a:rPr>
              <a:t>Simultaneous Competition in Quantities</a:t>
            </a:r>
            <a:endParaRPr lang="en-US" sz="3600" i="1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2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600" b="1" i="1" dirty="0" err="1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Stackelberg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Oligopoly Model</a:t>
            </a:r>
          </a:p>
          <a:p>
            <a:pPr marL="344488" indent="0">
              <a:buNone/>
            </a:pPr>
            <a:r>
              <a:rPr lang="en-US" sz="2000" i="1" dirty="0">
                <a:latin typeface="Times New Roman" charset="0"/>
                <a:ea typeface="Times New Roman" charset="0"/>
                <a:cs typeface="Times New Roman" charset="0"/>
              </a:rPr>
              <a:t>Sequential Competition in Quantities</a:t>
            </a:r>
            <a:endParaRPr lang="en-US" sz="2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2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Bertrand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Oligopoly Model</a:t>
            </a:r>
            <a:endParaRPr lang="en-US" sz="2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344488" indent="0">
              <a:buNone/>
            </a:pPr>
            <a:r>
              <a:rPr lang="en-US" sz="2000" i="1" dirty="0">
                <a:latin typeface="Times New Roman" charset="0"/>
                <a:ea typeface="Times New Roman" charset="0"/>
                <a:cs typeface="Times New Roman" charset="0"/>
              </a:rPr>
              <a:t>Simultaneous Competition in Prices</a:t>
            </a:r>
            <a:endParaRPr lang="en-US" sz="26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11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Cournot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Oligopoly Model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20575028">
            <a:off x="7072566" y="270580"/>
            <a:ext cx="16727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Simultaneous Competition in Quantities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24000" y="1143000"/>
            <a:ext cx="6096000" cy="5181600"/>
          </a:xfrm>
        </p:spPr>
        <p:txBody>
          <a:bodyPr rIns="91440"/>
          <a:lstStyle/>
          <a:p>
            <a:pPr>
              <a:lnSpc>
                <a:spcPct val="200000"/>
              </a:lnSpc>
            </a:pPr>
            <a:r>
              <a:rPr lang="en-US" sz="2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Small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number of firms</a:t>
            </a:r>
            <a:endParaRPr lang="en-US" sz="2600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00000"/>
              </a:lnSpc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Firms produce a </a:t>
            </a:r>
            <a:r>
              <a:rPr lang="en-US" sz="2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homogeneous good</a:t>
            </a:r>
          </a:p>
          <a:p>
            <a:pPr>
              <a:lnSpc>
                <a:spcPct val="200000"/>
              </a:lnSpc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Firms </a:t>
            </a:r>
            <a:r>
              <a:rPr lang="en-US" sz="2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choose quantity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simultaneously</a:t>
            </a:r>
          </a:p>
          <a:p>
            <a:pPr>
              <a:lnSpc>
                <a:spcPct val="200000"/>
              </a:lnSpc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Firms’ choices are </a:t>
            </a:r>
            <a:r>
              <a:rPr lang="en-US" sz="2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binding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(no regrets)</a:t>
            </a:r>
          </a:p>
          <a:p>
            <a:pPr>
              <a:lnSpc>
                <a:spcPct val="200000"/>
              </a:lnSpc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Interaction lasts for only </a:t>
            </a:r>
            <a:r>
              <a:rPr lang="en-US" sz="2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one round</a:t>
            </a:r>
          </a:p>
          <a:p>
            <a:pPr>
              <a:lnSpc>
                <a:spcPct val="200000"/>
              </a:lnSpc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Firms </a:t>
            </a:r>
            <a:r>
              <a:rPr lang="en-US" sz="2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know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all the above from the start</a:t>
            </a:r>
          </a:p>
        </p:txBody>
      </p:sp>
    </p:spTree>
    <p:extLst>
      <p:ext uri="{BB962C8B-B14F-4D97-AF65-F5344CB8AC3E}">
        <p14:creationId xmlns:p14="http://schemas.microsoft.com/office/powerpoint/2010/main" val="87764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Model Setup With 2 Firms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09700" y="990600"/>
                <a:ext cx="6324600" cy="5410200"/>
              </a:xfrm>
            </p:spPr>
            <p:txBody>
              <a:bodyPr rIns="91440"/>
              <a:lstStyle/>
              <a:p>
                <a:pPr>
                  <a:lnSpc>
                    <a:spcPct val="150000"/>
                  </a:lnSpc>
                </a:pP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Duopoly: </a:t>
                </a:r>
                <a:r>
                  <a:rPr lang="en-US" sz="2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firm </a:t>
                </a:r>
                <a:r>
                  <a:rPr lang="en-US" sz="2600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:r>
                  <a:rPr lang="en-US" sz="2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firm </a:t>
                </a:r>
                <a:r>
                  <a:rPr lang="en-US" sz="2600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Quantities chosen: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Total production: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𝑄</m:t>
                        </m:r>
                        <m:r>
                          <a:rPr lang="en-US" sz="2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=</m:t>
                        </m:r>
                        <m: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Production cost: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𝐶</m:t>
                        </m:r>
                      </m:e>
                      <m:sub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(</m:t>
                    </m:r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)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𝐶</m:t>
                        </m:r>
                      </m:e>
                      <m:sub>
                        <m: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  <m:r>
                      <a:rPr lang="en-US" sz="26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(</m:t>
                    </m:r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  <m:r>
                      <a:rPr lang="en-US" sz="26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)</m:t>
                    </m:r>
                  </m:oMath>
                </a14:m>
                <a:endParaRPr lang="en-US" sz="2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Market demand: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𝑝</m:t>
                    </m:r>
                    <m:d>
                      <m:dPr>
                        <m:ctrlPr>
                          <a:rPr lang="en-US" sz="2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𝑄</m:t>
                        </m:r>
                      </m:e>
                    </m:d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𝑝</m:t>
                    </m:r>
                    <m:d>
                      <m:dPr>
                        <m:ctrlPr>
                          <a:rPr lang="en-US" sz="2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6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600" b="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000" b="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Profit </a:t>
                </a:r>
                <a:r>
                  <a:rPr lang="en-US" sz="2600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sz="26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𝑝</m:t>
                    </m:r>
                    <m:d>
                      <m:d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6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−</m:t>
                    </m:r>
                  </m:oMath>
                </a14:m>
                <a:r>
                  <a:rPr lang="en-US" sz="2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𝐶</m:t>
                        </m:r>
                      </m:e>
                      <m:sub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  <m:r>
                      <a:rPr lang="en-US" sz="26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(</m:t>
                    </m:r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  <m:r>
                      <a:rPr lang="en-US" sz="26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)</m:t>
                    </m:r>
                  </m:oMath>
                </a14:m>
                <a:endParaRPr lang="en-US" sz="2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Profit </a:t>
                </a:r>
                <a:r>
                  <a:rPr lang="en-US" sz="2600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2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  <m:r>
                      <a:rPr lang="en-US" sz="26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sz="26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𝑝</m:t>
                    </m:r>
                    <m:d>
                      <m:d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6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  <m:r>
                      <a:rPr lang="en-US" sz="26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−</m:t>
                    </m:r>
                  </m:oMath>
                </a14:m>
                <a:r>
                  <a:rPr lang="en-US" sz="2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𝐶</m:t>
                        </m:r>
                      </m:e>
                      <m:sub>
                        <m: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  <m:r>
                      <a:rPr lang="en-US" sz="26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(</m:t>
                    </m:r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  <m:r>
                      <a:rPr lang="en-US" sz="26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)</m:t>
                    </m:r>
                  </m:oMath>
                </a14:m>
                <a:endParaRPr lang="en-US" sz="2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9700" y="990600"/>
                <a:ext cx="6324600" cy="5410200"/>
              </a:xfrm>
              <a:blipFill rotWithShape="0">
                <a:blip r:embed="rId3"/>
                <a:stretch>
                  <a:fillRect l="-2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10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Firms’ Problem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8150" y="1066800"/>
                <a:ext cx="82677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Firm </a:t>
                </a:r>
                <a:r>
                  <a:rPr lang="en-US" sz="2600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maximizes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by choosing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taking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as given:</a:t>
                </a:r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1066800"/>
                <a:ext cx="8267700" cy="492443"/>
              </a:xfrm>
              <a:prstGeom prst="rect">
                <a:avLst/>
              </a:prstGeom>
              <a:blipFill rotWithShape="0">
                <a:blip r:embed="rId3"/>
                <a:stretch>
                  <a:fillRect t="-11111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88527" y="1752600"/>
                <a:ext cx="4766946" cy="5708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sz="260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260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2600" i="0" smtClean="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>
                        <a:rPr lang="en-US" sz="2600" i="1">
                          <a:latin typeface="Cambria Math" charset="0"/>
                          <a:ea typeface="Georgia" charset="0"/>
                          <a:cs typeface="Georgia" charset="0"/>
                        </a:rPr>
                        <m:t>𝑝</m:t>
                      </m:r>
                      <m:d>
                        <m:d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𝐶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charset="0"/>
                          <a:ea typeface="Georgia" charset="0"/>
                          <a:cs typeface="Georgia" charset="0"/>
                        </a:rPr>
                        <m:t>(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charset="0"/>
                          <a:ea typeface="Georgia" charset="0"/>
                          <a:cs typeface="Georgia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527" y="1752600"/>
                <a:ext cx="4766946" cy="57086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8150" y="2590800"/>
                <a:ext cx="82677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Firm </a:t>
                </a:r>
                <a:r>
                  <a:rPr lang="en-US" sz="2600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2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maximizes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by choosing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taking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as given:</a:t>
                </a:r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2590800"/>
                <a:ext cx="8267700" cy="492443"/>
              </a:xfrm>
              <a:prstGeom prst="rect">
                <a:avLst/>
              </a:prstGeom>
              <a:blipFill rotWithShape="0">
                <a:blip r:embed="rId5"/>
                <a:stretch>
                  <a:fillRect t="-11111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57749" y="3315338"/>
                <a:ext cx="4797724" cy="5708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sz="260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260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2600" i="0" smtClean="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600" i="1" smtClean="0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>
                        <a:rPr lang="en-US" sz="2600" i="1">
                          <a:latin typeface="Cambria Math" charset="0"/>
                          <a:ea typeface="Georgia" charset="0"/>
                          <a:cs typeface="Georgia" charset="0"/>
                        </a:rPr>
                        <m:t>𝑝</m:t>
                      </m:r>
                      <m:d>
                        <m:d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sz="26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𝐶</m:t>
                          </m:r>
                        </m:e>
                        <m:sub>
                          <m:r>
                            <a:rPr lang="en-US" sz="260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sz="2600" i="1">
                          <a:latin typeface="Cambria Math" charset="0"/>
                          <a:ea typeface="Georgia" charset="0"/>
                          <a:cs typeface="Georgia" charset="0"/>
                        </a:rPr>
                        <m:t>(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sz="2600" i="1">
                          <a:latin typeface="Cambria Math" charset="0"/>
                          <a:ea typeface="Georgia" charset="0"/>
                          <a:cs typeface="Georgia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749" y="3315338"/>
                <a:ext cx="4797724" cy="57086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696811" y="3962400"/>
            <a:ext cx="17503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Solution</a:t>
            </a:r>
            <a:endParaRPr lang="en-US" sz="2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19072" y="4531043"/>
                <a:ext cx="1249766" cy="8282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6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260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mr-IN" sz="260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6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072" y="4531043"/>
                <a:ext cx="1249766" cy="82824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419072" y="5723628"/>
                <a:ext cx="1249766" cy="8282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6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260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mr-IN" sz="260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6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072" y="5723628"/>
                <a:ext cx="1249766" cy="82824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 rot="20805690">
            <a:off x="66577" y="4581774"/>
            <a:ext cx="13548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Marginal profits of Firm 1 equal to zero!</a:t>
            </a:r>
            <a:endParaRPr lang="en-US" sz="14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668838" y="4531043"/>
                <a:ext cx="4906343" cy="8282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60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𝑝</m:t>
                      </m:r>
                      <m:d>
                        <m:d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mr-IN" sz="2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mr-IN" sz="2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𝜕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num>
                        <m:den>
                          <m:r>
                            <a:rPr lang="mr-IN" sz="2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f>
                        <m:fPr>
                          <m:ctrlPr>
                            <a:rPr lang="mr-IN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=0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838" y="4531043"/>
                <a:ext cx="4906343" cy="82824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674658" y="5705714"/>
                <a:ext cx="4929426" cy="8282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60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𝑝</m:t>
                      </m:r>
                      <m:d>
                        <m:d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mr-IN" sz="2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mr-IN" sz="2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𝜕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num>
                        <m:den>
                          <m:r>
                            <a:rPr lang="mr-IN" sz="2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f>
                        <m:fPr>
                          <m:ctrlPr>
                            <a:rPr lang="mr-IN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=0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658" y="5705714"/>
                <a:ext cx="4929426" cy="82824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 rot="20805690">
            <a:off x="40668" y="5750501"/>
            <a:ext cx="14067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Marginal profits of Firm 2 equal to zero!</a:t>
            </a:r>
            <a:endParaRPr lang="en-US" sz="14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48600" y="4698941"/>
            <a:ext cx="914400" cy="492443"/>
          </a:xfrm>
          <a:prstGeom prst="rect">
            <a:avLst/>
          </a:prstGeom>
          <a:solidFill>
            <a:srgbClr val="0070C0">
              <a:alpha val="1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OC</a:t>
            </a:r>
            <a:r>
              <a:rPr lang="en-US" sz="2600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47943" y="5873612"/>
            <a:ext cx="914400" cy="492443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OC</a:t>
            </a:r>
            <a:r>
              <a:rPr lang="en-US" sz="26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20960290">
            <a:off x="7104958" y="3387665"/>
            <a:ext cx="1886642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Chosen quantities must satisfy both conditions!</a:t>
            </a:r>
            <a:endParaRPr lang="en-US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48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2" grpId="0"/>
      <p:bldP spid="3" grpId="0"/>
      <p:bldP spid="15" grpId="0"/>
      <p:bldP spid="16" grpId="0"/>
      <p:bldP spid="13" grpId="0"/>
      <p:bldP spid="14" grpId="0"/>
      <p:bldP spid="18" grpId="0"/>
      <p:bldP spid="19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What can we learn about the </a:t>
            </a:r>
            <a:r>
              <a:rPr lang="en-US" i="1" dirty="0" err="1" smtClean="0">
                <a:latin typeface="Times New Roman" charset="0"/>
                <a:ea typeface="Times New Roman" charset="0"/>
                <a:cs typeface="Times New Roman" charset="0"/>
              </a:rPr>
              <a:t>Cournot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price?</a:t>
            </a:r>
            <a:endParaRPr lang="en-US" i="1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37197" y="1066800"/>
                <a:ext cx="4437369" cy="8282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𝑝</m:t>
                      </m:r>
                      <m:d>
                        <m:d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mr-IN" sz="2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mr-IN" sz="2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𝜕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num>
                        <m:den>
                          <m:r>
                            <a:rPr lang="mr-IN" sz="2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f>
                        <m:fPr>
                          <m:ctrlPr>
                            <a:rPr lang="mr-IN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=0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97" y="1066800"/>
                <a:ext cx="4437369" cy="8282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43017" y="4038600"/>
                <a:ext cx="4460452" cy="8282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𝑝</m:t>
                      </m:r>
                      <m:d>
                        <m:d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mr-IN" sz="2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mr-IN" sz="2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𝜕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num>
                        <m:den>
                          <m:r>
                            <a:rPr lang="mr-IN" sz="2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f>
                        <m:fPr>
                          <m:ctrlPr>
                            <a:rPr lang="mr-IN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=0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17" y="4038600"/>
                <a:ext cx="4460452" cy="8282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5238750" y="1234698"/>
            <a:ext cx="933450" cy="492443"/>
          </a:xfrm>
          <a:prstGeom prst="rect">
            <a:avLst/>
          </a:prstGeom>
          <a:solidFill>
            <a:srgbClr val="0070C0">
              <a:alpha val="1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OC</a:t>
            </a:r>
            <a:r>
              <a:rPr lang="en-US" sz="2600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38093" y="4206498"/>
            <a:ext cx="933450" cy="492443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OC</a:t>
            </a:r>
            <a:r>
              <a:rPr lang="en-US" sz="26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37197" y="2138580"/>
                <a:ext cx="4341638" cy="8282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60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𝑝</m:t>
                      </m:r>
                      <m:d>
                        <m:d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f>
                        <m:fPr>
                          <m:ctrlPr>
                            <a:rPr lang="mr-IN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mr-IN" sz="2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mr-IN" sz="2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𝜕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num>
                        <m:den>
                          <m:r>
                            <a:rPr lang="mr-IN" sz="2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97" y="2138580"/>
                <a:ext cx="4341638" cy="82824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878835" y="2352645"/>
                <a:ext cx="2762166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𝑀</m:t>
                          </m:r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𝐶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𝑚𝑎𝑟𝑘𝑢𝑝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835" y="2352645"/>
                <a:ext cx="2762166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641001" y="2352645"/>
                <a:ext cx="1045799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&gt;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𝑀</m:t>
                          </m:r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𝐶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001" y="2352645"/>
                <a:ext cx="1045799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 rot="10800000">
            <a:off x="2971798" y="3014815"/>
            <a:ext cx="609601" cy="632824"/>
            <a:chOff x="3243780" y="2034177"/>
            <a:chExt cx="1023420" cy="632824"/>
          </a:xfrm>
        </p:grpSpPr>
        <p:sp>
          <p:nvSpPr>
            <p:cNvPr id="36" name="Right Brace 35"/>
            <p:cNvSpPr/>
            <p:nvPr/>
          </p:nvSpPr>
          <p:spPr>
            <a:xfrm rot="16200000">
              <a:off x="3603090" y="2002891"/>
              <a:ext cx="304800" cy="102342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 rot="10800000">
                  <a:off x="3386189" y="2034177"/>
                  <a:ext cx="73860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386189" y="2034177"/>
                  <a:ext cx="738600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5068" r="-958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 rot="10800000">
            <a:off x="4267199" y="3014815"/>
            <a:ext cx="609601" cy="632824"/>
            <a:chOff x="3243780" y="2034177"/>
            <a:chExt cx="1023420" cy="632824"/>
          </a:xfrm>
        </p:grpSpPr>
        <p:sp>
          <p:nvSpPr>
            <p:cNvPr id="39" name="Right Brace 38"/>
            <p:cNvSpPr/>
            <p:nvPr/>
          </p:nvSpPr>
          <p:spPr>
            <a:xfrm rot="16200000">
              <a:off x="3603090" y="2002891"/>
              <a:ext cx="304800" cy="102342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 rot="10800000">
                  <a:off x="3386189" y="2034177"/>
                  <a:ext cx="73860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386189" y="2034177"/>
                  <a:ext cx="738600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8333" r="-9722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 rot="10800000">
            <a:off x="6275682" y="3014815"/>
            <a:ext cx="1268117" cy="632824"/>
            <a:chOff x="3243780" y="2034177"/>
            <a:chExt cx="1023420" cy="632824"/>
          </a:xfrm>
        </p:grpSpPr>
        <p:sp>
          <p:nvSpPr>
            <p:cNvPr id="42" name="Right Brace 41"/>
            <p:cNvSpPr/>
            <p:nvPr/>
          </p:nvSpPr>
          <p:spPr>
            <a:xfrm rot="16200000">
              <a:off x="3603090" y="2002891"/>
              <a:ext cx="304800" cy="102342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 rot="10800000">
                  <a:off x="3386189" y="2034177"/>
                  <a:ext cx="73860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&gt;0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386189" y="2034177"/>
                  <a:ext cx="73860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37197" y="5105667"/>
                <a:ext cx="4341638" cy="8282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60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𝑝</m:t>
                      </m:r>
                      <m:d>
                        <m:d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f>
                        <m:fPr>
                          <m:ctrlPr>
                            <a:rPr lang="mr-IN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mr-IN" sz="2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mr-IN" sz="2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𝜕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num>
                        <m:den>
                          <m:r>
                            <a:rPr lang="mr-IN" sz="2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97" y="5105667"/>
                <a:ext cx="4341638" cy="82824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878835" y="5319732"/>
                <a:ext cx="2762166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𝑀</m:t>
                          </m:r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𝐶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𝑚𝑎𝑟𝑘𝑢𝑝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835" y="5319732"/>
                <a:ext cx="2762166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641001" y="5319732"/>
                <a:ext cx="1045799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&gt;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𝑀</m:t>
                          </m:r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𝐶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001" y="5319732"/>
                <a:ext cx="1045799" cy="4001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/>
          <p:cNvGrpSpPr/>
          <p:nvPr/>
        </p:nvGrpSpPr>
        <p:grpSpPr>
          <a:xfrm rot="10800000">
            <a:off x="2971798" y="5981902"/>
            <a:ext cx="609601" cy="632824"/>
            <a:chOff x="3243780" y="2034177"/>
            <a:chExt cx="1023420" cy="632824"/>
          </a:xfrm>
        </p:grpSpPr>
        <p:sp>
          <p:nvSpPr>
            <p:cNvPr id="48" name="Right Brace 47"/>
            <p:cNvSpPr/>
            <p:nvPr/>
          </p:nvSpPr>
          <p:spPr>
            <a:xfrm rot="16200000">
              <a:off x="3603090" y="2002891"/>
              <a:ext cx="304800" cy="102342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 rot="10800000">
                  <a:off x="3386189" y="2034177"/>
                  <a:ext cx="73860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386189" y="2034177"/>
                  <a:ext cx="738600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6438" r="-958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/>
          <p:nvPr/>
        </p:nvGrpSpPr>
        <p:grpSpPr>
          <a:xfrm rot="10800000">
            <a:off x="4267199" y="5981902"/>
            <a:ext cx="609601" cy="632824"/>
            <a:chOff x="3243780" y="2034177"/>
            <a:chExt cx="1023420" cy="632824"/>
          </a:xfrm>
        </p:grpSpPr>
        <p:sp>
          <p:nvSpPr>
            <p:cNvPr id="51" name="Right Brace 50"/>
            <p:cNvSpPr/>
            <p:nvPr/>
          </p:nvSpPr>
          <p:spPr>
            <a:xfrm rot="16200000">
              <a:off x="3603090" y="2002891"/>
              <a:ext cx="304800" cy="102342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 rot="10800000">
                  <a:off x="3386189" y="2034177"/>
                  <a:ext cx="73860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386189" y="2034177"/>
                  <a:ext cx="738600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8333" r="-9722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/>
          <p:cNvGrpSpPr/>
          <p:nvPr/>
        </p:nvGrpSpPr>
        <p:grpSpPr>
          <a:xfrm rot="10800000">
            <a:off x="6275682" y="5981902"/>
            <a:ext cx="1268117" cy="632824"/>
            <a:chOff x="3243780" y="2034177"/>
            <a:chExt cx="1023420" cy="632824"/>
          </a:xfrm>
        </p:grpSpPr>
        <p:sp>
          <p:nvSpPr>
            <p:cNvPr id="54" name="Right Brace 53"/>
            <p:cNvSpPr/>
            <p:nvPr/>
          </p:nvSpPr>
          <p:spPr>
            <a:xfrm rot="16200000">
              <a:off x="3603090" y="2002891"/>
              <a:ext cx="304800" cy="102342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 rot="10800000">
                  <a:off x="3386189" y="2034177"/>
                  <a:ext cx="73860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&gt;0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386189" y="2034177"/>
                  <a:ext cx="73860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Rectangle 55"/>
          <p:cNvSpPr/>
          <p:nvPr/>
        </p:nvSpPr>
        <p:spPr>
          <a:xfrm>
            <a:off x="5257800" y="2262961"/>
            <a:ext cx="2383201" cy="587489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236799" y="5226042"/>
            <a:ext cx="2383201" cy="587489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 rot="20960290">
                <a:off x="6768578" y="3792060"/>
                <a:ext cx="2049938" cy="9233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1" dirty="0" err="1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Cournot</a:t>
                </a:r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price is greater than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𝑴𝑪</m:t>
                    </m:r>
                  </m:oMath>
                </a14:m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of both firms!</a:t>
                </a:r>
                <a:endParaRPr lang="en-US" b="1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60290">
                <a:off x="6768578" y="3792060"/>
                <a:ext cx="2049938" cy="923330"/>
              </a:xfrm>
              <a:prstGeom prst="rect">
                <a:avLst/>
              </a:prstGeom>
              <a:blipFill rotWithShape="0">
                <a:blip r:embed="rId15"/>
                <a:stretch>
                  <a:fillRect t="-1415" b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41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44" grpId="0"/>
      <p:bldP spid="45" grpId="0"/>
      <p:bldP spid="46" grpId="0"/>
      <p:bldP spid="56" grpId="0" animBg="1"/>
      <p:bldP spid="57" grpId="0" animBg="1"/>
      <p:bldP spid="5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400" y="1001524"/>
            <a:ext cx="80772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Consider the following inverse demand and cost functions: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4800" y="1641157"/>
                <a:ext cx="414055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𝑝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𝑄</m:t>
                          </m:r>
                        </m:e>
                      </m:d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𝑎</m:t>
                      </m:r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𝑏𝑄</m:t>
                      </m:r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𝑎</m:t>
                      </m:r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641157"/>
                <a:ext cx="4140557" cy="430887"/>
              </a:xfrm>
              <a:prstGeom prst="rect">
                <a:avLst/>
              </a:prstGeom>
              <a:blipFill rotWithShape="0">
                <a:blip r:embed="rId3"/>
                <a:stretch>
                  <a:fillRect b="-16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79149" y="1641157"/>
                <a:ext cx="204190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149" y="1641157"/>
                <a:ext cx="2041906" cy="430887"/>
              </a:xfrm>
              <a:prstGeom prst="rect">
                <a:avLst/>
              </a:prstGeom>
              <a:blipFill rotWithShape="0">
                <a:blip r:embed="rId4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681110" y="1641156"/>
                <a:ext cx="206806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110" y="1641156"/>
                <a:ext cx="2068067" cy="430887"/>
              </a:xfrm>
              <a:prstGeom prst="rect">
                <a:avLst/>
              </a:prstGeom>
              <a:blipFill rotWithShape="0">
                <a:blip r:embed="rId5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533400" y="2293218"/>
            <a:ext cx="80772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What are the expressions for the best responses?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81000" y="3098319"/>
                <a:ext cx="3954992" cy="4830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sz="220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220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2200" i="0" smtClean="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2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𝑝</m:t>
                      </m:r>
                      <m:d>
                        <m:d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(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098319"/>
                <a:ext cx="3954992" cy="483081"/>
              </a:xfrm>
              <a:prstGeom prst="rect">
                <a:avLst/>
              </a:prstGeom>
              <a:blipFill rotWithShape="0">
                <a:blip r:embed="rId6"/>
                <a:stretch>
                  <a:fillRect l="-463" r="-200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285549" y="3098319"/>
                <a:ext cx="3502818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[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𝑎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]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549" y="3098319"/>
                <a:ext cx="3502818" cy="338554"/>
              </a:xfrm>
              <a:prstGeom prst="rect">
                <a:avLst/>
              </a:prstGeom>
              <a:blipFill rotWithShape="0">
                <a:blip r:embed="rId7"/>
                <a:stretch>
                  <a:fillRect l="-174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1000" y="3962400"/>
                <a:ext cx="1055545" cy="7007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2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220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mr-IN" sz="220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2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962400"/>
                <a:ext cx="1055545" cy="70076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440392" y="4143507"/>
                <a:ext cx="417300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𝑎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92" y="4143507"/>
                <a:ext cx="4173001" cy="338554"/>
              </a:xfrm>
              <a:prstGeom prst="rect">
                <a:avLst/>
              </a:prstGeom>
              <a:blipFill rotWithShape="0">
                <a:blip r:embed="rId9"/>
                <a:stretch>
                  <a:fillRect l="-438" r="-876" b="-2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621276" y="3951890"/>
                <a:ext cx="2803075" cy="636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f>
                        <m:fPr>
                          <m:ctrlPr>
                            <a:rPr lang="mr-IN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</m:den>
                      </m:f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f>
                        <m:fPr>
                          <m:ctrlPr>
                            <a:rPr lang="mr-IN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276" y="3951890"/>
                <a:ext cx="2803075" cy="63607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81000" y="4974612"/>
                <a:ext cx="3954992" cy="4830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sz="220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220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2200" i="0" smtClean="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2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𝑝</m:t>
                      </m:r>
                      <m:d>
                        <m:d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(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974612"/>
                <a:ext cx="3954992" cy="483081"/>
              </a:xfrm>
              <a:prstGeom prst="rect">
                <a:avLst/>
              </a:prstGeom>
              <a:blipFill rotWithShape="0">
                <a:blip r:embed="rId11"/>
                <a:stretch>
                  <a:fillRect l="-772" r="-2315" b="-13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285549" y="4974612"/>
                <a:ext cx="3522438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[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𝑎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]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549" y="4974612"/>
                <a:ext cx="3522438" cy="338554"/>
              </a:xfrm>
              <a:prstGeom prst="rect">
                <a:avLst/>
              </a:prstGeom>
              <a:blipFill rotWithShape="0">
                <a:blip r:embed="rId12"/>
                <a:stretch>
                  <a:fillRect l="-173" r="-173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81000" y="5838693"/>
                <a:ext cx="1055545" cy="7007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2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220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mr-IN" sz="220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2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838693"/>
                <a:ext cx="1055545" cy="70076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440392" y="6019800"/>
                <a:ext cx="418608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𝑎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92" y="6019800"/>
                <a:ext cx="4186081" cy="338554"/>
              </a:xfrm>
              <a:prstGeom prst="rect">
                <a:avLst/>
              </a:prstGeom>
              <a:blipFill rotWithShape="0">
                <a:blip r:embed="rId14"/>
                <a:stretch>
                  <a:fillRect l="-437" r="-873" b="-2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613393" y="5828183"/>
                <a:ext cx="2809615" cy="636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f>
                        <m:fPr>
                          <m:ctrlPr>
                            <a:rPr lang="mr-IN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</m:den>
                      </m:f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f>
                        <m:fPr>
                          <m:ctrlPr>
                            <a:rPr lang="mr-IN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393" y="5828183"/>
                <a:ext cx="2809615" cy="63607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 rot="21067309">
            <a:off x="7954738" y="3294389"/>
            <a:ext cx="949431" cy="461665"/>
          </a:xfrm>
          <a:prstGeom prst="rect">
            <a:avLst/>
          </a:prstGeom>
          <a:solidFill>
            <a:srgbClr val="0070C0">
              <a:alpha val="1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BR</a:t>
            </a:r>
            <a:r>
              <a:rPr lang="en-US" sz="2400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21067309">
            <a:off x="7954738" y="5175900"/>
            <a:ext cx="949431" cy="461665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BR</a:t>
            </a:r>
            <a:r>
              <a:rPr lang="en-US" sz="24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019800" y="3929425"/>
            <a:ext cx="2412434" cy="740936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998799" y="5818609"/>
            <a:ext cx="2424209" cy="740936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3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 animBg="1"/>
      <p:bldP spid="36" grpId="0" animBg="1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 (cont.)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400" y="1001524"/>
            <a:ext cx="80772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What are the expressions for the 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optimal quantities?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28600" y="1717357"/>
                <a:ext cx="86868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We have 2 equations (BR</a:t>
                </a:r>
                <a:r>
                  <a:rPr lang="en-US" sz="2600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BR</a:t>
                </a:r>
                <a:r>
                  <a:rPr lang="en-US" sz="2600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2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 and 2 unknowns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):</a:t>
                </a:r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717357"/>
                <a:ext cx="8686800" cy="492443"/>
              </a:xfrm>
              <a:prstGeom prst="rect">
                <a:avLst/>
              </a:prstGeom>
              <a:blipFill rotWithShape="0">
                <a:blip r:embed="rId3"/>
                <a:stretch>
                  <a:fillRect t="-12346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7200" y="2579456"/>
                <a:ext cx="2828338" cy="751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</m:den>
                      </m:f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f>
                        <m:fPr>
                          <m:ctrlPr>
                            <a:rPr lang="mr-IN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79456"/>
                <a:ext cx="2828338" cy="75168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57200" y="3814870"/>
                <a:ext cx="2836033" cy="751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</m:den>
                      </m:f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f>
                        <m:fPr>
                          <m:ctrlPr>
                            <a:rPr lang="mr-IN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814870"/>
                <a:ext cx="2836033" cy="7516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352800" y="2744120"/>
            <a:ext cx="949431" cy="461665"/>
          </a:xfrm>
          <a:prstGeom prst="rect">
            <a:avLst/>
          </a:prstGeom>
          <a:solidFill>
            <a:srgbClr val="0070C0">
              <a:alpha val="1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BR</a:t>
            </a:r>
            <a:r>
              <a:rPr lang="en-US" sz="2400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52800" y="3962602"/>
            <a:ext cx="949431" cy="461665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BR</a:t>
            </a:r>
            <a:r>
              <a:rPr lang="en-US" sz="24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4800" y="5527357"/>
                <a:ext cx="43434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1.</a:t>
                </a:r>
                <a:r>
                  <a:rPr lang="en-US" sz="26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BR</a:t>
                </a:r>
                <a:r>
                  <a:rPr lang="en-US" sz="2600" b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→</a:t>
                </a:r>
                <a:r>
                  <a:rPr lang="en-US" sz="2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6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BR</a:t>
                </a:r>
                <a:r>
                  <a:rPr lang="en-US" sz="2600" b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2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&amp; solve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b="1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SupPr>
                      <m:e>
                        <m:r>
                          <a:rPr lang="en-US" sz="2600" b="1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𝒒</m:t>
                        </m:r>
                      </m:e>
                      <m:sub>
                        <m:r>
                          <a:rPr lang="en-US" sz="2600" b="1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𝟐</m:t>
                        </m:r>
                      </m:sub>
                      <m:sup>
                        <m:r>
                          <a:rPr lang="en-US" sz="2600" b="1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26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527357"/>
                <a:ext cx="4343400" cy="492443"/>
              </a:xfrm>
              <a:prstGeom prst="rect">
                <a:avLst/>
              </a:prstGeom>
              <a:blipFill rotWithShape="0">
                <a:blip r:embed="rId6"/>
                <a:stretch>
                  <a:fillRect l="-2525" t="-12346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04800" y="6136957"/>
                <a:ext cx="4191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2.</a:t>
                </a:r>
                <a:r>
                  <a:rPr lang="en-US" sz="2600" b="1" dirty="0" smtClean="0"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b="1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SupPr>
                      <m:e>
                        <m:r>
                          <a:rPr lang="en-US" sz="2600" b="1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𝒒</m:t>
                        </m:r>
                      </m:e>
                      <m:sub>
                        <m:r>
                          <a:rPr lang="en-US" sz="2600" b="1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𝟐</m:t>
                        </m:r>
                      </m:sub>
                      <m:sup>
                        <m:r>
                          <a:rPr lang="en-US" sz="2600" b="1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→</a:t>
                </a:r>
                <a:r>
                  <a:rPr lang="en-US" sz="2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6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BR</a:t>
                </a:r>
                <a:r>
                  <a:rPr lang="en-US" sz="2600" b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&amp; </a:t>
                </a:r>
                <a:r>
                  <a:rPr lang="en-US" sz="2600" dirty="0">
                    <a:latin typeface="Times New Roman" charset="0"/>
                    <a:ea typeface="Times New Roman" charset="0"/>
                    <a:cs typeface="Times New Roman" charset="0"/>
                  </a:rPr>
                  <a:t>solve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b="1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SupPr>
                      <m:e>
                        <m:r>
                          <a:rPr lang="en-US" sz="2600" b="1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𝒒</m:t>
                        </m:r>
                      </m:e>
                      <m:sub>
                        <m:r>
                          <a:rPr lang="en-US" sz="2600" b="1" i="1" smtClean="0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𝟏</m:t>
                        </m:r>
                      </m:sub>
                      <m:sup>
                        <m:r>
                          <a:rPr lang="en-US" sz="2600" b="1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26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136957"/>
                <a:ext cx="4191000" cy="492443"/>
              </a:xfrm>
              <a:prstGeom prst="rect">
                <a:avLst/>
              </a:prstGeom>
              <a:blipFill rotWithShape="0">
                <a:blip r:embed="rId7"/>
                <a:stretch>
                  <a:fillRect l="-2616" t="-12346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228600" y="4849724"/>
            <a:ext cx="4073631" cy="4924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smtClean="0">
                <a:latin typeface="Times New Roman" charset="0"/>
                <a:ea typeface="Times New Roman" charset="0"/>
                <a:cs typeface="Times New Roman" charset="0"/>
              </a:rPr>
              <a:t>How to solve the system?</a:t>
            </a:r>
            <a:endParaRPr lang="en-US" sz="2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648200" y="2438400"/>
            <a:ext cx="381000" cy="2133600"/>
          </a:xfrm>
          <a:prstGeom prst="rightBrace">
            <a:avLst/>
          </a:prstGeom>
          <a:noFill/>
          <a:ln w="381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410200" y="2579456"/>
                <a:ext cx="2878929" cy="751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3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579456"/>
                <a:ext cx="2878929" cy="75174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410200" y="3721152"/>
                <a:ext cx="2886367" cy="751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3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721152"/>
                <a:ext cx="2886367" cy="75174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05400" y="4953000"/>
                <a:ext cx="14169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↑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⟹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953000"/>
                <a:ext cx="141699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724" t="-146667" r="-3879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105400" y="5376812"/>
                <a:ext cx="14268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↑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⟹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5376812"/>
                <a:ext cx="142686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709" t="-144444" r="-3419" b="-18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 rot="20960290">
            <a:off x="6747301" y="4855629"/>
            <a:ext cx="2034543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Own cost </a:t>
            </a:r>
            <a:r>
              <a:rPr lang="en-US" sz="1600" b="1" i="1" u="sng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reduces</a:t>
            </a:r>
            <a:r>
              <a:rPr lang="en-US" sz="1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own market </a:t>
            </a:r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share!</a:t>
            </a:r>
            <a:endParaRPr lang="en-US" sz="1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05400" y="5928589"/>
                <a:ext cx="14223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↑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⟹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5928589"/>
                <a:ext cx="142231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717" t="-146667" r="-3433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05400" y="6352401"/>
                <a:ext cx="14215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↑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⟹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6352401"/>
                <a:ext cx="1421543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717" t="-141304" r="-3433" b="-17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 rot="20960290">
            <a:off x="6747301" y="5831218"/>
            <a:ext cx="2034543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Rival’s cost </a:t>
            </a:r>
            <a:r>
              <a:rPr lang="en-US" sz="1600" b="1" i="1" u="sng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increases</a:t>
            </a:r>
            <a:r>
              <a:rPr lang="en-US" sz="1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own market share</a:t>
            </a:r>
            <a:endParaRPr lang="en-US" sz="1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375169" y="2485134"/>
            <a:ext cx="3006831" cy="89665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75169" y="3657600"/>
            <a:ext cx="3006831" cy="896658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8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7" grpId="0" animBg="1"/>
      <p:bldP spid="48" grpId="0" animBg="1"/>
      <p:bldP spid="3" grpId="0"/>
      <p:bldP spid="49" grpId="0"/>
      <p:bldP spid="50" grpId="0" animBg="1"/>
      <p:bldP spid="5" grpId="0" animBg="1"/>
      <p:bldP spid="51" grpId="0"/>
      <p:bldP spid="52" grpId="0"/>
      <p:bldP spid="6" grpId="0"/>
      <p:bldP spid="54" grpId="0"/>
      <p:bldP spid="55" grpId="0" animBg="1"/>
      <p:bldP spid="56" grpId="0"/>
      <p:bldP spid="57" grpId="0"/>
      <p:bldP spid="58" grpId="0" animBg="1"/>
      <p:bldP spid="59" grpId="0" animBg="1"/>
      <p:bldP spid="6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3400" y="1001524"/>
                <a:ext cx="80772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Now assume that one firm has a higher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𝑀𝐶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than the other:</a:t>
                </a:r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001524"/>
                <a:ext cx="80772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3"/>
                <a:stretch>
                  <a:fillRect l="-302" t="-11111" r="-302" b="-30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80895" y="1600200"/>
                <a:ext cx="123739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895" y="1600200"/>
                <a:ext cx="1237390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876800" y="1600200"/>
                <a:ext cx="1829796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𝑚</m:t>
                      </m:r>
                      <m:r>
                        <a:rPr lang="en-US" sz="2600" b="0" i="1" smtClean="0">
                          <a:latin typeface="Cambria Math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600200"/>
                <a:ext cx="1829796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2171700" y="2250757"/>
            <a:ext cx="48006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Which firm produces more?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03315" y="3135760"/>
                <a:ext cx="2878929" cy="751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3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15" y="3135760"/>
                <a:ext cx="2878929" cy="75174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03315" y="4784726"/>
                <a:ext cx="2886367" cy="751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3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15" y="4784726"/>
                <a:ext cx="2886367" cy="75174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 rot="20805690">
            <a:off x="160014" y="2546317"/>
            <a:ext cx="1224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Optimal quantities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573916" y="3135760"/>
                <a:ext cx="2759858" cy="751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−2</m:t>
                          </m:r>
                          <m:r>
                            <a:rPr lang="en-US" sz="260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+</m:t>
                          </m:r>
                          <m:r>
                            <a:rPr lang="en-US" sz="260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+</m:t>
                          </m:r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3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916" y="3135760"/>
                <a:ext cx="2759858" cy="75174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333774" y="3160638"/>
                <a:ext cx="1894172" cy="726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sz="260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+</m:t>
                          </m:r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3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774" y="3160638"/>
                <a:ext cx="1894172" cy="72686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82244" y="4784726"/>
                <a:ext cx="3035575" cy="762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−2(</m:t>
                          </m:r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+</m:t>
                          </m:r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𝑥</m:t>
                          </m:r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)+</m:t>
                          </m:r>
                          <m:r>
                            <a:rPr lang="en-US" sz="260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3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244" y="4784726"/>
                <a:ext cx="3035575" cy="76219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629400" y="4788564"/>
                <a:ext cx="2078518" cy="751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𝑚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−2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3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788564"/>
                <a:ext cx="2078518" cy="75174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arallelogram 3"/>
          <p:cNvSpPr/>
          <p:nvPr/>
        </p:nvSpPr>
        <p:spPr>
          <a:xfrm rot="15489959">
            <a:off x="6617453" y="3031377"/>
            <a:ext cx="1208914" cy="1050200"/>
          </a:xfrm>
          <a:prstGeom prst="parallelogram">
            <a:avLst/>
          </a:pr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arallelogram 36"/>
          <p:cNvSpPr/>
          <p:nvPr/>
        </p:nvSpPr>
        <p:spPr>
          <a:xfrm rot="15489959">
            <a:off x="6861839" y="4752444"/>
            <a:ext cx="1208914" cy="995033"/>
          </a:xfrm>
          <a:prstGeom prst="parallelogram">
            <a:avLst/>
          </a:pr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 rot="20805690">
            <a:off x="6120401" y="4187847"/>
            <a:ext cx="13462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Same term!</a:t>
            </a:r>
            <a:endParaRPr lang="en-US" b="1" i="1" dirty="0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73915" y="2458442"/>
            <a:ext cx="554033" cy="598074"/>
            <a:chOff x="7673915" y="2458442"/>
            <a:chExt cx="554033" cy="598074"/>
          </a:xfrm>
        </p:grpSpPr>
        <p:sp>
          <p:nvSpPr>
            <p:cNvPr id="7" name="Right Brace 6"/>
            <p:cNvSpPr/>
            <p:nvPr/>
          </p:nvSpPr>
          <p:spPr>
            <a:xfrm rot="16200000">
              <a:off x="7812174" y="2640742"/>
              <a:ext cx="277515" cy="554033"/>
            </a:xfrm>
            <a:prstGeom prst="rightBrace">
              <a:avLst/>
            </a:prstGeom>
            <a:noFill/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736128" y="2458442"/>
                  <a:ext cx="4392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charset="0"/>
                          </a:rPr>
                          <m:t>&gt;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6128" y="2458442"/>
                  <a:ext cx="439223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9722" r="-12500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/>
          <p:cNvGrpSpPr/>
          <p:nvPr/>
        </p:nvGrpSpPr>
        <p:grpSpPr>
          <a:xfrm>
            <a:off x="7947263" y="4103405"/>
            <a:ext cx="760655" cy="598074"/>
            <a:chOff x="7673915" y="2458442"/>
            <a:chExt cx="554033" cy="598074"/>
          </a:xfrm>
        </p:grpSpPr>
        <p:sp>
          <p:nvSpPr>
            <p:cNvPr id="46" name="Right Brace 45"/>
            <p:cNvSpPr/>
            <p:nvPr/>
          </p:nvSpPr>
          <p:spPr>
            <a:xfrm rot="16200000">
              <a:off x="7812174" y="2640742"/>
              <a:ext cx="277515" cy="554033"/>
            </a:xfrm>
            <a:prstGeom prst="rightBrace">
              <a:avLst/>
            </a:prstGeom>
            <a:noFill/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7736128" y="2458442"/>
                  <a:ext cx="3199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&lt;</m:t>
                        </m:r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6128" y="2458442"/>
                  <a:ext cx="319914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722" r="-11111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946187" y="6019800"/>
                <a:ext cx="1251625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b="1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600" b="1" i="1" smtClean="0">
                              <a:latin typeface="Cambria Math" charset="0"/>
                            </a:rPr>
                            <m:t>𝒒</m:t>
                          </m:r>
                        </m:e>
                        <m:sub>
                          <m:r>
                            <a:rPr lang="en-US" sz="26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600" b="1" i="1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sz="2600" b="1" i="1" smtClean="0">
                          <a:latin typeface="Cambria Math" charset="0"/>
                        </a:rPr>
                        <m:t>&gt;</m:t>
                      </m:r>
                      <m:sSubSup>
                        <m:sSubSupPr>
                          <m:ctrlPr>
                            <a:rPr lang="en-US" sz="2600" b="1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600" b="1" i="1">
                              <a:latin typeface="Cambria Math" charset="0"/>
                            </a:rPr>
                            <m:t>𝒒</m:t>
                          </m:r>
                        </m:e>
                        <m:sub>
                          <m:r>
                            <a:rPr lang="en-US" sz="2600" b="1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600" b="1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600" b="1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187" y="6019800"/>
                <a:ext cx="1251625" cy="40011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 rot="20960290">
            <a:off x="1522819" y="5896689"/>
            <a:ext cx="203454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The low-cost firm produces </a:t>
            </a:r>
            <a:r>
              <a:rPr lang="en-US" b="1" i="1" u="sng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more</a:t>
            </a:r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02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1"/>
      <p:bldP spid="32" grpId="0"/>
      <p:bldP spid="33" grpId="0"/>
      <p:bldP spid="34" grpId="0"/>
      <p:bldP spid="35" grpId="0"/>
      <p:bldP spid="4" grpId="0" animBg="1"/>
      <p:bldP spid="37" grpId="0" animBg="1"/>
      <p:bldP spid="38" grpId="0" animBg="1"/>
      <p:bldP spid="61" grpId="0" animBg="1"/>
      <p:bldP spid="6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 (cont.)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81200" y="1001524"/>
            <a:ext cx="5181599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Which firm enjoys a higher profit?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053341" y="1905000"/>
                <a:ext cx="35265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i="1">
                          <a:latin typeface="Cambria Math" charset="0"/>
                          <a:ea typeface="Georgia" charset="0"/>
                          <a:cs typeface="Georgia" charset="0"/>
                        </a:rPr>
                        <m:t>[</m:t>
                      </m:r>
                      <m:r>
                        <a:rPr lang="en-US" sz="2000" i="1">
                          <a:latin typeface="Cambria Math" charset="0"/>
                          <a:ea typeface="Georgia" charset="0"/>
                          <a:cs typeface="Georgia" charset="0"/>
                        </a:rPr>
                        <m:t>𝑎</m:t>
                      </m:r>
                      <m:r>
                        <a:rPr lang="en-US" sz="20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000" i="1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sSubSup>
                        <m:sSub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sz="20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000" i="1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sSubSup>
                        <m:sSub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sz="2000" i="1">
                          <a:latin typeface="Cambria Math" charset="0"/>
                          <a:ea typeface="Georgia" charset="0"/>
                          <a:cs typeface="Georgia" charset="0"/>
                        </a:rPr>
                        <m:t>]</m:t>
                      </m:r>
                      <m:sSubSup>
                        <m:sSub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sz="20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341" y="1905000"/>
                <a:ext cx="3526542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519" r="-173"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72000" y="1905000"/>
                <a:ext cx="290156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i="1">
                          <a:latin typeface="Cambria Math" charset="0"/>
                          <a:ea typeface="Georgia" charset="0"/>
                          <a:cs typeface="Georgia" charset="0"/>
                        </a:rPr>
                        <m:t>[</m:t>
                      </m:r>
                      <m:r>
                        <a:rPr lang="en-US" sz="2000" i="1">
                          <a:latin typeface="Cambria Math" charset="0"/>
                          <a:ea typeface="Georgia" charset="0"/>
                          <a:cs typeface="Georgia" charset="0"/>
                        </a:rPr>
                        <m:t>𝑎</m:t>
                      </m:r>
                      <m:r>
                        <a:rPr lang="en-US" sz="20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000" i="1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(</m:t>
                      </m:r>
                      <m:sSubSup>
                        <m:sSub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)</m:t>
                      </m:r>
                      <m:r>
                        <a:rPr lang="en-US" sz="20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𝑚</m:t>
                      </m:r>
                      <m:r>
                        <a:rPr lang="en-US" sz="2000" i="1">
                          <a:latin typeface="Cambria Math" charset="0"/>
                          <a:ea typeface="Georgia" charset="0"/>
                          <a:cs typeface="Georgia" charset="0"/>
                        </a:rPr>
                        <m:t>]</m:t>
                      </m:r>
                      <m:sSubSup>
                        <m:sSub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905000"/>
                <a:ext cx="2901564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210" r="-210"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404467" y="2438400"/>
                <a:ext cx="6069097" cy="586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mr-IN" sz="2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mr-IN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𝑎</m:t>
                                  </m:r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3</m:t>
                                  </m:r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mr-IN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𝑎</m:t>
                                  </m:r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−2</m:t>
                                  </m:r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3</m:t>
                                  </m:r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𝑚</m:t>
                          </m:r>
                        </m:e>
                      </m:d>
                      <m:d>
                        <m:d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  <m: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467" y="2438400"/>
                <a:ext cx="6069097" cy="586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 rot="21267568">
                <a:off x="371460" y="422188"/>
                <a:ext cx="1602490" cy="5031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67568">
                <a:off x="371460" y="422188"/>
                <a:ext cx="1602490" cy="50315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 rot="21242034">
                <a:off x="320012" y="1187807"/>
                <a:ext cx="1735283" cy="5203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42034">
                <a:off x="320012" y="1187807"/>
                <a:ext cx="1735283" cy="5203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404467" y="3268595"/>
                <a:ext cx="1790234" cy="617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mr-IN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9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467" y="3268595"/>
                <a:ext cx="1790234" cy="61760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053341" y="4275205"/>
                <a:ext cx="35265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i="1">
                          <a:latin typeface="Cambria Math" charset="0"/>
                          <a:ea typeface="Georgia" charset="0"/>
                          <a:cs typeface="Georgia" charset="0"/>
                        </a:rPr>
                        <m:t>[</m:t>
                      </m:r>
                      <m:r>
                        <a:rPr lang="en-US" sz="2000" i="1">
                          <a:latin typeface="Cambria Math" charset="0"/>
                          <a:ea typeface="Georgia" charset="0"/>
                          <a:cs typeface="Georgia" charset="0"/>
                        </a:rPr>
                        <m:t>𝑎</m:t>
                      </m:r>
                      <m:r>
                        <a:rPr lang="en-US" sz="20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000" i="1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sSubSup>
                        <m:sSub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sz="20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000" i="1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sSubSup>
                        <m:sSub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sz="2000" i="1">
                          <a:latin typeface="Cambria Math" charset="0"/>
                          <a:ea typeface="Georgia" charset="0"/>
                          <a:cs typeface="Georgia" charset="0"/>
                        </a:rPr>
                        <m:t>]</m:t>
                      </m:r>
                      <m:sSubSup>
                        <m:sSub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sz="20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341" y="4275205"/>
                <a:ext cx="3526542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692" r="-519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72000" y="4275205"/>
                <a:ext cx="33579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i="1">
                          <a:latin typeface="Cambria Math" charset="0"/>
                          <a:ea typeface="Georgia" charset="0"/>
                          <a:cs typeface="Georgia" charset="0"/>
                        </a:rPr>
                        <m:t>[</m:t>
                      </m:r>
                      <m:r>
                        <a:rPr lang="en-US" sz="2000" i="1">
                          <a:latin typeface="Cambria Math" charset="0"/>
                          <a:ea typeface="Georgia" charset="0"/>
                          <a:cs typeface="Georgia" charset="0"/>
                        </a:rPr>
                        <m:t>𝑎</m:t>
                      </m:r>
                      <m:r>
                        <a:rPr lang="en-US" sz="20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000" i="1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(</m:t>
                      </m:r>
                      <m:sSubSup>
                        <m:sSub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)</m:t>
                      </m:r>
                      <m:r>
                        <a:rPr lang="en-US" sz="20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𝑥</m:t>
                      </m:r>
                      <m:r>
                        <a:rPr lang="en-US" sz="2000" i="1">
                          <a:latin typeface="Cambria Math" charset="0"/>
                          <a:ea typeface="Georgia" charset="0"/>
                          <a:cs typeface="Georgia" charset="0"/>
                        </a:rPr>
                        <m:t>]</m:t>
                      </m:r>
                      <m:sSubSup>
                        <m:sSub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275205"/>
                <a:ext cx="3357907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181" r="-181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404467" y="4808605"/>
                <a:ext cx="6662145" cy="586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mr-IN" sz="2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mr-IN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𝑎</m:t>
                                  </m:r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3</m:t>
                                  </m:r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mr-IN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𝑎</m:t>
                                  </m:r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−2</m:t>
                                  </m:r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3</m:t>
                                  </m:r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𝑚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−2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467" y="4808605"/>
                <a:ext cx="6662145" cy="586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404467" y="5638800"/>
                <a:ext cx="1932901" cy="617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mr-IN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−2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9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467" y="5638800"/>
                <a:ext cx="1932901" cy="61760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/>
          <p:cNvSpPr/>
          <p:nvPr/>
        </p:nvSpPr>
        <p:spPr>
          <a:xfrm>
            <a:off x="2482959" y="3250466"/>
            <a:ext cx="488841" cy="399557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482959" y="5620671"/>
            <a:ext cx="641241" cy="399557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735539" y="5985538"/>
                <a:ext cx="1306127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𝝅</m:t>
                          </m:r>
                        </m:e>
                        <m:sub>
                          <m:r>
                            <a:rPr lang="en-US" sz="2600" b="1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sz="2600" b="1" i="1" smtClean="0">
                          <a:latin typeface="Cambria Math" charset="0"/>
                        </a:rPr>
                        <m:t>&gt;</m:t>
                      </m:r>
                      <m:sSub>
                        <m:sSubPr>
                          <m:ctrlPr>
                            <a:rPr lang="en-US" sz="26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𝝅</m:t>
                          </m:r>
                        </m:e>
                        <m:sub>
                          <m:r>
                            <a:rPr lang="en-US" sz="2600" b="1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600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539" y="5985538"/>
                <a:ext cx="1306127" cy="4001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 rot="21110644">
            <a:off x="6304683" y="5776208"/>
            <a:ext cx="233776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The low-cost firm enjoys a </a:t>
            </a:r>
            <a:r>
              <a:rPr lang="en-US" b="1" i="1" u="sng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higher</a:t>
            </a:r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profit!</a:t>
            </a:r>
            <a:endParaRPr lang="en-US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07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6" grpId="0"/>
      <p:bldP spid="39" grpId="0" animBg="1"/>
      <p:bldP spid="40" grpId="0" animBg="1"/>
      <p:bldP spid="41" grpId="0"/>
      <p:bldP spid="42" grpId="0"/>
      <p:bldP spid="43" grpId="0"/>
      <p:bldP spid="44" grpId="0"/>
      <p:bldP spid="47" grpId="0"/>
      <p:bldP spid="48" grpId="0" animBg="1"/>
      <p:bldP spid="49" grpId="0" animBg="1"/>
      <p:bldP spid="50" grpId="0" animBg="1"/>
      <p:bldP spid="5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Graphical Analysis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rot="10800000">
            <a:off x="4024454" y="1447801"/>
            <a:ext cx="0" cy="457200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16200000">
            <a:off x="6310453" y="3733801"/>
            <a:ext cx="0" cy="457200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585976" y="5799695"/>
                <a:ext cx="4713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976" y="5799695"/>
                <a:ext cx="47134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790531" y="1066800"/>
                <a:ext cx="476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531" y="1066800"/>
                <a:ext cx="47666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4024452" y="1969533"/>
            <a:ext cx="2286001" cy="4050267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918235" y="5980658"/>
                <a:ext cx="773289" cy="724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60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sz="1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Georgia" charset="0"/>
                  <a:ea typeface="Georgia" charset="0"/>
                  <a:cs typeface="Georgia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235" y="5980658"/>
                <a:ext cx="773289" cy="7249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4478186" y="2143493"/>
            <a:ext cx="703414" cy="461665"/>
          </a:xfrm>
          <a:prstGeom prst="rect">
            <a:avLst/>
          </a:prstGeom>
          <a:solidFill>
            <a:srgbClr val="0070C0">
              <a:alpha val="10000"/>
            </a:srgbClr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i="1" dirty="0" smtClean="0">
                <a:latin typeface="Times New Roman" charset="0"/>
                <a:ea typeface="Times New Roman" charset="0"/>
                <a:cs typeface="Times New Roman" charset="0"/>
              </a:rPr>
              <a:t>BR</a:t>
            </a:r>
            <a:r>
              <a:rPr lang="en-US" sz="1600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6700" y="838200"/>
            <a:ext cx="2971800" cy="4580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i="1" dirty="0" smtClean="0">
                <a:latin typeface="Times New Roman" charset="0"/>
                <a:ea typeface="Times New Roman" charset="0"/>
                <a:cs typeface="Times New Roman" charset="0"/>
              </a:rPr>
              <a:t>Assume for simplicity </a:t>
            </a:r>
            <a:r>
              <a:rPr lang="en-US" b="1" i="1" smtClean="0">
                <a:latin typeface="Times New Roman" charset="0"/>
                <a:ea typeface="Times New Roman" charset="0"/>
                <a:cs typeface="Times New Roman" charset="0"/>
              </a:rPr>
              <a:t>that:</a:t>
            </a:r>
            <a:endParaRPr lang="en-US" b="1" i="1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024451" y="3733801"/>
            <a:ext cx="3976549" cy="2285998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75210" y="5124813"/>
            <a:ext cx="692130" cy="461665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i="1" dirty="0" smtClean="0">
                <a:latin typeface="Times New Roman" charset="0"/>
                <a:ea typeface="Times New Roman" charset="0"/>
                <a:cs typeface="Times New Roman" charset="0"/>
              </a:rPr>
              <a:t>BR</a:t>
            </a:r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4746955" y="3885478"/>
            <a:ext cx="0" cy="1436450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96261" y="4581861"/>
            <a:ext cx="0" cy="1436450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429922" y="4515522"/>
            <a:ext cx="132678" cy="13267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562599" y="4195743"/>
            <a:ext cx="2095997" cy="4174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Cournot</a:t>
            </a:r>
            <a:r>
              <a:rPr lang="en-US" sz="1600" b="1" i="1" dirty="0" smtClean="0">
                <a:latin typeface="Times New Roman" charset="0"/>
                <a:ea typeface="Times New Roman" charset="0"/>
                <a:cs typeface="Times New Roman" charset="0"/>
              </a:rPr>
              <a:t> equilibrium</a:t>
            </a:r>
            <a:endParaRPr lang="en-US" sz="1600" b="1" i="1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5266384" y="5943600"/>
                <a:ext cx="4318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latin typeface="Georgia" charset="0"/>
                  <a:ea typeface="Georgia" charset="0"/>
                  <a:cs typeface="Georgia" charset="0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384" y="5943600"/>
                <a:ext cx="431849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620794" y="4364376"/>
                <a:ext cx="4360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latin typeface="Georgia" charset="0"/>
                  <a:ea typeface="Georgia" charset="0"/>
                  <a:cs typeface="Georgia" charset="0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794" y="4364376"/>
                <a:ext cx="436080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24241" y="1400138"/>
                <a:ext cx="14620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41" y="1400138"/>
                <a:ext cx="1462067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250" r="-125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 rot="20805690">
                <a:off x="97337" y="1359281"/>
                <a:ext cx="1061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Same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𝑀𝐶</m:t>
                    </m:r>
                  </m:oMath>
                </a14:m>
                <a:r>
                  <a:rPr lang="en-US" sz="14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!</a:t>
                </a:r>
                <a:endParaRPr lang="en-US" sz="1400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05690">
                <a:off x="97337" y="1359281"/>
                <a:ext cx="1061486" cy="307777"/>
              </a:xfrm>
              <a:prstGeom prst="rect">
                <a:avLst/>
              </a:prstGeom>
              <a:blipFill rotWithShape="0">
                <a:blip r:embed="rId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79082" y="2522087"/>
                <a:ext cx="186589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</m:den>
                      </m:f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82" y="2522087"/>
                <a:ext cx="1865895" cy="52039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79082" y="4879433"/>
                <a:ext cx="186589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</m:den>
                      </m:f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82" y="4879433"/>
                <a:ext cx="1865895" cy="52039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279082" y="1930875"/>
            <a:ext cx="2959418" cy="458074"/>
          </a:xfrm>
          <a:prstGeom prst="rect">
            <a:avLst/>
          </a:prstGeom>
          <a:solidFill>
            <a:srgbClr val="0070C0">
              <a:alpha val="10000"/>
            </a:srgbClr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dirty="0" smtClean="0">
                <a:latin typeface="Times New Roman" charset="0"/>
                <a:ea typeface="Times New Roman" charset="0"/>
                <a:cs typeface="Times New Roman" charset="0"/>
              </a:rPr>
              <a:t>From BR</a:t>
            </a:r>
            <a:r>
              <a:rPr lang="en-US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b="1" i="1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79082" y="3124200"/>
                <a:ext cx="892937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82" y="3124200"/>
                <a:ext cx="892937" cy="50783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279082" y="3658469"/>
                <a:ext cx="898259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82" y="3658469"/>
                <a:ext cx="898259" cy="50783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279082" y="4283205"/>
            <a:ext cx="2959418" cy="45807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dirty="0" smtClean="0">
                <a:latin typeface="Times New Roman" charset="0"/>
                <a:ea typeface="Times New Roman" charset="0"/>
                <a:cs typeface="Times New Roman" charset="0"/>
              </a:rPr>
              <a:t>From BR</a:t>
            </a:r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b="1" i="1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279082" y="5476530"/>
                <a:ext cx="892937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82" y="5476530"/>
                <a:ext cx="892937" cy="50783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279082" y="6010799"/>
                <a:ext cx="898259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82" y="6010799"/>
                <a:ext cx="898259" cy="50783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 rot="20805690">
            <a:off x="2112433" y="2584631"/>
            <a:ext cx="768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Linear</a:t>
            </a:r>
            <a:endParaRPr lang="en-US" sz="14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rot="20805690">
            <a:off x="2112433" y="4926765"/>
            <a:ext cx="768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Linear</a:t>
            </a:r>
            <a:endParaRPr lang="en-US" sz="14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961811" y="3124200"/>
                <a:ext cx="2150460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𝑎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𝑚</m:t>
                      </m:r>
                      <m:r>
                        <a:rPr lang="en-US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)/</m:t>
                      </m:r>
                      <m:r>
                        <a:rPr lang="en-US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811" y="3124200"/>
                <a:ext cx="2150460" cy="507831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961810" y="3658469"/>
                <a:ext cx="2273379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𝑎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𝑚</m:t>
                      </m:r>
                      <m:r>
                        <a:rPr lang="en-US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)/2</m:t>
                      </m:r>
                      <m:r>
                        <a:rPr lang="en-US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810" y="3658469"/>
                <a:ext cx="2273379" cy="507831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961810" y="5476530"/>
                <a:ext cx="2278701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𝑎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𝑚</m:t>
                      </m:r>
                      <m:r>
                        <a:rPr lang="en-US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)/2</m:t>
                      </m:r>
                      <m:r>
                        <a:rPr lang="en-US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810" y="5476530"/>
                <a:ext cx="2278701" cy="507831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961811" y="6010799"/>
                <a:ext cx="2145138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𝑎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𝑚</m:t>
                      </m:r>
                      <m:r>
                        <a:rPr lang="en-US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)/</m:t>
                      </m:r>
                      <m:r>
                        <a:rPr lang="en-US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811" y="6010799"/>
                <a:ext cx="2145138" cy="507831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3251657" y="1600200"/>
                <a:ext cx="773289" cy="724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60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sz="1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Georgia" charset="0"/>
                  <a:ea typeface="Georgia" charset="0"/>
                  <a:cs typeface="Georgia" charset="0"/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657" y="1600200"/>
                <a:ext cx="773289" cy="72494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/>
          <p:cNvSpPr>
            <a:spLocks noChangeAspect="1"/>
          </p:cNvSpPr>
          <p:nvPr/>
        </p:nvSpPr>
        <p:spPr>
          <a:xfrm>
            <a:off x="3968496" y="1947672"/>
            <a:ext cx="109728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6236208" y="5971032"/>
            <a:ext cx="109728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3251657" y="3321185"/>
                <a:ext cx="773289" cy="724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60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sz="1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Georgia" charset="0"/>
                  <a:ea typeface="Georgia" charset="0"/>
                  <a:cs typeface="Georgia" charset="0"/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657" y="3321185"/>
                <a:ext cx="773289" cy="72494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/>
          <p:cNvSpPr>
            <a:spLocks noChangeAspect="1"/>
          </p:cNvSpPr>
          <p:nvPr/>
        </p:nvSpPr>
        <p:spPr>
          <a:xfrm>
            <a:off x="3968496" y="3678935"/>
            <a:ext cx="109728" cy="109728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7633654" y="5980658"/>
                <a:ext cx="773289" cy="724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60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sz="1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Georgia" charset="0"/>
                  <a:ea typeface="Georgia" charset="0"/>
                  <a:cs typeface="Georgia" charset="0"/>
                </a:endParaRP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654" y="5980658"/>
                <a:ext cx="773289" cy="72494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/>
          <p:cNvSpPr>
            <a:spLocks noChangeAspect="1"/>
          </p:cNvSpPr>
          <p:nvPr/>
        </p:nvSpPr>
        <p:spPr>
          <a:xfrm>
            <a:off x="7918689" y="5971032"/>
            <a:ext cx="109728" cy="109728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3968496" y="4547087"/>
            <a:ext cx="109728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5443261" y="5971032"/>
            <a:ext cx="109728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3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  <p:bldP spid="22" grpId="0" animBg="1"/>
      <p:bldP spid="26" grpId="0" animBg="1"/>
      <p:bldP spid="27" grpId="0"/>
      <p:bldP spid="28" grpId="0"/>
      <p:bldP spid="29" grpId="0"/>
      <p:bldP spid="2" grpId="0"/>
      <p:bldP spid="36" grpId="1"/>
      <p:bldP spid="39" grpId="0"/>
      <p:bldP spid="40" grpId="0"/>
      <p:bldP spid="41" grpId="0" animBg="1"/>
      <p:bldP spid="35" grpId="0"/>
      <p:bldP spid="43" grpId="0"/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42" grpId="0" animBg="1"/>
      <p:bldP spid="56" grpId="0" animBg="1"/>
      <p:bldP spid="57" grpId="0"/>
      <p:bldP spid="58" grpId="0" animBg="1"/>
      <p:bldP spid="59" grpId="0"/>
      <p:bldP spid="60" grpId="0" animBg="1"/>
      <p:bldP spid="61" grpId="0" animBg="1"/>
      <p:bldP spid="6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28600" y="457200"/>
            <a:ext cx="2209800" cy="24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The Nature of Firms</a:t>
            </a:r>
            <a:endParaRPr lang="en-US" b="1" i="1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2000" y="1028458"/>
            <a:ext cx="1143000" cy="6096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Production</a:t>
            </a:r>
          </a:p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6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00" y="2019300"/>
            <a:ext cx="1143000" cy="6096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Costs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7</a:t>
            </a:r>
          </a:p>
        </p:txBody>
      </p:sp>
      <p:cxnSp>
        <p:nvCxnSpPr>
          <p:cNvPr id="33" name="Straight Arrow Connector 32"/>
          <p:cNvCxnSpPr>
            <a:stCxn id="30" idx="2"/>
            <a:endCxn id="32" idx="0"/>
          </p:cNvCxnSpPr>
          <p:nvPr/>
        </p:nvCxnSpPr>
        <p:spPr>
          <a:xfrm>
            <a:off x="1333500" y="1638058"/>
            <a:ext cx="0" cy="381242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743200" y="1447800"/>
            <a:ext cx="2286000" cy="381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Competitive Markets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302000" y="1905000"/>
            <a:ext cx="1219200" cy="838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Perfect Competition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8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263900" y="3086100"/>
            <a:ext cx="1295400" cy="838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Properties of Competition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9</a:t>
            </a:r>
          </a:p>
        </p:txBody>
      </p:sp>
      <p:cxnSp>
        <p:nvCxnSpPr>
          <p:cNvPr id="41" name="Straight Arrow Connector 40"/>
          <p:cNvCxnSpPr>
            <a:stCxn id="39" idx="2"/>
            <a:endCxn id="40" idx="0"/>
          </p:cNvCxnSpPr>
          <p:nvPr/>
        </p:nvCxnSpPr>
        <p:spPr>
          <a:xfrm>
            <a:off x="3911600" y="2743200"/>
            <a:ext cx="0" cy="3429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276600" y="4267200"/>
            <a:ext cx="1295400" cy="838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General Equilibrium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28600" y="3276600"/>
            <a:ext cx="22098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Consumer Behavior</a:t>
            </a:r>
            <a:endParaRPr lang="en-US" b="1" i="1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42950" y="3733800"/>
            <a:ext cx="1198536" cy="838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Consumer’s Choice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3</a:t>
            </a:r>
          </a:p>
        </p:txBody>
      </p:sp>
      <p:cxnSp>
        <p:nvCxnSpPr>
          <p:cNvPr id="38" name="Straight Arrow Connector 37"/>
          <p:cNvCxnSpPr>
            <a:stCxn id="40" idx="1"/>
            <a:endCxn id="47" idx="3"/>
          </p:cNvCxnSpPr>
          <p:nvPr/>
        </p:nvCxnSpPr>
        <p:spPr>
          <a:xfrm flipH="1">
            <a:off x="1941486" y="3505200"/>
            <a:ext cx="1322414" cy="6477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3"/>
            <a:endCxn id="39" idx="1"/>
          </p:cNvCxnSpPr>
          <p:nvPr/>
        </p:nvCxnSpPr>
        <p:spPr>
          <a:xfrm>
            <a:off x="1905000" y="2324100"/>
            <a:ext cx="13970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3"/>
            <a:endCxn id="42" idx="1"/>
          </p:cNvCxnSpPr>
          <p:nvPr/>
        </p:nvCxnSpPr>
        <p:spPr>
          <a:xfrm>
            <a:off x="1941486" y="4152900"/>
            <a:ext cx="1335114" cy="5334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334000" y="1447800"/>
            <a:ext cx="2057400" cy="381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Market Power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715000" y="1905000"/>
            <a:ext cx="1257300" cy="838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Monopoly &amp; Monopsony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11</a:t>
            </a:r>
          </a:p>
        </p:txBody>
      </p:sp>
      <p:cxnSp>
        <p:nvCxnSpPr>
          <p:cNvPr id="76" name="Straight Arrow Connector 75"/>
          <p:cNvCxnSpPr>
            <a:stCxn id="42" idx="3"/>
            <a:endCxn id="63" idx="1"/>
          </p:cNvCxnSpPr>
          <p:nvPr/>
        </p:nvCxnSpPr>
        <p:spPr>
          <a:xfrm flipV="1">
            <a:off x="4572000" y="2324100"/>
            <a:ext cx="1143000" cy="23622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715000" y="3086100"/>
            <a:ext cx="1257300" cy="838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Pricing &amp; Advertising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12</a:t>
            </a:r>
          </a:p>
        </p:txBody>
      </p:sp>
      <p:cxnSp>
        <p:nvCxnSpPr>
          <p:cNvPr id="84" name="Straight Arrow Connector 83"/>
          <p:cNvCxnSpPr>
            <a:stCxn id="63" idx="2"/>
            <a:endCxn id="81" idx="0"/>
          </p:cNvCxnSpPr>
          <p:nvPr/>
        </p:nvCxnSpPr>
        <p:spPr>
          <a:xfrm>
            <a:off x="6343650" y="2743200"/>
            <a:ext cx="0" cy="3429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620000" y="3657600"/>
            <a:ext cx="1295400" cy="838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Game Theory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13</a:t>
            </a:r>
          </a:p>
        </p:txBody>
      </p:sp>
      <p:cxnSp>
        <p:nvCxnSpPr>
          <p:cNvPr id="88" name="Straight Arrow Connector 87"/>
          <p:cNvCxnSpPr>
            <a:stCxn id="81" idx="3"/>
            <a:endCxn id="87" idx="1"/>
          </p:cNvCxnSpPr>
          <p:nvPr/>
        </p:nvCxnSpPr>
        <p:spPr>
          <a:xfrm>
            <a:off x="6972300" y="3505200"/>
            <a:ext cx="647700" cy="5715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715000" y="4267200"/>
            <a:ext cx="1257300" cy="838200"/>
          </a:xfrm>
          <a:prstGeom prst="rect">
            <a:avLst/>
          </a:prstGeom>
          <a:noFill/>
          <a:ln w="50800">
            <a:solidFill>
              <a:srgbClr val="C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Oligopoly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Ch. 14</a:t>
            </a:r>
          </a:p>
        </p:txBody>
      </p:sp>
      <p:cxnSp>
        <p:nvCxnSpPr>
          <p:cNvPr id="94" name="Straight Arrow Connector 93"/>
          <p:cNvCxnSpPr>
            <a:stCxn id="87" idx="1"/>
            <a:endCxn id="93" idx="3"/>
          </p:cNvCxnSpPr>
          <p:nvPr/>
        </p:nvCxnSpPr>
        <p:spPr>
          <a:xfrm flipH="1">
            <a:off x="6972300" y="4076700"/>
            <a:ext cx="647700" cy="6096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4597400" y="5715000"/>
            <a:ext cx="12573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Factor Markets</a:t>
            </a:r>
            <a:endParaRPr lang="en-US" sz="16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</a:t>
            </a:r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15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5" name="Straight Arrow Connector 104"/>
          <p:cNvCxnSpPr>
            <a:stCxn id="93" idx="2"/>
            <a:endCxn id="100" idx="0"/>
          </p:cNvCxnSpPr>
          <p:nvPr/>
        </p:nvCxnSpPr>
        <p:spPr>
          <a:xfrm flipH="1">
            <a:off x="5226050" y="5105400"/>
            <a:ext cx="1117600" cy="6096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656418" y="4876800"/>
            <a:ext cx="13716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Choice under </a:t>
            </a:r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Uncertainty</a:t>
            </a:r>
          </a:p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16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7" name="Straight Arrow Connector 106"/>
          <p:cNvCxnSpPr>
            <a:stCxn id="100" idx="1"/>
            <a:endCxn id="106" idx="3"/>
          </p:cNvCxnSpPr>
          <p:nvPr/>
        </p:nvCxnSpPr>
        <p:spPr>
          <a:xfrm flipH="1" flipV="1">
            <a:off x="2028018" y="5295900"/>
            <a:ext cx="2569382" cy="8382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854700" y="5715000"/>
            <a:ext cx="2451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>
              <a:buFont typeface="Arial" charset="0"/>
              <a:buChar char="•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Labor market</a:t>
            </a:r>
          </a:p>
          <a:p>
            <a:pPr marL="165100" indent="-165100">
              <a:buFont typeface="Arial" charset="0"/>
              <a:buChar char="•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Capital market</a:t>
            </a:r>
          </a:p>
          <a:p>
            <a:pPr marL="165100" indent="-165100">
              <a:buFont typeface="Arial" charset="0"/>
              <a:buChar char="•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Exhaustible resources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733480" y="990600"/>
            <a:ext cx="2305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Ideal Market Structure!</a:t>
            </a:r>
            <a:endParaRPr lang="en-US" sz="1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190930" y="990600"/>
            <a:ext cx="2305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More Realistic Markets!</a:t>
            </a:r>
            <a:endParaRPr lang="en-US" sz="1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85880" y="228600"/>
            <a:ext cx="4276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latin typeface="Times New Roman" charset="0"/>
                <a:ea typeface="Times New Roman" charset="0"/>
                <a:cs typeface="Times New Roman" charset="0"/>
              </a:rPr>
              <a:t>Where are we?</a:t>
            </a:r>
            <a:endParaRPr lang="en-US" sz="28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93571" y="783163"/>
            <a:ext cx="38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solidFill>
                  <a:srgbClr val="00B050"/>
                </a:solidFill>
              </a:rPr>
              <a:t>✓</a:t>
            </a:r>
            <a:endParaRPr lang="en-US" sz="260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93571" y="1755215"/>
            <a:ext cx="38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solidFill>
                  <a:srgbClr val="00B050"/>
                </a:solidFill>
              </a:rPr>
              <a:t>✓</a:t>
            </a:r>
            <a:endParaRPr lang="en-US" sz="260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33900" y="1676400"/>
            <a:ext cx="38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solidFill>
                  <a:srgbClr val="00B050"/>
                </a:solidFill>
              </a:rPr>
              <a:t>✓</a:t>
            </a:r>
            <a:endParaRPr lang="en-US" sz="260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33900" y="2860357"/>
            <a:ext cx="38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solidFill>
                  <a:srgbClr val="00B050"/>
                </a:solidFill>
              </a:rPr>
              <a:t>✓</a:t>
            </a:r>
            <a:endParaRPr lang="en-US" sz="2600">
              <a:solidFill>
                <a:srgbClr val="00B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93571" y="3505200"/>
            <a:ext cx="38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solidFill>
                  <a:srgbClr val="00B050"/>
                </a:solidFill>
              </a:rPr>
              <a:t>✓</a:t>
            </a:r>
            <a:endParaRPr lang="en-US" sz="2600">
              <a:solidFill>
                <a:srgbClr val="00B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33900" y="3997643"/>
            <a:ext cx="38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solidFill>
                  <a:srgbClr val="00B050"/>
                </a:solidFill>
              </a:rPr>
              <a:t>✓</a:t>
            </a:r>
            <a:endParaRPr lang="en-US" sz="260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72300" y="1676400"/>
            <a:ext cx="38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solidFill>
                  <a:srgbClr val="00B050"/>
                </a:solidFill>
              </a:rPr>
              <a:t>✓</a:t>
            </a:r>
            <a:endParaRPr lang="en-US" sz="260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972300" y="2860357"/>
            <a:ext cx="38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solidFill>
                  <a:srgbClr val="00B050"/>
                </a:solidFill>
              </a:rPr>
              <a:t>✓</a:t>
            </a:r>
            <a:endParaRPr lang="en-US" sz="26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58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Model Setup With Many Firms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57287" y="1143000"/>
                <a:ext cx="6829425" cy="4572000"/>
              </a:xfrm>
            </p:spPr>
            <p:txBody>
              <a:bodyPr rIns="91440"/>
              <a:lstStyle/>
              <a:p>
                <a:pPr>
                  <a:lnSpc>
                    <a:spcPct val="150000"/>
                  </a:lnSpc>
                </a:pP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Fixed number of firms: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𝒏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&gt;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𝟐</m:t>
                    </m:r>
                  </m:oMath>
                </a14:m>
                <a:endParaRPr lang="en-US" sz="2600" b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Quantities chosen: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,</m:t>
                    </m:r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sz="2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,…,</m:t>
                    </m:r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sz="2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Total production: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𝑄</m:t>
                    </m:r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sz="2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+</m:t>
                    </m:r>
                    <m:r>
                      <a:rPr lang="en-US" sz="2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⋯+</m:t>
                    </m:r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sz="2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Production cost: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𝐶</m:t>
                        </m:r>
                      </m:e>
                      <m:sub>
                        <m:r>
                          <a:rPr lang="en-US" sz="2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,</m:t>
                    </m:r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𝐶</m:t>
                        </m:r>
                      </m:e>
                      <m:sub>
                        <m: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6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,…,</m:t>
                    </m:r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𝐶</m:t>
                        </m:r>
                      </m:e>
                      <m:sub>
                        <m: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6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Market demand: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𝑝</m:t>
                    </m:r>
                    <m:d>
                      <m:dPr>
                        <m:ctrlPr>
                          <a:rPr lang="en-US" sz="2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𝑄</m:t>
                        </m:r>
                      </m:e>
                    </m:d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𝑝</m:t>
                    </m:r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(</m:t>
                    </m:r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  <m:r>
                      <a:rPr lang="en-US" sz="26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  <m:r>
                      <a:rPr lang="en-US" sz="26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+</m:t>
                    </m:r>
                    <m:r>
                      <a:rPr lang="en-US" sz="2600" i="1">
                        <a:latin typeface="Cambria Math" charset="0"/>
                        <a:ea typeface="Cambria Math" charset="0"/>
                        <a:cs typeface="Cambria Math" charset="0"/>
                      </a:rPr>
                      <m:t>⋯+</m:t>
                    </m:r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𝑛</m:t>
                        </m:r>
                      </m:sub>
                    </m:sSub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)</m:t>
                    </m:r>
                  </m:oMath>
                </a14:m>
                <a:endParaRPr lang="en-US" sz="2600" b="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000" b="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Profit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𝑖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sz="26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𝑝</m:t>
                    </m:r>
                    <m:d>
                      <m:d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6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6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6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+</m:t>
                        </m:r>
                        <m:r>
                          <a:rPr lang="en-US" sz="2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⋯+</m:t>
                        </m:r>
                        <m:sSub>
                          <m:sSubPr>
                            <m:ctrlPr>
                              <a:rPr lang="en-US" sz="26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6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−</m:t>
                    </m:r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𝐶</m:t>
                        </m:r>
                      </m:e>
                      <m:sub>
                        <m: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7287" y="1143000"/>
                <a:ext cx="6829425" cy="4572000"/>
              </a:xfrm>
              <a:blipFill rotWithShape="0">
                <a:blip r:embed="rId3"/>
                <a:stretch>
                  <a:fillRect l="-2768" b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 rot="21170812">
                <a:off x="2374344" y="4728766"/>
                <a:ext cx="1311320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𝑖</m:t>
                      </m:r>
                      <m:r>
                        <a:rPr lang="en-US" b="0" i="1" smtClean="0">
                          <a:latin typeface="Cambria Math" charset="0"/>
                        </a:rPr>
                        <m:t>=1, 2,…,</m:t>
                      </m:r>
                      <m:r>
                        <a:rPr lang="en-U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70812">
                <a:off x="2374344" y="4728766"/>
                <a:ext cx="131132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727" r="-1364"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33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Firms’ Problem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1475" y="1066800"/>
                <a:ext cx="840105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Firm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𝑖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maximizes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by choosing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taking other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𝑞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 as given:</a:t>
                </a:r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" y="1066800"/>
                <a:ext cx="8401050" cy="492443"/>
              </a:xfrm>
              <a:prstGeom prst="rect">
                <a:avLst/>
              </a:prstGeom>
              <a:blipFill rotWithShape="0">
                <a:blip r:embed="rId3"/>
                <a:stretch>
                  <a:fillRect l="-726" t="-11111" r="-726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46973" y="1752600"/>
                <a:ext cx="6050054" cy="575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sz="260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260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2600" i="0" smtClean="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>
                        <a:rPr lang="en-US" sz="2600" i="1">
                          <a:latin typeface="Cambria Math" charset="0"/>
                          <a:ea typeface="Georgia" charset="0"/>
                          <a:cs typeface="Georgia" charset="0"/>
                        </a:rPr>
                        <m:t>𝑝</m:t>
                      </m:r>
                      <m:d>
                        <m:d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+</m:t>
                          </m:r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𝑖</m:t>
                          </m:r>
                        </m:sub>
                      </m:sSub>
                      <m:r>
                        <a:rPr lang="en-US" sz="26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𝐶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𝑖</m:t>
                          </m:r>
                        </m:sub>
                      </m:sSub>
                      <m:r>
                        <a:rPr lang="en-US" sz="2600" i="1">
                          <a:latin typeface="Cambria Math" charset="0"/>
                          <a:ea typeface="Georgia" charset="0"/>
                          <a:cs typeface="Georgia" charset="0"/>
                        </a:rPr>
                        <m:t>(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𝑖</m:t>
                          </m:r>
                        </m:sub>
                      </m:sSub>
                      <m:r>
                        <a:rPr lang="en-US" sz="2600" i="1">
                          <a:latin typeface="Cambria Math" charset="0"/>
                          <a:ea typeface="Georgia" charset="0"/>
                          <a:cs typeface="Georgia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973" y="1752600"/>
                <a:ext cx="6050054" cy="5755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696811" y="2514600"/>
            <a:ext cx="17503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Solution</a:t>
            </a:r>
            <a:endParaRPr lang="en-US" sz="2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1000" y="3142592"/>
                <a:ext cx="1249766" cy="8282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6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260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mr-IN" sz="260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6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142592"/>
                <a:ext cx="1249766" cy="82824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 rot="20805690">
                <a:off x="188143" y="2384441"/>
                <a:ext cx="135488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Marginal profits of Firm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𝑖</m:t>
                    </m:r>
                  </m:oMath>
                </a14:m>
                <a:r>
                  <a:rPr lang="en-US" sz="14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equal to zero!</a:t>
                </a:r>
                <a:endParaRPr lang="en-US" sz="1400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05690">
                <a:off x="188143" y="2384441"/>
                <a:ext cx="1354884" cy="738664"/>
              </a:xfrm>
              <a:prstGeom prst="rect">
                <a:avLst/>
              </a:prstGeom>
              <a:blipFill rotWithShape="0">
                <a:blip r:embed="rId6"/>
                <a:stretch>
                  <a:fillRect l="-813" t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30766" y="3142592"/>
                <a:ext cx="4113627" cy="8282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60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𝑝</m:t>
                      </m:r>
                      <m:d>
                        <m:d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𝑄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mr-IN" sz="2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mr-IN" sz="2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𝜕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num>
                        <m:den>
                          <m:r>
                            <a:rPr lang="mr-IN" sz="2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f>
                        <m:fPr>
                          <m:ctrlPr>
                            <a:rPr lang="mr-IN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=0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766" y="3142592"/>
                <a:ext cx="4113627" cy="82824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 rot="21170812">
                <a:off x="223510" y="1844741"/>
                <a:ext cx="1311320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𝑖</m:t>
                      </m:r>
                      <m:r>
                        <a:rPr lang="en-US" b="0" i="1" smtClean="0">
                          <a:latin typeface="Cambria Math" charset="0"/>
                        </a:rPr>
                        <m:t>=1, 2,…,</m:t>
                      </m:r>
                      <m:r>
                        <a:rPr lang="en-U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70812">
                <a:off x="223510" y="1844741"/>
                <a:ext cx="131132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727" r="-1364"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30766" y="4267200"/>
                <a:ext cx="3412344" cy="8284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60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𝑝</m:t>
                      </m:r>
                      <m:d>
                        <m:d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𝑄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f>
                        <m:fPr>
                          <m:ctrlPr>
                            <a:rPr lang="mr-IN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6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mr-IN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mr-IN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𝜕</m:t>
                          </m:r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num>
                        <m:den>
                          <m:r>
                            <a:rPr lang="mr-IN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766" y="4267200"/>
                <a:ext cx="3412344" cy="8284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 rot="10800000">
            <a:off x="3229792" y="5137634"/>
            <a:ext cx="609601" cy="632824"/>
            <a:chOff x="3243780" y="2034177"/>
            <a:chExt cx="1023420" cy="632824"/>
          </a:xfrm>
        </p:grpSpPr>
        <p:sp>
          <p:nvSpPr>
            <p:cNvPr id="14" name="Right Brace 13"/>
            <p:cNvSpPr/>
            <p:nvPr/>
          </p:nvSpPr>
          <p:spPr>
            <a:xfrm rot="16200000">
              <a:off x="3603090" y="2002891"/>
              <a:ext cx="304800" cy="102342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 rot="10800000">
                  <a:off x="3386189" y="2034177"/>
                  <a:ext cx="73860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386189" y="2034177"/>
                  <a:ext cx="73860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500" r="-6944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 rot="10800000">
            <a:off x="4456473" y="5137634"/>
            <a:ext cx="609601" cy="632824"/>
            <a:chOff x="3243780" y="2034177"/>
            <a:chExt cx="1023420" cy="632824"/>
          </a:xfrm>
        </p:grpSpPr>
        <p:sp>
          <p:nvSpPr>
            <p:cNvPr id="17" name="Right Brace 16"/>
            <p:cNvSpPr/>
            <p:nvPr/>
          </p:nvSpPr>
          <p:spPr>
            <a:xfrm rot="16200000">
              <a:off x="3603090" y="2002891"/>
              <a:ext cx="304800" cy="102342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 rot="10800000">
                  <a:off x="3386189" y="2034177"/>
                  <a:ext cx="73860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386189" y="2034177"/>
                  <a:ext cx="738600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8333" r="-9722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066075" y="4481361"/>
                <a:ext cx="2682016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𝑀</m:t>
                          </m:r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𝐶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𝑚𝑎𝑟𝑘𝑢𝑝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075" y="4481361"/>
                <a:ext cx="2682016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 rot="10800000">
            <a:off x="6407082" y="5137634"/>
            <a:ext cx="1341008" cy="632824"/>
            <a:chOff x="3243780" y="2034177"/>
            <a:chExt cx="1023420" cy="632824"/>
          </a:xfrm>
        </p:grpSpPr>
        <p:sp>
          <p:nvSpPr>
            <p:cNvPr id="21" name="Right Brace 20"/>
            <p:cNvSpPr/>
            <p:nvPr/>
          </p:nvSpPr>
          <p:spPr>
            <a:xfrm rot="16200000">
              <a:off x="3603090" y="2002891"/>
              <a:ext cx="304800" cy="102342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 rot="10800000">
                  <a:off x="3386189" y="2034177"/>
                  <a:ext cx="73860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&gt;0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386189" y="2034177"/>
                  <a:ext cx="738600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748090" y="4481361"/>
                <a:ext cx="1005724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&gt;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𝑀</m:t>
                          </m:r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𝐶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090" y="4481361"/>
                <a:ext cx="1005724" cy="40011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5402085" y="4441630"/>
            <a:ext cx="2383201" cy="587489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 rot="20960290">
                <a:off x="6509426" y="2923221"/>
                <a:ext cx="2049938" cy="9233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Oligopoly price is greater than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𝑴𝑪</m:t>
                    </m:r>
                  </m:oMath>
                </a14:m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of </a:t>
                </a:r>
                <a:r>
                  <a:rPr lang="en-US" b="1" i="1" u="sng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every</a:t>
                </a:r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firm!</a:t>
                </a:r>
                <a:endParaRPr lang="en-US" b="1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60290">
                <a:off x="6509426" y="2923221"/>
                <a:ext cx="2049938" cy="923330"/>
              </a:xfrm>
              <a:prstGeom prst="rect">
                <a:avLst/>
              </a:prstGeom>
              <a:blipFill rotWithShape="0">
                <a:blip r:embed="rId15"/>
                <a:stretch>
                  <a:fillRect t="-1887" b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99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" grpId="0"/>
      <p:bldP spid="8" grpId="0"/>
      <p:bldP spid="9" grpId="0"/>
      <p:bldP spid="10" grpId="0"/>
      <p:bldP spid="11" grpId="0" animBg="1"/>
      <p:bldP spid="12" grpId="0"/>
      <p:bldP spid="19" grpId="0"/>
      <p:bldP spid="23" grpId="0"/>
      <p:bldP spid="24" grpId="0" animBg="1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400" y="1001524"/>
            <a:ext cx="80772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Consider the following inverse demand and cost functions: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4800" y="1641157"/>
                <a:ext cx="539038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𝑝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𝑄</m:t>
                          </m:r>
                        </m:e>
                      </m:d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𝑎</m:t>
                      </m:r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𝑏𝑄</m:t>
                      </m:r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𝑎</m:t>
                      </m:r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(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+…+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𝑛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641157"/>
                <a:ext cx="5390386" cy="430887"/>
              </a:xfrm>
              <a:prstGeom prst="rect">
                <a:avLst/>
              </a:prstGeom>
              <a:blipFill rotWithShape="0">
                <a:blip r:embed="rId3"/>
                <a:stretch>
                  <a:fillRect b="-2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638800" y="1641156"/>
                <a:ext cx="194976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641156"/>
                <a:ext cx="1949765" cy="430887"/>
              </a:xfrm>
              <a:prstGeom prst="rect">
                <a:avLst/>
              </a:prstGeom>
              <a:blipFill rotWithShape="0">
                <a:blip r:embed="rId4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533400" y="2209800"/>
            <a:ext cx="80772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What is the expression for the total market output?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 rot="21170812">
                <a:off x="7610644" y="1700599"/>
                <a:ext cx="1311320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𝑖</m:t>
                      </m:r>
                      <m:r>
                        <a:rPr lang="en-US" b="0" i="1" smtClean="0">
                          <a:latin typeface="Cambria Math" charset="0"/>
                        </a:rPr>
                        <m:t>=1, 2,…,</m:t>
                      </m:r>
                      <m:r>
                        <a:rPr lang="en-U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70812">
                <a:off x="7610644" y="1700599"/>
                <a:ext cx="131132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727" r="-1364"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804399" y="2819400"/>
                <a:ext cx="5694636" cy="4830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sz="220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220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2200" i="0" smtClean="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200" i="1" smtClean="0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>
                        <a:rPr lang="en-US" sz="220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[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𝑎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(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+…+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𝑛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)</m:t>
                      </m:r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]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399" y="2819400"/>
                <a:ext cx="5694636" cy="483081"/>
              </a:xfrm>
              <a:prstGeom prst="rect">
                <a:avLst/>
              </a:prstGeom>
              <a:blipFill rotWithShape="0">
                <a:blip r:embed="rId6"/>
                <a:stretch>
                  <a:fillRect l="-107" t="-1266"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66199" y="2923401"/>
                <a:ext cx="574773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𝑖</m:t>
                      </m:r>
                      <m:r>
                        <a:rPr lang="en-US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199" y="2923401"/>
                <a:ext cx="574773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7368" r="-842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04399" y="3564820"/>
                <a:ext cx="162826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𝜕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/</m:t>
                      </m:r>
                      <m:r>
                        <a:rPr lang="en-US" sz="2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𝜕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399" y="3564820"/>
                <a:ext cx="1628266" cy="338554"/>
              </a:xfrm>
              <a:prstGeom prst="rect">
                <a:avLst/>
              </a:prstGeom>
              <a:blipFill rotWithShape="0">
                <a:blip r:embed="rId8"/>
                <a:stretch>
                  <a:fillRect l="-3371" r="-2996" b="-3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432665" y="3564820"/>
                <a:ext cx="3534173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𝑎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𝑏𝑄</m:t>
                      </m:r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665" y="3564820"/>
                <a:ext cx="3534173" cy="338554"/>
              </a:xfrm>
              <a:prstGeom prst="rect">
                <a:avLst/>
              </a:prstGeom>
              <a:blipFill rotWithShape="0">
                <a:blip r:embed="rId9"/>
                <a:stretch>
                  <a:fillRect l="-690" r="-1034" b="-3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7467600" y="3487875"/>
            <a:ext cx="914400" cy="492443"/>
          </a:xfrm>
          <a:prstGeom prst="rect">
            <a:avLst/>
          </a:prstGeom>
          <a:solidFill>
            <a:schemeClr val="bg2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OC</a:t>
            </a:r>
            <a:r>
              <a:rPr lang="en-US" sz="2600" b="1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sz="2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804399" y="4131380"/>
                <a:ext cx="5694636" cy="4830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sz="220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220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2200" i="0" smtClean="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200" i="1" smtClean="0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>
                        <a:rPr lang="en-US" sz="220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[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𝑎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(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+…+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𝑛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)</m:t>
                      </m:r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]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399" y="4131380"/>
                <a:ext cx="5694636" cy="483081"/>
              </a:xfrm>
              <a:prstGeom prst="rect">
                <a:avLst/>
              </a:prstGeom>
              <a:blipFill rotWithShape="0">
                <a:blip r:embed="rId10"/>
                <a:stretch>
                  <a:fillRect l="-321" t="-1266" r="-107" b="-13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66199" y="4235381"/>
                <a:ext cx="574773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𝑖</m:t>
                      </m:r>
                      <m:r>
                        <a:rPr lang="en-US" b="0" i="1" smtClean="0">
                          <a:latin typeface="Cambria Math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199" y="4235381"/>
                <a:ext cx="574773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7368" r="-842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804399" y="4876800"/>
                <a:ext cx="162826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𝜕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/</m:t>
                      </m:r>
                      <m:r>
                        <a:rPr lang="en-US" sz="2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𝜕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399" y="4876800"/>
                <a:ext cx="1628266" cy="338554"/>
              </a:xfrm>
              <a:prstGeom prst="rect">
                <a:avLst/>
              </a:prstGeom>
              <a:blipFill rotWithShape="0">
                <a:blip r:embed="rId12"/>
                <a:stretch>
                  <a:fillRect l="-3745" r="-3371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432665" y="4876800"/>
                <a:ext cx="3534173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𝑎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𝑏𝑄</m:t>
                      </m:r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665" y="4876800"/>
                <a:ext cx="3534173" cy="338554"/>
              </a:xfrm>
              <a:prstGeom prst="rect">
                <a:avLst/>
              </a:prstGeom>
              <a:blipFill rotWithShape="0">
                <a:blip r:embed="rId13"/>
                <a:stretch>
                  <a:fillRect l="-862" r="-1207" b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7467600" y="4799855"/>
            <a:ext cx="914400" cy="492443"/>
          </a:xfrm>
          <a:prstGeom prst="rect">
            <a:avLst/>
          </a:prstGeom>
          <a:solidFill>
            <a:schemeClr val="bg2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OC</a:t>
            </a:r>
            <a:r>
              <a:rPr lang="en-US" sz="2600" b="1" dirty="0" smtClean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sz="2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869330" y="3481278"/>
            <a:ext cx="3097508" cy="505635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869330" y="4793258"/>
            <a:ext cx="3097508" cy="505635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804399" y="5510322"/>
                <a:ext cx="5756704" cy="484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sz="220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220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2200" i="0" smtClean="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200" i="1" smtClean="0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𝑛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>
                        <a:rPr lang="en-US" sz="220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[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𝑎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(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+…+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𝑛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)</m:t>
                      </m:r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]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𝑛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399" y="5510322"/>
                <a:ext cx="5756704" cy="484813"/>
              </a:xfrm>
              <a:prstGeom prst="rect">
                <a:avLst/>
              </a:prstGeom>
              <a:blipFill rotWithShape="0">
                <a:blip r:embed="rId14"/>
                <a:stretch>
                  <a:fillRect l="-424" b="-13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66199" y="5614323"/>
                <a:ext cx="583558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𝑖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199" y="5614323"/>
                <a:ext cx="583558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7292" r="-41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804399" y="6255742"/>
                <a:ext cx="1677254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𝜕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/</m:t>
                      </m:r>
                      <m:r>
                        <a:rPr lang="en-US" sz="2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𝜕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399" y="6255742"/>
                <a:ext cx="1677254" cy="338554"/>
              </a:xfrm>
              <a:prstGeom prst="rect">
                <a:avLst/>
              </a:prstGeom>
              <a:blipFill rotWithShape="0">
                <a:blip r:embed="rId16"/>
                <a:stretch>
                  <a:fillRect l="-3273" r="-2909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432665" y="6255742"/>
                <a:ext cx="3583160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𝑎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𝑏𝑄</m:t>
                      </m:r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𝑛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665" y="6255742"/>
                <a:ext cx="3583160" cy="338554"/>
              </a:xfrm>
              <a:prstGeom prst="rect">
                <a:avLst/>
              </a:prstGeom>
              <a:blipFill rotWithShape="0">
                <a:blip r:embed="rId17"/>
                <a:stretch>
                  <a:fillRect l="-680" r="-1020" b="-33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467600" y="6178797"/>
                <a:ext cx="914400" cy="492443"/>
              </a:xfrm>
              <a:prstGeom prst="rect">
                <a:avLst/>
              </a:prstGeom>
              <a:solidFill>
                <a:schemeClr val="bg2">
                  <a:alpha val="1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OC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𝒏</m:t>
                    </m:r>
                  </m:oMath>
                </a14:m>
                <a:endParaRPr lang="en-US" sz="26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6178797"/>
                <a:ext cx="914400" cy="492443"/>
              </a:xfrm>
              <a:prstGeom prst="rect">
                <a:avLst/>
              </a:prstGeom>
              <a:blipFill rotWithShape="0">
                <a:blip r:embed="rId18"/>
                <a:stretch>
                  <a:fillRect l="-8667" t="-12500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/>
          <p:cNvSpPr/>
          <p:nvPr/>
        </p:nvSpPr>
        <p:spPr>
          <a:xfrm>
            <a:off x="3869330" y="6172200"/>
            <a:ext cx="3097508" cy="505635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39285" y="4584410"/>
            <a:ext cx="2286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mr-IN" b="1" smtClean="0">
                <a:latin typeface="Times New Roman" charset="0"/>
                <a:ea typeface="Times New Roman" charset="0"/>
                <a:cs typeface="Times New Roman" charset="0"/>
              </a:rPr>
              <a:t>...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 rot="20805690">
            <a:off x="-25878" y="4743840"/>
            <a:ext cx="1190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Do it for every firm!</a:t>
            </a:r>
            <a:endParaRPr lang="en-US" sz="14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73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 animBg="1"/>
      <p:bldP spid="3" grpId="0"/>
      <p:bldP spid="43" grpId="0"/>
      <p:bldP spid="44" grpId="0" animBg="1"/>
      <p:bldP spid="45" grpId="0"/>
      <p:bldP spid="46" grpId="0" animBg="1"/>
      <p:bldP spid="47" grpId="0"/>
      <p:bldP spid="48" grpId="0"/>
      <p:bldP spid="49" grpId="0" animBg="1"/>
      <p:bldP spid="50" grpId="0" animBg="1"/>
      <p:bldP spid="51" grpId="0" animBg="1"/>
      <p:bldP spid="52" grpId="0"/>
      <p:bldP spid="53" grpId="0" animBg="1"/>
      <p:bldP spid="54" grpId="0"/>
      <p:bldP spid="55" grpId="0"/>
      <p:bldP spid="56" grpId="0" animBg="1"/>
      <p:bldP spid="57" grpId="0" animBg="1"/>
      <p:bldP spid="5" grpId="0" animBg="1"/>
      <p:bldP spid="5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 (cont.)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400" y="1001524"/>
            <a:ext cx="80772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Let’s add up all the optimal conditions: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295400" y="1947362"/>
                <a:ext cx="349749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+ 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𝑎</m:t>
                      </m:r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 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 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𝑄</m:t>
                      </m:r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 − 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947362"/>
                <a:ext cx="3497496" cy="338554"/>
              </a:xfrm>
              <a:prstGeom prst="rect">
                <a:avLst/>
              </a:prstGeom>
              <a:blipFill rotWithShape="0">
                <a:blip r:embed="rId3"/>
                <a:stretch>
                  <a:fillRect t="-137500" r="-1047" b="-17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4860609" y="1954092"/>
            <a:ext cx="689465" cy="369332"/>
          </a:xfrm>
          <a:prstGeom prst="rect">
            <a:avLst/>
          </a:prstGeom>
          <a:solidFill>
            <a:schemeClr val="bg2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OC</a:t>
            </a: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295400" y="2556217"/>
                <a:ext cx="351057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+ 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𝑎</m:t>
                      </m:r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 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 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𝑄</m:t>
                      </m:r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 − 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556217"/>
                <a:ext cx="3510576" cy="338554"/>
              </a:xfrm>
              <a:prstGeom prst="rect">
                <a:avLst/>
              </a:prstGeom>
              <a:blipFill rotWithShape="0">
                <a:blip r:embed="rId4"/>
                <a:stretch>
                  <a:fillRect t="-137500" r="-1043" b="-17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4849127" y="2565612"/>
            <a:ext cx="689465" cy="369332"/>
          </a:xfrm>
          <a:prstGeom prst="rect">
            <a:avLst/>
          </a:prstGeom>
          <a:solidFill>
            <a:schemeClr val="bg2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OC</a:t>
            </a: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295400" y="3699217"/>
                <a:ext cx="3546484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+ 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𝑎</m:t>
                      </m:r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 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 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𝑄</m:t>
                      </m:r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 − 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𝑛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699217"/>
                <a:ext cx="3546484" cy="338554"/>
              </a:xfrm>
              <a:prstGeom prst="rect">
                <a:avLst/>
              </a:prstGeom>
              <a:blipFill rotWithShape="0">
                <a:blip r:embed="rId5"/>
                <a:stretch>
                  <a:fillRect t="-141818" r="-1033" b="-18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873135" y="3714875"/>
                <a:ext cx="689465" cy="369332"/>
              </a:xfrm>
              <a:prstGeom prst="rect">
                <a:avLst/>
              </a:prstGeom>
              <a:solidFill>
                <a:schemeClr val="bg2">
                  <a:alpha val="1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OC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𝒏</m:t>
                    </m:r>
                  </m:oMath>
                </a14:m>
                <a:endParaRPr lang="en-US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135" y="3714875"/>
                <a:ext cx="68946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38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2933700" y="2847773"/>
            <a:ext cx="22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1600" b="1" smtClean="0">
                <a:latin typeface="Times New Roman" charset="0"/>
                <a:ea typeface="Times New Roman" charset="0"/>
                <a:cs typeface="Times New Roman" charset="0"/>
              </a:rPr>
              <a:t>...</a:t>
            </a:r>
            <a:endParaRPr lang="en-US" sz="1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9600" y="1853529"/>
            <a:ext cx="0" cy="2607688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11076" y="2544735"/>
                <a:ext cx="288541" cy="3385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latin typeface="Cambria Math" charset="0"/>
                        </a:rPr>
                        <m:t>+</m:t>
                      </m:r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76" y="2544735"/>
                <a:ext cx="288541" cy="338554"/>
              </a:xfrm>
              <a:prstGeom prst="rect">
                <a:avLst/>
              </a:prstGeom>
              <a:blipFill rotWithShape="0">
                <a:blip r:embed="rId7"/>
                <a:stretch>
                  <a:fillRect l="-17021" r="-19149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11076" y="3678770"/>
                <a:ext cx="288541" cy="3385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latin typeface="Cambria Math" charset="0"/>
                        </a:rPr>
                        <m:t>+</m:t>
                      </m:r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76" y="3678770"/>
                <a:ext cx="288541" cy="338554"/>
              </a:xfrm>
              <a:prstGeom prst="rect">
                <a:avLst/>
              </a:prstGeom>
              <a:blipFill rotWithShape="0">
                <a:blip r:embed="rId7"/>
                <a:stretch>
                  <a:fillRect l="-17021" r="-19149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811076" y="3093994"/>
                <a:ext cx="288541" cy="3385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latin typeface="Cambria Math" charset="0"/>
                        </a:rPr>
                        <m:t>+</m:t>
                      </m:r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76" y="3093994"/>
                <a:ext cx="288541" cy="338554"/>
              </a:xfrm>
              <a:prstGeom prst="rect">
                <a:avLst/>
              </a:prstGeom>
              <a:blipFill rotWithShape="0">
                <a:blip r:embed="rId8"/>
                <a:stretch>
                  <a:fillRect l="-17021" r="-19149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1099617" y="4461217"/>
            <a:ext cx="3848407" cy="0"/>
          </a:xfrm>
          <a:prstGeom prst="line">
            <a:avLst/>
          </a:prstGeom>
          <a:ln w="381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295400" y="4614446"/>
                <a:ext cx="639854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𝑏𝑄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614446"/>
                <a:ext cx="639854" cy="338554"/>
              </a:xfrm>
              <a:prstGeom prst="rect">
                <a:avLst/>
              </a:prstGeom>
              <a:blipFill rotWithShape="0">
                <a:blip r:embed="rId9"/>
                <a:stretch>
                  <a:fillRect l="-962" r="-12500" b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2033029" y="4614446"/>
                <a:ext cx="614399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𝑛𝑎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029" y="4614446"/>
                <a:ext cx="614399" cy="338554"/>
              </a:xfrm>
              <a:prstGeom prst="rect">
                <a:avLst/>
              </a:prstGeom>
              <a:blipFill rotWithShape="0">
                <a:blip r:embed="rId10"/>
                <a:stretch>
                  <a:fillRect l="-8000" r="-4000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667763" y="4614445"/>
                <a:ext cx="801758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𝑛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𝑄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763" y="4614445"/>
                <a:ext cx="801758" cy="338554"/>
              </a:xfrm>
              <a:prstGeom prst="rect">
                <a:avLst/>
              </a:prstGeom>
              <a:blipFill rotWithShape="0">
                <a:blip r:embed="rId11"/>
                <a:stretch>
                  <a:fillRect l="-763" r="-9160" b="-3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/>
          <p:cNvSpPr txBox="1"/>
          <p:nvPr/>
        </p:nvSpPr>
        <p:spPr>
          <a:xfrm>
            <a:off x="1524271" y="2847773"/>
            <a:ext cx="22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1600" b="1" smtClean="0">
                <a:latin typeface="Times New Roman" charset="0"/>
                <a:ea typeface="Times New Roman" charset="0"/>
                <a:cs typeface="Times New Roman" charset="0"/>
              </a:rPr>
              <a:t>...</a:t>
            </a:r>
            <a:endParaRPr lang="en-US" sz="1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224181" y="2847773"/>
            <a:ext cx="22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1600" b="1" smtClean="0">
                <a:latin typeface="Times New Roman" charset="0"/>
                <a:ea typeface="Times New Roman" charset="0"/>
                <a:cs typeface="Times New Roman" charset="0"/>
              </a:rPr>
              <a:t>...</a:t>
            </a:r>
            <a:endParaRPr lang="en-US" sz="1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781622" y="2847773"/>
            <a:ext cx="22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1600" b="1" smtClean="0">
                <a:latin typeface="Times New Roman" charset="0"/>
                <a:ea typeface="Times New Roman" charset="0"/>
                <a:cs typeface="Times New Roman" charset="0"/>
              </a:rPr>
              <a:t>...</a:t>
            </a:r>
            <a:endParaRPr lang="en-US" sz="1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415748" y="2847773"/>
            <a:ext cx="22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1600" b="1" smtClean="0">
                <a:latin typeface="Times New Roman" charset="0"/>
                <a:ea typeface="Times New Roman" charset="0"/>
                <a:cs typeface="Times New Roman" charset="0"/>
              </a:rPr>
              <a:t>...</a:t>
            </a:r>
            <a:endParaRPr lang="en-US" sz="1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091041" y="2847773"/>
            <a:ext cx="22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1600" b="1" smtClean="0">
                <a:latin typeface="Times New Roman" charset="0"/>
                <a:ea typeface="Times New Roman" charset="0"/>
                <a:cs typeface="Times New Roman" charset="0"/>
              </a:rPr>
              <a:t>...</a:t>
            </a:r>
            <a:endParaRPr lang="en-US" sz="1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265716" y="2898964"/>
            <a:ext cx="2745165" cy="685798"/>
          </a:xfrm>
          <a:prstGeom prst="homePlate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Pentagon 74"/>
          <p:cNvSpPr/>
          <p:nvPr/>
        </p:nvSpPr>
        <p:spPr>
          <a:xfrm rot="5400000">
            <a:off x="965896" y="2974739"/>
            <a:ext cx="2745165" cy="534247"/>
          </a:xfrm>
          <a:prstGeom prst="homePlate">
            <a:avLst/>
          </a:pr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Pentagon 75"/>
          <p:cNvSpPr/>
          <p:nvPr/>
        </p:nvSpPr>
        <p:spPr>
          <a:xfrm rot="5400000">
            <a:off x="1700141" y="2857658"/>
            <a:ext cx="2745165" cy="768409"/>
          </a:xfrm>
          <a:prstGeom prst="homePlate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Pentagon 76"/>
          <p:cNvSpPr/>
          <p:nvPr/>
        </p:nvSpPr>
        <p:spPr>
          <a:xfrm rot="5400000">
            <a:off x="2523339" y="2870585"/>
            <a:ext cx="2745165" cy="742556"/>
          </a:xfrm>
          <a:prstGeom prst="homePlate">
            <a:avLst/>
          </a:pr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43600" y="2184136"/>
                <a:ext cx="2756459" cy="5590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e>
                      </m:acc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184136"/>
                <a:ext cx="2756459" cy="55906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961572" y="1620637"/>
                <a:ext cx="2720514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Average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𝑴𝑪</m:t>
                    </m:r>
                  </m:oMath>
                </a14:m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in the market</a:t>
                </a:r>
                <a:endParaRPr lang="en-US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572" y="1620637"/>
                <a:ext cx="2720514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121" t="-10000" r="-134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 rot="5400000">
                <a:off x="7213979" y="2852261"/>
                <a:ext cx="3734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213979" y="2852261"/>
                <a:ext cx="373499" cy="307777"/>
              </a:xfrm>
              <a:prstGeom prst="rect">
                <a:avLst/>
              </a:prstGeom>
              <a:blipFill rotWithShape="0">
                <a:blip r:embed="rId14"/>
                <a:stretch>
                  <a:fillRect l="-6000" t="-9836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5943600" y="3276600"/>
                <a:ext cx="29142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</m:t>
                      </m:r>
                      <m:acc>
                        <m:accPr>
                          <m:chr m:val="̅"/>
                          <m:ctrlP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276600"/>
                <a:ext cx="2914259" cy="307777"/>
              </a:xfrm>
              <a:prstGeom prst="rect">
                <a:avLst/>
              </a:prstGeom>
              <a:blipFill rotWithShape="0">
                <a:blip r:embed="rId15"/>
                <a:stretch>
                  <a:fillRect l="-418" r="-1338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/>
          <p:cNvSpPr/>
          <p:nvPr/>
        </p:nvSpPr>
        <p:spPr>
          <a:xfrm>
            <a:off x="5943600" y="3224579"/>
            <a:ext cx="2914259" cy="422112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547267" y="4614445"/>
                <a:ext cx="697307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𝑛</m:t>
                      </m:r>
                      <m:acc>
                        <m:accPr>
                          <m:chr m:val="̅"/>
                          <m:ctrlP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e>
                      </m:acc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267" y="4614445"/>
                <a:ext cx="697307" cy="338554"/>
              </a:xfrm>
              <a:prstGeom prst="rect">
                <a:avLst/>
              </a:prstGeom>
              <a:blipFill rotWithShape="0">
                <a:blip r:embed="rId16"/>
                <a:stretch>
                  <a:fillRect l="-877" r="-62281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Pentagon 83"/>
          <p:cNvSpPr/>
          <p:nvPr/>
        </p:nvSpPr>
        <p:spPr>
          <a:xfrm rot="5400000">
            <a:off x="3177342" y="2998892"/>
            <a:ext cx="2745165" cy="485941"/>
          </a:xfrm>
          <a:prstGeom prst="homePlate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306954" y="4614445"/>
                <a:ext cx="52238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954" y="4614445"/>
                <a:ext cx="522386" cy="338554"/>
              </a:xfrm>
              <a:prstGeom prst="rect">
                <a:avLst/>
              </a:prstGeom>
              <a:blipFill rotWithShape="0">
                <a:blip r:embed="rId17"/>
                <a:stretch>
                  <a:fillRect l="-3529" r="-1176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295400" y="5298867"/>
                <a:ext cx="3242298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e>
                      </m:d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</m:t>
                      </m:r>
                      <m:r>
                        <a:rPr lang="en-US" sz="2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</m:t>
                      </m:r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𝑎</m:t>
                      </m:r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e>
                      </m:acc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298867"/>
                <a:ext cx="3242298" cy="338554"/>
              </a:xfrm>
              <a:prstGeom prst="rect">
                <a:avLst/>
              </a:prstGeom>
              <a:blipFill rotWithShape="0">
                <a:blip r:embed="rId18"/>
                <a:stretch>
                  <a:fillRect l="-753" r="-9605" b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582103" y="5160258"/>
                <a:ext cx="3057504" cy="632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mr-IN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2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𝑚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103" y="5160258"/>
                <a:ext cx="3057504" cy="632481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>
            <a:off x="4950653" y="5110244"/>
            <a:ext cx="2733360" cy="789434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 rot="21229240">
                <a:off x="5567062" y="4306127"/>
                <a:ext cx="21739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𝑸</m:t>
                    </m:r>
                  </m:oMath>
                </a14:m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depends on the number of firms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𝒏</m:t>
                    </m:r>
                  </m:oMath>
                </a14:m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!</a:t>
                </a:r>
                <a:endParaRPr lang="en-US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29240">
                <a:off x="5567062" y="4306127"/>
                <a:ext cx="2173976" cy="646331"/>
              </a:xfrm>
              <a:prstGeom prst="rect">
                <a:avLst/>
              </a:prstGeom>
              <a:blipFill rotWithShape="0">
                <a:blip r:embed="rId20"/>
                <a:stretch>
                  <a:fillRect t="-2759" b="-9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2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  <p:bldP spid="9" grpId="0" animBg="1"/>
      <p:bldP spid="59" grpId="0" animBg="1"/>
      <p:bldP spid="60" grpId="0" animBg="1"/>
      <p:bldP spid="64" grpId="0"/>
      <p:bldP spid="66" grpId="0"/>
      <p:bldP spid="67" grpId="0"/>
      <p:bldP spid="70" grpId="0"/>
      <p:bldP spid="71" grpId="0"/>
      <p:bldP spid="72" grpId="0"/>
      <p:bldP spid="73" grpId="0"/>
      <p:bldP spid="74" grpId="0"/>
      <p:bldP spid="13" grpId="0" animBg="1"/>
      <p:bldP spid="75" grpId="0" animBg="1"/>
      <p:bldP spid="76" grpId="0" animBg="1"/>
      <p:bldP spid="77" grpId="0" animBg="1"/>
      <p:bldP spid="78" grpId="0"/>
      <p:bldP spid="79" grpId="0" animBg="1"/>
      <p:bldP spid="80" grpId="0"/>
      <p:bldP spid="81" grpId="0"/>
      <p:bldP spid="82" grpId="0" animBg="1"/>
      <p:bldP spid="83" grpId="0"/>
      <p:bldP spid="84" grpId="0" animBg="1"/>
      <p:bldP spid="85" grpId="0"/>
      <p:bldP spid="86" grpId="0"/>
      <p:bldP spid="87" grpId="0"/>
      <p:bldP spid="88" grpId="0" animBg="1"/>
      <p:bldP spid="8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 (cont.)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3400" y="1001524"/>
            <a:ext cx="80772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What is the expression for the oligopoly price?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 rot="21303463">
                <a:off x="2499587" y="1598941"/>
                <a:ext cx="1927579" cy="4599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1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sz="1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mr-IN" sz="1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sz="1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  <m: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6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𝑚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03463">
                <a:off x="2499587" y="1598941"/>
                <a:ext cx="1927579" cy="459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71395" y="2288080"/>
                <a:ext cx="1456489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</a:rPr>
                        <m:t>𝑝</m:t>
                      </m:r>
                      <m:r>
                        <a:rPr lang="en-US" sz="2200" b="0" i="1" smtClean="0">
                          <a:latin typeface="Cambria Math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2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charset="0"/>
                        </a:rPr>
                        <m:t>𝑏𝑄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395" y="2288080"/>
                <a:ext cx="1456489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4202" r="-5462" b="-33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727884" y="2141116"/>
                <a:ext cx="3073214" cy="632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2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charset="0"/>
                        </a:rPr>
                        <m:t>𝑏</m:t>
                      </m:r>
                      <m:d>
                        <m:dPr>
                          <m:ctrlPr>
                            <a:rPr lang="mr-IN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mr-IN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2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𝑚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884" y="2141116"/>
                <a:ext cx="3073214" cy="6324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01098" y="2141116"/>
                <a:ext cx="1275029" cy="6309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2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𝑛</m:t>
                          </m:r>
                          <m:acc>
                            <m:accPr>
                              <m:chr m:val="̅"/>
                              <m:ctrlP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</m:acc>
                        </m:num>
                        <m:den>
                          <m:r>
                            <a:rPr lang="en-US" sz="2200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098" y="2141116"/>
                <a:ext cx="1275029" cy="63094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6019800" y="2057400"/>
            <a:ext cx="1295400" cy="794672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3400" y="3268575"/>
                <a:ext cx="80772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What is the quantity for a typical firm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𝒊</m:t>
                    </m:r>
                  </m:oMath>
                </a14:m>
                <a:r>
                  <a:rPr lang="en-US" sz="2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?</a:t>
                </a:r>
                <a:endParaRPr lang="en-US" sz="2000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268575"/>
                <a:ext cx="80772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7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8200" y="4199213"/>
                <a:ext cx="3122393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𝑎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𝑏𝑄</m:t>
                      </m:r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99213"/>
                <a:ext cx="3122393" cy="338554"/>
              </a:xfrm>
              <a:prstGeom prst="rect">
                <a:avLst/>
              </a:prstGeom>
              <a:blipFill rotWithShape="0">
                <a:blip r:embed="rId8"/>
                <a:stretch>
                  <a:fillRect r="-195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 rot="20748000">
                <a:off x="303756" y="3672323"/>
                <a:ext cx="914400" cy="492443"/>
              </a:xfrm>
              <a:prstGeom prst="rect">
                <a:avLst/>
              </a:prstGeom>
              <a:solidFill>
                <a:schemeClr val="bg2">
                  <a:alpha val="1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OC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𝒊</m:t>
                    </m:r>
                  </m:oMath>
                </a14:m>
                <a:endParaRPr lang="en-US" sz="26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48000">
                <a:off x="303756" y="3672323"/>
                <a:ext cx="914400" cy="492443"/>
              </a:xfrm>
              <a:prstGeom prst="rect">
                <a:avLst/>
              </a:prstGeom>
              <a:blipFill rotWithShape="0">
                <a:blip r:embed="rId9"/>
                <a:stretch>
                  <a:fillRect l="-4819" t="-4310" b="-21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60593" y="4078570"/>
                <a:ext cx="2456698" cy="5798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den>
                      </m:f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𝑄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593" y="4078570"/>
                <a:ext cx="2456698" cy="57983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60593" y="4884343"/>
                <a:ext cx="4259115" cy="632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den>
                      </m:f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d>
                        <m:dPr>
                          <m:ctrlPr>
                            <a:rPr lang="mr-IN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mr-IN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2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𝑚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593" y="4884343"/>
                <a:ext cx="4259115" cy="63248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960593" y="5791200"/>
                <a:ext cx="3558218" cy="717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+1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+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𝑛</m:t>
                          </m:r>
                          <m:acc>
                            <m:accPr>
                              <m:chr m:val="̅"/>
                              <m:ctrlP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</m:acc>
                        </m:num>
                        <m:den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+1)</m:t>
                          </m:r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593" y="5791200"/>
                <a:ext cx="3558218" cy="71718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4343400" y="5742758"/>
            <a:ext cx="3276600" cy="843114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6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" grpId="0"/>
      <p:bldP spid="45" grpId="0"/>
      <p:bldP spid="7" grpId="0"/>
      <p:bldP spid="8" grpId="0" animBg="1"/>
      <p:bldP spid="9" grpId="0"/>
      <p:bldP spid="10" grpId="0"/>
      <p:bldP spid="11" grpId="0" animBg="1"/>
      <p:bldP spid="12" grpId="0"/>
      <p:bldP spid="13" grpId="0"/>
      <p:bldP spid="14" grpId="0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 (cont.)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400" y="1001524"/>
            <a:ext cx="80772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Now assume that all firms have the same marginal cost: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343509" y="1752600"/>
                <a:ext cx="314368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=…=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sz="2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≡</m:t>
                      </m:r>
                      <m:r>
                        <a:rPr lang="en-US" sz="22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𝒎</m:t>
                      </m:r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509" y="1752600"/>
                <a:ext cx="3143681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775" r="-969" b="-1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497628" y="1752600"/>
                <a:ext cx="1360372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acc>
                        <m:accPr>
                          <m:chr m:val="̅"/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e>
                      </m:acc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2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𝒎</m:t>
                      </m:r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628" y="1752600"/>
                <a:ext cx="1360372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2691" r="-2242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1219200" y="2326957"/>
            <a:ext cx="670560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What happens to market power when the number of firms increase?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839766" y="3762579"/>
                <a:ext cx="1629420" cy="693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</m:t>
                      </m:r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𝐼</m:t>
                      </m:r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𝑀𝐶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766" y="3762579"/>
                <a:ext cx="1629420" cy="6930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 rot="21229240">
            <a:off x="700592" y="3501260"/>
            <a:ext cx="175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Lerner Index!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453016" y="3818813"/>
                <a:ext cx="1104918" cy="636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016" y="3818813"/>
                <a:ext cx="1104918" cy="63684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39766" y="5082289"/>
                <a:ext cx="1513941" cy="6309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</a:rPr>
                        <m:t>𝑝</m:t>
                      </m:r>
                      <m:r>
                        <a:rPr lang="en-US" sz="22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2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𝑛</m:t>
                          </m:r>
                          <m:acc>
                            <m:accPr>
                              <m:chr m:val="̅"/>
                              <m:ctrlP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</m:acc>
                        </m:num>
                        <m:den>
                          <m:r>
                            <a:rPr lang="en-US" sz="2200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766" y="5082289"/>
                <a:ext cx="1513941" cy="63094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352800" y="5092612"/>
                <a:ext cx="1270220" cy="620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2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𝑛𝑚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092612"/>
                <a:ext cx="1270220" cy="62061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/>
          <p:cNvSpPr/>
          <p:nvPr/>
        </p:nvSpPr>
        <p:spPr>
          <a:xfrm>
            <a:off x="3581400" y="5054958"/>
            <a:ext cx="1076130" cy="812442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552941" y="3818813"/>
                <a:ext cx="1291058" cy="585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sz="22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𝒏</m:t>
                          </m:r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941" y="3818813"/>
                <a:ext cx="1291058" cy="58548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4792366" y="3762579"/>
            <a:ext cx="1075034" cy="812442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 rot="21121936">
            <a:off x="5521908" y="4833807"/>
            <a:ext cx="29718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Market </a:t>
            </a:r>
            <a:r>
              <a:rPr lang="en-US" sz="20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power ↓ </a:t>
            </a:r>
            <a:r>
              <a:rPr lang="en-US" sz="20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when </a:t>
            </a:r>
            <a:r>
              <a:rPr lang="en-US" sz="20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the number </a:t>
            </a:r>
            <a:r>
              <a:rPr lang="en-US" sz="20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of </a:t>
            </a:r>
            <a:r>
              <a:rPr lang="en-US" sz="20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firms ↑!</a:t>
            </a:r>
            <a:endParaRPr lang="en-US" sz="2000" b="1" i="1" dirty="0" smtClean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1981200" y="4404294"/>
            <a:ext cx="1752600" cy="777306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 animBg="1"/>
      <p:bldP spid="49" grpId="0"/>
      <p:bldP spid="50" grpId="0" animBg="1"/>
      <p:bldP spid="5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Example (cont.)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53025" y="1676400"/>
                <a:ext cx="2142188" cy="699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𝑀𝑅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charset="0"/>
                        </a:rPr>
                        <m:t>𝑝</m:t>
                      </m:r>
                      <m:r>
                        <a:rPr lang="en-US" sz="22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sz="22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charset="0"/>
                            </a:rPr>
                            <m:t>𝑑𝑝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25" y="1676400"/>
                <a:ext cx="2142188" cy="6999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262573" y="2507120"/>
                <a:ext cx="1731820" cy="699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</a:rPr>
                        <m:t>=</m:t>
                      </m:r>
                      <m:r>
                        <a:rPr lang="en-US" sz="2200" i="1">
                          <a:latin typeface="Cambria Math" charset="0"/>
                        </a:rPr>
                        <m:t>𝑝</m:t>
                      </m:r>
                      <m:r>
                        <a:rPr lang="en-US" sz="2200" i="1">
                          <a:latin typeface="Cambria Math" charset="0"/>
                        </a:rPr>
                        <m:t>+</m:t>
                      </m:r>
                      <m:r>
                        <a:rPr lang="en-US" sz="2200" b="1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𝒑</m:t>
                      </m:r>
                      <m:f>
                        <m:fPr>
                          <m:ctrlPr>
                            <a:rPr lang="mr-IN" sz="22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charset="0"/>
                            </a:rPr>
                            <m:t>𝑑𝑝</m:t>
                          </m:r>
                        </m:num>
                        <m:den>
                          <m:r>
                            <a:rPr lang="en-US" sz="2200" i="1">
                              <a:latin typeface="Cambria Math" charset="0"/>
                            </a:rPr>
                            <m:t>𝑑𝑄</m:t>
                          </m:r>
                        </m:den>
                      </m:f>
                      <m:f>
                        <m:fPr>
                          <m:ctrlPr>
                            <a:rPr lang="mr-IN" sz="2200" b="1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2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573" y="2507120"/>
                <a:ext cx="1731820" cy="6997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262573" y="3344380"/>
                <a:ext cx="1991378" cy="699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latin typeface="Cambria Math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mr-IN" sz="2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mr-IN" sz="22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charset="0"/>
                                </a:rPr>
                                <m:t>𝑑𝑝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charset="0"/>
                                </a:rPr>
                                <m:t>𝑑𝑄</m:t>
                              </m:r>
                            </m:den>
                          </m:f>
                          <m:f>
                            <m:fPr>
                              <m:ctrlPr>
                                <a:rPr lang="mr-IN" sz="2200" b="1" i="1">
                                  <a:latin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2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200" i="1">
                                  <a:latin typeface="Cambria Math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573" y="3344380"/>
                <a:ext cx="1991378" cy="6998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3400" y="1001524"/>
                <a:ext cx="80772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What is the relationship between MR and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𝜺</m:t>
                    </m:r>
                  </m:oMath>
                </a14:m>
                <a:r>
                  <a:rPr lang="en-US" sz="2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?</a:t>
                </a:r>
                <a:endParaRPr lang="en-US" sz="2600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001524"/>
                <a:ext cx="80772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6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741672" y="3135250"/>
                <a:ext cx="3146438" cy="717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+1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+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𝑛</m:t>
                          </m:r>
                          <m:acc>
                            <m:accPr>
                              <m:chr m:val="̅"/>
                              <m:ctrlP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</m:acc>
                        </m:num>
                        <m:den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+1)</m:t>
                          </m:r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672" y="3135250"/>
                <a:ext cx="3146438" cy="71718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88110" y="3173882"/>
                <a:ext cx="1417055" cy="6399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+1)</m:t>
                          </m:r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110" y="3173882"/>
                <a:ext cx="1417055" cy="63991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311491" y="3294995"/>
                <a:ext cx="527709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≡</m:t>
                      </m:r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𝑞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491" y="3294995"/>
                <a:ext cx="527709" cy="338554"/>
              </a:xfrm>
              <a:prstGeom prst="rect">
                <a:avLst/>
              </a:prstGeom>
              <a:blipFill rotWithShape="0">
                <a:blip r:embed="rId9"/>
                <a:stretch>
                  <a:fillRect l="-5747" r="-10345" b="-2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 rot="21229240">
            <a:off x="6810271" y="3962942"/>
            <a:ext cx="217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Quantity is the same for every firm!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741672" y="4964703"/>
                <a:ext cx="2695161" cy="338554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…+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672" y="4964703"/>
                <a:ext cx="2695161" cy="338554"/>
              </a:xfrm>
              <a:prstGeom prst="rect">
                <a:avLst/>
              </a:prstGeom>
              <a:blipFill rotWithShape="0">
                <a:blip r:embed="rId10"/>
                <a:stretch>
                  <a:fillRect l="-3394" r="-226" b="-3392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436994" y="4972010"/>
                <a:ext cx="689611" cy="338554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𝑛𝑞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994" y="4972010"/>
                <a:ext cx="689611" cy="338554"/>
              </a:xfrm>
              <a:prstGeom prst="rect">
                <a:avLst/>
              </a:prstGeom>
              <a:blipFill rotWithShape="0">
                <a:blip r:embed="rId11"/>
                <a:stretch>
                  <a:fillRect l="-2655" r="-7080" b="-29091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4307367" y="5433449"/>
            <a:ext cx="2093433" cy="1043551"/>
            <a:chOff x="4114800" y="5486401"/>
            <a:chExt cx="1600200" cy="1043551"/>
          </a:xfrm>
          <a:effectLst/>
        </p:grpSpPr>
        <p:sp>
          <p:nvSpPr>
            <p:cNvPr id="3" name="Right Brace 2"/>
            <p:cNvSpPr/>
            <p:nvPr/>
          </p:nvSpPr>
          <p:spPr>
            <a:xfrm rot="5400000">
              <a:off x="4723597" y="4877604"/>
              <a:ext cx="382605" cy="1600200"/>
            </a:xfrm>
            <a:prstGeom prst="rightBrace">
              <a:avLst/>
            </a:prstGeom>
            <a:ln w="38100">
              <a:solidFill>
                <a:schemeClr val="bg2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251577" y="5883621"/>
                  <a:ext cx="132664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+…+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oMath>
                    </m:oMathPara>
                  </a14:m>
                  <a:endParaRPr lang="en-US" dirty="0" smtClean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𝑛</m:t>
                      </m:r>
                    </m:oMath>
                  </a14:m>
                  <a:r>
                    <a:rPr lang="en-US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 times</a:t>
                  </a:r>
                  <a:endParaRPr 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1577" y="5883621"/>
                  <a:ext cx="1326643" cy="64633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30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126605" y="4972010"/>
                <a:ext cx="1521442" cy="338554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𝑞</m:t>
                      </m:r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/</m:t>
                      </m:r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605" y="4972010"/>
                <a:ext cx="1521442" cy="338554"/>
              </a:xfrm>
              <a:prstGeom prst="rect">
                <a:avLst/>
              </a:prstGeom>
              <a:blipFill rotWithShape="0">
                <a:blip r:embed="rId13"/>
                <a:stretch>
                  <a:fillRect l="-2000" r="-1200" b="-38182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262573" y="4181704"/>
                <a:ext cx="1914498" cy="699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latin typeface="Cambria Math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mr-IN" sz="2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mr-IN" sz="22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charset="0"/>
                                </a:rPr>
                                <m:t>𝑑𝑝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charset="0"/>
                                </a:rPr>
                                <m:t>𝑑𝑄</m:t>
                              </m:r>
                            </m:den>
                          </m:f>
                          <m:f>
                            <m:fPr>
                              <m:ctrlPr>
                                <a:rPr lang="mr-IN" sz="2200" b="1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573" y="4181704"/>
                <a:ext cx="1914498" cy="69980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 rot="20972379">
                <a:off x="254602" y="382068"/>
                <a:ext cx="2053831" cy="636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𝑑𝑄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/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𝑄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𝑑𝑝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/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𝑝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𝑑𝑄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𝑑𝑝</m:t>
                          </m:r>
                        </m:den>
                      </m:f>
                      <m:f>
                        <m:fPr>
                          <m:ctrlPr>
                            <a:rPr lang="mr-IN" sz="20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72379">
                <a:off x="254602" y="382068"/>
                <a:ext cx="2053831" cy="63632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262573" y="5019028"/>
                <a:ext cx="2166427" cy="699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latin typeface="Cambria Math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mr-IN" sz="2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mr-IN" sz="22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charset="0"/>
                                </a:rPr>
                                <m:t>𝑑𝑝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charset="0"/>
                                </a:rPr>
                                <m:t>𝑑𝑄</m:t>
                              </m:r>
                            </m:den>
                          </m:f>
                          <m:f>
                            <m:fPr>
                              <m:ctrlPr>
                                <a:rPr lang="mr-IN" sz="2200" b="1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charset="0"/>
                                </a:rPr>
                                <m:t>𝑝</m:t>
                              </m:r>
                            </m:den>
                          </m:f>
                          <m:f>
                            <m:fPr>
                              <m:ctrlPr>
                                <a:rPr lang="mr-IN" sz="220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573" y="5019028"/>
                <a:ext cx="2166427" cy="69980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262573" y="5856350"/>
                <a:ext cx="1639103" cy="643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latin typeface="Cambria Math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mr-IN" sz="2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mr-IN" sz="220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mr-IN" sz="22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𝜀</m:t>
                              </m:r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573" y="5856350"/>
                <a:ext cx="1639103" cy="643253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2832999" y="1927553"/>
            <a:ext cx="901684" cy="250582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23" idx="0"/>
            <a:endCxn id="24" idx="3"/>
          </p:cNvCxnSpPr>
          <p:nvPr/>
        </p:nvCxnSpPr>
        <p:spPr>
          <a:xfrm rot="16200000" flipV="1">
            <a:off x="5311998" y="2396681"/>
            <a:ext cx="440402" cy="4710255"/>
          </a:xfrm>
          <a:prstGeom prst="curvedConnector2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353492" y="5001237"/>
            <a:ext cx="698408" cy="717598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 rot="20643638">
                <a:off x="1961341" y="4833511"/>
                <a:ext cx="4344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/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𝜺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43638">
                <a:off x="1961341" y="4833511"/>
                <a:ext cx="434414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7317" r="-6098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 rot="21102810">
                <a:off x="6116136" y="2713664"/>
                <a:ext cx="1331326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𝑚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02810">
                <a:off x="6116136" y="2713664"/>
                <a:ext cx="1331326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448" r="-1345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1526560" y="5835602"/>
            <a:ext cx="1375116" cy="717598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46699" y="1824379"/>
            <a:ext cx="609548" cy="44722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741672" y="1676400"/>
                <a:ext cx="2022092" cy="701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2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charset="0"/>
                            </a:rPr>
                            <m:t>𝑑𝑝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𝑄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2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2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charset="0"/>
                            </a:rPr>
                            <m:t>𝑑𝑝</m:t>
                          </m:r>
                        </m:num>
                        <m:den>
                          <m:r>
                            <a:rPr lang="en-US" sz="2200" i="1">
                              <a:latin typeface="Cambria Math" charset="0"/>
                            </a:rPr>
                            <m:t>𝑑</m:t>
                          </m:r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𝑄</m:t>
                          </m:r>
                        </m:den>
                      </m:f>
                      <m:f>
                        <m:fPr>
                          <m:ctrlPr>
                            <a:rPr lang="mr-IN" sz="22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charset="0"/>
                            </a:rPr>
                            <m:t>𝑑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𝑄</m:t>
                          </m:r>
                        </m:num>
                        <m:den>
                          <m:r>
                            <a:rPr lang="en-US" sz="2200" i="1"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672" y="1676400"/>
                <a:ext cx="2022092" cy="701987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770753" y="1676400"/>
                <a:ext cx="729430" cy="6932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2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charset="0"/>
                            </a:rPr>
                            <m:t>𝑑𝑝</m:t>
                          </m:r>
                        </m:num>
                        <m:den>
                          <m:r>
                            <a:rPr lang="en-US" sz="2200" i="1">
                              <a:latin typeface="Cambria Math" charset="0"/>
                            </a:rPr>
                            <m:t>𝑑</m:t>
                          </m:r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753" y="1676400"/>
                <a:ext cx="729430" cy="693203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/>
          <p:cNvGrpSpPr/>
          <p:nvPr/>
        </p:nvGrpSpPr>
        <p:grpSpPr>
          <a:xfrm>
            <a:off x="5314891" y="2440313"/>
            <a:ext cx="407232" cy="355497"/>
            <a:chOff x="4114800" y="5486401"/>
            <a:chExt cx="1600200" cy="640445"/>
          </a:xfrm>
          <a:effectLst/>
        </p:grpSpPr>
        <p:sp>
          <p:nvSpPr>
            <p:cNvPr id="56" name="Right Brace 55"/>
            <p:cNvSpPr/>
            <p:nvPr/>
          </p:nvSpPr>
          <p:spPr>
            <a:xfrm rot="5400000">
              <a:off x="4723597" y="4877604"/>
              <a:ext cx="382605" cy="1600200"/>
            </a:xfrm>
            <a:prstGeom prst="rightBrace">
              <a:avLst/>
            </a:prstGeom>
            <a:ln w="38100">
              <a:solidFill>
                <a:schemeClr val="bg2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251576" y="5757514"/>
                  <a:ext cx="13266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oMath>
                    </m:oMathPara>
                  </a14:m>
                  <a:endParaRPr lang="en-US" dirty="0" smtClean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1576" y="5757514"/>
                  <a:ext cx="1326643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29091" r="-20000" b="-6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>
            <a:stCxn id="11" idx="1"/>
          </p:cNvCxnSpPr>
          <p:nvPr/>
        </p:nvCxnSpPr>
        <p:spPr>
          <a:xfrm flipH="1" flipV="1">
            <a:off x="3071330" y="3429000"/>
            <a:ext cx="670342" cy="64842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47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1"/>
      <p:bldP spid="28" grpId="0"/>
      <p:bldP spid="29" grpId="0"/>
      <p:bldP spid="11" grpId="0"/>
      <p:bldP spid="12" grpId="0"/>
      <p:bldP spid="14" grpId="0"/>
      <p:bldP spid="15" grpId="0"/>
      <p:bldP spid="17" grpId="0"/>
      <p:bldP spid="19" grpId="0"/>
      <p:bldP spid="23" grpId="0"/>
      <p:bldP spid="24" grpId="0"/>
      <p:bldP spid="31" grpId="0"/>
      <p:bldP spid="34" grpId="0"/>
      <p:bldP spid="38" grpId="0" animBg="1"/>
      <p:bldP spid="39" grpId="0"/>
      <p:bldP spid="40" grpId="0" animBg="1"/>
      <p:bldP spid="43" grpId="0" animBg="1"/>
      <p:bldP spid="44" grpId="0" animBg="1"/>
      <p:bldP spid="52" grpId="1"/>
      <p:bldP spid="5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Application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990600"/>
                <a:ext cx="7010400" cy="5181600"/>
              </a:xfrm>
            </p:spPr>
            <p:txBody>
              <a:bodyPr rIns="91440"/>
              <a:lstStyle/>
              <a:p>
                <a:pPr>
                  <a:lnSpc>
                    <a:spcPct val="200000"/>
                  </a:lnSpc>
                </a:pPr>
                <a:r>
                  <a:rPr lang="en-US" sz="2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Let’s simulate the model results!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2600" b="1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Service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: flight between Chicago and Los Angeles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sz="2600" b="1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𝒒</m:t>
                    </m:r>
                    <m:r>
                      <a:rPr lang="en-US" sz="26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is the number of passengers per flight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sz="2600" b="1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𝒑</m:t>
                    </m:r>
                    <m:r>
                      <a:rPr lang="en-US" sz="26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</m:oMath>
                </a14:m>
                <a:r>
                  <a:rPr lang="en-US" sz="2600" dirty="0">
                    <a:latin typeface="Times New Roman" charset="0"/>
                    <a:ea typeface="Times New Roman" charset="0"/>
                    <a:cs typeface="Times New Roman" charset="0"/>
                  </a:rPr>
                  <a:t>is the 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price of the ticket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The model has 3 parameters: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𝒂</m:t>
                    </m:r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, </m:t>
                    </m:r>
                    <m:r>
                      <a:rPr lang="en-US" sz="2600" b="1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  <m:r>
                      <a:rPr lang="en-US" sz="2600" b="1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𝒃</m:t>
                    </m:r>
                    <m:r>
                      <a:rPr lang="en-US" sz="2600" b="1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,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  <m:r>
                      <a:rPr lang="en-US" sz="2600" b="1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  <m:r>
                      <a:rPr lang="en-US" sz="2600" b="1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𝒎</m:t>
                    </m:r>
                  </m:oMath>
                </a14:m>
                <a:endParaRPr lang="en-US" sz="2600" b="1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Assume: </a:t>
                </a:r>
                <a14:m>
                  <m:oMath xmlns:m="http://schemas.openxmlformats.org/officeDocument/2006/math">
                    <m:r>
                      <a:rPr lang="en-US" sz="2600" b="1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𝒂</m:t>
                    </m:r>
                    <m:r>
                      <a:rPr lang="en-US" sz="2600" b="1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sz="2600" b="1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𝟑𝟑𝟗</m:t>
                    </m:r>
                    <m:r>
                      <a:rPr lang="en-US" sz="26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,</m:t>
                    </m:r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  </m:t>
                    </m:r>
                    <m:r>
                      <a:rPr lang="en-US" sz="2600" b="1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𝒃</m:t>
                    </m:r>
                    <m:r>
                      <a:rPr lang="en-US" sz="2600" b="1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sz="2600" b="1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𝟏</m:t>
                    </m:r>
                    <m:r>
                      <a:rPr lang="en-US" sz="26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,</m:t>
                    </m:r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  </m:t>
                    </m:r>
                    <m:r>
                      <a:rPr lang="en-US" sz="2600" b="1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𝒎</m:t>
                    </m:r>
                    <m:r>
                      <a:rPr lang="en-US" sz="2600" b="1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sz="2600" b="1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𝟏𝟒𝟕</m:t>
                    </m:r>
                  </m:oMath>
                </a14:m>
                <a:endParaRPr lang="en-US" sz="26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990600"/>
                <a:ext cx="7010400" cy="5181600"/>
              </a:xfrm>
              <a:blipFill rotWithShape="0">
                <a:blip r:embed="rId3"/>
                <a:stretch>
                  <a:fillRect l="-2609" r="-1043" b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89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9031"/>
            <a:ext cx="9147026" cy="5468112"/>
          </a:xfrm>
          <a:prstGeom prst="rect">
            <a:avLst/>
          </a:prstGeom>
        </p:spPr>
      </p:pic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371600"/>
          </a:xfrm>
        </p:spPr>
        <p:txBody>
          <a:bodyPr/>
          <a:lstStyle/>
          <a:p>
            <a:pPr algn="ctr"/>
            <a:r>
              <a:rPr lang="en-US" i="1">
                <a:latin typeface="Times New Roman" charset="0"/>
                <a:ea typeface="Times New Roman" charset="0"/>
                <a:cs typeface="Times New Roman" charset="0"/>
              </a:rPr>
              <a:t>How competition affects the number of passengers per flight? </a:t>
            </a:r>
            <a:endParaRPr lang="en-US" i="1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52506" y="1692795"/>
                <a:ext cx="2983444" cy="717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𝑞</m:t>
                      </m:r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+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𝑛</m:t>
                          </m:r>
                          <m:acc>
                            <m:accPr>
                              <m:chr m:val="̅"/>
                              <m:ctrlP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</m:acc>
                        </m:num>
                        <m:den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+1)</m:t>
                          </m:r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506" y="1692795"/>
                <a:ext cx="2983444" cy="71718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35950" y="1692795"/>
                <a:ext cx="1635256" cy="6417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339</m:t>
                          </m:r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147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+1 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950" y="1692795"/>
                <a:ext cx="1635256" cy="6417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 rot="21238235">
                <a:off x="7042443" y="1573899"/>
                <a:ext cx="993862" cy="8309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𝒂</m:t>
                      </m:r>
                      <m:r>
                        <a:rPr lang="en-US" b="1" i="1" smtClean="0"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</a:rPr>
                        <m:t>𝟑𝟑𝟗</m:t>
                      </m:r>
                    </m:oMath>
                  </m:oMathPara>
                </a14:m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𝒃</m:t>
                      </m:r>
                      <m:r>
                        <a:rPr lang="en-US" b="1" i="1" smtClean="0"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</a:rPr>
                        <m:t>𝟏</m:t>
                      </m:r>
                    </m:oMath>
                  </m:oMathPara>
                </a14:m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𝒎</m:t>
                      </m:r>
                      <m:r>
                        <a:rPr lang="en-US" b="1" i="1" smtClean="0"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</a:rPr>
                        <m:t>𝟏𝟒𝟕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38235">
                <a:off x="7042443" y="1573899"/>
                <a:ext cx="993862" cy="830997"/>
              </a:xfrm>
              <a:prstGeom prst="rect">
                <a:avLst/>
              </a:prstGeom>
              <a:blipFill rotWithShape="0">
                <a:blip r:embed="rId6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 rot="21229240">
            <a:off x="957637" y="1435810"/>
            <a:ext cx="121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Monopoly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21229240">
            <a:off x="1387954" y="2905240"/>
            <a:ext cx="121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Duopoly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21142813">
            <a:off x="4267200" y="3196236"/>
            <a:ext cx="32004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Higher competition </a:t>
            </a:r>
            <a:r>
              <a:rPr lang="en-US" sz="2000" b="1" i="1" u="sng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decreases</a:t>
            </a:r>
            <a:r>
              <a:rPr lang="en-US" sz="20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the number of passengers per flight!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6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" grpId="0" animBg="1"/>
      <p:bldP spid="9" grpId="0"/>
      <p:bldP spid="10" grpId="0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9031"/>
            <a:ext cx="9147026" cy="5468112"/>
          </a:xfrm>
          <a:prstGeom prst="rect">
            <a:avLst/>
          </a:prstGeom>
        </p:spPr>
      </p:pic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What about the total number </a:t>
            </a:r>
            <a:r>
              <a:rPr lang="en-US" i="1">
                <a:latin typeface="Times New Roman" charset="0"/>
                <a:ea typeface="Times New Roman" charset="0"/>
                <a:cs typeface="Times New Roman" charset="0"/>
              </a:rPr>
              <a:t>of </a:t>
            </a:r>
            <a:r>
              <a:rPr lang="en-US" i="1" smtClean="0">
                <a:latin typeface="Times New Roman" charset="0"/>
                <a:ea typeface="Times New Roman" charset="0"/>
                <a:cs typeface="Times New Roman" charset="0"/>
              </a:rPr>
              <a:t>passengers?</a:t>
            </a:r>
            <a:endParaRPr lang="en-US" i="1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71600" y="1330701"/>
                <a:ext cx="2645724" cy="632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sz="2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mr-IN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2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𝑚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330701"/>
                <a:ext cx="2645724" cy="63248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17324" y="1309824"/>
                <a:ext cx="2098523" cy="650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(339−147) 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+1 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324" y="1309824"/>
                <a:ext cx="2098523" cy="6504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 rot="21238235">
                <a:off x="6337737" y="923400"/>
                <a:ext cx="993862" cy="8309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𝒂</m:t>
                      </m:r>
                      <m:r>
                        <a:rPr lang="en-US" b="1" i="1" smtClean="0"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</a:rPr>
                        <m:t>𝟑𝟑𝟗</m:t>
                      </m:r>
                    </m:oMath>
                  </m:oMathPara>
                </a14:m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𝒃</m:t>
                      </m:r>
                      <m:r>
                        <a:rPr lang="en-US" b="1" i="1" smtClean="0"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</a:rPr>
                        <m:t>𝟏</m:t>
                      </m:r>
                    </m:oMath>
                  </m:oMathPara>
                </a14:m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𝒎</m:t>
                      </m:r>
                      <m:r>
                        <a:rPr lang="en-US" b="1" i="1" smtClean="0"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</a:rPr>
                        <m:t>𝟏𝟒𝟕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38235">
                <a:off x="6337737" y="923400"/>
                <a:ext cx="993862" cy="830997"/>
              </a:xfrm>
              <a:prstGeom prst="rect">
                <a:avLst/>
              </a:prstGeom>
              <a:blipFill rotWithShape="0">
                <a:blip r:embed="rId6"/>
                <a:stretch>
                  <a:fillRect r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 rot="21229240">
            <a:off x="1083154" y="5474409"/>
            <a:ext cx="121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Monopoly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21229240">
            <a:off x="1465146" y="4017465"/>
            <a:ext cx="121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Duopoly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21142813">
            <a:off x="4267200" y="3196236"/>
            <a:ext cx="32004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Higher competition </a:t>
            </a:r>
            <a:r>
              <a:rPr lang="en-US" sz="2000" b="1" i="1" u="sng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increases</a:t>
            </a:r>
            <a:r>
              <a:rPr lang="en-US" sz="20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the total number of passengers!</a:t>
            </a:r>
          </a:p>
        </p:txBody>
      </p:sp>
    </p:spTree>
    <p:extLst>
      <p:ext uri="{BB962C8B-B14F-4D97-AF65-F5344CB8AC3E}">
        <p14:creationId xmlns:p14="http://schemas.microsoft.com/office/powerpoint/2010/main" val="6297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" grpId="0" animBg="1"/>
      <p:bldP spid="13" grpId="0"/>
      <p:bldP spid="14" grpId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Cartels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9100" y="1076997"/>
            <a:ext cx="8077201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When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oligopolistic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firms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agree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to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collude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i.e.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, to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coordinate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setting their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strategies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to maximize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joint profits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1" y="1076997"/>
            <a:ext cx="457200" cy="4572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 rot="21021852">
            <a:off x="7051560" y="281781"/>
            <a:ext cx="1833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Firms </a:t>
            </a:r>
            <a:r>
              <a:rPr lang="en-US" altLang="en-US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behave like </a:t>
            </a:r>
            <a:r>
              <a:rPr lang="en-US" altLang="en-US" b="1" i="1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 </a:t>
            </a:r>
            <a:r>
              <a:rPr lang="en-US" alt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monopoly!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7451" y="2110025"/>
            <a:ext cx="4589097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Total Output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&amp; Inverse Demand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33600" y="2678668"/>
                <a:ext cx="16648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678668"/>
                <a:ext cx="166487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128" r="-733" b="-31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411004" y="2678668"/>
                <a:ext cx="26075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004" y="2678668"/>
                <a:ext cx="260757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703" r="-1874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610950" y="3218039"/>
            <a:ext cx="1922097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Revenues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9100" y="3846094"/>
                <a:ext cx="35036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0" y="3846094"/>
                <a:ext cx="350365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69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24400" y="3854063"/>
                <a:ext cx="35178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854063"/>
                <a:ext cx="351788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693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524483" y="4598338"/>
                <a:ext cx="27591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483" y="4598338"/>
                <a:ext cx="275915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21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283635" y="4598338"/>
                <a:ext cx="29698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400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[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635" y="4598338"/>
                <a:ext cx="2969851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411" r="-3080" b="-39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253486" y="4598338"/>
                <a:ext cx="12652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400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486" y="4598338"/>
                <a:ext cx="1265282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449" r="-6763" b="-31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47330" y="4598338"/>
                <a:ext cx="10771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30" y="4598338"/>
                <a:ext cx="1077153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5085" r="-1695" b="-31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7524437" y="4536807"/>
            <a:ext cx="1086163" cy="492393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81000" y="4536807"/>
            <a:ext cx="811862" cy="492393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610950" y="5222557"/>
            <a:ext cx="1922097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Costs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705879" y="5867400"/>
                <a:ext cx="37345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)+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79" y="5867400"/>
                <a:ext cx="3734548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305" r="-2121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 rot="21021852">
                <a:off x="6555997" y="5756160"/>
                <a:ext cx="183342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Can’t say </a:t>
                </a:r>
                <a14:m>
                  <m:oMath xmlns:m="http://schemas.openxmlformats.org/officeDocument/2006/math">
                    <m:r>
                      <a:rPr lang="en-US" alt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𝑪</m:t>
                    </m:r>
                    <m:r>
                      <a:rPr lang="en-US" alt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(</m:t>
                    </m:r>
                    <m:r>
                      <a:rPr lang="en-US" alt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𝑸</m:t>
                    </m:r>
                    <m:r>
                      <a:rPr lang="en-US" alt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)</m:t>
                    </m:r>
                  </m:oMath>
                </a14:m>
                <a:r>
                  <a:rPr lang="en-US" alt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!</a:t>
                </a:r>
                <a:endParaRPr lang="en-US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21852">
                <a:off x="6555997" y="5756160"/>
                <a:ext cx="1833424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4505" r="-325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>
            <a:off x="2667521" y="5805869"/>
            <a:ext cx="3885679" cy="492393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9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10" grpId="0"/>
      <p:bldP spid="11" grpId="0"/>
      <p:bldP spid="12" grpId="0"/>
      <p:bldP spid="13" grpId="0"/>
      <p:bldP spid="34" grpId="0"/>
      <p:bldP spid="35" grpId="0"/>
      <p:bldP spid="36" grpId="0"/>
      <p:bldP spid="37" grpId="0"/>
      <p:bldP spid="39" grpId="0" animBg="1"/>
      <p:bldP spid="40" grpId="0" animBg="1"/>
      <p:bldP spid="41" grpId="0"/>
      <p:bldP spid="42" grpId="0"/>
      <p:bldP spid="43" grpId="0"/>
      <p:bldP spid="4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9031"/>
            <a:ext cx="9147026" cy="5468112"/>
          </a:xfrm>
          <a:prstGeom prst="rect">
            <a:avLst/>
          </a:prstGeom>
        </p:spPr>
      </p:pic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How the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price of the ticket 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is affected?</a:t>
            </a:r>
            <a:endParaRPr lang="en-US" i="1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69721" y="1330701"/>
                <a:ext cx="1547603" cy="620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sz="2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2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sz="2200" i="1">
                              <a:latin typeface="Cambria Math" charset="0"/>
                            </a:rPr>
                            <m:t>+</m:t>
                          </m:r>
                          <m:r>
                            <a:rPr lang="en-US" sz="2200" i="1">
                              <a:latin typeface="Cambria Math" charset="0"/>
                            </a:rPr>
                            <m:t>𝑛𝑚</m:t>
                          </m:r>
                        </m:num>
                        <m:den>
                          <m:r>
                            <a:rPr lang="en-US" sz="2200" i="1">
                              <a:latin typeface="Cambria Math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721" y="1330701"/>
                <a:ext cx="1547603" cy="62061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17324" y="1309824"/>
                <a:ext cx="1864485" cy="6417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339+147</m:t>
                          </m:r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 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+1 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324" y="1309824"/>
                <a:ext cx="1864485" cy="6417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 rot="21238235">
                <a:off x="6136895" y="923400"/>
                <a:ext cx="993862" cy="8309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𝒂</m:t>
                      </m:r>
                      <m:r>
                        <a:rPr lang="en-US" b="1" i="1" smtClean="0"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</a:rPr>
                        <m:t>𝟑𝟑𝟗</m:t>
                      </m:r>
                    </m:oMath>
                  </m:oMathPara>
                </a14:m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𝒃</m:t>
                      </m:r>
                      <m:r>
                        <a:rPr lang="en-US" b="1" i="1" smtClean="0"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</a:rPr>
                        <m:t>𝟏</m:t>
                      </m:r>
                    </m:oMath>
                  </m:oMathPara>
                </a14:m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𝒎</m:t>
                      </m:r>
                      <m:r>
                        <a:rPr lang="en-US" b="1" i="1" smtClean="0"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</a:rPr>
                        <m:t>𝟏𝟒𝟕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38235">
                <a:off x="6136895" y="923400"/>
                <a:ext cx="993862" cy="830997"/>
              </a:xfrm>
              <a:prstGeom prst="rect">
                <a:avLst/>
              </a:prstGeom>
              <a:blipFill rotWithShape="0">
                <a:blip r:embed="rId6"/>
                <a:stretch>
                  <a:fillRect r="-4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 rot="21229240">
            <a:off x="1001161" y="1619630"/>
            <a:ext cx="121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Monopoly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21229240">
            <a:off x="1387954" y="2987108"/>
            <a:ext cx="121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Duopoly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21142813">
            <a:off x="4269236" y="3226809"/>
            <a:ext cx="2739269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Higher competition </a:t>
            </a:r>
            <a:r>
              <a:rPr lang="en-US" sz="2000" b="1" i="1" u="sng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decreases</a:t>
            </a:r>
            <a:r>
              <a:rPr lang="en-US" sz="20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the price of the ticket</a:t>
            </a:r>
            <a:r>
              <a:rPr lang="en-US" sz="20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18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" grpId="0" animBg="1"/>
      <p:bldP spid="11" grpId="0"/>
      <p:bldP spid="16" grpId="0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9032"/>
            <a:ext cx="9144000" cy="5466304"/>
          </a:xfrm>
          <a:prstGeom prst="rect">
            <a:avLst/>
          </a:prstGeom>
        </p:spPr>
      </p:pic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And the market power?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69721" y="1356338"/>
                <a:ext cx="1636474" cy="585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𝐿𝐼</m:t>
                      </m:r>
                      <m:r>
                        <a:rPr lang="en-US" sz="2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721" y="1356338"/>
                <a:ext cx="1636474" cy="58548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06195" y="1309824"/>
                <a:ext cx="1864485" cy="6417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339−147</m:t>
                          </m:r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 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339+147</m:t>
                          </m:r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195" y="1309824"/>
                <a:ext cx="1864485" cy="6417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 rot="21238235">
                <a:off x="6204243" y="923400"/>
                <a:ext cx="993862" cy="8309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𝒂</m:t>
                      </m:r>
                      <m:r>
                        <a:rPr lang="en-US" b="1" i="1" smtClean="0"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</a:rPr>
                        <m:t>𝟑𝟑𝟗</m:t>
                      </m:r>
                    </m:oMath>
                  </m:oMathPara>
                </a14:m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𝒃</m:t>
                      </m:r>
                      <m:r>
                        <a:rPr lang="en-US" b="1" i="1" smtClean="0"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</a:rPr>
                        <m:t>𝟏</m:t>
                      </m:r>
                    </m:oMath>
                  </m:oMathPara>
                </a14:m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𝒎</m:t>
                      </m:r>
                      <m:r>
                        <a:rPr lang="en-US" b="1" i="1" smtClean="0"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</a:rPr>
                        <m:t>𝟏𝟒𝟕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38235">
                <a:off x="6204243" y="923400"/>
                <a:ext cx="993862" cy="830997"/>
              </a:xfrm>
              <a:prstGeom prst="rect">
                <a:avLst/>
              </a:prstGeom>
              <a:blipFill rotWithShape="0">
                <a:blip r:embed="rId6"/>
                <a:stretch>
                  <a:fillRect r="-4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 rot="21229240">
            <a:off x="1045003" y="1766871"/>
            <a:ext cx="121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Monopoly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21229240">
            <a:off x="1464153" y="2706561"/>
            <a:ext cx="121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Duopoly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21142813">
            <a:off x="4269236" y="3226809"/>
            <a:ext cx="2739269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Higher competition </a:t>
            </a:r>
            <a:r>
              <a:rPr lang="en-US" sz="2000" b="1" i="1" u="sng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decreases</a:t>
            </a:r>
            <a:r>
              <a:rPr lang="en-US" sz="20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the market power of each firm!</a:t>
            </a:r>
          </a:p>
        </p:txBody>
      </p:sp>
    </p:spTree>
    <p:extLst>
      <p:ext uri="{BB962C8B-B14F-4D97-AF65-F5344CB8AC3E}">
        <p14:creationId xmlns:p14="http://schemas.microsoft.com/office/powerpoint/2010/main" val="173063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" grpId="0" animBg="1"/>
      <p:bldP spid="13" grpId="0"/>
      <p:bldP spid="14" grpId="0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What happens to profits?</a:t>
            </a:r>
            <a:endParaRPr lang="en-US" i="1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9032"/>
            <a:ext cx="9144000" cy="546630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21229240">
            <a:off x="1311754" y="1664409"/>
            <a:ext cx="121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Monopoly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21229240">
            <a:off x="1692754" y="3816972"/>
            <a:ext cx="121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Duopoly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21142813">
            <a:off x="4318485" y="2731642"/>
            <a:ext cx="3636122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As the number of firm increases, the market structure approaches </a:t>
            </a:r>
            <a:r>
              <a:rPr lang="en-US" sz="2000" b="1" i="1" u="sng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perfect competition</a:t>
            </a:r>
            <a:r>
              <a:rPr lang="en-US" sz="20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!</a:t>
            </a:r>
          </a:p>
        </p:txBody>
      </p:sp>
      <p:sp>
        <p:nvSpPr>
          <p:cNvPr id="18" name="TextBox 17"/>
          <p:cNvSpPr txBox="1"/>
          <p:nvPr/>
        </p:nvSpPr>
        <p:spPr>
          <a:xfrm rot="21142813">
            <a:off x="6667238" y="4857830"/>
            <a:ext cx="2059682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1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Profits converge to zero!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98321" y="1266293"/>
                <a:ext cx="1869101" cy="760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r>
                        <a:rPr lang="en-US" sz="2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mr-IN" sz="22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2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  <m:r>
                                <a:rPr lang="en-US" sz="2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𝑚</m:t>
                              </m:r>
                              <m:r>
                                <a:rPr lang="en-US" sz="2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(</m:t>
                              </m:r>
                              <m:r>
                                <a:rPr lang="en-US" sz="22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321" y="1266293"/>
                <a:ext cx="1869101" cy="7600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13284" y="1265232"/>
                <a:ext cx="1999650" cy="739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mr-IN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2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339</m:t>
                              </m:r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147</m:t>
                              </m:r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(</m:t>
                              </m:r>
                              <m: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284" y="1265232"/>
                <a:ext cx="1999650" cy="73943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rot="21238235">
                <a:off x="6737643" y="923400"/>
                <a:ext cx="993862" cy="8309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𝒂</m:t>
                      </m:r>
                      <m:r>
                        <a:rPr lang="en-US" b="1" i="1" smtClean="0"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</a:rPr>
                        <m:t>𝟑𝟑𝟗</m:t>
                      </m:r>
                    </m:oMath>
                  </m:oMathPara>
                </a14:m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𝒃</m:t>
                      </m:r>
                      <m:r>
                        <a:rPr lang="en-US" b="1" i="1" smtClean="0"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</a:rPr>
                        <m:t>𝟏</m:t>
                      </m:r>
                    </m:oMath>
                  </m:oMathPara>
                </a14:m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𝒎</m:t>
                      </m:r>
                      <m:r>
                        <a:rPr lang="en-US" b="1" i="1" smtClean="0"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</a:rPr>
                        <m:t>𝟏𝟒𝟕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38235">
                <a:off x="6737643" y="923400"/>
                <a:ext cx="993862" cy="830997"/>
              </a:xfrm>
              <a:prstGeom prst="rect">
                <a:avLst/>
              </a:prstGeom>
              <a:blipFill rotWithShape="0">
                <a:blip r:embed="rId6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77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 animBg="1"/>
      <p:bldP spid="18" grpId="0" animBg="1"/>
      <p:bldP spid="8" grpId="0"/>
      <p:bldP spid="9" grpId="0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Stackelberg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Oligopoly Model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20575028">
            <a:off x="7282773" y="285053"/>
            <a:ext cx="16727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Sequential </a:t>
            </a:r>
            <a:r>
              <a:rPr lang="en-US" sz="20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Competition in Quantities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19200" y="990600"/>
            <a:ext cx="6705600" cy="5257800"/>
          </a:xfrm>
        </p:spPr>
        <p:txBody>
          <a:bodyPr rIns="91440"/>
          <a:lstStyle/>
          <a:p>
            <a:pPr>
              <a:lnSpc>
                <a:spcPct val="200000"/>
              </a:lnSpc>
            </a:pPr>
            <a:r>
              <a:rPr lang="en-US" sz="2600" b="1" i="1" dirty="0">
                <a:latin typeface="Times New Roman" charset="0"/>
                <a:ea typeface="Times New Roman" charset="0"/>
                <a:cs typeface="Times New Roman" charset="0"/>
              </a:rPr>
              <a:t>Now one firm moves </a:t>
            </a:r>
            <a:r>
              <a:rPr lang="en-US" sz="2600" b="1" i="1" dirty="0" smtClean="0">
                <a:latin typeface="Times New Roman" charset="0"/>
                <a:ea typeface="Times New Roman" charset="0"/>
                <a:cs typeface="Times New Roman" charset="0"/>
              </a:rPr>
              <a:t>first!</a:t>
            </a:r>
          </a:p>
          <a:p>
            <a:pPr>
              <a:lnSpc>
                <a:spcPct val="200000"/>
              </a:lnSpc>
            </a:pP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Firm </a:t>
            </a:r>
            <a:r>
              <a:rPr lang="en-US" sz="2600" b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is the </a:t>
            </a:r>
            <a:r>
              <a:rPr lang="en-US" sz="2600" b="1" i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leader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and Firm </a:t>
            </a:r>
            <a:r>
              <a:rPr lang="en-US" sz="2600" b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is the </a:t>
            </a:r>
            <a:r>
              <a:rPr lang="en-US" sz="2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follower</a:t>
            </a:r>
            <a:endParaRPr lang="en-US" sz="2600" b="1" i="1" dirty="0" smtClean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00000"/>
              </a:lnSpc>
            </a:pP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Firm </a:t>
            </a:r>
            <a:r>
              <a:rPr lang="en-US" sz="2600" b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sets its quantity first</a:t>
            </a:r>
            <a:endParaRPr lang="en-US" sz="2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00000"/>
              </a:lnSpc>
            </a:pP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Firm </a:t>
            </a:r>
            <a:r>
              <a:rPr lang="en-US" sz="2600" b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then behaves like in </a:t>
            </a:r>
            <a:r>
              <a:rPr lang="en-US" sz="2600" i="1" dirty="0" err="1">
                <a:latin typeface="Times New Roman" charset="0"/>
                <a:ea typeface="Times New Roman" charset="0"/>
                <a:cs typeface="Times New Roman" charset="0"/>
              </a:rPr>
              <a:t>Cournot</a:t>
            </a:r>
            <a:endParaRPr lang="en-US" sz="2600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00000"/>
              </a:lnSpc>
            </a:pP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Firm </a:t>
            </a:r>
            <a:r>
              <a:rPr lang="en-US" sz="2600" b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anticipates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Firm </a:t>
            </a:r>
            <a:r>
              <a:rPr lang="en-US" sz="2600" b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behavior</a:t>
            </a:r>
          </a:p>
          <a:p>
            <a:pPr>
              <a:lnSpc>
                <a:spcPct val="200000"/>
              </a:lnSpc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Must be solved by </a:t>
            </a:r>
            <a:r>
              <a:rPr lang="en-US" sz="2600" b="1" i="1" dirty="0" smtClean="0">
                <a:latin typeface="Times New Roman" charset="0"/>
                <a:ea typeface="Times New Roman" charset="0"/>
                <a:cs typeface="Times New Roman" charset="0"/>
              </a:rPr>
              <a:t>backward induction</a:t>
            </a:r>
          </a:p>
        </p:txBody>
      </p:sp>
    </p:spTree>
    <p:extLst>
      <p:ext uri="{BB962C8B-B14F-4D97-AF65-F5344CB8AC3E}">
        <p14:creationId xmlns:p14="http://schemas.microsoft.com/office/powerpoint/2010/main" val="136475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400" y="1001524"/>
            <a:ext cx="80772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Consider the following inverse demand and cost functions: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4800" y="1641157"/>
                <a:ext cx="414055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𝑝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𝑄</m:t>
                          </m:r>
                        </m:e>
                      </m:d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𝑎</m:t>
                      </m:r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𝑏𝑄</m:t>
                      </m:r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𝑎</m:t>
                      </m:r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641157"/>
                <a:ext cx="4140557" cy="430887"/>
              </a:xfrm>
              <a:prstGeom prst="rect">
                <a:avLst/>
              </a:prstGeom>
              <a:blipFill rotWithShape="0">
                <a:blip r:embed="rId3"/>
                <a:stretch>
                  <a:fillRect b="-16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79149" y="1641157"/>
                <a:ext cx="204190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149" y="1641157"/>
                <a:ext cx="2041906" cy="430887"/>
              </a:xfrm>
              <a:prstGeom prst="rect">
                <a:avLst/>
              </a:prstGeom>
              <a:blipFill rotWithShape="0">
                <a:blip r:embed="rId4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681110" y="1641156"/>
                <a:ext cx="206806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110" y="1641156"/>
                <a:ext cx="2068067" cy="430887"/>
              </a:xfrm>
              <a:prstGeom prst="rect">
                <a:avLst/>
              </a:prstGeom>
              <a:blipFill rotWithShape="0">
                <a:blip r:embed="rId5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533400" y="2293218"/>
            <a:ext cx="80772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What are the expressions for the best responses?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20575028">
            <a:off x="4140078" y="1435278"/>
            <a:ext cx="1108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Leader</a:t>
            </a:r>
            <a:endParaRPr lang="en-US" sz="1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20575028">
            <a:off x="6366439" y="1415574"/>
            <a:ext cx="1108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Follower</a:t>
            </a:r>
            <a:endParaRPr lang="en-US" sz="1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81000" y="4282467"/>
                <a:ext cx="4453014" cy="4830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sz="220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220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2200" i="0" smtClean="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2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[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𝑎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]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282467"/>
                <a:ext cx="4453014" cy="483081"/>
              </a:xfrm>
              <a:prstGeom prst="rect">
                <a:avLst/>
              </a:prstGeom>
              <a:blipFill rotWithShape="0">
                <a:blip r:embed="rId6"/>
                <a:stretch>
                  <a:fillRect l="-274" t="-1266" b="-13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81000" y="5375148"/>
                <a:ext cx="1055545" cy="7007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2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220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mr-IN" sz="220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2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375148"/>
                <a:ext cx="1055545" cy="70076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440392" y="5556255"/>
                <a:ext cx="418608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𝑎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92" y="5556255"/>
                <a:ext cx="4186081" cy="338554"/>
              </a:xfrm>
              <a:prstGeom prst="rect">
                <a:avLst/>
              </a:prstGeom>
              <a:blipFill rotWithShape="0">
                <a:blip r:embed="rId8"/>
                <a:stretch>
                  <a:fillRect l="-437" r="-873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613393" y="5364638"/>
                <a:ext cx="2809615" cy="636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f>
                        <m:fPr>
                          <m:ctrlPr>
                            <a:rPr lang="mr-IN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</m:den>
                      </m:f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f>
                        <m:fPr>
                          <m:ctrlPr>
                            <a:rPr lang="mr-IN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393" y="5364638"/>
                <a:ext cx="2809615" cy="63607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 rot="21067309">
            <a:off x="7954738" y="4712355"/>
            <a:ext cx="949431" cy="461665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BR</a:t>
            </a:r>
            <a:r>
              <a:rPr lang="en-US" sz="24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998799" y="5355064"/>
            <a:ext cx="2424209" cy="740936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 rot="21322969">
            <a:off x="5227005" y="4053912"/>
            <a:ext cx="2528154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The Follower is exactly as in </a:t>
            </a:r>
            <a:r>
              <a:rPr lang="en-US" sz="2000" b="1" i="1" dirty="0" err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Cournot</a:t>
            </a:r>
            <a:r>
              <a:rPr lang="en-US" sz="20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78749" y="3084289"/>
            <a:ext cx="64008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We must solve it from the end to the beginning:</a:t>
            </a:r>
            <a:endParaRPr lang="en-US" sz="20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 rot="20825516">
            <a:off x="7680838" y="2976721"/>
            <a:ext cx="1338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Backward Induction!</a:t>
            </a:r>
            <a:endParaRPr lang="en-US" sz="1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20825516">
            <a:off x="107594" y="3407468"/>
            <a:ext cx="1338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We must start with the Follower</a:t>
            </a:r>
            <a:endParaRPr lang="en-US" sz="1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05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 animBg="1"/>
      <p:bldP spid="41" grpId="0" animBg="1"/>
      <p:bldP spid="42" grpId="0" animBg="1"/>
      <p:bldP spid="43" grpId="0"/>
      <p:bldP spid="44" grpId="0"/>
      <p:bldP spid="4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 (cont.)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3400" y="1001524"/>
            <a:ext cx="80772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We now move to the </a:t>
            </a:r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leader’s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 problem:</a:t>
            </a:r>
            <a:endParaRPr lang="en-US" sz="20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81000" y="2360377"/>
                <a:ext cx="4426853" cy="4830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sz="220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220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2200" i="0" smtClean="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2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[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𝑎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]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360377"/>
                <a:ext cx="4426853" cy="483081"/>
              </a:xfrm>
              <a:prstGeom prst="rect">
                <a:avLst/>
              </a:prstGeom>
              <a:blipFill rotWithShape="0">
                <a:blip r:embed="rId3"/>
                <a:stretch>
                  <a:fillRect l="-275" b="-13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 rot="21322969">
            <a:off x="5203512" y="2181449"/>
            <a:ext cx="252815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Leader</a:t>
            </a:r>
            <a:r>
              <a:rPr lang="en-US" b="1" i="1" dirty="0" smtClean="0">
                <a:latin typeface="Times New Roman" charset="0"/>
                <a:ea typeface="Times New Roman" charset="0"/>
                <a:cs typeface="Times New Roman" charset="0"/>
              </a:rPr>
              <a:t> can predict the BR of the </a:t>
            </a:r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Follower</a:t>
            </a:r>
            <a:r>
              <a:rPr lang="en-US" b="1" i="1" dirty="0" smtClean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 rot="21417381">
                <a:off x="3587372" y="1589479"/>
                <a:ext cx="1969257" cy="5203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</m:den>
                      </m:f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17381">
                <a:off x="3587372" y="1589479"/>
                <a:ext cx="1969257" cy="5203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305035" y="3088623"/>
                <a:ext cx="5288948" cy="645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mr-IN" sz="220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mr-IN" sz="22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𝑎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charset="0"/>
                                          <a:ea typeface="Georgia" charset="0"/>
                                          <a:cs typeface="Georgia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charset="0"/>
                                          <a:ea typeface="Georgia" charset="0"/>
                                          <a:cs typeface="Georgia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rgbClr val="C00000"/>
                                          </a:solidFill>
                                          <a:latin typeface="Cambria Math" charset="0"/>
                                          <a:ea typeface="Georgia" charset="0"/>
                                          <a:cs typeface="Georgia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2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2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mr-IN" sz="22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2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035" y="3088623"/>
                <a:ext cx="5288948" cy="6451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>
            <a:stCxn id="26" idx="1"/>
          </p:cNvCxnSpPr>
          <p:nvPr/>
        </p:nvCxnSpPr>
        <p:spPr>
          <a:xfrm flipH="1">
            <a:off x="3276601" y="1901960"/>
            <a:ext cx="312160" cy="495971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305035" y="3966846"/>
                <a:ext cx="3543791" cy="651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sz="22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𝑎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mr-IN" sz="22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035" y="3966846"/>
                <a:ext cx="3543791" cy="6519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81000" y="5090431"/>
                <a:ext cx="1055545" cy="7007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2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220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mr-IN" sz="220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2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090431"/>
                <a:ext cx="1055545" cy="70076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440392" y="5120535"/>
                <a:ext cx="4198970" cy="6405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f>
                        <m:fPr>
                          <m:ctrlPr>
                            <a:rPr lang="mr-IN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den>
                      </m:f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f>
                        <m:fPr>
                          <m:ctrlPr>
                            <a:rPr lang="mr-IN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f>
                        <m:fPr>
                          <m:ctrlPr>
                            <a:rPr lang="mr-IN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92" y="5120535"/>
                <a:ext cx="4198970" cy="64056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569056" y="5120535"/>
                <a:ext cx="2847895" cy="636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f>
                        <m:fPr>
                          <m:ctrlPr>
                            <a:rPr lang="mr-IN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056" y="5120535"/>
                <a:ext cx="2847895" cy="63607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6003170" y="5090431"/>
            <a:ext cx="2531230" cy="740936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 rot="21322969">
            <a:off x="5205990" y="4000054"/>
            <a:ext cx="2528154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Does not depend on the follower’s choice!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21067309">
            <a:off x="7954738" y="4420835"/>
            <a:ext cx="949431" cy="461665"/>
          </a:xfrm>
          <a:prstGeom prst="rect">
            <a:avLst/>
          </a:prstGeom>
          <a:solidFill>
            <a:srgbClr val="0070C0">
              <a:alpha val="1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BR</a:t>
            </a:r>
            <a:r>
              <a:rPr lang="en-US" sz="2400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23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  <p:bldP spid="30" grpId="0"/>
      <p:bldP spid="31" grpId="0"/>
      <p:bldP spid="32" grpId="0"/>
      <p:bldP spid="33" grpId="0"/>
      <p:bldP spid="35" grpId="0" animBg="1"/>
      <p:bldP spid="46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 (cont.)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400" y="1001524"/>
            <a:ext cx="80772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What are the expressions for the 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optimal quantities?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28600" y="1717357"/>
                <a:ext cx="86868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We have 2 equations (BR</a:t>
                </a:r>
                <a:r>
                  <a:rPr lang="en-US" sz="2600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BR</a:t>
                </a:r>
                <a:r>
                  <a:rPr lang="en-US" sz="2600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2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 and 2 unknowns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):</a:t>
                </a:r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717357"/>
                <a:ext cx="8686800" cy="492443"/>
              </a:xfrm>
              <a:prstGeom prst="rect">
                <a:avLst/>
              </a:prstGeom>
              <a:blipFill rotWithShape="0">
                <a:blip r:embed="rId3"/>
                <a:stretch>
                  <a:fillRect t="-12346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7200" y="2579456"/>
                <a:ext cx="2878673" cy="751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f>
                        <m:fPr>
                          <m:ctrlPr>
                            <a:rPr lang="mr-IN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79456"/>
                <a:ext cx="2878673" cy="75168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57200" y="3814870"/>
                <a:ext cx="2836033" cy="751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</m:den>
                      </m:f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f>
                        <m:fPr>
                          <m:ctrlPr>
                            <a:rPr lang="mr-IN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814870"/>
                <a:ext cx="2836033" cy="7516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393969" y="2744120"/>
            <a:ext cx="949431" cy="461665"/>
          </a:xfrm>
          <a:prstGeom prst="rect">
            <a:avLst/>
          </a:prstGeom>
          <a:solidFill>
            <a:srgbClr val="0070C0">
              <a:alpha val="1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BR</a:t>
            </a:r>
            <a:r>
              <a:rPr lang="en-US" sz="2400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93969" y="3962602"/>
            <a:ext cx="949431" cy="461665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BR</a:t>
            </a:r>
            <a:r>
              <a:rPr lang="en-US" sz="24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648200" y="2438400"/>
            <a:ext cx="381000" cy="2133600"/>
          </a:xfrm>
          <a:prstGeom prst="rightBrace">
            <a:avLst/>
          </a:prstGeom>
          <a:noFill/>
          <a:ln w="381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410200" y="2579456"/>
                <a:ext cx="2878929" cy="751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579456"/>
                <a:ext cx="2878929" cy="75174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410200" y="3721152"/>
                <a:ext cx="3070712" cy="751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−3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4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721152"/>
                <a:ext cx="3070712" cy="75174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375169" y="2485134"/>
            <a:ext cx="3105743" cy="89665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75169" y="3657600"/>
            <a:ext cx="3105743" cy="896658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04800" y="5527357"/>
                <a:ext cx="4191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1.</a:t>
                </a:r>
                <a:r>
                  <a:rPr lang="en-US" sz="26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b="1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SupPr>
                      <m:e>
                        <m:r>
                          <a:rPr lang="en-US" sz="2600" b="1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𝒒</m:t>
                        </m:r>
                      </m:e>
                      <m:sub>
                        <m:r>
                          <a:rPr lang="en-US" sz="2600" b="1" i="1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𝟏</m:t>
                        </m:r>
                      </m:sub>
                      <m:sup>
                        <m:r>
                          <a:rPr lang="en-US" sz="2600" b="1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is already solved</a:t>
                </a:r>
                <a:endParaRPr lang="en-US" sz="26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527357"/>
                <a:ext cx="4191000" cy="492443"/>
              </a:xfrm>
              <a:prstGeom prst="rect">
                <a:avLst/>
              </a:prstGeom>
              <a:blipFill rotWithShape="0">
                <a:blip r:embed="rId8"/>
                <a:stretch>
                  <a:fillRect l="-2616" t="-12346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04800" y="6136957"/>
                <a:ext cx="4191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2.</a:t>
                </a:r>
                <a:r>
                  <a:rPr lang="en-US" sz="2600" b="1" dirty="0" smtClean="0"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b="1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SupPr>
                      <m:e>
                        <m:r>
                          <a:rPr lang="en-US" sz="2600" b="1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𝒒</m:t>
                        </m:r>
                      </m:e>
                      <m:sub>
                        <m:r>
                          <a:rPr lang="en-US" sz="2600" b="1" i="1" smtClean="0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𝟏</m:t>
                        </m:r>
                      </m:sub>
                      <m:sup>
                        <m:r>
                          <a:rPr lang="en-US" sz="2600" b="1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→</a:t>
                </a:r>
                <a:r>
                  <a:rPr lang="en-US" sz="2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6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BR</a:t>
                </a:r>
                <a:r>
                  <a:rPr lang="en-US" sz="2600" b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2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&amp; </a:t>
                </a:r>
                <a:r>
                  <a:rPr lang="en-US" sz="2600" dirty="0">
                    <a:latin typeface="Times New Roman" charset="0"/>
                    <a:ea typeface="Times New Roman" charset="0"/>
                    <a:cs typeface="Times New Roman" charset="0"/>
                  </a:rPr>
                  <a:t>solve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b="1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SupPr>
                      <m:e>
                        <m:r>
                          <a:rPr lang="en-US" sz="2600" b="1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𝒒</m:t>
                        </m:r>
                      </m:e>
                      <m:sub>
                        <m:r>
                          <a:rPr lang="en-US" sz="2600" b="1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𝟐</m:t>
                        </m:r>
                      </m:sub>
                      <m:sup>
                        <m:r>
                          <a:rPr lang="en-US" sz="2600" b="1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26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136957"/>
                <a:ext cx="4191000" cy="492443"/>
              </a:xfrm>
              <a:prstGeom prst="rect">
                <a:avLst/>
              </a:prstGeom>
              <a:blipFill rotWithShape="0">
                <a:blip r:embed="rId9"/>
                <a:stretch>
                  <a:fillRect l="-2616" t="-12346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228600" y="4849724"/>
            <a:ext cx="4073631" cy="4924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smtClean="0">
                <a:latin typeface="Times New Roman" charset="0"/>
                <a:ea typeface="Times New Roman" charset="0"/>
                <a:cs typeface="Times New Roman" charset="0"/>
              </a:rPr>
              <a:t>How to solve the system?</a:t>
            </a:r>
            <a:endParaRPr lang="en-US" sz="2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105400" y="4953000"/>
                <a:ext cx="14169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↑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⟹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953000"/>
                <a:ext cx="141699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724" t="-146667" r="-3879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105400" y="5376812"/>
                <a:ext cx="14268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↑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⟹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5376812"/>
                <a:ext cx="142686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709" t="-144444" r="-3419" b="-18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 rot="20960290">
            <a:off x="6747301" y="4855629"/>
            <a:ext cx="2034543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Own cost </a:t>
            </a:r>
            <a:r>
              <a:rPr lang="en-US" sz="1600" b="1" i="1" u="sng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reduces</a:t>
            </a:r>
            <a:r>
              <a:rPr lang="en-US" sz="1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own market </a:t>
            </a:r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share!</a:t>
            </a:r>
            <a:endParaRPr lang="en-US" sz="1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105400" y="5928589"/>
                <a:ext cx="14223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↑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⟹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5928589"/>
                <a:ext cx="142231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717" t="-146667" r="-3433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105400" y="6352401"/>
                <a:ext cx="14215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↑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⟹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6352401"/>
                <a:ext cx="1421543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717" t="-141304" r="-3433" b="-17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 rot="20960290">
            <a:off x="6747301" y="5831218"/>
            <a:ext cx="2034543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Rival’s cost </a:t>
            </a:r>
            <a:r>
              <a:rPr lang="en-US" sz="1600" b="1" i="1" u="sng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increases</a:t>
            </a:r>
            <a:r>
              <a:rPr lang="en-US" sz="1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own market share</a:t>
            </a:r>
            <a:endParaRPr lang="en-US" sz="1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88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7" grpId="0" animBg="1"/>
      <p:bldP spid="48" grpId="0" animBg="1"/>
      <p:bldP spid="5" grpId="0" animBg="1"/>
      <p:bldP spid="51" grpId="0"/>
      <p:bldP spid="52" grpId="0"/>
      <p:bldP spid="59" grpId="0" animBg="1"/>
      <p:bldP spid="60" grpId="0" animBg="1"/>
      <p:bldP spid="23" grpId="0"/>
      <p:bldP spid="24" grpId="0"/>
      <p:bldP spid="25" grpId="0" animBg="1"/>
      <p:bldP spid="26" grpId="0"/>
      <p:bldP spid="27" grpId="0"/>
      <p:bldP spid="28" grpId="0" animBg="1"/>
      <p:bldP spid="29" grpId="0"/>
      <p:bldP spid="30" grpId="0"/>
      <p:bldP spid="3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3400" y="1001524"/>
                <a:ext cx="80772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>
                    <a:latin typeface="Times New Roman" charset="0"/>
                    <a:ea typeface="Times New Roman" charset="0"/>
                    <a:cs typeface="Times New Roman" charset="0"/>
                  </a:rPr>
                  <a:t>Now assume that 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both firms have the same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𝑀𝐶</m:t>
                    </m:r>
                  </m:oMath>
                </a14:m>
                <a:r>
                  <a:rPr lang="en-US" sz="2600" dirty="0">
                    <a:latin typeface="Times New Roman" charset="0"/>
                    <a:ea typeface="Times New Roman" charset="0"/>
                    <a:cs typeface="Times New Roman" charset="0"/>
                  </a:rPr>
                  <a:t>:</a:t>
                </a:r>
                <a:endParaRPr lang="en-US" sz="2000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001524"/>
                <a:ext cx="80772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3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04800" y="2133600"/>
            <a:ext cx="85344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How do the </a:t>
            </a:r>
            <a:r>
              <a:rPr lang="en-US" sz="2600" b="1" i="1" u="sng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quantities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of </a:t>
            </a:r>
            <a:r>
              <a:rPr lang="en-US" sz="2600" b="1" i="1" dirty="0" err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Stackelberg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and </a:t>
            </a:r>
            <a:r>
              <a:rPr lang="en-US" sz="2600" b="1" i="1" dirty="0" err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Cournot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compare?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19564" y="1600200"/>
                <a:ext cx="2104872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≡</m:t>
                      </m:r>
                      <m:r>
                        <a:rPr lang="en-US" sz="2600" i="1"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564" y="1600200"/>
                <a:ext cx="2104872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304800" y="2743200"/>
            <a:ext cx="4267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Cournot</a:t>
            </a:r>
            <a:endParaRPr lang="en-US" sz="2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72000" y="2743200"/>
            <a:ext cx="4267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err="1">
                <a:latin typeface="Times New Roman" charset="0"/>
                <a:ea typeface="Times New Roman" charset="0"/>
                <a:cs typeface="Times New Roman" charset="0"/>
              </a:rPr>
              <a:t>Stackelberg</a:t>
            </a:r>
            <a:endParaRPr lang="en-US" sz="2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020068" y="3540443"/>
                <a:ext cx="2327047" cy="578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068" y="3540443"/>
                <a:ext cx="2327047" cy="57817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020068" y="4531043"/>
                <a:ext cx="2475678" cy="578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𝑆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−3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4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068" y="4531043"/>
                <a:ext cx="2475678" cy="5781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373391" y="3540443"/>
                <a:ext cx="1008609" cy="5270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391" y="3540443"/>
                <a:ext cx="1008609" cy="52706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495746" y="4582148"/>
                <a:ext cx="1008609" cy="5270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4</m:t>
                          </m:r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746" y="4582148"/>
                <a:ext cx="1008609" cy="52706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62000" y="3540443"/>
                <a:ext cx="2327047" cy="578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𝐶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3</m:t>
                          </m:r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540443"/>
                <a:ext cx="2327047" cy="57817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62000" y="4531043"/>
                <a:ext cx="2347181" cy="578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𝐶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3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531043"/>
                <a:ext cx="2347181" cy="57817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15323" y="3540443"/>
                <a:ext cx="1008609" cy="5270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3</m:t>
                          </m:r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323" y="3540443"/>
                <a:ext cx="1008609" cy="52706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115323" y="4582148"/>
                <a:ext cx="1008609" cy="5270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3</m:t>
                          </m:r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323" y="4582148"/>
                <a:ext cx="1008609" cy="52706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062772" y="5609489"/>
                <a:ext cx="1422761" cy="369332"/>
              </a:xfrm>
              <a:prstGeom prst="rect">
                <a:avLst/>
              </a:prstGeom>
              <a:solidFill>
                <a:srgbClr val="00B050">
                  <a:alpha val="10000"/>
                </a:srgb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latin typeface="Cambria Math" charset="0"/>
                            </a:rPr>
                            <m:t>𝒒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𝑺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1" i="1" smtClean="0">
                          <a:latin typeface="Cambria Math" charset="0"/>
                        </a:rPr>
                        <m:t>&gt;</m:t>
                      </m:r>
                      <m:sSubSup>
                        <m:sSubSupPr>
                          <m:ctrlPr>
                            <a:rPr lang="en-US" sz="2400" b="1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𝒒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𝟏</m:t>
                          </m:r>
                          <m:r>
                            <a:rPr lang="en-US" sz="2400" b="1" i="1" smtClean="0">
                              <a:latin typeface="Cambria Math" charset="0"/>
                            </a:rPr>
                            <m:t>𝑪</m:t>
                          </m:r>
                        </m:sub>
                        <m:sup>
                          <m:r>
                            <a:rPr lang="en-US" sz="2400" b="1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772" y="5609489"/>
                <a:ext cx="1422761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4274" r="-8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062771" y="6130829"/>
                <a:ext cx="1422761" cy="369332"/>
              </a:xfrm>
              <a:prstGeom prst="rect">
                <a:avLst/>
              </a:prstGeom>
              <a:solidFill>
                <a:srgbClr val="00B050">
                  <a:alpha val="10000"/>
                </a:srgb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latin typeface="Cambria Math" charset="0"/>
                            </a:rPr>
                            <m:t>𝒒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𝑺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1" i="1" smtClean="0">
                          <a:latin typeface="Cambria Math" charset="0"/>
                        </a:rPr>
                        <m:t>&lt;</m:t>
                      </m:r>
                      <m:sSubSup>
                        <m:sSubSupPr>
                          <m:ctrlPr>
                            <a:rPr lang="en-US" sz="2400" b="1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𝒒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𝟐</m:t>
                          </m:r>
                          <m:r>
                            <a:rPr lang="en-US" sz="2400" b="1" i="1" smtClean="0">
                              <a:latin typeface="Cambria Math" charset="0"/>
                            </a:rPr>
                            <m:t>𝑪</m:t>
                          </m:r>
                        </m:sub>
                        <m:sup>
                          <m:r>
                            <a:rPr lang="en-US" sz="2400" b="1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771" y="6130829"/>
                <a:ext cx="1422761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4274" r="-85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 rot="20960290">
            <a:off x="692012" y="5470990"/>
            <a:ext cx="2034543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sz="1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Leader</a:t>
            </a:r>
            <a:r>
              <a:rPr lang="en-US" sz="1600" b="1" i="1" dirty="0" smtClean="0">
                <a:latin typeface="Times New Roman" charset="0"/>
                <a:ea typeface="Times New Roman" charset="0"/>
                <a:cs typeface="Times New Roman" charset="0"/>
              </a:rPr>
              <a:t> sells </a:t>
            </a:r>
            <a:r>
              <a:rPr lang="en-US" sz="1600" b="1" i="1" u="sng" dirty="0" smtClean="0">
                <a:latin typeface="Times New Roman" charset="0"/>
                <a:ea typeface="Times New Roman" charset="0"/>
                <a:cs typeface="Times New Roman" charset="0"/>
              </a:rPr>
              <a:t>more</a:t>
            </a:r>
            <a:r>
              <a:rPr lang="en-US" sz="1600" b="1" i="1" dirty="0" smtClean="0">
                <a:latin typeface="Times New Roman" charset="0"/>
                <a:ea typeface="Times New Roman" charset="0"/>
                <a:cs typeface="Times New Roman" charset="0"/>
              </a:rPr>
              <a:t> and the </a:t>
            </a:r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Follower</a:t>
            </a:r>
            <a:r>
              <a:rPr lang="en-US" sz="1600" b="1" i="1" dirty="0" smtClean="0">
                <a:latin typeface="Times New Roman" charset="0"/>
                <a:ea typeface="Times New Roman" charset="0"/>
                <a:cs typeface="Times New Roman" charset="0"/>
              </a:rPr>
              <a:t> sells </a:t>
            </a:r>
            <a:r>
              <a:rPr lang="en-US" sz="1600" b="1" i="1" u="sng" dirty="0" smtClean="0">
                <a:latin typeface="Times New Roman" charset="0"/>
                <a:ea typeface="Times New Roman" charset="0"/>
                <a:cs typeface="Times New Roman" charset="0"/>
              </a:rPr>
              <a:t>less</a:t>
            </a:r>
            <a:r>
              <a:rPr lang="en-US" sz="1600" b="1" i="1" dirty="0" smtClean="0">
                <a:latin typeface="Times New Roman" charset="0"/>
                <a:ea typeface="Times New Roman" charset="0"/>
                <a:cs typeface="Times New Roman" charset="0"/>
              </a:rPr>
              <a:t> than in </a:t>
            </a:r>
            <a:r>
              <a:rPr lang="en-US" sz="16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Cournot</a:t>
            </a:r>
            <a:r>
              <a:rPr lang="en-US" sz="1600" b="1" i="1" dirty="0" smtClean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sz="1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020068" y="5609489"/>
                <a:ext cx="1592680" cy="369332"/>
              </a:xfrm>
              <a:prstGeom prst="rect">
                <a:avLst/>
              </a:prstGeom>
              <a:solidFill>
                <a:srgbClr val="00B050">
                  <a:alpha val="10000"/>
                </a:srgb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latin typeface="Cambria Math" charset="0"/>
                            </a:rPr>
                            <m:t>𝒒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𝑺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1" i="1" smtClean="0">
                          <a:latin typeface="Cambria Math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charset="0"/>
                        </a:rPr>
                        <m:t>𝟐</m:t>
                      </m:r>
                      <m:sSubSup>
                        <m:sSubSupPr>
                          <m:ctrlPr>
                            <a:rPr lang="en-US" sz="2400" b="1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𝒒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𝟐</m:t>
                          </m:r>
                          <m:r>
                            <a:rPr lang="en-US" sz="2400" b="1" i="1" smtClean="0">
                              <a:latin typeface="Cambria Math" charset="0"/>
                            </a:rPr>
                            <m:t>𝑺</m:t>
                          </m:r>
                        </m:sub>
                        <m:sup>
                          <m:r>
                            <a:rPr lang="en-US" sz="2400" b="1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068" y="5609489"/>
                <a:ext cx="1592680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3831" r="-11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/>
          <p:cNvSpPr txBox="1"/>
          <p:nvPr/>
        </p:nvSpPr>
        <p:spPr>
          <a:xfrm rot="20960290">
            <a:off x="6966483" y="5524322"/>
            <a:ext cx="1822422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sz="1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Leader</a:t>
            </a:r>
            <a:r>
              <a:rPr lang="en-US" sz="1600" b="1" i="1" dirty="0" smtClean="0">
                <a:latin typeface="Times New Roman" charset="0"/>
                <a:ea typeface="Times New Roman" charset="0"/>
                <a:cs typeface="Times New Roman" charset="0"/>
              </a:rPr>
              <a:t> sells </a:t>
            </a:r>
            <a:r>
              <a:rPr lang="en-US" sz="1600" b="1" i="1" u="sng" dirty="0" smtClean="0">
                <a:latin typeface="Times New Roman" charset="0"/>
                <a:ea typeface="Times New Roman" charset="0"/>
                <a:cs typeface="Times New Roman" charset="0"/>
              </a:rPr>
              <a:t>two times more</a:t>
            </a:r>
            <a:r>
              <a:rPr lang="en-US" sz="1600" b="1" i="1" dirty="0" smtClean="0">
                <a:latin typeface="Times New Roman" charset="0"/>
                <a:ea typeface="Times New Roman" charset="0"/>
                <a:cs typeface="Times New Roman" charset="0"/>
              </a:rPr>
              <a:t> than the </a:t>
            </a:r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Follower</a:t>
            </a:r>
            <a:r>
              <a:rPr lang="en-US" sz="1600" b="1" i="1" dirty="0" smtClean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sz="1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14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" grpId="0"/>
      <p:bldP spid="36" grpId="0"/>
      <p:bldP spid="37" grpId="0"/>
      <p:bldP spid="40" grpId="0"/>
      <p:bldP spid="41" grpId="0"/>
      <p:bldP spid="45" grpId="0"/>
      <p:bldP spid="46" grpId="0"/>
      <p:bldP spid="49" grpId="0"/>
      <p:bldP spid="50" grpId="0"/>
      <p:bldP spid="53" grpId="0" animBg="1"/>
      <p:bldP spid="55" grpId="0" animBg="1"/>
      <p:bldP spid="56" grpId="0" animBg="1"/>
      <p:bldP spid="58" grpId="0" animBg="1"/>
      <p:bldP spid="6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 (cont.)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4800" y="1001524"/>
            <a:ext cx="85344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How 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does </a:t>
            </a:r>
            <a:r>
              <a:rPr lang="en-US" sz="2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sz="2600" b="1" i="1" u="sng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output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of </a:t>
            </a:r>
            <a:r>
              <a:rPr lang="en-US" sz="2600" b="1" i="1" dirty="0" err="1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Stackelberg</a:t>
            </a:r>
            <a:r>
              <a:rPr lang="en-US" sz="2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and </a:t>
            </a:r>
            <a:r>
              <a:rPr lang="en-US" sz="2600" b="1" i="1" dirty="0" err="1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Cournot</a:t>
            </a:r>
            <a:r>
              <a:rPr lang="en-US" sz="2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compare?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4800" y="1676400"/>
            <a:ext cx="4267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Cournot</a:t>
            </a:r>
            <a:endParaRPr lang="en-US" sz="2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0" y="1676400"/>
            <a:ext cx="4267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err="1">
                <a:latin typeface="Times New Roman" charset="0"/>
                <a:ea typeface="Times New Roman" charset="0"/>
                <a:cs typeface="Times New Roman" charset="0"/>
              </a:rPr>
              <a:t>Stackelberg</a:t>
            </a:r>
            <a:endParaRPr lang="en-US" sz="2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447800" y="2397488"/>
                <a:ext cx="17524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𝐶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𝐶</m:t>
                          </m:r>
                        </m:sub>
                        <m:sup>
                          <m:r>
                            <a:rPr lang="en-US" sz="2000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 i="0" smtClean="0">
                          <a:latin typeface="Cambria Math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𝐶</m:t>
                          </m:r>
                        </m:sub>
                        <m:sup>
                          <m:r>
                            <a:rPr lang="en-US" sz="2000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397488"/>
                <a:ext cx="1752466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4181" r="-348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832607" y="2930843"/>
                <a:ext cx="1989455" cy="527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3</m:t>
                          </m:r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</m:den>
                      </m:f>
                      <m:r>
                        <a:rPr lang="en-US" sz="2000" b="0" i="0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3</m:t>
                          </m:r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607" y="2930843"/>
                <a:ext cx="1989455" cy="5271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74173" y="2397488"/>
                <a:ext cx="170995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</m:sub>
                        <m:sup>
                          <m:r>
                            <a:rPr lang="en-US" sz="2000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 i="0" smtClean="0">
                          <a:latin typeface="Cambria Math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𝑆</m:t>
                          </m:r>
                        </m:sub>
                        <m:sup>
                          <m:r>
                            <a:rPr lang="en-US" sz="2000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173" y="2397488"/>
                <a:ext cx="1709955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3915" r="-712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316345" y="2930843"/>
                <a:ext cx="1989455" cy="5270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</m:den>
                      </m:f>
                      <m:r>
                        <a:rPr lang="en-US" sz="2000" b="0" i="0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4</m:t>
                          </m:r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345" y="2930843"/>
                <a:ext cx="1989455" cy="52706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832607" y="3692843"/>
                <a:ext cx="1631152" cy="5862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3</m:t>
                          </m:r>
                        </m:den>
                      </m:f>
                      <m:r>
                        <a:rPr lang="mr-I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f>
                        <m:fPr>
                          <m:ctrlPr>
                            <a:rPr lang="mr-IN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607" y="3692843"/>
                <a:ext cx="1631152" cy="58625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316345" y="3692843"/>
                <a:ext cx="1631152" cy="586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4</m:t>
                          </m:r>
                        </m:den>
                      </m:f>
                      <m:r>
                        <a:rPr lang="mr-I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f>
                        <m:fPr>
                          <m:ctrlPr>
                            <a:rPr lang="mr-IN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345" y="3692843"/>
                <a:ext cx="1631152" cy="58618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029742" y="3550641"/>
            <a:ext cx="332458" cy="873599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537488" y="3553269"/>
            <a:ext cx="304800" cy="873599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853021" y="2093998"/>
                <a:ext cx="1437958" cy="430887"/>
              </a:xfrm>
              <a:prstGeom prst="rect">
                <a:avLst/>
              </a:prstGeom>
              <a:solidFill>
                <a:srgbClr val="00B050">
                  <a:alpha val="10000"/>
                </a:srgb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800" b="1" i="1" smtClean="0">
                              <a:latin typeface="Cambria Math" charset="0"/>
                            </a:rPr>
                            <m:t>𝑸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𝑪</m:t>
                          </m:r>
                        </m:sub>
                        <m:sup>
                          <m:r>
                            <a:rPr lang="en-US" sz="2800" b="1" i="1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sz="2800" b="1" i="1" smtClean="0">
                          <a:latin typeface="Cambria Math" charset="0"/>
                        </a:rPr>
                        <m:t>&lt;</m:t>
                      </m:r>
                      <m:sSubSup>
                        <m:sSubSupPr>
                          <m:ctrlPr>
                            <a:rPr lang="en-US" sz="2800" b="1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800" b="1" i="1" smtClean="0">
                              <a:latin typeface="Cambria Math" charset="0"/>
                            </a:rPr>
                            <m:t>𝑸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charset="0"/>
                            </a:rPr>
                            <m:t>𝑺</m:t>
                          </m:r>
                        </m:sub>
                        <m:sup>
                          <m:r>
                            <a:rPr lang="en-US" sz="2800" b="1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021" y="2093998"/>
                <a:ext cx="1437958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 rot="20960290">
            <a:off x="3715168" y="3394088"/>
            <a:ext cx="2236447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Stackelberg</a:t>
            </a:r>
            <a:r>
              <a:rPr lang="en-US" sz="1600" b="1" i="1" dirty="0" smtClean="0">
                <a:latin typeface="Times New Roman" charset="0"/>
                <a:ea typeface="Times New Roman" charset="0"/>
                <a:cs typeface="Times New Roman" charset="0"/>
              </a:rPr>
              <a:t> competition produces </a:t>
            </a:r>
            <a:r>
              <a:rPr lang="en-US" sz="1600" b="1" i="1" u="sng" dirty="0" smtClean="0">
                <a:latin typeface="Times New Roman" charset="0"/>
                <a:ea typeface="Times New Roman" charset="0"/>
                <a:cs typeface="Times New Roman" charset="0"/>
              </a:rPr>
              <a:t>more</a:t>
            </a:r>
            <a:r>
              <a:rPr lang="en-US" sz="1600" b="1" i="1" dirty="0" smtClean="0">
                <a:latin typeface="Times New Roman" charset="0"/>
                <a:ea typeface="Times New Roman" charset="0"/>
                <a:cs typeface="Times New Roman" charset="0"/>
              </a:rPr>
              <a:t> than </a:t>
            </a:r>
            <a:r>
              <a:rPr lang="en-US" sz="16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Cournot</a:t>
            </a:r>
            <a:r>
              <a:rPr lang="en-US" sz="1600" b="1" i="1" dirty="0" smtClean="0">
                <a:latin typeface="Times New Roman" charset="0"/>
                <a:ea typeface="Times New Roman" charset="0"/>
                <a:cs typeface="Times New Roman" charset="0"/>
              </a:rPr>
              <a:t> competition!</a:t>
            </a:r>
            <a:endParaRPr lang="en-US" sz="1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4800" y="4724400"/>
            <a:ext cx="85344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How 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does </a:t>
            </a:r>
            <a:r>
              <a:rPr lang="en-US" sz="2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sz="2600" b="1" i="1" u="sng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price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of </a:t>
            </a:r>
            <a:r>
              <a:rPr lang="en-US" sz="2600" b="1" i="1" dirty="0" err="1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Stackelberg</a:t>
            </a:r>
            <a:r>
              <a:rPr lang="en-US" sz="2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and </a:t>
            </a:r>
            <a:r>
              <a:rPr lang="en-US" sz="2600" b="1" i="1" dirty="0" err="1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Cournot</a:t>
            </a:r>
            <a:r>
              <a:rPr lang="en-US" sz="2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compare?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33400" y="5638800"/>
                <a:ext cx="18818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𝐶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0" smtClean="0">
                          <a:latin typeface="Cambria Math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  <m:sSubSup>
                        <m:sSub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𝐶</m:t>
                          </m:r>
                        </m:sub>
                        <m:sup>
                          <m:r>
                            <a:rPr lang="en-US" sz="2400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638800"/>
                <a:ext cx="1881862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247" b="-29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415262" y="5638800"/>
                <a:ext cx="14757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0" smtClean="0">
                          <a:latin typeface="Cambria Math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  <m:sSubSup>
                        <m:sSub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𝑆</m:t>
                          </m:r>
                        </m:sub>
                        <m:sup>
                          <m:r>
                            <a:rPr lang="en-US" sz="2400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262" y="5638800"/>
                <a:ext cx="1475724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479" b="-29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890986" y="5638800"/>
                <a:ext cx="7203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𝑆</m:t>
                          </m:r>
                        </m:sub>
                        <m:sup>
                          <m:r>
                            <a:rPr lang="en-US" sz="2400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986" y="5638800"/>
                <a:ext cx="720325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695" r="-847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800600" y="5638800"/>
                <a:ext cx="1357808" cy="430887"/>
              </a:xfrm>
              <a:prstGeom prst="rect">
                <a:avLst/>
              </a:prstGeom>
              <a:solidFill>
                <a:srgbClr val="00B050">
                  <a:alpha val="10000"/>
                </a:srgb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800" b="1" i="1" smtClean="0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𝑪</m:t>
                          </m:r>
                        </m:sub>
                        <m:sup>
                          <m:r>
                            <a:rPr lang="en-US" sz="2800" b="1" i="1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sz="2800" b="1" i="1" smtClean="0">
                          <a:latin typeface="Cambria Math" charset="0"/>
                        </a:rPr>
                        <m:t>&gt;</m:t>
                      </m:r>
                      <m:sSubSup>
                        <m:sSubSupPr>
                          <m:ctrlPr>
                            <a:rPr lang="en-US" sz="2800" b="1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800" b="1" i="1" smtClean="0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charset="0"/>
                            </a:rPr>
                            <m:t>𝑺</m:t>
                          </m:r>
                        </m:sub>
                        <m:sup>
                          <m:r>
                            <a:rPr lang="en-US" sz="2800" b="1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638800"/>
                <a:ext cx="1357808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 rot="20960290">
            <a:off x="6379463" y="5446591"/>
            <a:ext cx="2549825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Stackelberg</a:t>
            </a:r>
            <a:r>
              <a:rPr lang="en-US" sz="1600" b="1" i="1" dirty="0" smtClean="0">
                <a:latin typeface="Times New Roman" charset="0"/>
                <a:ea typeface="Times New Roman" charset="0"/>
                <a:cs typeface="Times New Roman" charset="0"/>
              </a:rPr>
              <a:t> competition </a:t>
            </a:r>
            <a:r>
              <a:rPr lang="en-US" sz="1600" b="1" i="1" dirty="0">
                <a:latin typeface="Times New Roman" charset="0"/>
                <a:ea typeface="Times New Roman" charset="0"/>
                <a:cs typeface="Times New Roman" charset="0"/>
              </a:rPr>
              <a:t>leads to a </a:t>
            </a:r>
            <a:r>
              <a:rPr lang="en-US" sz="1600" b="1" i="1" u="sng" dirty="0">
                <a:latin typeface="Times New Roman" charset="0"/>
                <a:ea typeface="Times New Roman" charset="0"/>
                <a:cs typeface="Times New Roman" charset="0"/>
              </a:rPr>
              <a:t>more </a:t>
            </a:r>
            <a:r>
              <a:rPr lang="en-US" sz="1600" b="1" i="1" u="sng" dirty="0" smtClean="0">
                <a:latin typeface="Times New Roman" charset="0"/>
                <a:ea typeface="Times New Roman" charset="0"/>
                <a:cs typeface="Times New Roman" charset="0"/>
              </a:rPr>
              <a:t>competitive</a:t>
            </a:r>
            <a:r>
              <a:rPr lang="en-US" sz="1600" b="1" i="1" dirty="0" smtClean="0">
                <a:latin typeface="Times New Roman" charset="0"/>
                <a:ea typeface="Times New Roman" charset="0"/>
                <a:cs typeface="Times New Roman" charset="0"/>
              </a:rPr>
              <a:t> price </a:t>
            </a:r>
            <a:r>
              <a:rPr lang="en-US" sz="1600" b="1" i="1" dirty="0">
                <a:latin typeface="Times New Roman" charset="0"/>
                <a:ea typeface="Times New Roman" charset="0"/>
                <a:cs typeface="Times New Roman" charset="0"/>
              </a:rPr>
              <a:t>than the </a:t>
            </a:r>
            <a:r>
              <a:rPr lang="en-US" sz="16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Cournot</a:t>
            </a:r>
            <a:r>
              <a:rPr lang="en-US" sz="1600" b="1" i="1" dirty="0" smtClean="0">
                <a:latin typeface="Times New Roman" charset="0"/>
                <a:ea typeface="Times New Roman" charset="0"/>
                <a:cs typeface="Times New Roman" charset="0"/>
              </a:rPr>
              <a:t> competition!</a:t>
            </a:r>
            <a:endParaRPr lang="en-US" sz="1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83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6" grpId="0"/>
      <p:bldP spid="27" grpId="0"/>
      <p:bldP spid="30" grpId="0"/>
      <p:bldP spid="31" grpId="0"/>
      <p:bldP spid="4" grpId="0" animBg="1"/>
      <p:bldP spid="34" grpId="0" animBg="1"/>
      <p:bldP spid="38" grpId="0" animBg="1"/>
      <p:bldP spid="39" grpId="0" animBg="1"/>
      <p:bldP spid="42" grpId="0"/>
      <p:bldP spid="43" grpId="0"/>
      <p:bldP spid="44" grpId="0"/>
      <p:bldP spid="47" grpId="0"/>
      <p:bldP spid="48" grpId="0" animBg="1"/>
      <p:bldP spid="5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 (cont.)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4800" y="1001524"/>
            <a:ext cx="85344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How 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do </a:t>
            </a:r>
            <a:r>
              <a:rPr lang="en-US" sz="2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sz="2600" b="1" i="1" u="sng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profits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of </a:t>
            </a:r>
            <a:r>
              <a:rPr lang="en-US" sz="2600" b="1" i="1" dirty="0" err="1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Stackelberg</a:t>
            </a:r>
            <a:r>
              <a:rPr lang="en-US" sz="2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and </a:t>
            </a:r>
            <a:r>
              <a:rPr lang="en-US" sz="2600" b="1" i="1" dirty="0" err="1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Cournot</a:t>
            </a:r>
            <a:r>
              <a:rPr lang="en-US" sz="2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compare?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4800" y="1676400"/>
            <a:ext cx="4267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Cournot</a:t>
            </a:r>
            <a:endParaRPr lang="en-US" sz="2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0" y="1676400"/>
            <a:ext cx="4267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err="1">
                <a:latin typeface="Times New Roman" charset="0"/>
                <a:ea typeface="Times New Roman" charset="0"/>
                <a:cs typeface="Times New Roman" charset="0"/>
              </a:rPr>
              <a:t>Stackelberg</a:t>
            </a:r>
            <a:endParaRPr lang="en-US" sz="2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62000" y="2362200"/>
                <a:ext cx="21662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𝐶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 i="1" smtClean="0">
                          <a:latin typeface="Cambria Math" charset="0"/>
                        </a:rPr>
                        <m:t>=(</m:t>
                      </m:r>
                      <m:sSubSup>
                        <m:sSub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𝐶</m:t>
                          </m:r>
                        </m:sub>
                        <m:sup>
                          <m:r>
                            <a:rPr lang="en-US" sz="2000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charset="0"/>
                        </a:rPr>
                        <m:t>)</m:t>
                      </m:r>
                      <m:sSubSup>
                        <m:sSub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𝐶</m:t>
                          </m:r>
                        </m:sub>
                        <m:sup>
                          <m:r>
                            <a:rPr lang="en-US" sz="2000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362200"/>
                <a:ext cx="2166234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845" t="-2000" r="-282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219200" y="2819400"/>
                <a:ext cx="2899063" cy="584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sz="20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+2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𝑚</m:t>
                          </m:r>
                        </m:e>
                      </m:d>
                      <m:d>
                        <m:dPr>
                          <m:ctrlPr>
                            <a:rPr lang="mr-IN" sz="2000" i="1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819400"/>
                <a:ext cx="2899063" cy="5846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219200" y="3581400"/>
                <a:ext cx="1339854" cy="617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mr-IN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9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581400"/>
                <a:ext cx="1339854" cy="6176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62000" y="4648200"/>
                <a:ext cx="21662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𝐶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 i="1" smtClean="0">
                          <a:latin typeface="Cambria Math" charset="0"/>
                        </a:rPr>
                        <m:t>=(</m:t>
                      </m:r>
                      <m:sSubSup>
                        <m:sSub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𝐶</m:t>
                          </m:r>
                        </m:sub>
                        <m:sup>
                          <m:r>
                            <a:rPr lang="en-US" sz="2000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charset="0"/>
                        </a:rPr>
                        <m:t>)</m:t>
                      </m:r>
                      <m:sSubSup>
                        <m:sSub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𝐶</m:t>
                          </m:r>
                        </m:sub>
                        <m:sup>
                          <m:r>
                            <a:rPr lang="en-US" sz="2000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648200"/>
                <a:ext cx="2166234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127" t="-2000" r="-563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219200" y="5105400"/>
                <a:ext cx="2899063" cy="584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sz="20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+2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𝑚</m:t>
                          </m:r>
                        </m:e>
                      </m:d>
                      <m:d>
                        <m:dPr>
                          <m:ctrlPr>
                            <a:rPr lang="mr-IN" sz="2000" i="1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105400"/>
                <a:ext cx="2899063" cy="5846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219200" y="5867400"/>
                <a:ext cx="1339854" cy="617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mr-IN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9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867400"/>
                <a:ext cx="1339854" cy="6176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181600" y="2362200"/>
                <a:ext cx="21662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 i="1" smtClean="0">
                          <a:latin typeface="Cambria Math" charset="0"/>
                        </a:rPr>
                        <m:t>=(</m:t>
                      </m:r>
                      <m:sSubSup>
                        <m:sSub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</m:sub>
                        <m:sup>
                          <m:r>
                            <a:rPr lang="en-US" sz="2000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charset="0"/>
                        </a:rPr>
                        <m:t>)</m:t>
                      </m:r>
                      <m:sSubSup>
                        <m:sSub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</m:sub>
                        <m:sup>
                          <m:r>
                            <a:rPr lang="en-US" sz="2000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2362200"/>
                <a:ext cx="2166234" cy="307777"/>
              </a:xfrm>
              <a:prstGeom prst="rect">
                <a:avLst/>
              </a:prstGeom>
              <a:blipFill rotWithShape="0">
                <a:blip r:embed="rId7"/>
                <a:stretch>
                  <a:fillRect t="-200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638800" y="2819400"/>
                <a:ext cx="2899063" cy="584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sz="20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+3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𝑚</m:t>
                          </m:r>
                        </m:e>
                      </m:d>
                      <m:d>
                        <m:dPr>
                          <m:ctrlPr>
                            <a:rPr lang="mr-IN" sz="2000" i="1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819400"/>
                <a:ext cx="2899063" cy="58464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638800" y="3581400"/>
                <a:ext cx="1339854" cy="617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mr-IN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8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3581400"/>
                <a:ext cx="1339854" cy="61760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181600" y="4648200"/>
                <a:ext cx="21662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 i="1" smtClean="0">
                          <a:latin typeface="Cambria Math" charset="0"/>
                        </a:rPr>
                        <m:t>=(</m:t>
                      </m:r>
                      <m:sSubSup>
                        <m:sSub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</m:sub>
                        <m:sup>
                          <m:r>
                            <a:rPr lang="en-US" sz="2000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charset="0"/>
                        </a:rPr>
                        <m:t>)</m:t>
                      </m:r>
                      <m:sSubSup>
                        <m:sSub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</m:sub>
                        <m:sup>
                          <m:r>
                            <a:rPr lang="en-US" sz="2000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648200"/>
                <a:ext cx="2166234" cy="307777"/>
              </a:xfrm>
              <a:prstGeom prst="rect">
                <a:avLst/>
              </a:prstGeom>
              <a:blipFill rotWithShape="0">
                <a:blip r:embed="rId10"/>
                <a:stretch>
                  <a:fillRect t="-200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638800" y="5105400"/>
                <a:ext cx="2899063" cy="584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+3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𝑚</m:t>
                          </m:r>
                        </m:e>
                      </m:d>
                      <m:d>
                        <m:dPr>
                          <m:ctrlPr>
                            <a:rPr lang="mr-IN" sz="2000" i="1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4</m:t>
                              </m:r>
                              <m: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105400"/>
                <a:ext cx="2899063" cy="58464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638800" y="5867400"/>
                <a:ext cx="1339854" cy="617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mr-IN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16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867400"/>
                <a:ext cx="1339854" cy="61760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/>
          <p:cNvSpPr/>
          <p:nvPr/>
        </p:nvSpPr>
        <p:spPr>
          <a:xfrm>
            <a:off x="1828800" y="3905357"/>
            <a:ext cx="228600" cy="443072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264717" y="3905357"/>
            <a:ext cx="228600" cy="443072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828800" y="6200130"/>
            <a:ext cx="228600" cy="443072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172200" y="6200130"/>
            <a:ext cx="323637" cy="443072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 rot="21302573">
                <a:off x="398758" y="1698906"/>
                <a:ext cx="1192057" cy="4626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i="1">
                              <a:latin typeface="Cambria Math" charset="0"/>
                            </a:rPr>
                            <m:t>𝐶</m:t>
                          </m:r>
                        </m:sub>
                        <m:sup>
                          <m:r>
                            <a:rPr lang="en-US" sz="1600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1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+2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𝑚</m:t>
                          </m:r>
                        </m:num>
                        <m:den>
                          <m:r>
                            <a:rPr lang="en-US" sz="1600" i="1">
                              <a:latin typeface="Cambria Math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02573">
                <a:off x="398758" y="1698906"/>
                <a:ext cx="1192057" cy="46262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 rot="21302573">
                <a:off x="4437359" y="1732406"/>
                <a:ext cx="1192057" cy="4626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𝑆</m:t>
                          </m:r>
                        </m:sub>
                        <m:sup>
                          <m:r>
                            <a:rPr lang="en-US" sz="1600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1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+3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𝑚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02573">
                <a:off x="4437359" y="1732406"/>
                <a:ext cx="1192057" cy="46262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 rot="21228409">
                <a:off x="3519491" y="3805639"/>
                <a:ext cx="1720086" cy="430887"/>
              </a:xfrm>
              <a:prstGeom prst="rect">
                <a:avLst/>
              </a:prstGeom>
              <a:solidFill>
                <a:srgbClr val="0070C0">
                  <a:alpha val="10000"/>
                </a:srgb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𝝅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𝑪</m:t>
                          </m:r>
                        </m:sub>
                        <m:sup>
                          <m:r>
                            <a:rPr lang="en-US" sz="2800" b="1" i="1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sz="2800" b="1" i="1" smtClean="0">
                          <a:latin typeface="Cambria Math" charset="0"/>
                        </a:rPr>
                        <m:t>&lt;</m:t>
                      </m:r>
                      <m:sSubSup>
                        <m:sSubSupPr>
                          <m:ctrlPr>
                            <a:rPr lang="en-US" sz="2800" b="1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𝝅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 charset="0"/>
                            </a:rPr>
                            <m:t>𝑺</m:t>
                          </m:r>
                        </m:sub>
                        <m:sup>
                          <m:r>
                            <a:rPr lang="en-US" sz="2800" b="1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28409">
                <a:off x="3519491" y="3805639"/>
                <a:ext cx="1720086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 rot="21228409">
                <a:off x="3519491" y="5983392"/>
                <a:ext cx="1720086" cy="430887"/>
              </a:xfrm>
              <a:prstGeom prst="rect">
                <a:avLst/>
              </a:prstGeom>
              <a:solidFill>
                <a:srgbClr val="C00000">
                  <a:alpha val="10000"/>
                </a:srgb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𝝅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𝟐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𝑪</m:t>
                          </m:r>
                        </m:sub>
                        <m:sup>
                          <m:r>
                            <a:rPr lang="en-US" sz="2800" b="1" i="1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sz="2800" b="1" i="1" smtClean="0">
                          <a:latin typeface="Cambria Math" charset="0"/>
                        </a:rPr>
                        <m:t>&gt;</m:t>
                      </m:r>
                      <m:sSubSup>
                        <m:sSubSupPr>
                          <m:ctrlPr>
                            <a:rPr lang="en-US" sz="2800" b="1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𝝅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 charset="0"/>
                            </a:rPr>
                            <m:t>𝑺</m:t>
                          </m:r>
                        </m:sub>
                        <m:sup>
                          <m:r>
                            <a:rPr lang="en-US" sz="2800" b="1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28409">
                <a:off x="3519491" y="5983392"/>
                <a:ext cx="1720086" cy="43088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11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5" grpId="0"/>
      <p:bldP spid="28" grpId="0"/>
      <p:bldP spid="29" grpId="0"/>
      <p:bldP spid="32" grpId="0"/>
      <p:bldP spid="33" grpId="0"/>
      <p:bldP spid="35" grpId="0"/>
      <p:bldP spid="36" grpId="0"/>
      <p:bldP spid="37" grpId="0"/>
      <p:bldP spid="40" grpId="0"/>
      <p:bldP spid="41" grpId="0"/>
      <p:bldP spid="45" grpId="0"/>
      <p:bldP spid="46" grpId="0"/>
      <p:bldP spid="49" grpId="0" animBg="1"/>
      <p:bldP spid="50" grpId="0" animBg="1"/>
      <p:bldP spid="52" grpId="0" animBg="1"/>
      <p:bldP spid="53" grpId="0" animBg="1"/>
      <p:bldP spid="2" grpId="0" animBg="1"/>
      <p:bldP spid="54" grpId="0" animBg="1"/>
      <p:bldP spid="55" grpId="0" animBg="1"/>
      <p:bldP spid="5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Profit Maximization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47957" y="1143000"/>
                <a:ext cx="5648085" cy="527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240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i="1" smtClean="0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𝐶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)−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957" y="1143000"/>
                <a:ext cx="5648085" cy="527004"/>
              </a:xfrm>
              <a:prstGeom prst="rect">
                <a:avLst/>
              </a:prstGeom>
              <a:blipFill rotWithShape="0">
                <a:blip r:embed="rId3"/>
                <a:stretch>
                  <a:fillRect r="-324" b="-1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1720" y="2550976"/>
                <a:ext cx="2287999" cy="77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𝐶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20" y="2550976"/>
                <a:ext cx="2287999" cy="7772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 rot="20805690">
            <a:off x="140748" y="1892120"/>
            <a:ext cx="1951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Marginal profits of Firm 1 equal to zero!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11720" y="4404400"/>
                <a:ext cx="2287999" cy="77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𝐶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20" y="4404400"/>
                <a:ext cx="2287999" cy="7772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 rot="20805690">
            <a:off x="58413" y="3772346"/>
            <a:ext cx="1958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i="1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sz="1600" dirty="0"/>
              <a:t>Marginal profits of Firm 2 equal to zero!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894616" y="2537579"/>
                <a:ext cx="3978525" cy="763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f>
                        <m:fPr>
                          <m:ctrlPr>
                            <a:rPr lang="en-US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𝑑𝑅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𝑑𝑄</m:t>
                          </m:r>
                        </m:den>
                      </m:f>
                      <m:f>
                        <m:f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616" y="2537579"/>
                <a:ext cx="3978525" cy="76392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 rot="21159210">
                <a:off x="7437227" y="667219"/>
                <a:ext cx="1391407" cy="307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59210">
                <a:off x="7437227" y="667219"/>
                <a:ext cx="1391407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4274" r="-1282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877316" y="2734876"/>
                <a:ext cx="19618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𝑀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316" y="2734876"/>
                <a:ext cx="1961884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863" r="-62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/>
          <p:cNvGrpSpPr/>
          <p:nvPr/>
        </p:nvGrpSpPr>
        <p:grpSpPr>
          <a:xfrm>
            <a:off x="3389531" y="1828800"/>
            <a:ext cx="840128" cy="658000"/>
            <a:chOff x="3243780" y="2009001"/>
            <a:chExt cx="1023420" cy="658000"/>
          </a:xfrm>
        </p:grpSpPr>
        <p:sp>
          <p:nvSpPr>
            <p:cNvPr id="60" name="Right Brace 59"/>
            <p:cNvSpPr/>
            <p:nvPr/>
          </p:nvSpPr>
          <p:spPr>
            <a:xfrm rot="16200000">
              <a:off x="3603090" y="2002891"/>
              <a:ext cx="304800" cy="102342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3515175" y="2009001"/>
                  <a:ext cx="4806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𝑀𝑅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5175" y="2009001"/>
                  <a:ext cx="480630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r="-14063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/>
          <p:cNvGrpSpPr/>
          <p:nvPr/>
        </p:nvGrpSpPr>
        <p:grpSpPr>
          <a:xfrm>
            <a:off x="5144059" y="1828800"/>
            <a:ext cx="1143000" cy="658000"/>
            <a:chOff x="3243780" y="2009001"/>
            <a:chExt cx="1023420" cy="658000"/>
          </a:xfrm>
        </p:grpSpPr>
        <p:sp>
          <p:nvSpPr>
            <p:cNvPr id="63" name="Right Brace 62"/>
            <p:cNvSpPr/>
            <p:nvPr/>
          </p:nvSpPr>
          <p:spPr>
            <a:xfrm rot="16200000">
              <a:off x="3603090" y="2002891"/>
              <a:ext cx="304800" cy="102342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3502087" y="2009001"/>
                  <a:ext cx="4537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2087" y="2009001"/>
                  <a:ext cx="453783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7229" r="-2410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Rectangle 64"/>
          <p:cNvSpPr/>
          <p:nvPr/>
        </p:nvSpPr>
        <p:spPr>
          <a:xfrm>
            <a:off x="7270334" y="2673345"/>
            <a:ext cx="1568866" cy="492393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4341054" y="1828800"/>
            <a:ext cx="422006" cy="658000"/>
            <a:chOff x="3239049" y="2009001"/>
            <a:chExt cx="1028151" cy="658000"/>
          </a:xfrm>
        </p:grpSpPr>
        <p:sp>
          <p:nvSpPr>
            <p:cNvPr id="68" name="Right Brace 67"/>
            <p:cNvSpPr/>
            <p:nvPr/>
          </p:nvSpPr>
          <p:spPr>
            <a:xfrm rot="16200000">
              <a:off x="3603090" y="2002891"/>
              <a:ext cx="304800" cy="102342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239049" y="2009001"/>
                  <a:ext cx="102814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9049" y="2009001"/>
                  <a:ext cx="1028149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4348" r="-13043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894616" y="4404400"/>
                <a:ext cx="3978525" cy="763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f>
                        <m:fPr>
                          <m:ctrlPr>
                            <a:rPr lang="en-US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𝑑𝑅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𝑑𝑄</m:t>
                          </m:r>
                        </m:den>
                      </m:f>
                      <m:f>
                        <m:f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616" y="4404400"/>
                <a:ext cx="3978525" cy="76392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/>
          <p:cNvGrpSpPr/>
          <p:nvPr/>
        </p:nvGrpSpPr>
        <p:grpSpPr>
          <a:xfrm>
            <a:off x="3389531" y="3719730"/>
            <a:ext cx="840128" cy="658000"/>
            <a:chOff x="3243780" y="2009001"/>
            <a:chExt cx="1023420" cy="658000"/>
          </a:xfrm>
        </p:grpSpPr>
        <p:sp>
          <p:nvSpPr>
            <p:cNvPr id="72" name="Right Brace 71"/>
            <p:cNvSpPr/>
            <p:nvPr/>
          </p:nvSpPr>
          <p:spPr>
            <a:xfrm rot="16200000">
              <a:off x="3603090" y="2002891"/>
              <a:ext cx="304800" cy="102342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3515175" y="2009001"/>
                  <a:ext cx="4806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𝑀𝑅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5175" y="2009001"/>
                  <a:ext cx="480630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4063" r="-14063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/>
          <p:cNvGrpSpPr/>
          <p:nvPr/>
        </p:nvGrpSpPr>
        <p:grpSpPr>
          <a:xfrm>
            <a:off x="5144059" y="3719730"/>
            <a:ext cx="1143000" cy="658000"/>
            <a:chOff x="3243780" y="2009001"/>
            <a:chExt cx="1023420" cy="658000"/>
          </a:xfrm>
        </p:grpSpPr>
        <p:sp>
          <p:nvSpPr>
            <p:cNvPr id="75" name="Right Brace 74"/>
            <p:cNvSpPr/>
            <p:nvPr/>
          </p:nvSpPr>
          <p:spPr>
            <a:xfrm rot="16200000">
              <a:off x="3603090" y="2002891"/>
              <a:ext cx="304800" cy="102342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502087" y="2009001"/>
                  <a:ext cx="4537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2087" y="2009001"/>
                  <a:ext cx="453783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7229" r="-3614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/>
          <p:cNvGrpSpPr/>
          <p:nvPr/>
        </p:nvGrpSpPr>
        <p:grpSpPr>
          <a:xfrm>
            <a:off x="4341054" y="3719730"/>
            <a:ext cx="422006" cy="658000"/>
            <a:chOff x="3239049" y="2009001"/>
            <a:chExt cx="1028151" cy="658000"/>
          </a:xfrm>
        </p:grpSpPr>
        <p:sp>
          <p:nvSpPr>
            <p:cNvPr id="78" name="Right Brace 77"/>
            <p:cNvSpPr/>
            <p:nvPr/>
          </p:nvSpPr>
          <p:spPr>
            <a:xfrm rot="16200000">
              <a:off x="3603090" y="2002891"/>
              <a:ext cx="304800" cy="102342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3239049" y="2009001"/>
                  <a:ext cx="102814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9049" y="2009001"/>
                  <a:ext cx="1028149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4348" r="-13043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6877316" y="4601697"/>
                <a:ext cx="19618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𝑀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316" y="4601697"/>
                <a:ext cx="1961884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1863" r="-62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tangle 80"/>
          <p:cNvSpPr/>
          <p:nvPr/>
        </p:nvSpPr>
        <p:spPr>
          <a:xfrm>
            <a:off x="7270334" y="4546803"/>
            <a:ext cx="1568866" cy="492393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200982" y="5867400"/>
                <a:ext cx="274203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𝑀𝐶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𝑀𝑅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𝑀</m:t>
                          </m:r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982" y="5867400"/>
                <a:ext cx="2742033" cy="40011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 82"/>
          <p:cNvSpPr/>
          <p:nvPr/>
        </p:nvSpPr>
        <p:spPr>
          <a:xfrm>
            <a:off x="3053120" y="5800755"/>
            <a:ext cx="2997872" cy="5334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 rot="20805690">
            <a:off x="1555748" y="5794255"/>
            <a:ext cx="1325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Optimal Condition!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5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58" grpId="0"/>
      <p:bldP spid="65" grpId="0" animBg="1"/>
      <p:bldP spid="70" grpId="0"/>
      <p:bldP spid="80" grpId="0"/>
      <p:bldP spid="81" grpId="0" animBg="1"/>
      <p:bldP spid="82" grpId="0" animBg="1"/>
      <p:bldP spid="83" grpId="0" animBg="1"/>
      <p:bldP spid="8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75"/>
          <p:cNvCxnSpPr/>
          <p:nvPr/>
        </p:nvCxnSpPr>
        <p:spPr>
          <a:xfrm flipH="1">
            <a:off x="4028731" y="5029200"/>
            <a:ext cx="2243747" cy="0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Graphical Analysis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rot="10800000">
            <a:off x="4024454" y="1447801"/>
            <a:ext cx="0" cy="457200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16200000">
            <a:off x="6310453" y="3733801"/>
            <a:ext cx="0" cy="457200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585976" y="5799695"/>
                <a:ext cx="4713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976" y="5799695"/>
                <a:ext cx="47134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790531" y="1066800"/>
                <a:ext cx="476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531" y="1066800"/>
                <a:ext cx="47666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4024452" y="1969533"/>
            <a:ext cx="2286001" cy="4050267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918235" y="5980658"/>
                <a:ext cx="773289" cy="724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60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sz="1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Georgia" charset="0"/>
                  <a:ea typeface="Georgia" charset="0"/>
                  <a:cs typeface="Georgia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235" y="5980658"/>
                <a:ext cx="773289" cy="7249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4478186" y="2143493"/>
            <a:ext cx="703414" cy="461665"/>
          </a:xfrm>
          <a:prstGeom prst="rect">
            <a:avLst/>
          </a:prstGeom>
          <a:solidFill>
            <a:srgbClr val="0070C0">
              <a:alpha val="10000"/>
            </a:srgbClr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i="1" dirty="0" smtClean="0">
                <a:latin typeface="Times New Roman" charset="0"/>
                <a:ea typeface="Times New Roman" charset="0"/>
                <a:cs typeface="Times New Roman" charset="0"/>
              </a:rPr>
              <a:t>BR</a:t>
            </a:r>
            <a:r>
              <a:rPr lang="en-US" sz="1600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9150" y="813322"/>
            <a:ext cx="1866900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i="1" smtClean="0">
                <a:latin typeface="Times New Roman" charset="0"/>
                <a:ea typeface="Times New Roman" charset="0"/>
                <a:cs typeface="Times New Roman" charset="0"/>
              </a:rPr>
              <a:t>Assuming </a:t>
            </a:r>
            <a:r>
              <a:rPr lang="en-US" b="1" i="1" dirty="0" smtClean="0">
                <a:latin typeface="Times New Roman" charset="0"/>
                <a:ea typeface="Times New Roman" charset="0"/>
                <a:cs typeface="Times New Roman" charset="0"/>
              </a:rPr>
              <a:t>that: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024451" y="3733801"/>
            <a:ext cx="3976549" cy="2285998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15200" y="5099602"/>
            <a:ext cx="692130" cy="461665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i="1" dirty="0" smtClean="0">
                <a:latin typeface="Times New Roman" charset="0"/>
                <a:ea typeface="Times New Roman" charset="0"/>
                <a:cs typeface="Times New Roman" charset="0"/>
              </a:rPr>
              <a:t>BR</a:t>
            </a:r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4746955" y="3885478"/>
            <a:ext cx="0" cy="1436450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96261" y="4581861"/>
            <a:ext cx="0" cy="1436450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429922" y="4515522"/>
            <a:ext cx="132678" cy="13267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20892408">
            <a:off x="5371527" y="4050971"/>
            <a:ext cx="91440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Cournot</a:t>
            </a:r>
            <a:endParaRPr lang="en-US" sz="1600" b="1" i="1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5217685" y="6015335"/>
                <a:ext cx="5292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𝐶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latin typeface="Georgia" charset="0"/>
                  <a:ea typeface="Georgia" charset="0"/>
                  <a:cs typeface="Georgia" charset="0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685" y="6015335"/>
                <a:ext cx="529247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505200" y="4364376"/>
                <a:ext cx="5339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𝐶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latin typeface="Georgia" charset="0"/>
                  <a:ea typeface="Georgia" charset="0"/>
                  <a:cs typeface="Georgia" charset="0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364376"/>
                <a:ext cx="533992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24241" y="1400138"/>
                <a:ext cx="14620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41" y="1400138"/>
                <a:ext cx="1462067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250" r="-125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 rot="20805690">
                <a:off x="97337" y="1359281"/>
                <a:ext cx="1061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Same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𝑀𝐶</m:t>
                    </m:r>
                  </m:oMath>
                </a14:m>
                <a:r>
                  <a:rPr lang="en-US" sz="14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!</a:t>
                </a:r>
                <a:endParaRPr lang="en-US" sz="1400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05690">
                <a:off x="97337" y="1359281"/>
                <a:ext cx="1061486" cy="307777"/>
              </a:xfrm>
              <a:prstGeom prst="rect">
                <a:avLst/>
              </a:prstGeom>
              <a:blipFill rotWithShape="0">
                <a:blip r:embed="rId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3251657" y="1600200"/>
                <a:ext cx="773289" cy="724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60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sz="1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Georgia" charset="0"/>
                  <a:ea typeface="Georgia" charset="0"/>
                  <a:cs typeface="Georgia" charset="0"/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657" y="1600200"/>
                <a:ext cx="773289" cy="72494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/>
          <p:cNvSpPr>
            <a:spLocks noChangeAspect="1"/>
          </p:cNvSpPr>
          <p:nvPr/>
        </p:nvSpPr>
        <p:spPr>
          <a:xfrm>
            <a:off x="3968496" y="1947672"/>
            <a:ext cx="109728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6236208" y="5971032"/>
            <a:ext cx="109728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3251657" y="3321185"/>
                <a:ext cx="773289" cy="724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60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sz="1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Georgia" charset="0"/>
                  <a:ea typeface="Georgia" charset="0"/>
                  <a:cs typeface="Georgia" charset="0"/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657" y="3321185"/>
                <a:ext cx="773289" cy="72494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/>
          <p:cNvSpPr>
            <a:spLocks noChangeAspect="1"/>
          </p:cNvSpPr>
          <p:nvPr/>
        </p:nvSpPr>
        <p:spPr>
          <a:xfrm>
            <a:off x="3968496" y="3678935"/>
            <a:ext cx="109728" cy="109728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7633654" y="5980658"/>
                <a:ext cx="773289" cy="724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60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sz="1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Georgia" charset="0"/>
                  <a:ea typeface="Georgia" charset="0"/>
                  <a:cs typeface="Georgia" charset="0"/>
                </a:endParaRP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654" y="5980658"/>
                <a:ext cx="773289" cy="72494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/>
          <p:cNvSpPr>
            <a:spLocks noChangeAspect="1"/>
          </p:cNvSpPr>
          <p:nvPr/>
        </p:nvSpPr>
        <p:spPr>
          <a:xfrm>
            <a:off x="7918689" y="5971032"/>
            <a:ext cx="109728" cy="109728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3968496" y="4547087"/>
            <a:ext cx="109728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5443261" y="5971032"/>
            <a:ext cx="109728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105395" y="2016335"/>
            <a:ext cx="1294410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Cournot</a:t>
            </a:r>
            <a:endParaRPr lang="en-US" b="1" i="1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11577" y="2536946"/>
                <a:ext cx="186589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</m:den>
                      </m:f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77" y="2536946"/>
                <a:ext cx="1865895" cy="520399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711577" y="3276600"/>
                <a:ext cx="186589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</m:den>
                      </m:f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77" y="3276600"/>
                <a:ext cx="1865895" cy="520399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 rot="20351692">
            <a:off x="191369" y="2459773"/>
            <a:ext cx="703414" cy="274320"/>
          </a:xfrm>
          <a:prstGeom prst="rect">
            <a:avLst/>
          </a:prstGeom>
          <a:solidFill>
            <a:srgbClr val="0070C0">
              <a:alpha val="10000"/>
            </a:srgbClr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i="1" dirty="0" smtClean="0">
                <a:latin typeface="Times New Roman" charset="0"/>
                <a:ea typeface="Times New Roman" charset="0"/>
                <a:cs typeface="Times New Roman" charset="0"/>
              </a:rPr>
              <a:t>BR</a:t>
            </a:r>
            <a:r>
              <a:rPr lang="en-US" sz="1600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 rot="20351692">
            <a:off x="191736" y="3193104"/>
            <a:ext cx="692130" cy="274320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i="1" dirty="0" smtClean="0">
                <a:latin typeface="Times New Roman" charset="0"/>
                <a:ea typeface="Times New Roman" charset="0"/>
                <a:cs typeface="Times New Roman" charset="0"/>
              </a:rPr>
              <a:t>BR</a:t>
            </a:r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105395" y="4175416"/>
            <a:ext cx="1294410" cy="4580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i="1" dirty="0" err="1">
                <a:latin typeface="Times New Roman" charset="0"/>
                <a:ea typeface="Times New Roman" charset="0"/>
                <a:cs typeface="Times New Roman" charset="0"/>
              </a:rPr>
              <a:t>Stackelberg</a:t>
            </a:r>
            <a:endParaRPr lang="en-US" b="1" i="1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052005" y="4801320"/>
                <a:ext cx="1195584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05" y="4801320"/>
                <a:ext cx="1195584" cy="474361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810413" y="5505497"/>
                <a:ext cx="186589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f>
                        <m:fPr>
                          <m:ctrlPr>
                            <a:rPr lang="mr-I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13" y="5505497"/>
                <a:ext cx="1865895" cy="520399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/>
          <p:cNvCxnSpPr>
            <a:endCxn id="56" idx="0"/>
          </p:cNvCxnSpPr>
          <p:nvPr/>
        </p:nvCxnSpPr>
        <p:spPr>
          <a:xfrm>
            <a:off x="6278684" y="1400138"/>
            <a:ext cx="0" cy="4570894"/>
          </a:xfrm>
          <a:prstGeom prst="line">
            <a:avLst/>
          </a:prstGeom>
          <a:ln>
            <a:solidFill>
              <a:srgbClr val="0070C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6206139" y="4956220"/>
            <a:ext cx="132678" cy="13267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 rot="20892408">
            <a:off x="6307118" y="4562541"/>
            <a:ext cx="118779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i="1" dirty="0" err="1">
                <a:latin typeface="Times New Roman" charset="0"/>
                <a:ea typeface="Times New Roman" charset="0"/>
                <a:cs typeface="Times New Roman" charset="0"/>
              </a:rPr>
              <a:t>Stackelberg</a:t>
            </a:r>
            <a:endParaRPr lang="en-US" sz="1600" b="1" i="1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20935228">
            <a:off x="5129651" y="2150275"/>
            <a:ext cx="90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>
                <a:latin typeface="Times New Roman" charset="0"/>
                <a:ea typeface="Times New Roman" charset="0"/>
                <a:cs typeface="Times New Roman" charset="0"/>
              </a:rPr>
              <a:t>Cournot</a:t>
            </a:r>
            <a:endParaRPr lang="en-US" sz="1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 rot="20935228">
            <a:off x="7984389" y="4960550"/>
            <a:ext cx="90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>
                <a:latin typeface="Times New Roman" charset="0"/>
                <a:ea typeface="Times New Roman" charset="0"/>
                <a:cs typeface="Times New Roman" charset="0"/>
              </a:rPr>
              <a:t>Cournot</a:t>
            </a:r>
            <a:endParaRPr lang="en-US" sz="1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 rot="20935228">
            <a:off x="7981665" y="5217226"/>
            <a:ext cx="1196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>
                <a:latin typeface="Times New Roman" charset="0"/>
                <a:ea typeface="Times New Roman" charset="0"/>
                <a:cs typeface="Times New Roman" charset="0"/>
              </a:rPr>
              <a:t>Stackelberg</a:t>
            </a:r>
            <a:endParaRPr lang="en-US" sz="1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3505200" y="4787318"/>
                <a:ext cx="5339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𝑆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latin typeface="Georgia" charset="0"/>
                  <a:ea typeface="Georgia" charset="0"/>
                  <a:cs typeface="Georgia" charset="0"/>
                </a:endParaRPr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787318"/>
                <a:ext cx="533992" cy="461665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6527895" y="6163520"/>
                <a:ext cx="7401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𝑆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latin typeface="Georgia" charset="0"/>
                  <a:ea typeface="Georgia" charset="0"/>
                  <a:cs typeface="Georgia" charset="0"/>
                </a:endParaRPr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895" y="6163520"/>
                <a:ext cx="740139" cy="461665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urved Connector 29"/>
          <p:cNvCxnSpPr>
            <a:stCxn id="63" idx="1"/>
            <a:endCxn id="68" idx="1"/>
          </p:cNvCxnSpPr>
          <p:nvPr/>
        </p:nvCxnSpPr>
        <p:spPr>
          <a:xfrm rot="10800000" flipH="1" flipV="1">
            <a:off x="711577" y="3536799"/>
            <a:ext cx="98836" cy="2228897"/>
          </a:xfrm>
          <a:prstGeom prst="curvedConnector3">
            <a:avLst>
              <a:gd name="adj1" fmla="val -434069"/>
            </a:avLst>
          </a:prstGeom>
          <a:ln w="38100">
            <a:solidFill>
              <a:schemeClr val="bg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 rot="20805690">
                <a:off x="259090" y="4311262"/>
                <a:ext cx="6756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Same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𝐵𝑅</m:t>
                    </m:r>
                    <m:r>
                      <a:rPr lang="en-US" sz="1400" b="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2</m:t>
                    </m:r>
                  </m:oMath>
                </a14:m>
                <a:r>
                  <a:rPr lang="en-US" sz="14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!</a:t>
                </a:r>
                <a:endParaRPr lang="en-US" sz="1400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05690">
                <a:off x="259090" y="4311262"/>
                <a:ext cx="675644" cy="523220"/>
              </a:xfrm>
              <a:prstGeom prst="rect">
                <a:avLst/>
              </a:prstGeom>
              <a:blipFill rotWithShape="0">
                <a:blip r:embed="rId29"/>
                <a:stretch>
                  <a:fillRect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Oval 79"/>
          <p:cNvSpPr>
            <a:spLocks noChangeAspect="1"/>
          </p:cNvSpPr>
          <p:nvPr/>
        </p:nvSpPr>
        <p:spPr>
          <a:xfrm>
            <a:off x="3968496" y="4971782"/>
            <a:ext cx="109728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4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71" grpId="0" animBg="1"/>
      <p:bldP spid="72" grpId="0"/>
      <p:bldP spid="75" grpId="0"/>
      <p:bldP spid="77" grpId="0"/>
      <p:bldP spid="78" grpId="0"/>
      <p:bldP spid="79" grpId="0"/>
      <p:bldP spid="8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Bertrand Oligopoly Model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20575028">
            <a:off x="7072566" y="270580"/>
            <a:ext cx="16727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Simultaneous Competition in Prices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24000" y="1143000"/>
            <a:ext cx="6096000" cy="5181600"/>
          </a:xfrm>
        </p:spPr>
        <p:txBody>
          <a:bodyPr rIns="91440"/>
          <a:lstStyle/>
          <a:p>
            <a:pPr>
              <a:lnSpc>
                <a:spcPct val="200000"/>
              </a:lnSpc>
            </a:pPr>
            <a:r>
              <a:rPr lang="en-US" sz="2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Small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number of firms</a:t>
            </a:r>
            <a:endParaRPr lang="en-US" sz="2600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00000"/>
              </a:lnSpc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Firms produce </a:t>
            </a:r>
            <a:r>
              <a:rPr lang="en-US" sz="2600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differentiated </a:t>
            </a:r>
            <a:r>
              <a:rPr lang="en-US" sz="2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goods</a:t>
            </a:r>
          </a:p>
          <a:p>
            <a:pPr>
              <a:lnSpc>
                <a:spcPct val="200000"/>
              </a:lnSpc>
            </a:pP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Firms </a:t>
            </a:r>
            <a:r>
              <a:rPr lang="en-US" sz="2600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choose prices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simultaneously</a:t>
            </a:r>
            <a:endParaRPr lang="en-US" sz="2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00000"/>
              </a:lnSpc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Firms’ choices are </a:t>
            </a:r>
            <a:r>
              <a:rPr lang="en-US" sz="2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binding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(no regrets)</a:t>
            </a:r>
          </a:p>
          <a:p>
            <a:pPr>
              <a:lnSpc>
                <a:spcPct val="200000"/>
              </a:lnSpc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Interaction lasts for only </a:t>
            </a:r>
            <a:r>
              <a:rPr lang="en-US" sz="2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one round</a:t>
            </a:r>
          </a:p>
          <a:p>
            <a:pPr>
              <a:lnSpc>
                <a:spcPct val="200000"/>
              </a:lnSpc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Firms </a:t>
            </a:r>
            <a:r>
              <a:rPr lang="en-US" sz="2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know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all the above from the start</a:t>
            </a:r>
          </a:p>
        </p:txBody>
      </p:sp>
    </p:spTree>
    <p:extLst>
      <p:ext uri="{BB962C8B-B14F-4D97-AF65-F5344CB8AC3E}">
        <p14:creationId xmlns:p14="http://schemas.microsoft.com/office/powerpoint/2010/main" val="10552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Model Setup With 2 Firms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7250" y="1143000"/>
                <a:ext cx="7429500" cy="4648200"/>
              </a:xfrm>
            </p:spPr>
            <p:txBody>
              <a:bodyPr rIns="91440"/>
              <a:lstStyle/>
              <a:p>
                <a:pPr>
                  <a:lnSpc>
                    <a:spcPct val="150000"/>
                  </a:lnSpc>
                </a:pP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Duopoly: </a:t>
                </a:r>
                <a:r>
                  <a:rPr lang="en-US" sz="2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firm </a:t>
                </a:r>
                <a:r>
                  <a:rPr lang="en-US" sz="2600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:r>
                  <a:rPr lang="en-US" sz="2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firm </a:t>
                </a:r>
                <a:r>
                  <a:rPr lang="en-US" sz="2600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600" dirty="0">
                    <a:latin typeface="Times New Roman" charset="0"/>
                    <a:ea typeface="Times New Roman" charset="0"/>
                    <a:cs typeface="Times New Roman" charset="0"/>
                  </a:rPr>
                  <a:t>Prices chosen: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𝑝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𝑝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600" dirty="0">
                    <a:latin typeface="Times New Roman" charset="0"/>
                    <a:ea typeface="Times New Roman" charset="0"/>
                    <a:cs typeface="Times New Roman" charset="0"/>
                  </a:rPr>
                  <a:t>Market 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demands: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𝑞</m:t>
                        </m:r>
                      </m:e>
                      <m:sub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charset="0"/>
                            <a:ea typeface="Georgia" charset="0"/>
                            <a:cs typeface="Georgia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𝑞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charset="0"/>
                            <a:ea typeface="Georgia" charset="0"/>
                            <a:cs typeface="Georgia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Production cost: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𝐶</m:t>
                        </m:r>
                      </m:e>
                      <m:sub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(</m:t>
                    </m:r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𝑞</m:t>
                        </m:r>
                      </m:e>
                      <m:sub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charset="0"/>
                            <a:ea typeface="Georgia" charset="0"/>
                            <a:cs typeface="Georgia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)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𝐶</m:t>
                        </m:r>
                      </m:e>
                      <m:sub>
                        <m: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  <m:r>
                      <a:rPr lang="en-US" sz="26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(</m:t>
                    </m:r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𝑞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charset="0"/>
                            <a:ea typeface="Georgia" charset="0"/>
                            <a:cs typeface="Georgia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6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)</m:t>
                    </m:r>
                  </m:oMath>
                </a14:m>
                <a:endParaRPr lang="en-US" sz="2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000" b="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Profit </a:t>
                </a:r>
                <a:r>
                  <a:rPr lang="en-US" sz="2600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𝑝</m:t>
                        </m:r>
                      </m:e>
                      <m:sub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𝑞</m:t>
                        </m:r>
                      </m:e>
                      <m:sub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charset="0"/>
                            <a:ea typeface="Georgia" charset="0"/>
                            <a:cs typeface="Georgia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−</m:t>
                    </m:r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𝐶</m:t>
                        </m:r>
                      </m:e>
                      <m:sub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  <m:r>
                      <a:rPr lang="en-US" sz="26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(</m:t>
                    </m:r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𝑞</m:t>
                        </m:r>
                      </m:e>
                      <m:sub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charset="0"/>
                            <a:ea typeface="Georgia" charset="0"/>
                            <a:cs typeface="Georgia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6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)</m:t>
                    </m:r>
                  </m:oMath>
                </a14:m>
                <a:endParaRPr lang="en-US" sz="2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Profit </a:t>
                </a:r>
                <a:r>
                  <a:rPr lang="en-US" sz="2600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2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  <m:r>
                      <a:rPr lang="en-US" sz="26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𝑝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𝑞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charset="0"/>
                            <a:ea typeface="Georgia" charset="0"/>
                            <a:cs typeface="Georgia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6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−</m:t>
                    </m:r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𝐶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  <m:r>
                      <a:rPr lang="en-US" sz="26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(</m:t>
                    </m:r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𝑞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charset="0"/>
                            <a:ea typeface="Georgia" charset="0"/>
                            <a:cs typeface="Georgia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charset="0"/>
                            <a:ea typeface="Georgia" charset="0"/>
                            <a:cs typeface="Georgia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6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)</m:t>
                    </m:r>
                  </m:oMath>
                </a14:m>
                <a:endParaRPr lang="en-US" sz="2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250" y="1143000"/>
                <a:ext cx="7429500" cy="4648200"/>
              </a:xfrm>
              <a:blipFill rotWithShape="0">
                <a:blip r:embed="rId3"/>
                <a:stretch>
                  <a:fillRect l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97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Firms’ Problem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8150" y="1066800"/>
                <a:ext cx="82677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Firm </a:t>
                </a:r>
                <a:r>
                  <a:rPr lang="en-US" sz="2600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maximizes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by choosing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𝑝</m:t>
                        </m:r>
                      </m:e>
                      <m:sub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taking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𝑝</m:t>
                        </m:r>
                      </m:e>
                      <m:sub>
                        <m: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as given:</a:t>
                </a:r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1066800"/>
                <a:ext cx="8267700" cy="492443"/>
              </a:xfrm>
              <a:prstGeom prst="rect">
                <a:avLst/>
              </a:prstGeom>
              <a:blipFill rotWithShape="0">
                <a:blip r:embed="rId3"/>
                <a:stretch>
                  <a:fillRect t="-11111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72259" y="1752600"/>
                <a:ext cx="5599482" cy="5708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sz="260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260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2600" i="0" smtClean="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−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𝐶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(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259" y="1752600"/>
                <a:ext cx="5599482" cy="57086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8150" y="2590800"/>
                <a:ext cx="82677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Firm </a:t>
                </a:r>
                <a:r>
                  <a:rPr lang="en-US" sz="2600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2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maximizes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by choosing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𝑝</m:t>
                        </m:r>
                      </m:e>
                      <m:sub>
                        <m: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taking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𝑝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as given:</a:t>
                </a:r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2590800"/>
                <a:ext cx="8267700" cy="492443"/>
              </a:xfrm>
              <a:prstGeom prst="rect">
                <a:avLst/>
              </a:prstGeom>
              <a:blipFill rotWithShape="0">
                <a:blip r:embed="rId5"/>
                <a:stretch>
                  <a:fillRect t="-11111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3022" y="3315338"/>
                <a:ext cx="5637954" cy="5708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sz="260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260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2600" i="0" smtClean="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600" i="1" smtClean="0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−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𝐶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</m:sSub>
                      <m:r>
                        <a:rPr lang="en-US" sz="2600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(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022" y="3315338"/>
                <a:ext cx="5637954" cy="57086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696811" y="3962400"/>
            <a:ext cx="17503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Solution</a:t>
            </a:r>
            <a:endParaRPr lang="en-US" sz="2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19072" y="4531043"/>
                <a:ext cx="1249766" cy="8282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6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260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mr-IN" sz="260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6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072" y="4531043"/>
                <a:ext cx="1249766" cy="82824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419072" y="5723628"/>
                <a:ext cx="1249766" cy="8282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6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260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mr-IN" sz="260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6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072" y="5723628"/>
                <a:ext cx="1249766" cy="82824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 rot="20805690">
            <a:off x="66577" y="4581774"/>
            <a:ext cx="13548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Marginal profits of Firm 1 equal to zero!</a:t>
            </a:r>
            <a:endParaRPr lang="en-US" sz="14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668838" y="4531043"/>
                <a:ext cx="5362815" cy="8282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mr-IN" sz="2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mr-IN" sz="2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mr-IN" sz="2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f>
                        <m:fPr>
                          <m:ctrlPr>
                            <a:rPr lang="mr-IN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mr-IN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mr-IN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mr-IN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=0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838" y="4531043"/>
                <a:ext cx="5362815" cy="82824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674658" y="5705714"/>
                <a:ext cx="5362815" cy="8282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mr-IN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mr-IN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mr-IN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6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f>
                        <m:fPr>
                          <m:ctrlPr>
                            <a:rPr lang="mr-IN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mr-IN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mr-IN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mr-IN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=0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658" y="5705714"/>
                <a:ext cx="5362815" cy="82824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 rot="20805690">
            <a:off x="40668" y="5750501"/>
            <a:ext cx="14067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Marginal profits of Firm 2 equal to zero!</a:t>
            </a:r>
            <a:endParaRPr lang="en-US" sz="14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200" y="4698941"/>
            <a:ext cx="914400" cy="492443"/>
          </a:xfrm>
          <a:prstGeom prst="rect">
            <a:avLst/>
          </a:prstGeom>
          <a:solidFill>
            <a:srgbClr val="0070C0">
              <a:alpha val="1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OC</a:t>
            </a:r>
            <a:r>
              <a:rPr lang="en-US" sz="2600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79828" y="5873612"/>
            <a:ext cx="914400" cy="492443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OC</a:t>
            </a:r>
            <a:r>
              <a:rPr lang="en-US" sz="26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20960290">
            <a:off x="7308273" y="3668390"/>
            <a:ext cx="1620442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Chosen prices </a:t>
            </a:r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must satisfy both conditions!</a:t>
            </a:r>
            <a:endParaRPr lang="en-US" sz="1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75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2" grpId="0"/>
      <p:bldP spid="3" grpId="0"/>
      <p:bldP spid="15" grpId="0"/>
      <p:bldP spid="16" grpId="0"/>
      <p:bldP spid="13" grpId="0"/>
      <p:bldP spid="14" grpId="0"/>
      <p:bldP spid="18" grpId="0"/>
      <p:bldP spid="19" grpId="0" animBg="1"/>
      <p:bldP spid="20" grpId="0" animBg="1"/>
      <p:bldP spid="2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What can we learn about the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Bertrand 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price?</a:t>
            </a:r>
            <a:endParaRPr lang="en-US" i="1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37197" y="1066800"/>
                <a:ext cx="4877489" cy="8282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mr-IN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mr-IN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mr-IN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6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f>
                        <m:fPr>
                          <m:ctrlPr>
                            <a:rPr lang="mr-IN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mr-IN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mr-IN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mr-IN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=0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97" y="1066800"/>
                <a:ext cx="4877489" cy="8282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43017" y="4038600"/>
                <a:ext cx="4915961" cy="8282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mr-IN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mr-IN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mr-IN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6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f>
                        <m:fPr>
                          <m:ctrlPr>
                            <a:rPr lang="mr-IN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mr-IN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mr-IN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mr-IN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=0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17" y="4038600"/>
                <a:ext cx="4915961" cy="8282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5562600" y="1234698"/>
            <a:ext cx="933450" cy="492443"/>
          </a:xfrm>
          <a:prstGeom prst="rect">
            <a:avLst/>
          </a:prstGeom>
          <a:solidFill>
            <a:srgbClr val="0070C0">
              <a:alpha val="1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OC</a:t>
            </a:r>
            <a:r>
              <a:rPr lang="en-US" sz="2600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62600" y="4206498"/>
            <a:ext cx="933450" cy="492443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OC</a:t>
            </a:r>
            <a:r>
              <a:rPr lang="en-US" sz="26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37197" y="2138580"/>
                <a:ext cx="3636573" cy="843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f>
                        <m:fPr>
                          <m:ctrlPr>
                            <a:rPr lang="mr-IN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f>
                        <m:fPr>
                          <m:ctrlPr>
                            <a:rPr lang="mr-IN" sz="2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mr-IN" sz="2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/</m:t>
                          </m:r>
                          <m:r>
                            <a:rPr lang="mr-IN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97" y="2138580"/>
                <a:ext cx="3636573" cy="84394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173770" y="2352645"/>
                <a:ext cx="2762166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𝑀</m:t>
                          </m:r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𝐶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𝑚𝑎𝑟𝑘𝑢𝑝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770" y="2352645"/>
                <a:ext cx="2762166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935936" y="2352645"/>
                <a:ext cx="1045799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&gt;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𝑀</m:t>
                          </m:r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𝐶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936" y="2352645"/>
                <a:ext cx="1045799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 rot="10800000">
            <a:off x="1783080" y="3055986"/>
            <a:ext cx="609601" cy="632824"/>
            <a:chOff x="3243780" y="2034177"/>
            <a:chExt cx="1023420" cy="632824"/>
          </a:xfrm>
        </p:grpSpPr>
        <p:sp>
          <p:nvSpPr>
            <p:cNvPr id="36" name="Right Brace 35"/>
            <p:cNvSpPr/>
            <p:nvPr/>
          </p:nvSpPr>
          <p:spPr>
            <a:xfrm rot="16200000">
              <a:off x="3603090" y="2002891"/>
              <a:ext cx="304800" cy="102342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 rot="10800000">
                  <a:off x="3386189" y="2034177"/>
                  <a:ext cx="73860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386189" y="2034177"/>
                  <a:ext cx="738600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5068" r="-958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 rot="10800000">
            <a:off x="2819398" y="3055986"/>
            <a:ext cx="1172783" cy="632824"/>
            <a:chOff x="3243780" y="2034177"/>
            <a:chExt cx="1023420" cy="632824"/>
          </a:xfrm>
        </p:grpSpPr>
        <p:sp>
          <p:nvSpPr>
            <p:cNvPr id="39" name="Right Brace 38"/>
            <p:cNvSpPr/>
            <p:nvPr/>
          </p:nvSpPr>
          <p:spPr>
            <a:xfrm rot="16200000">
              <a:off x="3603090" y="2002891"/>
              <a:ext cx="304800" cy="102342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 rot="10800000">
                  <a:off x="3386189" y="2034177"/>
                  <a:ext cx="73860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386189" y="2034177"/>
                  <a:ext cx="738600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8333" r="-9722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 rot="10800000">
            <a:off x="5589883" y="3055986"/>
            <a:ext cx="1268117" cy="632824"/>
            <a:chOff x="3243780" y="2034177"/>
            <a:chExt cx="1023420" cy="632824"/>
          </a:xfrm>
        </p:grpSpPr>
        <p:sp>
          <p:nvSpPr>
            <p:cNvPr id="42" name="Right Brace 41"/>
            <p:cNvSpPr/>
            <p:nvPr/>
          </p:nvSpPr>
          <p:spPr>
            <a:xfrm rot="16200000">
              <a:off x="3603090" y="2002891"/>
              <a:ext cx="304800" cy="102342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 rot="10800000">
                  <a:off x="3386189" y="2034177"/>
                  <a:ext cx="73860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&gt;0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386189" y="2034177"/>
                  <a:ext cx="73860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37197" y="5105667"/>
                <a:ext cx="3659656" cy="843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f>
                        <m:fPr>
                          <m:ctrlPr>
                            <a:rPr lang="mr-IN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f>
                        <m:fPr>
                          <m:ctrlPr>
                            <a:rPr lang="mr-IN" sz="2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mr-IN" sz="2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/</m:t>
                          </m:r>
                          <m:r>
                            <a:rPr lang="mr-IN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97" y="5105667"/>
                <a:ext cx="3659656" cy="84394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172034" y="5319732"/>
                <a:ext cx="2762166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𝑀</m:t>
                          </m:r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𝐶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𝑚𝑎𝑟𝑘𝑢𝑝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034" y="5319732"/>
                <a:ext cx="2762166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934200" y="5319732"/>
                <a:ext cx="1045799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&gt;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𝑀</m:t>
                          </m:r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𝐶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5319732"/>
                <a:ext cx="1045799" cy="4001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/>
          <p:cNvGrpSpPr/>
          <p:nvPr/>
        </p:nvGrpSpPr>
        <p:grpSpPr>
          <a:xfrm rot="10800000">
            <a:off x="1783081" y="5996575"/>
            <a:ext cx="609601" cy="632824"/>
            <a:chOff x="3243780" y="2034177"/>
            <a:chExt cx="1023420" cy="632824"/>
          </a:xfrm>
        </p:grpSpPr>
        <p:sp>
          <p:nvSpPr>
            <p:cNvPr id="48" name="Right Brace 47"/>
            <p:cNvSpPr/>
            <p:nvPr/>
          </p:nvSpPr>
          <p:spPr>
            <a:xfrm rot="16200000">
              <a:off x="3603090" y="2002891"/>
              <a:ext cx="304800" cy="102342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 rot="10800000">
                  <a:off x="3386189" y="2034177"/>
                  <a:ext cx="73860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386189" y="2034177"/>
                  <a:ext cx="738600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6438" r="-958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/>
          <p:nvPr/>
        </p:nvGrpSpPr>
        <p:grpSpPr>
          <a:xfrm rot="10800000">
            <a:off x="2749896" y="5996575"/>
            <a:ext cx="1242285" cy="632824"/>
            <a:chOff x="3243780" y="2034177"/>
            <a:chExt cx="1023420" cy="632824"/>
          </a:xfrm>
        </p:grpSpPr>
        <p:sp>
          <p:nvSpPr>
            <p:cNvPr id="51" name="Right Brace 50"/>
            <p:cNvSpPr/>
            <p:nvPr/>
          </p:nvSpPr>
          <p:spPr>
            <a:xfrm rot="16200000">
              <a:off x="3603090" y="2002891"/>
              <a:ext cx="304800" cy="102342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 rot="10800000">
                  <a:off x="3386189" y="2034177"/>
                  <a:ext cx="73860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386189" y="2034177"/>
                  <a:ext cx="738600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8333" r="-9722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/>
          <p:cNvGrpSpPr/>
          <p:nvPr/>
        </p:nvGrpSpPr>
        <p:grpSpPr>
          <a:xfrm rot="10800000">
            <a:off x="5589883" y="5996575"/>
            <a:ext cx="1268117" cy="632824"/>
            <a:chOff x="3243780" y="2034177"/>
            <a:chExt cx="1023420" cy="632824"/>
          </a:xfrm>
        </p:grpSpPr>
        <p:sp>
          <p:nvSpPr>
            <p:cNvPr id="54" name="Right Brace 53"/>
            <p:cNvSpPr/>
            <p:nvPr/>
          </p:nvSpPr>
          <p:spPr>
            <a:xfrm rot="16200000">
              <a:off x="3603090" y="2002891"/>
              <a:ext cx="304800" cy="102342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 rot="10800000">
                  <a:off x="3386189" y="2034177"/>
                  <a:ext cx="73860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&gt;0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386189" y="2034177"/>
                  <a:ext cx="73860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Rectangle 55"/>
          <p:cNvSpPr/>
          <p:nvPr/>
        </p:nvSpPr>
        <p:spPr>
          <a:xfrm>
            <a:off x="4495800" y="2262961"/>
            <a:ext cx="2383201" cy="587489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519544" y="5226042"/>
            <a:ext cx="2383201" cy="587489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 rot="20960290">
                <a:off x="6773319" y="3458262"/>
                <a:ext cx="2049938" cy="9233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Bertrand price is greater than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𝑴𝑪</m:t>
                    </m:r>
                  </m:oMath>
                </a14:m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of both firms!</a:t>
                </a:r>
                <a:endParaRPr lang="en-US" b="1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60290">
                <a:off x="6773319" y="3458262"/>
                <a:ext cx="2049938" cy="923330"/>
              </a:xfrm>
              <a:prstGeom prst="rect">
                <a:avLst/>
              </a:prstGeom>
              <a:blipFill rotWithShape="0">
                <a:blip r:embed="rId15"/>
                <a:stretch>
                  <a:fillRect t="-1887" b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20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44" grpId="0"/>
      <p:bldP spid="45" grpId="0"/>
      <p:bldP spid="46" grpId="0"/>
      <p:bldP spid="56" grpId="0" animBg="1"/>
      <p:bldP spid="57" grpId="0" animBg="1"/>
      <p:bldP spid="5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400" y="1001524"/>
            <a:ext cx="80772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Consider the following demand and cost functions: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143000" y="1503667"/>
                <a:ext cx="305506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503667"/>
                <a:ext cx="305506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91667" y="1503667"/>
                <a:ext cx="3514872" cy="439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667" y="1503667"/>
                <a:ext cx="3514872" cy="439736"/>
              </a:xfrm>
              <a:prstGeom prst="rect">
                <a:avLst/>
              </a:prstGeom>
              <a:blipFill rotWithShape="0">
                <a:blip r:embed="rId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484518" y="2007513"/>
                <a:ext cx="3538725" cy="439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518" y="2007513"/>
                <a:ext cx="3538725" cy="439736"/>
              </a:xfrm>
              <a:prstGeom prst="rect">
                <a:avLst/>
              </a:prstGeom>
              <a:blipFill rotWithShape="0">
                <a:blip r:embed="rId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533400" y="2479357"/>
            <a:ext cx="80772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What are the expressions for the best responses?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81000" y="3098319"/>
                <a:ext cx="4579074" cy="4830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sz="220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220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2200" i="0" smtClean="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2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098319"/>
                <a:ext cx="4579074" cy="483081"/>
              </a:xfrm>
              <a:prstGeom prst="rect">
                <a:avLst/>
              </a:prstGeom>
              <a:blipFill rotWithShape="0">
                <a:blip r:embed="rId6"/>
                <a:stretch>
                  <a:fillRect l="-26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936426" y="3098319"/>
                <a:ext cx="3347070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(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)(</m:t>
                      </m:r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𝑎</m:t>
                      </m:r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426" y="3098319"/>
                <a:ext cx="3347070" cy="338554"/>
              </a:xfrm>
              <a:prstGeom prst="rect">
                <a:avLst/>
              </a:prstGeom>
              <a:blipFill rotWithShape="0">
                <a:blip r:embed="rId7"/>
                <a:stretch>
                  <a:fillRect l="-182" r="-2550" b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1000" y="3962400"/>
                <a:ext cx="1055545" cy="7007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2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220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mr-IN" sz="220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20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2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962400"/>
                <a:ext cx="1055545" cy="70076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440392" y="4143507"/>
                <a:ext cx="417300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𝑎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92" y="4143507"/>
                <a:ext cx="4173001" cy="338554"/>
              </a:xfrm>
              <a:prstGeom prst="rect">
                <a:avLst/>
              </a:prstGeom>
              <a:blipFill rotWithShape="0">
                <a:blip r:embed="rId9"/>
                <a:stretch>
                  <a:fillRect l="-584" r="-876" b="-2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621276" y="3951890"/>
                <a:ext cx="3121432" cy="6428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f>
                        <m:fPr>
                          <m:ctrlPr>
                            <a:rPr lang="mr-IN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</m:den>
                      </m:f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f>
                        <m:fPr>
                          <m:ctrlPr>
                            <a:rPr lang="mr-IN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276" y="3951890"/>
                <a:ext cx="3121432" cy="64280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81000" y="4974612"/>
                <a:ext cx="4585614" cy="4830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sz="220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220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2200" i="0" smtClean="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200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974612"/>
                <a:ext cx="4585614" cy="483081"/>
              </a:xfrm>
              <a:prstGeom prst="rect">
                <a:avLst/>
              </a:prstGeom>
              <a:blipFill rotWithShape="0">
                <a:blip r:embed="rId11"/>
                <a:stretch>
                  <a:fillRect l="-532" b="-13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936426" y="4974612"/>
                <a:ext cx="3347070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(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)(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𝑎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426" y="4974612"/>
                <a:ext cx="3347070" cy="338554"/>
              </a:xfrm>
              <a:prstGeom prst="rect">
                <a:avLst/>
              </a:prstGeom>
              <a:blipFill rotWithShape="0">
                <a:blip r:embed="rId12"/>
                <a:stretch>
                  <a:fillRect l="-364" r="-2732" b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81000" y="5838693"/>
                <a:ext cx="1055545" cy="7007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2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220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mr-IN" sz="220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2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838693"/>
                <a:ext cx="1055545" cy="70076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440392" y="6019800"/>
                <a:ext cx="419012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𝑎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92" y="6019800"/>
                <a:ext cx="4190121" cy="338554"/>
              </a:xfrm>
              <a:prstGeom prst="rect">
                <a:avLst/>
              </a:prstGeom>
              <a:blipFill rotWithShape="0">
                <a:blip r:embed="rId14"/>
                <a:stretch>
                  <a:fillRect l="-436" r="-727" b="-2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613393" y="5828183"/>
                <a:ext cx="3127972" cy="6428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f>
                        <m:fPr>
                          <m:ctrlPr>
                            <a:rPr lang="mr-IN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</m:den>
                      </m:f>
                      <m:r>
                        <a:rPr lang="en-US" sz="22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f>
                        <m:fPr>
                          <m:ctrlPr>
                            <a:rPr lang="mr-IN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393" y="5828183"/>
                <a:ext cx="3127972" cy="64280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 rot="21067309">
            <a:off x="4883881" y="3606557"/>
            <a:ext cx="949431" cy="461665"/>
          </a:xfrm>
          <a:prstGeom prst="rect">
            <a:avLst/>
          </a:prstGeom>
          <a:solidFill>
            <a:srgbClr val="0070C0">
              <a:alpha val="1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BR</a:t>
            </a:r>
            <a:r>
              <a:rPr lang="en-US" sz="2400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21067309">
            <a:off x="4883881" y="5487635"/>
            <a:ext cx="949431" cy="461665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BR</a:t>
            </a:r>
            <a:r>
              <a:rPr lang="en-US" sz="24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019799" y="3929425"/>
            <a:ext cx="2750623" cy="740936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998799" y="5818609"/>
            <a:ext cx="2742566" cy="740936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193443" y="2009239"/>
                <a:ext cx="305506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443" y="2009239"/>
                <a:ext cx="3055067" cy="400110"/>
              </a:xfrm>
              <a:prstGeom prst="rect">
                <a:avLst/>
              </a:prstGeom>
              <a:blipFill rotWithShape="0">
                <a:blip r:embed="rId16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80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 animBg="1"/>
      <p:bldP spid="36" grpId="0" animBg="1"/>
      <p:bldP spid="3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 (cont.)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400" y="1001524"/>
            <a:ext cx="80772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What are the expressions for the 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optimal prices?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28600" y="1717357"/>
                <a:ext cx="86868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We have 2 equations (BR</a:t>
                </a:r>
                <a:r>
                  <a:rPr lang="en-US" sz="2600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BR</a:t>
                </a:r>
                <a:r>
                  <a:rPr lang="en-US" sz="2600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2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 and 2 unknowns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𝑝</m:t>
                        </m:r>
                      </m:e>
                      <m:sub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𝑝</m:t>
                        </m:r>
                      </m:e>
                      <m:sub>
                        <m: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):</a:t>
                </a:r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717357"/>
                <a:ext cx="8686800" cy="492443"/>
              </a:xfrm>
              <a:prstGeom prst="rect">
                <a:avLst/>
              </a:prstGeom>
              <a:blipFill rotWithShape="0">
                <a:blip r:embed="rId3"/>
                <a:stretch>
                  <a:fillRect t="-12346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81000" y="2579456"/>
                <a:ext cx="3204403" cy="7596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+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</m:den>
                      </m:f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f>
                        <m:fPr>
                          <m:ctrlPr>
                            <a:rPr lang="mr-IN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579456"/>
                <a:ext cx="3204403" cy="7596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81000" y="3814870"/>
                <a:ext cx="3212098" cy="7596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+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</m:den>
                      </m:f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f>
                        <m:fPr>
                          <m:ctrlPr>
                            <a:rPr lang="mr-IN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814870"/>
                <a:ext cx="3212098" cy="75969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698769" y="2744120"/>
            <a:ext cx="949431" cy="461665"/>
          </a:xfrm>
          <a:prstGeom prst="rect">
            <a:avLst/>
          </a:prstGeom>
          <a:solidFill>
            <a:srgbClr val="0070C0">
              <a:alpha val="1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BR</a:t>
            </a:r>
            <a:r>
              <a:rPr lang="en-US" sz="2400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98768" y="3962602"/>
            <a:ext cx="949431" cy="461665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BR</a:t>
            </a:r>
            <a:r>
              <a:rPr lang="en-US" sz="24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" y="5527357"/>
                <a:ext cx="43434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1.</a:t>
                </a:r>
                <a:r>
                  <a:rPr lang="en-US" sz="26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BR</a:t>
                </a:r>
                <a:r>
                  <a:rPr lang="en-US" sz="2600" b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→</a:t>
                </a:r>
                <a:r>
                  <a:rPr lang="en-US" sz="2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6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BR</a:t>
                </a:r>
                <a:r>
                  <a:rPr lang="en-US" sz="2600" b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2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&amp; solve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b="1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SupPr>
                      <m:e>
                        <m:r>
                          <a:rPr lang="en-US" sz="2600" b="1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𝒑</m:t>
                        </m:r>
                      </m:e>
                      <m:sub>
                        <m:r>
                          <a:rPr lang="en-US" sz="2600" b="1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𝟐</m:t>
                        </m:r>
                      </m:sub>
                      <m:sup>
                        <m:r>
                          <a:rPr lang="en-US" sz="2600" b="1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26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527357"/>
                <a:ext cx="4343400" cy="492443"/>
              </a:xfrm>
              <a:prstGeom prst="rect">
                <a:avLst/>
              </a:prstGeom>
              <a:blipFill rotWithShape="0">
                <a:blip r:embed="rId6"/>
                <a:stretch>
                  <a:fillRect l="-2528" t="-12346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81000" y="6136957"/>
                <a:ext cx="4191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2.</a:t>
                </a:r>
                <a:r>
                  <a:rPr lang="en-US" sz="2600" b="1" dirty="0" smtClean="0"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b="1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SupPr>
                      <m:e>
                        <m:r>
                          <a:rPr lang="en-US" sz="2600" b="1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𝒑</m:t>
                        </m:r>
                      </m:e>
                      <m:sub>
                        <m:r>
                          <a:rPr lang="en-US" sz="2600" b="1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𝟐</m:t>
                        </m:r>
                      </m:sub>
                      <m:sup>
                        <m:r>
                          <a:rPr lang="en-US" sz="2600" b="1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→</a:t>
                </a:r>
                <a:r>
                  <a:rPr lang="en-US" sz="2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6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BR</a:t>
                </a:r>
                <a:r>
                  <a:rPr lang="en-US" sz="2600" b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&amp; </a:t>
                </a:r>
                <a:r>
                  <a:rPr lang="en-US" sz="2600" dirty="0">
                    <a:latin typeface="Times New Roman" charset="0"/>
                    <a:ea typeface="Times New Roman" charset="0"/>
                    <a:cs typeface="Times New Roman" charset="0"/>
                  </a:rPr>
                  <a:t>solve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b="1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SupPr>
                      <m:e>
                        <m:r>
                          <a:rPr lang="en-US" sz="2600" b="1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𝒑</m:t>
                        </m:r>
                      </m:e>
                      <m:sub>
                        <m:r>
                          <a:rPr lang="en-US" sz="2600" b="1" i="1" smtClean="0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𝟏</m:t>
                        </m:r>
                      </m:sub>
                      <m:sup>
                        <m:r>
                          <a:rPr lang="en-US" sz="2600" b="1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26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6136957"/>
                <a:ext cx="4191000" cy="492443"/>
              </a:xfrm>
              <a:prstGeom prst="rect">
                <a:avLst/>
              </a:prstGeom>
              <a:blipFill rotWithShape="0">
                <a:blip r:embed="rId7"/>
                <a:stretch>
                  <a:fillRect l="-2620" t="-12346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304800" y="4849724"/>
            <a:ext cx="4073631" cy="4924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smtClean="0">
                <a:latin typeface="Times New Roman" charset="0"/>
                <a:ea typeface="Times New Roman" charset="0"/>
                <a:cs typeface="Times New Roman" charset="0"/>
              </a:rPr>
              <a:t>How to solve the system?</a:t>
            </a:r>
            <a:endParaRPr lang="en-US" sz="2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648200" y="2438400"/>
            <a:ext cx="381000" cy="2133600"/>
          </a:xfrm>
          <a:prstGeom prst="rightBrace">
            <a:avLst/>
          </a:prstGeom>
          <a:noFill/>
          <a:ln w="381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244871" y="2579456"/>
                <a:ext cx="3365729" cy="617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𝑎𝑏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871" y="2579456"/>
                <a:ext cx="3365729" cy="61754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244871" y="3721152"/>
                <a:ext cx="3371179" cy="617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𝑎𝑏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871" y="3721152"/>
                <a:ext cx="3371179" cy="61754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98936" y="2409964"/>
            <a:ext cx="3587864" cy="89665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105400" y="3581400"/>
            <a:ext cx="3581399" cy="896658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7" grpId="0" animBg="1"/>
      <p:bldP spid="48" grpId="0" animBg="1"/>
      <p:bldP spid="3" grpId="0"/>
      <p:bldP spid="49" grpId="0"/>
      <p:bldP spid="50" grpId="0" animBg="1"/>
      <p:bldP spid="5" grpId="0" animBg="1"/>
      <p:bldP spid="51" grpId="0"/>
      <p:bldP spid="52" grpId="0"/>
      <p:bldP spid="59" grpId="0" animBg="1"/>
      <p:bldP spid="6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3400" y="1001524"/>
                <a:ext cx="80772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Now assume that one firm has a higher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𝑀𝐶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than the other:</a:t>
                </a:r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001524"/>
                <a:ext cx="80772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3"/>
                <a:stretch>
                  <a:fillRect l="-302" t="-11111" r="-302" b="-30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80895" y="1600200"/>
                <a:ext cx="123739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895" y="1600200"/>
                <a:ext cx="1237390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876800" y="1600200"/>
                <a:ext cx="1829796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𝑚</m:t>
                      </m:r>
                      <m:r>
                        <a:rPr lang="en-US" sz="2600" b="0" i="1" smtClean="0">
                          <a:latin typeface="Cambria Math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600200"/>
                <a:ext cx="1829796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991084" y="2271700"/>
            <a:ext cx="519629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Which firm charges a higher price?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81000" y="3191826"/>
                <a:ext cx="3365729" cy="617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𝑎𝑏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191826"/>
                <a:ext cx="3365729" cy="61754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724400" y="3191826"/>
                <a:ext cx="3371179" cy="617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𝑎𝑏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191826"/>
                <a:ext cx="3371179" cy="61754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96692" y="3968965"/>
                <a:ext cx="3403752" cy="617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𝑎𝑏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𝑏𝑚</m:t>
                          </m:r>
                          <m:r>
                            <a:rPr lang="en-US" sz="20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𝑏𝑥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92" y="3968965"/>
                <a:ext cx="3403752" cy="61754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96692" y="4824565"/>
                <a:ext cx="3417987" cy="5972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𝑎𝑏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𝑏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sz="200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𝑏𝑥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92" y="4824565"/>
                <a:ext cx="3417987" cy="59727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029200" y="3942056"/>
                <a:ext cx="3674211" cy="617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𝑎𝑏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𝑥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𝑏𝑚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942056"/>
                <a:ext cx="3674211" cy="61754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029200" y="4804303"/>
                <a:ext cx="3688446" cy="617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𝑎𝑏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𝑏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sz="200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804303"/>
                <a:ext cx="3688446" cy="61754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>
            <a:off x="3746729" y="4746104"/>
            <a:ext cx="367950" cy="443072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095579" y="4746104"/>
            <a:ext cx="607832" cy="443072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946187" y="5791200"/>
                <a:ext cx="1251625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b="1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600" b="1" i="1" smtClean="0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sz="26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600" b="1" i="1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sz="2600" b="1" i="1" smtClean="0">
                          <a:latin typeface="Cambria Math" charset="0"/>
                        </a:rPr>
                        <m:t>&lt;</m:t>
                      </m:r>
                      <m:sSubSup>
                        <m:sSubSupPr>
                          <m:ctrlPr>
                            <a:rPr lang="en-US" sz="2600" b="1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600" b="1" i="1" smtClean="0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sz="2600" b="1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600" b="1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600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187" y="5791200"/>
                <a:ext cx="1251625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 rot="20960290">
            <a:off x="1267706" y="5781557"/>
            <a:ext cx="242725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The high-cost firm charges a higher price!</a:t>
            </a:r>
            <a:endParaRPr lang="en-US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25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40" grpId="0"/>
      <p:bldP spid="41" grpId="0"/>
      <p:bldP spid="42" grpId="0"/>
      <p:bldP spid="43" grpId="0"/>
      <p:bldP spid="44" grpId="0" animBg="1"/>
      <p:bldP spid="47" grpId="0" animBg="1"/>
      <p:bldP spid="48" grpId="0" animBg="1"/>
      <p:bldP spid="4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 (cont.)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3400" y="1001524"/>
            <a:ext cx="80772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Which firm produces more?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1371600" y="1793557"/>
                <a:ext cx="285898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∗</m:t>
                          </m:r>
                        </m:sup>
                      </m:sSubSup>
                      <m:r>
                        <a:rPr lang="en-US" sz="26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𝑎</m:t>
                      </m:r>
                      <m:r>
                        <a:rPr lang="en-US" sz="26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6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sSubSup>
                        <m:sSubSup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  <m:sup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∗</m:t>
                          </m:r>
                        </m:sup>
                      </m:sSubSup>
                      <m:r>
                        <a:rPr lang="en-US" sz="26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sSubSup>
                        <m:sSubSup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  <m:sup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793557"/>
                <a:ext cx="2858988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4840188" y="1793557"/>
                <a:ext cx="286879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en-US" sz="2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  <m:sup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∗</m:t>
                          </m:r>
                        </m:sup>
                      </m:sSubSup>
                      <m:r>
                        <a:rPr lang="en-US" sz="26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𝑎</m:t>
                      </m:r>
                      <m:r>
                        <a:rPr lang="en-US" sz="26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6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sSubSup>
                        <m:sSubSup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  <m:sup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∗</m:t>
                          </m:r>
                        </m:sup>
                      </m:sSubSup>
                      <m:r>
                        <a:rPr lang="en-US" sz="26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sSubSup>
                        <m:sSubSup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  <m:sup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188" y="1793557"/>
                <a:ext cx="2868798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71732" y="2895600"/>
                <a:ext cx="1138068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  <m:sup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∗</m:t>
                          </m:r>
                        </m:sup>
                      </m:sSubSup>
                      <m:r>
                        <a:rPr lang="en-US" sz="26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sSubSup>
                        <m:sSubSup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  <m:sup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32" y="2895600"/>
                <a:ext cx="1138068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2209800" y="2895600"/>
                <a:ext cx="4763996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>
                        <a:rPr lang="en-US" sz="2600" i="1">
                          <a:latin typeface="Cambria Math" charset="0"/>
                          <a:ea typeface="Georgia" charset="0"/>
                          <a:cs typeface="Georgia" charset="0"/>
                        </a:rPr>
                        <m:t>𝑎</m:t>
                      </m:r>
                      <m:r>
                        <a:rPr lang="en-US" sz="26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600" i="1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sSubSup>
                        <m:sSubSup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  <m:sup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∗</m:t>
                          </m:r>
                        </m:sup>
                      </m:sSubSup>
                      <m:r>
                        <a:rPr lang="en-US" sz="2600" i="1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sSubSup>
                        <m:sSubSup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  <m:sup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∗</m:t>
                          </m:r>
                        </m:sup>
                      </m:sSubSup>
                      <m:r>
                        <a:rPr lang="en-US" sz="26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−(</m:t>
                      </m:r>
                      <m:r>
                        <a:rPr lang="en-US" sz="2600" i="1">
                          <a:latin typeface="Cambria Math" charset="0"/>
                          <a:ea typeface="Georgia" charset="0"/>
                          <a:cs typeface="Georgia" charset="0"/>
                        </a:rPr>
                        <m:t>𝑎</m:t>
                      </m:r>
                      <m:r>
                        <a:rPr lang="en-US" sz="26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600" i="1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sSubSup>
                        <m:sSubSup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  <m:sup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∗</m:t>
                          </m:r>
                        </m:sup>
                      </m:sSubSup>
                      <m:r>
                        <a:rPr lang="en-US" sz="2600" i="1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sSubSup>
                        <m:sSubSup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  <m:sup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∗</m:t>
                          </m:r>
                        </m:sup>
                      </m:sSubSup>
                      <m:r>
                        <a:rPr lang="en-US" sz="26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895600"/>
                <a:ext cx="4763996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2209800" y="3562290"/>
                <a:ext cx="448828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>
                        <a:rPr lang="en-US" sz="2600" i="1">
                          <a:latin typeface="Cambria Math" charset="0"/>
                          <a:ea typeface="Georgia" charset="0"/>
                          <a:cs typeface="Georgia" charset="0"/>
                        </a:rPr>
                        <m:t>𝑎</m:t>
                      </m:r>
                      <m:r>
                        <a:rPr lang="en-US" sz="2600" i="1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600" i="1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sSubSup>
                        <m:sSubSup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  <m:sup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∗</m:t>
                          </m:r>
                        </m:sup>
                      </m:sSubSup>
                      <m:r>
                        <a:rPr lang="en-US" sz="2600" i="1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sSubSup>
                        <m:sSubSup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  <m:sup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∗</m:t>
                          </m:r>
                        </m:sup>
                      </m:sSubSup>
                      <m:r>
                        <a:rPr lang="en-US" sz="26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r>
                        <a:rPr lang="en-US" sz="2600" i="1">
                          <a:latin typeface="Cambria Math" charset="0"/>
                          <a:ea typeface="Georgia" charset="0"/>
                          <a:cs typeface="Georgia" charset="0"/>
                        </a:rPr>
                        <m:t>𝑎</m:t>
                      </m:r>
                      <m:r>
                        <a:rPr lang="en-US" sz="26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r>
                        <a:rPr lang="en-US" sz="2600" i="1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sSubSup>
                        <m:sSubSup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  <m:sup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∗</m:t>
                          </m:r>
                        </m:sup>
                      </m:sSubSup>
                      <m:r>
                        <a:rPr lang="en-US" sz="26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sSubSup>
                        <m:sSubSup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  <m:sup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562290"/>
                <a:ext cx="4488280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2209800" y="4265702"/>
                <a:ext cx="374500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>
                        <a:rPr lang="en-US" sz="2600" i="1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r>
                        <a:rPr lang="en-US" sz="26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(</m:t>
                      </m:r>
                      <m:sSubSup>
                        <m:sSubSup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  <m:sup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∗</m:t>
                          </m:r>
                        </m:sup>
                      </m:sSubSup>
                      <m:r>
                        <a:rPr lang="en-US" sz="26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sSubSup>
                        <m:sSubSup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  <m:sup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∗</m:t>
                          </m:r>
                        </m:sup>
                      </m:sSubSup>
                      <m:r>
                        <a:rPr lang="en-US" sz="26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)</m:t>
                      </m:r>
                      <m:r>
                        <a:rPr lang="en-US" sz="260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 </m:t>
                      </m:r>
                      <m:r>
                        <a:rPr lang="en-US" sz="2600" i="1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(</m:t>
                      </m:r>
                      <m:sSubSup>
                        <m:sSubSup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  <m:sup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∗</m:t>
                          </m:r>
                        </m:sup>
                      </m:sSubSup>
                      <m:r>
                        <a:rPr lang="en-US" sz="26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−</m:t>
                      </m:r>
                      <m:sSubSup>
                        <m:sSubSupPr>
                          <m:ctrlP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  <m:sup>
                          <m:r>
                            <a:rPr lang="en-US" sz="2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∗</m:t>
                          </m:r>
                        </m:sup>
                      </m:sSubSup>
                      <m:r>
                        <a:rPr lang="en-US" sz="26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265702"/>
                <a:ext cx="3745000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 rot="21150645">
                <a:off x="3655468" y="5566262"/>
                <a:ext cx="1251625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b="1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600" b="1" i="1" smtClean="0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sz="26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600" b="1" i="1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sz="2600" b="1" i="1" smtClean="0">
                          <a:latin typeface="Cambria Math" charset="0"/>
                        </a:rPr>
                        <m:t>&lt;</m:t>
                      </m:r>
                      <m:sSubSup>
                        <m:sSubSupPr>
                          <m:ctrlPr>
                            <a:rPr lang="en-US" sz="2600" b="1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600" b="1" i="1" smtClean="0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sz="2600" b="1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600" b="1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600" b="1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50645">
                <a:off x="3655468" y="5566262"/>
                <a:ext cx="1251625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 rot="10800000">
            <a:off x="2893980" y="4720991"/>
            <a:ext cx="1068420" cy="632824"/>
            <a:chOff x="3243780" y="2034177"/>
            <a:chExt cx="1023420" cy="632824"/>
          </a:xfrm>
        </p:grpSpPr>
        <p:sp>
          <p:nvSpPr>
            <p:cNvPr id="32" name="Right Brace 31"/>
            <p:cNvSpPr/>
            <p:nvPr/>
          </p:nvSpPr>
          <p:spPr>
            <a:xfrm rot="16200000">
              <a:off x="3603090" y="2002891"/>
              <a:ext cx="304800" cy="102342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 rot="10800000">
                  <a:off x="3386189" y="2034177"/>
                  <a:ext cx="73860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&gt;0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386189" y="2034177"/>
                  <a:ext cx="73860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 rot="10800000">
            <a:off x="4687797" y="4720991"/>
            <a:ext cx="1068420" cy="632824"/>
            <a:chOff x="3243780" y="2034177"/>
            <a:chExt cx="1023420" cy="632824"/>
          </a:xfrm>
        </p:grpSpPr>
        <p:sp>
          <p:nvSpPr>
            <p:cNvPr id="35" name="Right Brace 34"/>
            <p:cNvSpPr/>
            <p:nvPr/>
          </p:nvSpPr>
          <p:spPr>
            <a:xfrm rot="16200000">
              <a:off x="3603090" y="2002891"/>
              <a:ext cx="304800" cy="102342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 rot="10800000">
                  <a:off x="3386189" y="2034177"/>
                  <a:ext cx="73860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&gt;0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386189" y="2034177"/>
                  <a:ext cx="73860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960695" y="4265702"/>
                <a:ext cx="619978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&gt;</m:t>
                      </m:r>
                      <m:r>
                        <a:rPr lang="en-US" sz="260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695" y="4265702"/>
                <a:ext cx="619978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066800" y="2895600"/>
            <a:ext cx="1162076" cy="510436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923858" y="4228980"/>
            <a:ext cx="774222" cy="510436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 rot="21150645">
                <a:off x="6998922" y="4228129"/>
                <a:ext cx="1251625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b="1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600" b="1" i="1" smtClean="0">
                              <a:latin typeface="Cambria Math" charset="0"/>
                            </a:rPr>
                            <m:t>𝒒</m:t>
                          </m:r>
                        </m:e>
                        <m:sub>
                          <m:r>
                            <a:rPr lang="en-US" sz="26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600" b="1" i="1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sz="2600" b="1" i="1" smtClean="0">
                          <a:latin typeface="Cambria Math" charset="0"/>
                        </a:rPr>
                        <m:t>&gt;</m:t>
                      </m:r>
                      <m:sSubSup>
                        <m:sSubSupPr>
                          <m:ctrlPr>
                            <a:rPr lang="en-US" sz="2600" b="1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600" b="1" i="1" smtClean="0">
                              <a:latin typeface="Cambria Math" charset="0"/>
                            </a:rPr>
                            <m:t>𝒒</m:t>
                          </m:r>
                        </m:e>
                        <m:sub>
                          <m:r>
                            <a:rPr lang="en-US" sz="2600" b="1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600" b="1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600" b="1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50645">
                <a:off x="6998922" y="4228129"/>
                <a:ext cx="1251625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 rot="20960290">
            <a:off x="5990880" y="5133161"/>
            <a:ext cx="242725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low-cost </a:t>
            </a:r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firm </a:t>
            </a:r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produces more!</a:t>
            </a:r>
            <a:endParaRPr lang="en-US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40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3" grpId="0"/>
      <p:bldP spid="22" grpId="0"/>
      <p:bldP spid="24" grpId="0"/>
      <p:bldP spid="27" grpId="0"/>
      <p:bldP spid="28" grpId="0" animBg="1"/>
      <p:bldP spid="37" grpId="0"/>
      <p:bldP spid="4" grpId="0" animBg="1"/>
      <p:bldP spid="39" grpId="0" animBg="1"/>
      <p:bldP spid="45" grpId="0" animBg="1"/>
      <p:bldP spid="4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 (cont.)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533400" y="1001524"/>
                <a:ext cx="80772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Now assume that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𝑏</m:t>
                    </m:r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=1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:</a:t>
                </a:r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001524"/>
                <a:ext cx="80772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3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991084" y="1600200"/>
            <a:ext cx="519629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Which firm enjoys a higher profit?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822865" y="2209800"/>
                <a:ext cx="3370025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𝑎𝑏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𝑏𝑥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65" y="2209800"/>
                <a:ext cx="3370025" cy="53751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195667" y="2273808"/>
                <a:ext cx="1315039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𝑚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667" y="2273808"/>
                <a:ext cx="1315039" cy="4743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822865" y="3898966"/>
                <a:ext cx="18571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65" y="3898966"/>
                <a:ext cx="185711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295" r="-32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2727617" y="3740902"/>
                <a:ext cx="3596754" cy="526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r>
                            <a:rPr lang="en-US" i="1">
                              <a:latin typeface="Cambria Math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mr-I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r>
                            <a:rPr lang="en-US" i="1">
                              <a:latin typeface="Cambria Math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617" y="3740902"/>
                <a:ext cx="3596754" cy="5262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6324371" y="3789288"/>
                <a:ext cx="841384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371" y="3789288"/>
                <a:ext cx="841384" cy="47436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822865" y="5397871"/>
                <a:ext cx="17198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</a:rPr>
                        <m:t>𝑚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65" y="5397871"/>
                <a:ext cx="171983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064" r="-35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2542695" y="5289814"/>
                <a:ext cx="2819875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r>
                            <a:rPr lang="en-US" i="1">
                              <a:latin typeface="Cambria Math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𝑚</m:t>
                          </m:r>
                        </m:e>
                      </m:d>
                      <m:d>
                        <m:dPr>
                          <m:ctrlPr>
                            <a:rPr lang="mr-I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695" y="5289814"/>
                <a:ext cx="2819875" cy="47436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5362570" y="5257800"/>
                <a:ext cx="1175065" cy="529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570" y="5257800"/>
                <a:ext cx="1175065" cy="52905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822865" y="2971800"/>
                <a:ext cx="3616567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  <m:r>
                            <a:rPr lang="en-US" i="1">
                              <a:latin typeface="Cambria Math" charset="0"/>
                            </a:rPr>
                            <m:t>𝑎𝑏</m:t>
                          </m:r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65" y="2971800"/>
                <a:ext cx="3616567" cy="55579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4439432" y="3015402"/>
                <a:ext cx="144328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𝑚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432" y="3015402"/>
                <a:ext cx="1443280" cy="52039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822865" y="4660966"/>
                <a:ext cx="18571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65" y="4660966"/>
                <a:ext cx="1857110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623" r="-32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2727617" y="4502902"/>
                <a:ext cx="3726789" cy="526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r>
                            <a:rPr lang="en-US" i="1">
                              <a:latin typeface="Cambria Math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mr-I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r>
                            <a:rPr lang="en-US" i="1">
                              <a:latin typeface="Cambria Math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617" y="4502902"/>
                <a:ext cx="3726789" cy="52629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6400800" y="4551288"/>
                <a:ext cx="841384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4551288"/>
                <a:ext cx="841384" cy="474361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822865" y="6159871"/>
                <a:ext cx="21328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</a:rPr>
                        <m:t>𝑚</m:t>
                      </m:r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65" y="6159871"/>
                <a:ext cx="2132828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143" r="-28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2955693" y="6035221"/>
                <a:ext cx="3356047" cy="526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r>
                            <a:rPr lang="en-US" i="1">
                              <a:latin typeface="Cambria Math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mr-I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693" y="6035221"/>
                <a:ext cx="3356047" cy="526298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6311740" y="6019800"/>
                <a:ext cx="1175065" cy="529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740" y="6019800"/>
                <a:ext cx="1175065" cy="52905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/>
          <p:cNvSpPr/>
          <p:nvPr/>
        </p:nvSpPr>
        <p:spPr>
          <a:xfrm>
            <a:off x="4436300" y="2229142"/>
            <a:ext cx="1162076" cy="57871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633716" y="2971800"/>
            <a:ext cx="1248996" cy="663141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518466" y="3705894"/>
            <a:ext cx="723718" cy="663141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591482" y="4507129"/>
            <a:ext cx="723718" cy="663141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600652" y="5227054"/>
            <a:ext cx="990829" cy="663141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545763" y="5966259"/>
            <a:ext cx="941041" cy="663141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 rot="21150645">
                <a:off x="7334996" y="1999462"/>
                <a:ext cx="1306127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b="1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6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𝝅</m:t>
                          </m:r>
                        </m:e>
                        <m:sub>
                          <m:r>
                            <a:rPr lang="en-US" sz="26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600" b="1" i="1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sz="2600" b="1" i="1" smtClean="0">
                          <a:latin typeface="Cambria Math" charset="0"/>
                        </a:rPr>
                        <m:t>&gt;</m:t>
                      </m:r>
                      <m:sSubSup>
                        <m:sSubSupPr>
                          <m:ctrlPr>
                            <a:rPr lang="en-US" sz="2600" b="1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6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𝝅</m:t>
                          </m:r>
                        </m:e>
                        <m:sub>
                          <m:r>
                            <a:rPr lang="en-US" sz="2600" b="1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600" b="1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600" b="1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50645">
                <a:off x="7334996" y="1999462"/>
                <a:ext cx="1306127" cy="40011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 rot="21181396">
            <a:off x="6595830" y="2677383"/>
            <a:ext cx="242725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low-cost firm enjoys a higher profit!</a:t>
            </a:r>
            <a:endParaRPr lang="en-US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67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2" grpId="0"/>
      <p:bldP spid="24" grpId="0"/>
      <p:bldP spid="27" grpId="0"/>
      <p:bldP spid="28" grpId="0"/>
      <p:bldP spid="31" grpId="0"/>
      <p:bldP spid="32" grpId="0"/>
      <p:bldP spid="46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3400" y="1001524"/>
            <a:ext cx="80772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Consider the following inverse demand and cost functions: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40857" y="1688068"/>
                <a:ext cx="20023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=100−2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𝑄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57" y="1688068"/>
                <a:ext cx="2002343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439" r="-3049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049253" y="1688068"/>
                <a:ext cx="2645981" cy="3113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=400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−20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53" y="1688068"/>
                <a:ext cx="2645981" cy="311367"/>
              </a:xfrm>
              <a:prstGeom prst="rect">
                <a:avLst/>
              </a:prstGeom>
              <a:blipFill rotWithShape="0">
                <a:blip r:embed="rId4"/>
                <a:stretch>
                  <a:fillRect l="-1613" t="-1961" r="-461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957876" y="1688068"/>
                <a:ext cx="2521203" cy="311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=200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−5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876" y="1688068"/>
                <a:ext cx="2521203" cy="311880"/>
              </a:xfrm>
              <a:prstGeom prst="rect">
                <a:avLst/>
              </a:prstGeom>
              <a:blipFill rotWithShape="0">
                <a:blip r:embed="rId5"/>
                <a:stretch>
                  <a:fillRect l="-1691" t="-1961" r="-483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600200" y="2277070"/>
            <a:ext cx="59436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How much each firm produce in a cartel?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77493" y="3324134"/>
                <a:ext cx="11403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𝑀𝑅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𝑀𝐶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93" y="3324134"/>
                <a:ext cx="114037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743" r="-160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315928" y="3324134"/>
                <a:ext cx="27924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100−4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=400−40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928" y="3324134"/>
                <a:ext cx="279249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873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310606" y="3762822"/>
                <a:ext cx="3484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100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−4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−4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=400−40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6" y="3762822"/>
                <a:ext cx="348467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524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77493" y="4876800"/>
                <a:ext cx="11456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𝑀𝑅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𝑀𝐶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93" y="4876800"/>
                <a:ext cx="1145698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723" r="-159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310606" y="4876800"/>
                <a:ext cx="2797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100−4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=200−10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6" y="4876800"/>
                <a:ext cx="2797817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87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310606" y="5299275"/>
                <a:ext cx="348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100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−4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−4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=200−10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6" y="5299275"/>
                <a:ext cx="348999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524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315928" y="4201510"/>
                <a:ext cx="1812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=9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928" y="4201510"/>
                <a:ext cx="1812997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347" r="-2694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 rot="21159210">
                <a:off x="2447412" y="2894028"/>
                <a:ext cx="1253869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59210">
                <a:off x="2447412" y="2894028"/>
                <a:ext cx="1253869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4739" r="-474" b="-20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/>
          <p:cNvSpPr/>
          <p:nvPr/>
        </p:nvSpPr>
        <p:spPr>
          <a:xfrm>
            <a:off x="1647061" y="4191000"/>
            <a:ext cx="1481864" cy="398290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647061" y="5697710"/>
            <a:ext cx="1916277" cy="398290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21282612">
            <a:off x="4941446" y="5911917"/>
            <a:ext cx="334167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Production is </a:t>
            </a:r>
            <a:r>
              <a:rPr lang="en-US" b="1" i="1" u="sng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not</a:t>
            </a:r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equally shared because of cost differences!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315928" y="5726457"/>
                <a:ext cx="22474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(3/2)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928" y="5726457"/>
                <a:ext cx="2247410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084" r="-1897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410200" y="2895600"/>
            <a:ext cx="291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Combining the 2 conditions:</a:t>
            </a:r>
            <a:endParaRPr lang="en-US" b="1" i="1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579604" y="3500958"/>
                <a:ext cx="27261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(3/2)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[9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−75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]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604" y="3500958"/>
                <a:ext cx="2726196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339" r="-1339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633305" y="3890403"/>
                <a:ext cx="2724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b="0" i="1" smtClean="0">
                          <a:latin typeface="Cambria Math" charset="0"/>
                        </a:rPr>
                        <m:t>2</m:t>
                      </m:r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27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225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305" y="3890403"/>
                <a:ext cx="2724592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895" r="-156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633305" y="4300220"/>
                <a:ext cx="11811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305" y="4300220"/>
                <a:ext cx="1181156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577" r="-4124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5957876" y="4264531"/>
            <a:ext cx="856586" cy="39829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579604" y="4953000"/>
                <a:ext cx="16753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=9</m:t>
                      </m:r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b="0" i="1" smtClean="0">
                          <a:latin typeface="Cambria Math" charset="0"/>
                        </a:rPr>
                        <m:t>11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604" y="4953000"/>
                <a:ext cx="1675395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2545" r="-290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633305" y="5340255"/>
                <a:ext cx="1186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305" y="5340255"/>
                <a:ext cx="1186479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2564" r="-4103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5957876" y="5279609"/>
            <a:ext cx="856586" cy="39829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 animBg="1"/>
      <p:bldP spid="49" grpId="0" animBg="1"/>
      <p:bldP spid="54" grpId="0" animBg="1"/>
      <p:bldP spid="2" grpId="0" animBg="1"/>
      <p:bldP spid="30" grpId="0"/>
      <p:bldP spid="6" grpId="0"/>
      <p:bldP spid="32" grpId="0"/>
      <p:bldP spid="33" grpId="0"/>
      <p:bldP spid="34" grpId="0"/>
      <p:bldP spid="35" grpId="0" animBg="1"/>
      <p:bldP spid="52" grpId="0"/>
      <p:bldP spid="53" grpId="0"/>
      <p:bldP spid="5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Graphical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79082" y="2522087"/>
                <a:ext cx="2224904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+</m:t>
                          </m:r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</m:den>
                      </m:f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82" y="2522087"/>
                <a:ext cx="2224904" cy="5259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79082" y="4879433"/>
                <a:ext cx="2230226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+</m:t>
                          </m:r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</m:den>
                      </m:f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82" y="4879433"/>
                <a:ext cx="2230226" cy="5259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279082" y="1905997"/>
            <a:ext cx="2793774" cy="507831"/>
          </a:xfrm>
          <a:prstGeom prst="rect">
            <a:avLst/>
          </a:prstGeom>
          <a:solidFill>
            <a:srgbClr val="0070C0">
              <a:alpha val="10000"/>
            </a:srgbClr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dirty="0" smtClean="0">
                <a:latin typeface="Times New Roman" charset="0"/>
                <a:ea typeface="Times New Roman" charset="0"/>
                <a:cs typeface="Times New Roman" charset="0"/>
              </a:rPr>
              <a:t>From BR</a:t>
            </a:r>
            <a:r>
              <a:rPr lang="en-US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b="1" i="1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279082" y="3200400"/>
                <a:ext cx="898259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82" y="3200400"/>
                <a:ext cx="898259" cy="5078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279082" y="4258327"/>
            <a:ext cx="2793774" cy="507831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dirty="0" smtClean="0">
                <a:latin typeface="Times New Roman" charset="0"/>
                <a:ea typeface="Times New Roman" charset="0"/>
                <a:cs typeface="Times New Roman" charset="0"/>
              </a:rPr>
              <a:t>From BR</a:t>
            </a:r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b="1" i="1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279082" y="5476530"/>
                <a:ext cx="892937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82" y="5476530"/>
                <a:ext cx="892937" cy="5078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 rot="20805690">
            <a:off x="2460358" y="2450387"/>
            <a:ext cx="99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Linear increasing</a:t>
            </a:r>
            <a:endParaRPr lang="en-US" sz="14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rot="20805690">
            <a:off x="2460405" y="4792920"/>
            <a:ext cx="996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Linear increasing</a:t>
            </a:r>
            <a:endParaRPr lang="en-US" sz="14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995314" y="3200400"/>
                <a:ext cx="2501903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)/2</m:t>
                      </m:r>
                      <m:r>
                        <a:rPr lang="en-US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314" y="3200400"/>
                <a:ext cx="2501903" cy="5078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992653" y="5476530"/>
                <a:ext cx="2512547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)/2</m:t>
                      </m:r>
                      <m:r>
                        <a:rPr lang="en-US" b="0" i="1" smtClean="0">
                          <a:latin typeface="Cambria Math" charset="0"/>
                          <a:ea typeface="Georgia" charset="0"/>
                          <a:cs typeface="Georgia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653" y="5476530"/>
                <a:ext cx="2512547" cy="50783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Connector 84"/>
          <p:cNvCxnSpPr/>
          <p:nvPr/>
        </p:nvCxnSpPr>
        <p:spPr>
          <a:xfrm rot="2700000">
            <a:off x="4998790" y="1772051"/>
            <a:ext cx="2286001" cy="4050267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5037519" y="5943600"/>
                <a:ext cx="975203" cy="7936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60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sz="1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Georgia" charset="0"/>
                  <a:ea typeface="Georgia" charset="0"/>
                  <a:cs typeface="Georgia" charset="0"/>
                </a:endParaRPr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519" y="5943600"/>
                <a:ext cx="975203" cy="79361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/>
          <p:cNvCxnSpPr/>
          <p:nvPr/>
        </p:nvCxnSpPr>
        <p:spPr>
          <a:xfrm rot="10800000">
            <a:off x="4024454" y="1447801"/>
            <a:ext cx="0" cy="457200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16200000">
            <a:off x="6310453" y="3733801"/>
            <a:ext cx="0" cy="457200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8585976" y="5815084"/>
                <a:ext cx="4399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976" y="5815084"/>
                <a:ext cx="439992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/>
              <p:cNvSpPr/>
              <p:nvPr/>
            </p:nvSpPr>
            <p:spPr>
              <a:xfrm>
                <a:off x="3802084" y="1066800"/>
                <a:ext cx="4447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1" name="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084" y="1066800"/>
                <a:ext cx="444737" cy="338554"/>
              </a:xfrm>
              <a:prstGeom prst="rect">
                <a:avLst/>
              </a:prstGeom>
              <a:blipFill rotWithShape="0">
                <a:blip r:embed="rId11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91"/>
          <p:cNvCxnSpPr/>
          <p:nvPr/>
        </p:nvCxnSpPr>
        <p:spPr>
          <a:xfrm rot="18000000">
            <a:off x="4028722" y="2157464"/>
            <a:ext cx="3976549" cy="2285998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3048000" y="4096818"/>
                <a:ext cx="979948" cy="7936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60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𝑎</m:t>
                          </m:r>
                          <m:r>
                            <a:rPr lang="en-US" sz="1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60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Georgia" charset="0"/>
                  <a:ea typeface="Georgia" charset="0"/>
                  <a:cs typeface="Georgia" charset="0"/>
                </a:endParaRPr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096818"/>
                <a:ext cx="979948" cy="79361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/>
          <p:cNvCxnSpPr/>
          <p:nvPr/>
        </p:nvCxnSpPr>
        <p:spPr>
          <a:xfrm flipH="1">
            <a:off x="4024453" y="3124200"/>
            <a:ext cx="2259904" cy="470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44114" y="3124670"/>
            <a:ext cx="80486" cy="2912724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6244114" y="3048000"/>
            <a:ext cx="132678" cy="13267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6376791" y="2972929"/>
            <a:ext cx="2063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i="1" dirty="0" smtClean="0">
                <a:latin typeface="Times New Roman" charset="0"/>
                <a:ea typeface="Times New Roman" charset="0"/>
                <a:cs typeface="Times New Roman" charset="0"/>
              </a:rPr>
              <a:t>Bertrand equilibrium</a:t>
            </a:r>
            <a:endParaRPr lang="en-US" sz="1600" b="1" i="1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6027452" y="5985302"/>
                <a:ext cx="4333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latin typeface="Georgia" charset="0"/>
                  <a:ea typeface="Georgia" charset="0"/>
                  <a:cs typeface="Georgia" charset="0"/>
                </a:endParaRPr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452" y="5985302"/>
                <a:ext cx="433324" cy="4616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/>
              <p:cNvSpPr/>
              <p:nvPr/>
            </p:nvSpPr>
            <p:spPr>
              <a:xfrm>
                <a:off x="3641442" y="2895600"/>
                <a:ext cx="4367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latin typeface="Georgia" charset="0"/>
                  <a:ea typeface="Georgia" charset="0"/>
                  <a:cs typeface="Georgia" charset="0"/>
                </a:endParaRPr>
              </a:p>
            </p:txBody>
          </p:sp>
        </mc:Choice>
        <mc:Fallback xmlns=""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442" y="2895600"/>
                <a:ext cx="436722" cy="46166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/>
          <p:cNvSpPr txBox="1"/>
          <p:nvPr/>
        </p:nvSpPr>
        <p:spPr>
          <a:xfrm>
            <a:off x="6460776" y="956283"/>
            <a:ext cx="703414" cy="461665"/>
          </a:xfrm>
          <a:prstGeom prst="rect">
            <a:avLst/>
          </a:prstGeom>
          <a:solidFill>
            <a:srgbClr val="0070C0">
              <a:alpha val="10000"/>
            </a:srgbClr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i="1" dirty="0" smtClean="0">
                <a:latin typeface="Times New Roman" charset="0"/>
                <a:ea typeface="Times New Roman" charset="0"/>
                <a:cs typeface="Times New Roman" charset="0"/>
              </a:rPr>
              <a:t>BR</a:t>
            </a:r>
            <a:r>
              <a:rPr lang="en-US" sz="1600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147070" y="1825702"/>
            <a:ext cx="692130" cy="461665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i="1" dirty="0" smtClean="0">
                <a:latin typeface="Times New Roman" charset="0"/>
                <a:ea typeface="Times New Roman" charset="0"/>
                <a:cs typeface="Times New Roman" charset="0"/>
              </a:rPr>
              <a:t>BR</a:t>
            </a:r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5458968" y="5971032"/>
            <a:ext cx="109728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3968496" y="4386072"/>
            <a:ext cx="109728" cy="109728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6186104" y="5971032"/>
            <a:ext cx="109728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3968496" y="3072000"/>
            <a:ext cx="109728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 animBg="1"/>
      <p:bldP spid="43" grpId="0"/>
      <p:bldP spid="45" grpId="0" animBg="1"/>
      <p:bldP spid="46" grpId="0"/>
      <p:bldP spid="48" grpId="0"/>
      <p:bldP spid="49" grpId="0"/>
      <p:bldP spid="51" grpId="0"/>
      <p:bldP spid="52" grpId="0"/>
      <p:bldP spid="86" grpId="0"/>
      <p:bldP spid="93" grpId="0"/>
      <p:bldP spid="97" grpId="0" animBg="1"/>
      <p:bldP spid="98" grpId="0"/>
      <p:bldP spid="99" grpId="0"/>
      <p:bldP spid="100" grpId="0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Comparison of Market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Structures</a:t>
            </a:r>
          </a:p>
        </p:txBody>
      </p:sp>
      <p:pic>
        <p:nvPicPr>
          <p:cNvPr id="6" name="Picture 5" descr="tbl14_01_StepD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9175"/>
            <a:ext cx="8077200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1524000" y="1295400"/>
            <a:ext cx="6096000" cy="762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Increase Competition</a:t>
            </a:r>
            <a:endParaRPr lang="en-US" sz="2400" b="1" i="1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28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04800" y="2971800"/>
            <a:ext cx="8534400" cy="914400"/>
          </a:xfrm>
        </p:spPr>
        <p:txBody>
          <a:bodyPr/>
          <a:lstStyle/>
          <a:p>
            <a:pPr algn="ctr"/>
            <a:r>
              <a:rPr lang="en-US" sz="4000" smtClean="0">
                <a:latin typeface="Times New Roman" charset="0"/>
                <a:ea typeface="Times New Roman" charset="0"/>
                <a:cs typeface="Times New Roman" charset="0"/>
              </a:rPr>
              <a:t>THE END</a:t>
            </a:r>
            <a:endParaRPr lang="en-US" sz="4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91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3400" y="1001524"/>
            <a:ext cx="80772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Consider the following inverse demand and cost functions: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274257" y="1688068"/>
                <a:ext cx="20023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=100−2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𝑄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257" y="1688068"/>
                <a:ext cx="2002343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432" r="-3040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922208" y="1688068"/>
                <a:ext cx="139006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#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𝑓𝑖𝑟𝑚𝑠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208" y="1688068"/>
                <a:ext cx="1390061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3070" r="-3509" b="-4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957876" y="1688068"/>
                <a:ext cx="155363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=20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876" y="1688068"/>
                <a:ext cx="1553630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3137" r="-1176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304800" y="2277070"/>
            <a:ext cx="853440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How </a:t>
            </a:r>
            <a:r>
              <a:rPr lang="en-US" sz="2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much does each firm </a:t>
            </a:r>
            <a:r>
              <a:rPr lang="en-US" sz="2600" b="1" i="1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produce if they agree to produce the same output </a:t>
            </a:r>
            <a:r>
              <a:rPr lang="en-US" sz="2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level in a cartel?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Rectangle 26"/>
          <p:cNvSpPr/>
          <p:nvPr/>
        </p:nvSpPr>
        <p:spPr>
          <a:xfrm rot="21021852">
            <a:off x="7587095" y="1549569"/>
            <a:ext cx="12117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6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Cost of each firm!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108416" y="3410492"/>
                <a:ext cx="488736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416" y="3410492"/>
                <a:ext cx="4887364" cy="307777"/>
              </a:xfrm>
              <a:prstGeom prst="rect">
                <a:avLst/>
              </a:prstGeom>
              <a:blipFill rotWithShape="0">
                <a:blip r:embed="rId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728637" y="3851515"/>
                <a:ext cx="35271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i="1" smtClean="0">
                          <a:latin typeface="Cambria Math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charset="0"/>
                        </a:rPr>
                        <m:t>0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r>
                        <a:rPr lang="en-US" sz="2000" i="1">
                          <a:latin typeface="Cambria Math" charset="0"/>
                        </a:rPr>
                        <m:t>20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r>
                        <a:rPr lang="en-US" sz="2000" i="1">
                          <a:latin typeface="Cambria Math" charset="0"/>
                        </a:rPr>
                        <m:t>20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r>
                        <a:rPr lang="en-US" sz="2000" i="1">
                          <a:latin typeface="Cambria Math" charset="0"/>
                        </a:rPr>
                        <m:t>20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637" y="3851515"/>
                <a:ext cx="3527119" cy="307777"/>
              </a:xfrm>
              <a:prstGeom prst="rect">
                <a:avLst/>
              </a:prstGeom>
              <a:blipFill rotWithShape="0">
                <a:blip r:embed="rId7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808384" y="4338191"/>
                <a:ext cx="27542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i="1" smtClean="0">
                          <a:latin typeface="Cambria Math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charset="0"/>
                        </a:rPr>
                        <m:t>0(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384" y="4338191"/>
                <a:ext cx="2754216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442" r="-2876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 rot="21021852">
            <a:off x="1171067" y="3307547"/>
            <a:ext cx="8947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Cartel’s cost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23847" y="4800600"/>
                <a:ext cx="8000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i="1" smtClean="0">
                          <a:latin typeface="Cambria Math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charset="0"/>
                        </a:rPr>
                        <m:t>0</m:t>
                      </m:r>
                      <m:r>
                        <a:rPr lang="en-US" sz="2000" i="1">
                          <a:latin typeface="Cambria Math" charset="0"/>
                        </a:rPr>
                        <m:t>𝑄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847" y="4800600"/>
                <a:ext cx="800091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2290" r="-8397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108416" y="5390858"/>
                <a:ext cx="11759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𝑀𝑅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𝑀𝐶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416" y="5390858"/>
                <a:ext cx="1175963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4145" r="-3627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 rot="21021852">
            <a:off x="1048589" y="5262680"/>
            <a:ext cx="10180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Optimal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284379" y="5390858"/>
                <a:ext cx="21225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100−4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=20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379" y="5390858"/>
                <a:ext cx="2122569" cy="307777"/>
              </a:xfrm>
              <a:prstGeom prst="rect">
                <a:avLst/>
              </a:prstGeom>
              <a:blipFill rotWithShape="0">
                <a:blip r:embed="rId11"/>
                <a:stretch>
                  <a:fillRect l="-1437" r="-201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406948" y="5401178"/>
                <a:ext cx="134594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charset="0"/>
                        </a:rPr>
                        <m:t>=20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948" y="5401178"/>
                <a:ext cx="1345945" cy="307777"/>
              </a:xfrm>
              <a:prstGeom prst="rect">
                <a:avLst/>
              </a:prstGeom>
              <a:blipFill rotWithShape="0">
                <a:blip r:embed="rId12"/>
                <a:stretch>
                  <a:fillRect l="-2262" r="-362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108416" y="6137981"/>
                <a:ext cx="25672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e>
                        <m:sup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/4</m:t>
                      </m:r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20/4</m:t>
                      </m:r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416" y="6137981"/>
                <a:ext cx="2567241" cy="307777"/>
              </a:xfrm>
              <a:prstGeom prst="rect">
                <a:avLst/>
              </a:prstGeom>
              <a:blipFill rotWithShape="0">
                <a:blip r:embed="rId13"/>
                <a:stretch>
                  <a:fillRect l="-1188" r="-1188"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 rot="21021852">
            <a:off x="1038068" y="5999481"/>
            <a:ext cx="10180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Firms’ output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048000" y="4784821"/>
            <a:ext cx="654092" cy="398290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165308" y="3383836"/>
            <a:ext cx="654092" cy="398290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 rot="21058382">
                <a:off x="255322" y="5020199"/>
                <a:ext cx="1698093" cy="2462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𝑄</m:t>
                      </m:r>
                      <m:r>
                        <a:rPr lang="en-US" sz="1600" b="0" i="1" smtClean="0">
                          <a:latin typeface="Cambria Math" charset="0"/>
                        </a:rPr>
                        <m:t>)−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𝑄</m:t>
                      </m:r>
                      <m:r>
                        <a:rPr lang="en-US" sz="1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58382">
                <a:off x="255322" y="5020199"/>
                <a:ext cx="1698093" cy="246221"/>
              </a:xfrm>
              <a:prstGeom prst="rect">
                <a:avLst/>
              </a:prstGeom>
              <a:blipFill rotWithShape="0">
                <a:blip r:embed="rId14"/>
                <a:stretch>
                  <a:fillRect r="-4610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5752873" y="5345601"/>
            <a:ext cx="1000019" cy="398290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097895" y="6097790"/>
            <a:ext cx="2577762" cy="39829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1"/>
      <p:bldP spid="32" grpId="0"/>
      <p:bldP spid="33" grpId="0"/>
      <p:bldP spid="34" grpId="0"/>
      <p:bldP spid="35" grpId="0"/>
      <p:bldP spid="52" grpId="0"/>
      <p:bldP spid="53" grpId="0"/>
      <p:bldP spid="55" grpId="0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Challenges of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Cartels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828800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charset="0"/>
              <a:buChar char="•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Each member of a cartel has an </a:t>
            </a:r>
            <a:r>
              <a:rPr lang="en-US" sz="20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incentive to cheat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on the cartel agreement</a:t>
            </a: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28600" indent="-228600">
              <a:buFont typeface="Arial" charset="0"/>
              <a:buChar char="•"/>
            </a:pPr>
            <a:r>
              <a:rPr lang="en-US" sz="20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How?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By supplying consumers with </a:t>
            </a:r>
            <a:r>
              <a:rPr lang="en-US" sz="20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larger quantities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than previously agreed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62300" y="1066800"/>
            <a:ext cx="2819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Why cartels fails?</a:t>
            </a:r>
            <a:endParaRPr lang="en-US" sz="2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24100" y="3962400"/>
            <a:ext cx="4495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charset="0"/>
              <a:buChar char="•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Detection of cheating and enforcement</a:t>
            </a: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28600" indent="-228600">
              <a:buFont typeface="Arial" charset="0"/>
              <a:buChar char="•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Barriers to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entry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28600" indent="-228600">
              <a:buFont typeface="Arial" charset="0"/>
              <a:buChar char="•"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Mergers &amp; Acquisitions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28600" indent="-228600">
              <a:buFont typeface="Arial" charset="0"/>
              <a:buChar char="•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Government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support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86050" y="3182778"/>
            <a:ext cx="3771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How to maintain a cartel?</a:t>
            </a:r>
            <a:endParaRPr lang="en-US" sz="2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21214965">
            <a:off x="6380206" y="3620747"/>
            <a:ext cx="2383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Remember the repeated games example!</a:t>
            </a:r>
            <a:endParaRPr lang="en-US" sz="1600" i="1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21247211">
            <a:off x="4222834" y="4463963"/>
            <a:ext cx="2383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Fewer </a:t>
            </a:r>
            <a:r>
              <a:rPr lang="en-US" sz="1600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firms makes cheating easier to detect!</a:t>
            </a:r>
          </a:p>
        </p:txBody>
      </p:sp>
    </p:spTree>
    <p:extLst>
      <p:ext uri="{BB962C8B-B14F-4D97-AF65-F5344CB8AC3E}">
        <p14:creationId xmlns:p14="http://schemas.microsoft.com/office/powerpoint/2010/main" val="211559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 uiExpand="1" build="p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Oligopoly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28700" y="1371600"/>
            <a:ext cx="7086600" cy="4572000"/>
          </a:xfrm>
        </p:spPr>
        <p:txBody>
          <a:bodyPr rIns="91440"/>
          <a:lstStyle/>
          <a:p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Market with a </a:t>
            </a:r>
            <a:r>
              <a:rPr lang="en-US" sz="2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small number of firms</a:t>
            </a:r>
          </a:p>
          <a:p>
            <a:pPr marL="344488" indent="0">
              <a:buNone/>
            </a:pPr>
            <a:r>
              <a:rPr lang="en-US" sz="2000" i="1" dirty="0" smtClean="0">
                <a:latin typeface="Times New Roman" charset="0"/>
                <a:ea typeface="Times New Roman" charset="0"/>
                <a:cs typeface="Times New Roman" charset="0"/>
              </a:rPr>
              <a:t>As opposed to competition (many firms) and monopoly (one firm)</a:t>
            </a:r>
            <a:endParaRPr lang="en-US" sz="2600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Market with substantial </a:t>
            </a:r>
            <a:r>
              <a:rPr lang="en-US" sz="2600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barriers to entry</a:t>
            </a:r>
          </a:p>
          <a:p>
            <a:pPr marL="344488" indent="0">
              <a:buNone/>
            </a:pPr>
            <a:r>
              <a:rPr lang="en-US" sz="2000" i="1" dirty="0" smtClean="0">
                <a:latin typeface="Times New Roman" charset="0"/>
                <a:ea typeface="Times New Roman" charset="0"/>
                <a:cs typeface="Times New Roman" charset="0"/>
              </a:rPr>
              <a:t>It’s costly to become a new competitor in the market</a:t>
            </a:r>
            <a:endParaRPr lang="en-US" sz="3600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Each firm can influence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prices (</a:t>
            </a:r>
            <a:r>
              <a:rPr lang="en-US" sz="2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market power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4488" indent="0">
              <a:buNone/>
            </a:pPr>
            <a:r>
              <a:rPr lang="en-US" sz="2000" i="1" dirty="0" smtClean="0">
                <a:latin typeface="Times New Roman" charset="0"/>
                <a:ea typeface="Times New Roman" charset="0"/>
                <a:cs typeface="Times New Roman" charset="0"/>
              </a:rPr>
              <a:t>Like monopoly and as opposed to competition</a:t>
            </a:r>
            <a:endParaRPr lang="en-US" sz="2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Firms </a:t>
            </a:r>
            <a:r>
              <a:rPr lang="en-US" sz="2600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compete </a:t>
            </a:r>
            <a:r>
              <a:rPr lang="en-US" sz="2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strategically</a:t>
            </a:r>
          </a:p>
          <a:p>
            <a:pPr marL="344488" indent="0">
              <a:buNone/>
            </a:pPr>
            <a:r>
              <a:rPr lang="en-US" sz="2000" i="1" dirty="0" smtClean="0">
                <a:latin typeface="Times New Roman" charset="0"/>
                <a:ea typeface="Times New Roman" charset="0"/>
                <a:cs typeface="Times New Roman" charset="0"/>
              </a:rPr>
              <a:t>Every firm must take into account other firms’ actions</a:t>
            </a:r>
            <a:endParaRPr lang="en-US" sz="26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05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534400" cy="914400"/>
          </a:xfrm>
        </p:spPr>
        <p:txBody>
          <a:bodyPr/>
          <a:lstStyle/>
          <a:p>
            <a:pPr algn="ctr" eaLnBrk="1" hangingPunct="1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Competition with Respect to What?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5300" y="1107757"/>
            <a:ext cx="8153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Firms have to choose in which 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field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they will compete!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85800" y="1828800"/>
          <a:ext cx="7772400" cy="472948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90800"/>
                <a:gridCol w="2590800"/>
                <a:gridCol w="2590800"/>
              </a:tblGrid>
              <a:tr h="52549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Firms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Sector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Field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549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Shell </a:t>
                      </a:r>
                      <a:r>
                        <a:rPr lang="en-US" sz="2000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vs</a:t>
                      </a:r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Exxon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Oil &amp; Gas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Quantities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2549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Walmart </a:t>
                      </a:r>
                      <a:r>
                        <a:rPr lang="en-US" sz="2000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vs</a:t>
                      </a:r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Costco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Supermarket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Prices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549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Apple </a:t>
                      </a:r>
                      <a:r>
                        <a:rPr lang="en-US" sz="2000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vs</a:t>
                      </a:r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Samsung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Technology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Tech Advancement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2549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BMW </a:t>
                      </a:r>
                      <a:r>
                        <a:rPr lang="en-US" sz="2000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vs</a:t>
                      </a:r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Mercedes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Automobile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Quality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549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Coke </a:t>
                      </a:r>
                      <a:r>
                        <a:rPr lang="en-US" sz="2000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vs</a:t>
                      </a:r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Pepsi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Beverages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Advertisement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2549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Gucci </a:t>
                      </a:r>
                      <a:r>
                        <a:rPr lang="en-US" sz="2000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vs</a:t>
                      </a:r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Chanel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Fashion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Design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549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Mozilla </a:t>
                      </a:r>
                      <a:r>
                        <a:rPr lang="en-US" sz="2000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vs</a:t>
                      </a:r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Chrome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Internet Browser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Market Share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2549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Harvard </a:t>
                      </a:r>
                      <a:r>
                        <a:rPr lang="en-US" sz="2000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vs</a:t>
                      </a:r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MIT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Higher</a:t>
                      </a:r>
                      <a:r>
                        <a:rPr lang="en-US" sz="20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Education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Research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5181600" y="2326956"/>
            <a:ext cx="3048000" cy="1102043"/>
            <a:chOff x="5105400" y="2326956"/>
            <a:chExt cx="3048000" cy="1102043"/>
          </a:xfrm>
        </p:grpSpPr>
        <p:sp>
          <p:nvSpPr>
            <p:cNvPr id="5" name="Rectangle 4"/>
            <p:cNvSpPr/>
            <p:nvPr/>
          </p:nvSpPr>
          <p:spPr>
            <a:xfrm>
              <a:off x="5105400" y="2326956"/>
              <a:ext cx="3048000" cy="110204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20409435">
              <a:off x="6809681" y="2607783"/>
              <a:ext cx="12825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Focus of </a:t>
              </a:r>
              <a:r>
                <a:rPr lang="en-US" sz="1600" b="1" i="1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this lecture</a:t>
              </a:r>
              <a:endParaRPr lang="en-US" sz="1600" b="1" i="1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782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_Perloff">
  <a:themeElements>
    <a:clrScheme name="Pearson_PowerPoint_Template_Beka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arson_PowerPoint_Template_Bekaer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earson_PowerPoint_Template_Bekaer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Template_Perloff.pot</Template>
  <TotalTime>34786</TotalTime>
  <Words>9005</Words>
  <Application>Microsoft Macintosh PowerPoint</Application>
  <PresentationFormat>On-screen Show (4:3)</PresentationFormat>
  <Paragraphs>806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Calibri</vt:lpstr>
      <vt:lpstr>Cambria Math</vt:lpstr>
      <vt:lpstr>Georgia</vt:lpstr>
      <vt:lpstr>Times New Roman</vt:lpstr>
      <vt:lpstr>Verdana</vt:lpstr>
      <vt:lpstr>ヒラギノ角ゴ Pro W3</vt:lpstr>
      <vt:lpstr>Arial</vt:lpstr>
      <vt:lpstr>Template_Perloff</vt:lpstr>
      <vt:lpstr>PowerPoint Presentation</vt:lpstr>
      <vt:lpstr>PowerPoint Presentation</vt:lpstr>
      <vt:lpstr>Cartels</vt:lpstr>
      <vt:lpstr>Profit Maximization</vt:lpstr>
      <vt:lpstr>Example</vt:lpstr>
      <vt:lpstr>Example</vt:lpstr>
      <vt:lpstr>Challenges of Cartels</vt:lpstr>
      <vt:lpstr>Oligopoly</vt:lpstr>
      <vt:lpstr>Competition with Respect to What?</vt:lpstr>
      <vt:lpstr>Types of Oligopoly</vt:lpstr>
      <vt:lpstr>Cournot Oligopoly Model</vt:lpstr>
      <vt:lpstr>Model Setup With 2 Firms</vt:lpstr>
      <vt:lpstr>Firms’ Problem</vt:lpstr>
      <vt:lpstr>What can we learn about the Cournot price?</vt:lpstr>
      <vt:lpstr>Example</vt:lpstr>
      <vt:lpstr>Example (cont.)</vt:lpstr>
      <vt:lpstr>Example (cont.)</vt:lpstr>
      <vt:lpstr>Example (cont.)</vt:lpstr>
      <vt:lpstr>Graphical Analysis</vt:lpstr>
      <vt:lpstr>Model Setup With Many Firms</vt:lpstr>
      <vt:lpstr>Firms’ Problem</vt:lpstr>
      <vt:lpstr>Example</vt:lpstr>
      <vt:lpstr>Example (cont.)</vt:lpstr>
      <vt:lpstr>Example (cont.)</vt:lpstr>
      <vt:lpstr>Example (cont.)</vt:lpstr>
      <vt:lpstr>Example (cont.)</vt:lpstr>
      <vt:lpstr>Application</vt:lpstr>
      <vt:lpstr>How competition affects the number of passengers per flight? </vt:lpstr>
      <vt:lpstr>What about the total number of passengers?</vt:lpstr>
      <vt:lpstr>How the price of the ticket is affected?</vt:lpstr>
      <vt:lpstr>And the market power?</vt:lpstr>
      <vt:lpstr>What happens to profits?</vt:lpstr>
      <vt:lpstr>Stackelberg Oligopoly Model</vt:lpstr>
      <vt:lpstr>Example</vt:lpstr>
      <vt:lpstr>Example (cont.)</vt:lpstr>
      <vt:lpstr>Example (cont.)</vt:lpstr>
      <vt:lpstr>Example (cont.)</vt:lpstr>
      <vt:lpstr>Example (cont.)</vt:lpstr>
      <vt:lpstr>Example (cont.)</vt:lpstr>
      <vt:lpstr>Graphical Analysis</vt:lpstr>
      <vt:lpstr>Bertrand Oligopoly Model</vt:lpstr>
      <vt:lpstr>Model Setup With 2 Firms</vt:lpstr>
      <vt:lpstr>Firms’ Problem</vt:lpstr>
      <vt:lpstr>What can we learn about the Bertrand price?</vt:lpstr>
      <vt:lpstr>Example</vt:lpstr>
      <vt:lpstr>Example (cont.)</vt:lpstr>
      <vt:lpstr>Example (cont.)</vt:lpstr>
      <vt:lpstr>Example (cont.)</vt:lpstr>
      <vt:lpstr>Example (cont.)</vt:lpstr>
      <vt:lpstr>Graphical Analysis</vt:lpstr>
      <vt:lpstr>Comparison of Market Structures</vt:lpstr>
      <vt:lpstr>THE END</vt:lpstr>
    </vt:vector>
  </TitlesOfParts>
  <Manager/>
  <Company>Copyright ©2014 Pearson Education, Inc. All rights reserved.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</dc:title>
  <dc:subject>Microeconomics Theory and Applications with Calculus, 3e</dc:subject>
  <dc:creator>Jeffrey M. Perloff</dc:creator>
  <cp:keywords/>
  <dc:description/>
  <cp:lastModifiedBy>Microsoft Office User</cp:lastModifiedBy>
  <cp:revision>3493</cp:revision>
  <cp:lastPrinted>2016-01-28T01:47:07Z</cp:lastPrinted>
  <dcterms:created xsi:type="dcterms:W3CDTF">2013-06-06T11:47:38Z</dcterms:created>
  <dcterms:modified xsi:type="dcterms:W3CDTF">2019-03-29T03:27:34Z</dcterms:modified>
  <cp:category/>
</cp:coreProperties>
</file>