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notesMasterIdLst>
    <p:notesMasterId r:id="rId31"/>
  </p:notesMasterIdLst>
  <p:sldIdLst>
    <p:sldId id="256" r:id="rId2"/>
    <p:sldId id="279" r:id="rId3"/>
    <p:sldId id="285" r:id="rId4"/>
    <p:sldId id="283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7" r:id="rId16"/>
    <p:sldId id="296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257" r:id="rId3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ssica Howell" initials="JSH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34"/>
    <p:restoredTop sz="96291"/>
  </p:normalViewPr>
  <p:slideViewPr>
    <p:cSldViewPr>
      <p:cViewPr varScale="1">
        <p:scale>
          <a:sx n="122" d="100"/>
          <a:sy n="122" d="100"/>
        </p:scale>
        <p:origin x="82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commentAuthors" Target="commentAuthor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548F487-0A54-41E2-A8D3-3C9E4B7B1149}" type="datetimeFigureOut">
              <a:rPr lang="en-US"/>
              <a:pPr>
                <a:defRPr/>
              </a:pPr>
              <a:t>4/1/19</a:t>
            </a:fld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6"/>
            <a:ext cx="5363817" cy="432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70583" cy="48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049308-7259-4B1D-B0D1-D87605960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99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0082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7178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4560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98277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0202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9724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8689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731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0459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7224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8456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40860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77721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23809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40582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6582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759300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27681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947916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785533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152057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0271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98622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27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03067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1253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0418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9231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72987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0"/>
            <a:ext cx="21145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1912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82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gray">
          <a:xfrm>
            <a:off x="8382000" y="6553200"/>
            <a:ext cx="3603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GB" sz="900" dirty="0" smtClean="0">
                <a:solidFill>
                  <a:schemeClr val="bg1"/>
                </a:solidFill>
                <a:latin typeface="Verdana" pitchFamily="-1" charset="0"/>
              </a:rPr>
              <a:t>4-</a:t>
            </a:r>
            <a:fld id="{0D5D8CE0-65B4-7B4F-ABEE-184424C5202C}" type="slidenum">
              <a:rPr lang="en-GB" sz="900">
                <a:solidFill>
                  <a:schemeClr val="bg1"/>
                </a:solidFill>
                <a:latin typeface="Verdana" pitchFamily="-1" charset="0"/>
              </a:rPr>
              <a:pPr algn="r">
                <a:defRPr/>
              </a:pPr>
              <a:t>‹#›</a:t>
            </a:fld>
            <a:r>
              <a:rPr lang="en-GB" sz="900" dirty="0">
                <a:solidFill>
                  <a:schemeClr val="bg1"/>
                </a:solidFill>
                <a:latin typeface="Verdana" pitchFamily="-1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ヒラギノ角ゴ Pro W3" pitchFamily="-1" charset="-128"/>
          <a:cs typeface="ヒラギノ角ゴ Pro W3" pitchFamily="-1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ヒラギノ角ゴ Pro W3" pitchFamily="-1" charset="-128"/>
          <a:cs typeface="ヒラギノ角ゴ Pro W3" pitchFamily="-1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pitchFamily="-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ヒラギノ角ゴ Pro W3" pitchFamily="-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pitchFamily="-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1.png"/><Relationship Id="rId12" Type="http://schemas.openxmlformats.org/officeDocument/2006/relationships/image" Target="../media/image72.png"/><Relationship Id="rId13" Type="http://schemas.openxmlformats.org/officeDocument/2006/relationships/image" Target="../media/image73.png"/><Relationship Id="rId14" Type="http://schemas.openxmlformats.org/officeDocument/2006/relationships/image" Target="../media/image74.png"/><Relationship Id="rId15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2" Type="http://schemas.openxmlformats.org/officeDocument/2006/relationships/image" Target="../media/image13.png"/><Relationship Id="rId13" Type="http://schemas.openxmlformats.org/officeDocument/2006/relationships/image" Target="../media/image87.png"/><Relationship Id="rId14" Type="http://schemas.openxmlformats.org/officeDocument/2006/relationships/image" Target="../media/image88.png"/><Relationship Id="rId15" Type="http://schemas.openxmlformats.org/officeDocument/2006/relationships/image" Target="../media/image15.png"/><Relationship Id="rId16" Type="http://schemas.openxmlformats.org/officeDocument/2006/relationships/image" Target="../media/image89.png"/><Relationship Id="rId17" Type="http://schemas.openxmlformats.org/officeDocument/2006/relationships/image" Target="../media/image90.png"/><Relationship Id="rId18" Type="http://schemas.openxmlformats.org/officeDocument/2006/relationships/image" Target="../media/image91.png"/><Relationship Id="rId19" Type="http://schemas.openxmlformats.org/officeDocument/2006/relationships/image" Target="../media/image92.png"/><Relationship Id="rId20" Type="http://schemas.openxmlformats.org/officeDocument/2006/relationships/image" Target="../media/image93.png"/><Relationship Id="rId21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18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0.png"/><Relationship Id="rId1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Relationship Id="rId10" Type="http://schemas.openxmlformats.org/officeDocument/2006/relationships/image" Target="../media/image109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8.png"/><Relationship Id="rId20" Type="http://schemas.openxmlformats.org/officeDocument/2006/relationships/image" Target="../media/image129.png"/><Relationship Id="rId21" Type="http://schemas.openxmlformats.org/officeDocument/2006/relationships/image" Target="../media/image130.png"/><Relationship Id="rId22" Type="http://schemas.openxmlformats.org/officeDocument/2006/relationships/image" Target="../media/image131.png"/><Relationship Id="rId10" Type="http://schemas.openxmlformats.org/officeDocument/2006/relationships/image" Target="../media/image119.png"/><Relationship Id="rId11" Type="http://schemas.openxmlformats.org/officeDocument/2006/relationships/image" Target="../media/image120.png"/><Relationship Id="rId12" Type="http://schemas.openxmlformats.org/officeDocument/2006/relationships/image" Target="../media/image121.png"/><Relationship Id="rId13" Type="http://schemas.openxmlformats.org/officeDocument/2006/relationships/image" Target="../media/image122.png"/><Relationship Id="rId14" Type="http://schemas.openxmlformats.org/officeDocument/2006/relationships/image" Target="../media/image123.png"/><Relationship Id="rId15" Type="http://schemas.openxmlformats.org/officeDocument/2006/relationships/image" Target="../media/image124.png"/><Relationship Id="rId16" Type="http://schemas.openxmlformats.org/officeDocument/2006/relationships/image" Target="../media/image125.png"/><Relationship Id="rId17" Type="http://schemas.openxmlformats.org/officeDocument/2006/relationships/image" Target="../media/image126.png"/><Relationship Id="rId18" Type="http://schemas.openxmlformats.org/officeDocument/2006/relationships/image" Target="../media/image127.png"/><Relationship Id="rId19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0.png"/><Relationship Id="rId12" Type="http://schemas.openxmlformats.org/officeDocument/2006/relationships/image" Target="../media/image141.png"/><Relationship Id="rId13" Type="http://schemas.openxmlformats.org/officeDocument/2006/relationships/image" Target="../media/image142.png"/><Relationship Id="rId14" Type="http://schemas.openxmlformats.org/officeDocument/2006/relationships/image" Target="../media/image143.png"/><Relationship Id="rId15" Type="http://schemas.openxmlformats.org/officeDocument/2006/relationships/image" Target="../media/image144.png"/><Relationship Id="rId16" Type="http://schemas.openxmlformats.org/officeDocument/2006/relationships/image" Target="../media/image145.png"/><Relationship Id="rId17" Type="http://schemas.openxmlformats.org/officeDocument/2006/relationships/image" Target="../media/image146.png"/><Relationship Id="rId18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6" Type="http://schemas.openxmlformats.org/officeDocument/2006/relationships/image" Target="../media/image135.png"/><Relationship Id="rId7" Type="http://schemas.openxmlformats.org/officeDocument/2006/relationships/image" Target="../media/image136.png"/><Relationship Id="rId8" Type="http://schemas.openxmlformats.org/officeDocument/2006/relationships/image" Target="../media/image137.png"/><Relationship Id="rId9" Type="http://schemas.openxmlformats.org/officeDocument/2006/relationships/image" Target="../media/image138.png"/><Relationship Id="rId10" Type="http://schemas.openxmlformats.org/officeDocument/2006/relationships/image" Target="../media/image139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6.png"/><Relationship Id="rId12" Type="http://schemas.openxmlformats.org/officeDocument/2006/relationships/image" Target="../media/image157.png"/><Relationship Id="rId13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8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Relationship Id="rId6" Type="http://schemas.openxmlformats.org/officeDocument/2006/relationships/image" Target="../media/image151.png"/><Relationship Id="rId7" Type="http://schemas.openxmlformats.org/officeDocument/2006/relationships/image" Target="../media/image152.png"/><Relationship Id="rId8" Type="http://schemas.openxmlformats.org/officeDocument/2006/relationships/image" Target="../media/image153.png"/><Relationship Id="rId9" Type="http://schemas.openxmlformats.org/officeDocument/2006/relationships/image" Target="../media/image154.png"/><Relationship Id="rId10" Type="http://schemas.openxmlformats.org/officeDocument/2006/relationships/image" Target="../media/image1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159.png"/><Relationship Id="rId5" Type="http://schemas.openxmlformats.org/officeDocument/2006/relationships/image" Target="../media/image160.png"/><Relationship Id="rId6" Type="http://schemas.openxmlformats.org/officeDocument/2006/relationships/image" Target="../media/image161.png"/><Relationship Id="rId7" Type="http://schemas.openxmlformats.org/officeDocument/2006/relationships/image" Target="../media/image162.png"/><Relationship Id="rId8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1.png"/><Relationship Id="rId1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1.png"/><Relationship Id="rId4" Type="http://schemas.openxmlformats.org/officeDocument/2006/relationships/image" Target="../media/image164.png"/><Relationship Id="rId5" Type="http://schemas.openxmlformats.org/officeDocument/2006/relationships/image" Target="../media/image165.png"/><Relationship Id="rId6" Type="http://schemas.openxmlformats.org/officeDocument/2006/relationships/image" Target="../media/image166.png"/><Relationship Id="rId7" Type="http://schemas.openxmlformats.org/officeDocument/2006/relationships/image" Target="../media/image167.png"/><Relationship Id="rId8" Type="http://schemas.openxmlformats.org/officeDocument/2006/relationships/image" Target="../media/image168.png"/><Relationship Id="rId9" Type="http://schemas.openxmlformats.org/officeDocument/2006/relationships/image" Target="../media/image169.png"/><Relationship Id="rId10" Type="http://schemas.openxmlformats.org/officeDocument/2006/relationships/image" Target="../media/image1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image" Target="../media/image175.png"/><Relationship Id="rId6" Type="http://schemas.openxmlformats.org/officeDocument/2006/relationships/image" Target="../media/image176.png"/><Relationship Id="rId7" Type="http://schemas.openxmlformats.org/officeDocument/2006/relationships/image" Target="../media/image177.png"/><Relationship Id="rId8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7.png"/><Relationship Id="rId12" Type="http://schemas.openxmlformats.org/officeDocument/2006/relationships/image" Target="../media/image188.png"/><Relationship Id="rId13" Type="http://schemas.openxmlformats.org/officeDocument/2006/relationships/image" Target="../media/image189.png"/><Relationship Id="rId14" Type="http://schemas.openxmlformats.org/officeDocument/2006/relationships/image" Target="../media/image190.png"/><Relationship Id="rId15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9.png"/><Relationship Id="rId4" Type="http://schemas.openxmlformats.org/officeDocument/2006/relationships/image" Target="../media/image180.png"/><Relationship Id="rId5" Type="http://schemas.openxmlformats.org/officeDocument/2006/relationships/image" Target="../media/image181.png"/><Relationship Id="rId6" Type="http://schemas.openxmlformats.org/officeDocument/2006/relationships/image" Target="../media/image182.png"/><Relationship Id="rId7" Type="http://schemas.openxmlformats.org/officeDocument/2006/relationships/image" Target="../media/image183.png"/><Relationship Id="rId8" Type="http://schemas.openxmlformats.org/officeDocument/2006/relationships/image" Target="../media/image184.png"/><Relationship Id="rId9" Type="http://schemas.openxmlformats.org/officeDocument/2006/relationships/image" Target="../media/image185.png"/><Relationship Id="rId10" Type="http://schemas.openxmlformats.org/officeDocument/2006/relationships/image" Target="../media/image18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4" Type="http://schemas.openxmlformats.org/officeDocument/2006/relationships/image" Target="../media/image193.png"/><Relationship Id="rId5" Type="http://schemas.openxmlformats.org/officeDocument/2006/relationships/image" Target="../media/image194.png"/><Relationship Id="rId6" Type="http://schemas.openxmlformats.org/officeDocument/2006/relationships/image" Target="../media/image195.png"/><Relationship Id="rId7" Type="http://schemas.openxmlformats.org/officeDocument/2006/relationships/image" Target="../media/image196.png"/><Relationship Id="rId8" Type="http://schemas.openxmlformats.org/officeDocument/2006/relationships/image" Target="../media/image197.png"/><Relationship Id="rId9" Type="http://schemas.openxmlformats.org/officeDocument/2006/relationships/image" Target="../media/image198.png"/><Relationship Id="rId10" Type="http://schemas.openxmlformats.org/officeDocument/2006/relationships/image" Target="../media/image199.png"/><Relationship Id="rId11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4" Type="http://schemas.openxmlformats.org/officeDocument/2006/relationships/image" Target="../media/image202.png"/><Relationship Id="rId5" Type="http://schemas.openxmlformats.org/officeDocument/2006/relationships/image" Target="../media/image203.png"/><Relationship Id="rId6" Type="http://schemas.openxmlformats.org/officeDocument/2006/relationships/image" Target="../media/image204.png"/><Relationship Id="rId7" Type="http://schemas.openxmlformats.org/officeDocument/2006/relationships/image" Target="../media/image205.png"/><Relationship Id="rId8" Type="http://schemas.openxmlformats.org/officeDocument/2006/relationships/image" Target="../media/image206.png"/><Relationship Id="rId9" Type="http://schemas.openxmlformats.org/officeDocument/2006/relationships/image" Target="../media/image207.png"/><Relationship Id="rId10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209.png"/><Relationship Id="rId5" Type="http://schemas.openxmlformats.org/officeDocument/2006/relationships/image" Target="../media/image210.png"/><Relationship Id="rId6" Type="http://schemas.openxmlformats.org/officeDocument/2006/relationships/image" Target="../media/image211.png"/><Relationship Id="rId7" Type="http://schemas.openxmlformats.org/officeDocument/2006/relationships/image" Target="../media/image212.png"/><Relationship Id="rId8" Type="http://schemas.openxmlformats.org/officeDocument/2006/relationships/image" Target="../media/image213.png"/><Relationship Id="rId9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4" Type="http://schemas.openxmlformats.org/officeDocument/2006/relationships/image" Target="../media/image216.png"/><Relationship Id="rId5" Type="http://schemas.openxmlformats.org/officeDocument/2006/relationships/image" Target="../media/image217.png"/><Relationship Id="rId6" Type="http://schemas.openxmlformats.org/officeDocument/2006/relationships/image" Target="../media/image2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4" Type="http://schemas.openxmlformats.org/officeDocument/2006/relationships/image" Target="../media/image220.png"/><Relationship Id="rId5" Type="http://schemas.openxmlformats.org/officeDocument/2006/relationships/image" Target="../media/image221.png"/><Relationship Id="rId6" Type="http://schemas.openxmlformats.org/officeDocument/2006/relationships/image" Target="../media/image222.png"/><Relationship Id="rId7" Type="http://schemas.openxmlformats.org/officeDocument/2006/relationships/image" Target="../media/image223.png"/><Relationship Id="rId8" Type="http://schemas.openxmlformats.org/officeDocument/2006/relationships/image" Target="../media/image2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225.png"/><Relationship Id="rId5" Type="http://schemas.openxmlformats.org/officeDocument/2006/relationships/image" Target="../media/image226.png"/><Relationship Id="rId6" Type="http://schemas.openxmlformats.org/officeDocument/2006/relationships/image" Target="../media/image227.png"/><Relationship Id="rId7" Type="http://schemas.openxmlformats.org/officeDocument/2006/relationships/image" Target="../media/image228.png"/><Relationship Id="rId8" Type="http://schemas.openxmlformats.org/officeDocument/2006/relationships/image" Target="../media/image229.png"/><Relationship Id="rId9" Type="http://schemas.openxmlformats.org/officeDocument/2006/relationships/image" Target="../media/image230.png"/><Relationship Id="rId10" Type="http://schemas.openxmlformats.org/officeDocument/2006/relationships/image" Target="../media/image231.png"/><Relationship Id="rId11" Type="http://schemas.openxmlformats.org/officeDocument/2006/relationships/image" Target="../media/image2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png"/><Relationship Id="rId4" Type="http://schemas.openxmlformats.org/officeDocument/2006/relationships/image" Target="../media/image234.png"/><Relationship Id="rId5" Type="http://schemas.openxmlformats.org/officeDocument/2006/relationships/image" Target="../media/image2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Relationship Id="rId15" Type="http://schemas.openxmlformats.org/officeDocument/2006/relationships/image" Target="../media/image46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Relationship Id="rId14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304800"/>
            <a:ext cx="7543800" cy="477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BUEC 311</a:t>
            </a:r>
          </a:p>
          <a:p>
            <a:pPr algn="ctr">
              <a:lnSpc>
                <a:spcPct val="150000"/>
              </a:lnSpc>
            </a:pP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Business Economics, Organizations and Management</a:t>
            </a:r>
          </a:p>
          <a:p>
            <a:pPr algn="ctr">
              <a:lnSpc>
                <a:spcPct val="150000"/>
              </a:lnSpc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Winter 2019</a:t>
            </a:r>
          </a:p>
          <a:p>
            <a:pPr algn="ctr">
              <a:lnSpc>
                <a:spcPct val="150000"/>
              </a:lnSpc>
            </a:pP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Factor Markets</a:t>
            </a:r>
            <a:endParaRPr lang="en-US" sz="3200" i="1" dirty="0" smtClean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endParaRPr lang="en-US" sz="11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Diego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B. P.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Gomes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410200"/>
            <a:ext cx="2743200" cy="643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Graphical Analysis</a:t>
            </a:r>
          </a:p>
        </p:txBody>
      </p:sp>
      <p:pic>
        <p:nvPicPr>
          <p:cNvPr id="16" name="Picture 4" descr="Fig15_04_step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657600"/>
            <a:ext cx="4114800" cy="2837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 descr="Fig15_04_step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762000"/>
            <a:ext cx="4114800" cy="2837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965034" y="3429000"/>
                <a:ext cx="23557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034" y="3429000"/>
                <a:ext cx="235577" cy="246221"/>
              </a:xfrm>
              <a:prstGeom prst="rect">
                <a:avLst/>
              </a:prstGeom>
              <a:blipFill rotWithShape="0">
                <a:blip r:embed="rId4"/>
                <a:stretch>
                  <a:fillRect l="-15385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H="1" flipV="1">
            <a:off x="5082823" y="838200"/>
            <a:ext cx="0" cy="2590800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019800" y="2582052"/>
            <a:ext cx="1143000" cy="256488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19800" y="2864892"/>
            <a:ext cx="1143000" cy="256488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019800" y="3154642"/>
            <a:ext cx="1143000" cy="256488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3314080" y="2993136"/>
            <a:ext cx="1791320" cy="0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314080" y="2764536"/>
            <a:ext cx="1791320" cy="0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spect="1"/>
          </p:cNvSpPr>
          <p:nvPr/>
        </p:nvSpPr>
        <p:spPr>
          <a:xfrm>
            <a:off x="5027959" y="2938272"/>
            <a:ext cx="109728" cy="109728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5027959" y="2709672"/>
            <a:ext cx="109728" cy="10972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3314080" y="2527188"/>
            <a:ext cx="1791320" cy="0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>
            <a:spLocks noChangeAspect="1"/>
          </p:cNvSpPr>
          <p:nvPr/>
        </p:nvSpPr>
        <p:spPr>
          <a:xfrm>
            <a:off x="5027959" y="2472324"/>
            <a:ext cx="109728" cy="109728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79368" y="2854636"/>
                <a:ext cx="3468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368" y="2854636"/>
                <a:ext cx="346825" cy="246221"/>
              </a:xfrm>
              <a:prstGeom prst="rect">
                <a:avLst/>
              </a:prstGeom>
              <a:blipFill rotWithShape="0">
                <a:blip r:embed="rId5"/>
                <a:stretch>
                  <a:fillRect l="-7018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006618" y="2617288"/>
                <a:ext cx="3195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618" y="2617288"/>
                <a:ext cx="319575" cy="246221"/>
              </a:xfrm>
              <a:prstGeom prst="rect">
                <a:avLst/>
              </a:prstGeom>
              <a:blipFill rotWithShape="0">
                <a:blip r:embed="rId6"/>
                <a:stretch>
                  <a:fillRect l="-5660" r="-1887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016557" y="2371881"/>
                <a:ext cx="3096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57" y="2371881"/>
                <a:ext cx="309636" cy="246221"/>
              </a:xfrm>
              <a:prstGeom prst="rect">
                <a:avLst/>
              </a:prstGeom>
              <a:blipFill rotWithShape="0">
                <a:blip r:embed="rId7"/>
                <a:stretch>
                  <a:fillRect l="-7843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6019800" y="5486400"/>
            <a:ext cx="1143000" cy="256488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019800" y="5769240"/>
            <a:ext cx="1143000" cy="256488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019800" y="6058990"/>
            <a:ext cx="1143000" cy="256488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21171410">
                <a:off x="917438" y="2693050"/>
                <a:ext cx="1804468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𝑴</m:t>
                          </m:r>
                        </m:sub>
                      </m:sSub>
                      <m:r>
                        <a:rPr lang="en-US" sz="2000" b="1" i="1" smtClean="0">
                          <a:latin typeface="Cambria Math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𝑶</m:t>
                          </m:r>
                        </m:sub>
                      </m:sSub>
                      <m:r>
                        <a:rPr lang="en-US" sz="2000" b="1" i="1" smtClean="0">
                          <a:latin typeface="Cambria Math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71410">
                <a:off x="917438" y="2693050"/>
                <a:ext cx="1804468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664" r="-997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016557" y="5200519"/>
                <a:ext cx="3032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57" y="5200519"/>
                <a:ext cx="303225" cy="246221"/>
              </a:xfrm>
              <a:prstGeom prst="rect">
                <a:avLst/>
              </a:prstGeom>
              <a:blipFill rotWithShape="0">
                <a:blip r:embed="rId9"/>
                <a:stretch>
                  <a:fillRect l="-800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/>
          <p:cNvCxnSpPr/>
          <p:nvPr/>
        </p:nvCxnSpPr>
        <p:spPr>
          <a:xfrm>
            <a:off x="3314080" y="5334000"/>
            <a:ext cx="3657600" cy="0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3681984" y="5826549"/>
            <a:ext cx="1005840" cy="0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>
            <a:spLocks noChangeAspect="1"/>
          </p:cNvSpPr>
          <p:nvPr/>
        </p:nvSpPr>
        <p:spPr>
          <a:xfrm>
            <a:off x="4130040" y="5279136"/>
            <a:ext cx="109728" cy="109728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rot="5400000">
            <a:off x="3926728" y="5826549"/>
            <a:ext cx="1005840" cy="0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>
            <a:spLocks noChangeAspect="1"/>
          </p:cNvSpPr>
          <p:nvPr/>
        </p:nvSpPr>
        <p:spPr>
          <a:xfrm>
            <a:off x="4374784" y="5276249"/>
            <a:ext cx="109728" cy="10972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 rot="5400000">
            <a:off x="4365633" y="5826549"/>
            <a:ext cx="1005840" cy="0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>
            <a:spLocks noChangeAspect="1"/>
          </p:cNvSpPr>
          <p:nvPr/>
        </p:nvSpPr>
        <p:spPr>
          <a:xfrm>
            <a:off x="4813689" y="5276249"/>
            <a:ext cx="109728" cy="109728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731977" y="6324600"/>
                <a:ext cx="27315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977" y="6324600"/>
                <a:ext cx="273152" cy="246221"/>
              </a:xfrm>
              <a:prstGeom prst="rect">
                <a:avLst/>
              </a:prstGeom>
              <a:blipFill rotWithShape="0">
                <a:blip r:embed="rId10"/>
                <a:stretch>
                  <a:fillRect l="-13333" r="-444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295794" y="6324600"/>
                <a:ext cx="28309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794" y="6324600"/>
                <a:ext cx="283091" cy="246221"/>
              </a:xfrm>
              <a:prstGeom prst="rect">
                <a:avLst/>
              </a:prstGeom>
              <a:blipFill rotWithShape="0">
                <a:blip r:embed="rId11"/>
                <a:stretch>
                  <a:fillRect l="-15217" r="-434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045753" y="6324600"/>
                <a:ext cx="31034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753" y="6324600"/>
                <a:ext cx="310341" cy="246221"/>
              </a:xfrm>
              <a:prstGeom prst="rect">
                <a:avLst/>
              </a:prstGeom>
              <a:blipFill rotWithShape="0">
                <a:blip r:embed="rId12"/>
                <a:stretch>
                  <a:fillRect l="-13725" r="-1961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 rot="21171410">
                <a:off x="973543" y="5195871"/>
                <a:ext cx="1692258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𝑴</m:t>
                          </m:r>
                        </m:sub>
                      </m:sSub>
                      <m:r>
                        <a:rPr lang="en-US" sz="2000" b="1" i="1" smtClean="0">
                          <a:latin typeface="Cambria Math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𝑶</m:t>
                          </m:r>
                        </m:sub>
                      </m:sSub>
                      <m:r>
                        <a:rPr lang="en-US" sz="2000" b="1" i="1" smtClean="0">
                          <a:latin typeface="Cambria Math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71410">
                <a:off x="973543" y="5195871"/>
                <a:ext cx="1692258" cy="307777"/>
              </a:xfrm>
              <a:prstGeom prst="rect">
                <a:avLst/>
              </a:prstGeom>
              <a:blipFill rotWithShape="0">
                <a:blip r:embed="rId13"/>
                <a:stretch>
                  <a:fillRect l="-353"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 rot="21045951">
                <a:off x="761308" y="1641303"/>
                <a:ext cx="2118748" cy="7078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↑</m:t>
                    </m:r>
                  </m:oMath>
                </a14:m>
                <a:r>
                  <a:rPr lang="en-US" sz="2000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Market power implies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↓</m:t>
                    </m:r>
                  </m:oMath>
                </a14:m>
                <a:r>
                  <a:rPr lang="en-US" sz="2000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wages! </a:t>
                </a:r>
                <a:endParaRPr lang="en-US" sz="2000" b="1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45951">
                <a:off x="761308" y="1641303"/>
                <a:ext cx="2118748" cy="707886"/>
              </a:xfrm>
              <a:prstGeom prst="rect">
                <a:avLst/>
              </a:prstGeom>
              <a:blipFill rotWithShape="0">
                <a:blip r:embed="rId14"/>
                <a:stretch>
                  <a:fillRect t="-2924" r="-1377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 rot="21045951">
                <a:off x="761308" y="4218554"/>
                <a:ext cx="2118748" cy="7078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↑</m:t>
                    </m:r>
                  </m:oMath>
                </a14:m>
                <a:r>
                  <a:rPr lang="en-US" sz="2000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Market power implies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↓</m:t>
                    </m:r>
                  </m:oMath>
                </a14:m>
                <a:r>
                  <a:rPr lang="en-US" sz="2000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labor! </a:t>
                </a:r>
                <a:endParaRPr lang="en-US" sz="2000" b="1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45951">
                <a:off x="761308" y="4218554"/>
                <a:ext cx="2118748" cy="707886"/>
              </a:xfrm>
              <a:prstGeom prst="rect">
                <a:avLst/>
              </a:prstGeom>
              <a:blipFill rotWithShape="0">
                <a:blip r:embed="rId15"/>
                <a:stretch>
                  <a:fillRect t="-2326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6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animBg="1"/>
      <p:bldP spid="24" grpId="0" animBg="1"/>
      <p:bldP spid="26" grpId="0" animBg="1"/>
      <p:bldP spid="44" grpId="0"/>
      <p:bldP spid="45" grpId="0"/>
      <p:bldP spid="46" grpId="0"/>
      <p:bldP spid="47" grpId="0" animBg="1"/>
      <p:bldP spid="48" grpId="0" animBg="1"/>
      <p:bldP spid="49" grpId="0" animBg="1"/>
      <p:bldP spid="7" grpId="0" animBg="1"/>
      <p:bldP spid="50" grpId="0"/>
      <p:bldP spid="52" grpId="0" animBg="1"/>
      <p:bldP spid="53" grpId="0" animBg="1"/>
      <p:bldP spid="54" grpId="0" animBg="1"/>
      <p:bldP spid="58" grpId="0"/>
      <p:bldP spid="59" grpId="0"/>
      <p:bldP spid="60" grpId="0"/>
      <p:bldP spid="61" grpId="0" animBg="1"/>
      <p:bldP spid="8" grpId="0" animBg="1"/>
      <p:bldP spid="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Factor Markets in the Long Run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54795" y="1603972"/>
                <a:ext cx="2564805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𝐾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𝑞</m:t>
                      </m:r>
                      <m:r>
                        <a:rPr lang="en-US" sz="2600" b="0" i="1" smtClean="0">
                          <a:latin typeface="Cambria Math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𝐿</m:t>
                      </m:r>
                      <m:r>
                        <a:rPr lang="en-US" sz="2600" b="0" i="1" smtClean="0">
                          <a:latin typeface="Cambria Math" charset="0"/>
                        </a:rPr>
                        <m:t>,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𝐾</m:t>
                      </m:r>
                      <m:r>
                        <a:rPr lang="en-US" sz="2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795" y="1603972"/>
                <a:ext cx="2564805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 rot="20738149">
            <a:off x="395510" y="840648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Capital is 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variable</a:t>
            </a:r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in the long run!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349" y="990600"/>
            <a:ext cx="35433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Output and Cost</a:t>
            </a:r>
            <a:endParaRPr lang="en-US" sz="2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97998" y="1603972"/>
                <a:ext cx="2798202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𝐾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𝑤𝐿</m:t>
                      </m:r>
                      <m:r>
                        <a:rPr lang="en-US" sz="2600" b="0" i="1" smtClean="0">
                          <a:latin typeface="Cambria Math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𝑟𝐾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998" y="1603972"/>
                <a:ext cx="2798202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 rot="963727">
            <a:off x="7296727" y="840648"/>
            <a:ext cx="1723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Assuming 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no market power </a:t>
            </a:r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in factor markets!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62300" y="2209800"/>
            <a:ext cx="28194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Profits</a:t>
            </a:r>
            <a:endParaRPr lang="en-US" sz="2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4400" y="2778443"/>
                <a:ext cx="3709349" cy="451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𝐾</m:t>
                              </m:r>
                            </m:e>
                          </m:d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𝐶</m:t>
                      </m:r>
                      <m:r>
                        <a:rPr lang="en-US" sz="2600" b="0" i="1" smtClean="0">
                          <a:latin typeface="Cambria Math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𝐿</m:t>
                      </m:r>
                      <m:r>
                        <a:rPr lang="en-US" sz="2600" b="0" i="1" smtClean="0">
                          <a:latin typeface="Cambria Math" charset="0"/>
                        </a:rPr>
                        <m:t>,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𝐾</m:t>
                      </m:r>
                      <m:r>
                        <a:rPr lang="en-US" sz="2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778443"/>
                <a:ext cx="3709349" cy="45166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23749" y="2778443"/>
                <a:ext cx="3600986" cy="451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𝐾</m:t>
                              </m:r>
                            </m:e>
                          </m:d>
                        </m:e>
                      </m:d>
                      <m:r>
                        <a:rPr lang="en-US" sz="2600" i="1">
                          <a:latin typeface="Cambria Math" charset="0"/>
                        </a:rPr>
                        <m:t>−</m:t>
                      </m:r>
                      <m:r>
                        <a:rPr lang="en-US" sz="2600" i="1">
                          <a:latin typeface="Cambria Math" charset="0"/>
                        </a:rPr>
                        <m:t>𝑤𝐿</m:t>
                      </m:r>
                      <m:r>
                        <a:rPr lang="en-US" sz="26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𝑟𝐾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749" y="2778443"/>
                <a:ext cx="3600986" cy="45166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795094" y="3546157"/>
            <a:ext cx="35433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Firm’s Problem</a:t>
            </a:r>
            <a:endParaRPr lang="en-US" sz="2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47166" y="4133549"/>
                <a:ext cx="4639155" cy="582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6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𝐾</m:t>
                              </m:r>
                            </m:lim>
                          </m:limLow>
                        </m:fName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𝐿</m:t>
                                  </m:r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𝐾</m:t>
                                  </m:r>
                                </m:e>
                              </m:d>
                            </m:e>
                          </m:d>
                          <m:r>
                            <a:rPr lang="en-US" sz="26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𝑤𝐿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𝑟𝐾</m:t>
                          </m:r>
                          <m:r>
                            <m:rPr>
                              <m:nor/>
                            </m:rPr>
                            <a:rPr lang="en-US" sz="26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166" y="4133549"/>
                <a:ext cx="4639155" cy="58272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 rot="20738149">
            <a:off x="552596" y="3522539"/>
            <a:ext cx="2031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Choose 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labor</a:t>
            </a:r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capital</a:t>
            </a:r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inputs to maximize profits!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98303" y="4841557"/>
            <a:ext cx="2147394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Solution</a:t>
            </a:r>
            <a:endParaRPr lang="en-US" sz="2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157922" y="5486400"/>
                <a:ext cx="1109278" cy="759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60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𝐿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922" y="5486400"/>
                <a:ext cx="1109278" cy="75969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72370" y="5486400"/>
                <a:ext cx="1147430" cy="759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60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𝐾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370" y="5486400"/>
                <a:ext cx="1147430" cy="75969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70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Solution to Firm’s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85800" y="2364505"/>
                <a:ext cx="1109278" cy="759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60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𝐿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364505"/>
                <a:ext cx="1109278" cy="7596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85800" y="4648200"/>
                <a:ext cx="1147430" cy="759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60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𝐾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648200"/>
                <a:ext cx="1147430" cy="7596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252422" y="1156438"/>
                <a:ext cx="4639155" cy="582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6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𝐾</m:t>
                              </m:r>
                            </m:lim>
                          </m:limLow>
                        </m:fName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𝐿</m:t>
                                  </m:r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𝐾</m:t>
                                  </m:r>
                                </m:e>
                              </m:d>
                            </m:e>
                          </m:d>
                          <m:r>
                            <a:rPr lang="en-US" sz="26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𝑤𝐿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𝑟𝐾</m:t>
                          </m:r>
                          <m:r>
                            <m:rPr>
                              <m:nor/>
                            </m:rPr>
                            <a:rPr lang="en-US" sz="26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422" y="1156438"/>
                <a:ext cx="4639155" cy="58272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29237" y="2330809"/>
                <a:ext cx="2705677" cy="827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f>
                        <m:f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60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600" i="1"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𝐿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𝑤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237" y="2330809"/>
                <a:ext cx="2705677" cy="8270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2362200" y="3228202"/>
            <a:ext cx="417349" cy="581798"/>
            <a:chOff x="2554451" y="6172201"/>
            <a:chExt cx="417349" cy="581798"/>
          </a:xfrm>
        </p:grpSpPr>
        <p:sp>
          <p:nvSpPr>
            <p:cNvPr id="22" name="Right Brace 21"/>
            <p:cNvSpPr/>
            <p:nvPr/>
          </p:nvSpPr>
          <p:spPr>
            <a:xfrm rot="5400000">
              <a:off x="2633331" y="6093321"/>
              <a:ext cx="259590" cy="417349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554451" y="6477000"/>
                  <a:ext cx="415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𝑀𝑅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4451" y="6477000"/>
                  <a:ext cx="415498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1765" r="-882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2834522" y="3228202"/>
            <a:ext cx="483227" cy="581798"/>
            <a:chOff x="2511616" y="6172201"/>
            <a:chExt cx="503019" cy="581798"/>
          </a:xfrm>
        </p:grpSpPr>
        <p:sp>
          <p:nvSpPr>
            <p:cNvPr id="25" name="Right Brace 24"/>
            <p:cNvSpPr/>
            <p:nvPr/>
          </p:nvSpPr>
          <p:spPr>
            <a:xfrm rot="5400000">
              <a:off x="2633331" y="6093321"/>
              <a:ext cx="259590" cy="417349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511616" y="6477000"/>
                  <a:ext cx="50301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𝑀𝑃𝐿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1616" y="6477000"/>
                  <a:ext cx="503019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3924" r="-15190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534914" y="2515060"/>
                <a:ext cx="2704086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600" i="1" smtClean="0">
                          <a:latin typeface="Cambria Math" charset="0"/>
                        </a:rPr>
                        <m:t>𝑀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𝑀𝑃𝐿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𝑤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914" y="2515060"/>
                <a:ext cx="2704086" cy="4001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 rot="10800000">
            <a:off x="5100536" y="1828801"/>
            <a:ext cx="1300263" cy="581798"/>
            <a:chOff x="2554451" y="6172201"/>
            <a:chExt cx="417349" cy="581798"/>
          </a:xfrm>
        </p:grpSpPr>
        <p:sp>
          <p:nvSpPr>
            <p:cNvPr id="29" name="Right Brace 28"/>
            <p:cNvSpPr/>
            <p:nvPr/>
          </p:nvSpPr>
          <p:spPr>
            <a:xfrm rot="5400000">
              <a:off x="2633331" y="6093321"/>
              <a:ext cx="259590" cy="417349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 rot="10800000">
                  <a:off x="2589814" y="6477000"/>
                  <a:ext cx="3466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𝑀𝑅𝑃𝐿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2589814" y="6477000"/>
                  <a:ext cx="346625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Rectangle 30"/>
          <p:cNvSpPr/>
          <p:nvPr/>
        </p:nvSpPr>
        <p:spPr>
          <a:xfrm>
            <a:off x="4953001" y="2440588"/>
            <a:ext cx="2286000" cy="519408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534914" y="3183849"/>
                <a:ext cx="2157065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600" i="1" smtClean="0">
                          <a:latin typeface="Cambria Math" charset="0"/>
                        </a:rPr>
                        <m:t>𝑀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𝑃𝐿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𝑤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914" y="3183849"/>
                <a:ext cx="2157065" cy="40011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4953001" y="3124200"/>
            <a:ext cx="1828800" cy="519408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829237" y="4648200"/>
                <a:ext cx="2758576" cy="827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f>
                        <m:f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60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600" i="1"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𝐾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𝑟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237" y="4648200"/>
                <a:ext cx="2758576" cy="82708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2397251" y="5545593"/>
            <a:ext cx="417349" cy="581798"/>
            <a:chOff x="2554451" y="6172201"/>
            <a:chExt cx="417349" cy="581798"/>
          </a:xfrm>
        </p:grpSpPr>
        <p:sp>
          <p:nvSpPr>
            <p:cNvPr id="36" name="Right Brace 35"/>
            <p:cNvSpPr/>
            <p:nvPr/>
          </p:nvSpPr>
          <p:spPr>
            <a:xfrm rot="5400000">
              <a:off x="2633331" y="6093321"/>
              <a:ext cx="259590" cy="417349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554451" y="6477000"/>
                  <a:ext cx="415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𝑀𝑅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4451" y="6477000"/>
                  <a:ext cx="415498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1765" r="-882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2869573" y="5545593"/>
            <a:ext cx="483227" cy="581798"/>
            <a:chOff x="2511616" y="6172201"/>
            <a:chExt cx="503019" cy="581798"/>
          </a:xfrm>
        </p:grpSpPr>
        <p:sp>
          <p:nvSpPr>
            <p:cNvPr id="39" name="Right Brace 38"/>
            <p:cNvSpPr/>
            <p:nvPr/>
          </p:nvSpPr>
          <p:spPr>
            <a:xfrm rot="5400000">
              <a:off x="2633331" y="6093321"/>
              <a:ext cx="259590" cy="417349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511616" y="6477000"/>
                  <a:ext cx="50301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𝑀𝑃𝐾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1616" y="6477000"/>
                  <a:ext cx="503019" cy="2769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6456" r="-21519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561537" y="4861688"/>
                <a:ext cx="2677463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600" i="1" smtClean="0">
                          <a:latin typeface="Cambria Math" charset="0"/>
                        </a:rPr>
                        <m:t>𝑀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𝑀𝑃𝐾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537" y="4861688"/>
                <a:ext cx="2677463" cy="40011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5029200" y="4768343"/>
            <a:ext cx="2286000" cy="519408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 rot="10800000">
            <a:off x="5100536" y="4124063"/>
            <a:ext cx="1300263" cy="581798"/>
            <a:chOff x="2554451" y="6172201"/>
            <a:chExt cx="417349" cy="581798"/>
          </a:xfrm>
        </p:grpSpPr>
        <p:sp>
          <p:nvSpPr>
            <p:cNvPr id="44" name="Right Brace 43"/>
            <p:cNvSpPr/>
            <p:nvPr/>
          </p:nvSpPr>
          <p:spPr>
            <a:xfrm rot="5400000">
              <a:off x="2633331" y="6093321"/>
              <a:ext cx="259590" cy="417349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 rot="10800000">
                  <a:off x="2655173" y="6477000"/>
                  <a:ext cx="2312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𝑀𝑅𝑃𝐾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2655173" y="6477000"/>
                  <a:ext cx="231205" cy="276999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5882" r="-5042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561537" y="5488719"/>
                <a:ext cx="2124171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600" i="1" smtClean="0">
                          <a:latin typeface="Cambria Math" charset="0"/>
                        </a:rPr>
                        <m:t>𝑀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𝑃𝐾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537" y="5488719"/>
                <a:ext cx="2124171" cy="40011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5029200" y="5429070"/>
            <a:ext cx="1828800" cy="519408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9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/>
      <p:bldP spid="31" grpId="0" animBg="1"/>
      <p:bldP spid="32" grpId="0"/>
      <p:bldP spid="33" grpId="0" animBg="1"/>
      <p:bldP spid="34" grpId="0"/>
      <p:bldP spid="41" grpId="0"/>
      <p:bldP spid="42" grpId="0" animBg="1"/>
      <p:bldP spid="46" grpId="0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Competitive Firm’s Long-Run Factor Demand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957387" y="1263553"/>
                <a:ext cx="5229226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Profit Maximization Condition for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0070C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𝑳</m:t>
                    </m:r>
                  </m:oMath>
                </a14:m>
                <a:endParaRPr lang="en-US" sz="2600" b="1" i="1" dirty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387" y="1263553"/>
                <a:ext cx="5229226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tretch>
                  <a:fillRect l="-1282" t="-11111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247898" y="1932802"/>
                <a:ext cx="3629027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𝑀𝑅𝑃𝐿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i="1" smtClean="0">
                          <a:latin typeface="Cambria Math" charset="0"/>
                        </a:rPr>
                        <m:t>𝑀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𝑀𝑃𝐿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𝑤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898" y="1932802"/>
                <a:ext cx="3629027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3724275" y="2390002"/>
            <a:ext cx="457204" cy="581798"/>
            <a:chOff x="2554448" y="6172201"/>
            <a:chExt cx="417352" cy="581798"/>
          </a:xfrm>
        </p:grpSpPr>
        <p:sp>
          <p:nvSpPr>
            <p:cNvPr id="41" name="Right Brace 40"/>
            <p:cNvSpPr/>
            <p:nvPr/>
          </p:nvSpPr>
          <p:spPr>
            <a:xfrm rot="5400000">
              <a:off x="2633331" y="6093321"/>
              <a:ext cx="259590" cy="417349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554448" y="6477000"/>
                  <a:ext cx="3970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4448" y="6477000"/>
                  <a:ext cx="39700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225" r="-9859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815426" y="1932802"/>
                <a:ext cx="1257300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charset="0"/>
                        </a:rPr>
                        <m:t>=</m:t>
                      </m:r>
                      <m:r>
                        <a:rPr lang="en-US" sz="2600" i="1" smtClean="0">
                          <a:latin typeface="Cambria Math" charset="0"/>
                        </a:rPr>
                        <m:t>𝑝𝑀𝑃𝐿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426" y="1932802"/>
                <a:ext cx="1257300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5400675" y="1894141"/>
            <a:ext cx="1762125" cy="519408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 rot="20738149">
                <a:off x="288970" y="2620285"/>
                <a:ext cx="21349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Firms are price takers in competitive markets: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𝑴𝑹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𝒑</m:t>
                    </m:r>
                  </m:oMath>
                </a14:m>
                <a:endParaRPr lang="en-US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38149">
                <a:off x="288970" y="2620285"/>
                <a:ext cx="2134950" cy="923330"/>
              </a:xfrm>
              <a:prstGeom prst="rect">
                <a:avLst/>
              </a:prstGeom>
              <a:blipFill rotWithShape="0">
                <a:blip r:embed="rId7"/>
                <a:stretch>
                  <a:fillRect r="-1061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957387" y="3750351"/>
                <a:ext cx="5229226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Profit Maximization Condition for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0070C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𝑲</m:t>
                    </m:r>
                  </m:oMath>
                </a14:m>
                <a:endParaRPr lang="en-US" sz="2600" b="1" i="1" dirty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387" y="3750351"/>
                <a:ext cx="5229226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8"/>
                <a:stretch>
                  <a:fillRect l="-1981" t="-11111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47898" y="4419600"/>
                <a:ext cx="3629027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𝑀𝑅𝑃𝐾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i="1" smtClean="0">
                          <a:latin typeface="Cambria Math" charset="0"/>
                        </a:rPr>
                        <m:t>𝑀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𝑀𝑃𝐾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898" y="4419600"/>
                <a:ext cx="3629027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/>
          <p:cNvGrpSpPr/>
          <p:nvPr/>
        </p:nvGrpSpPr>
        <p:grpSpPr>
          <a:xfrm>
            <a:off x="3724275" y="4876800"/>
            <a:ext cx="457204" cy="581798"/>
            <a:chOff x="2554448" y="6172201"/>
            <a:chExt cx="417352" cy="581798"/>
          </a:xfrm>
        </p:grpSpPr>
        <p:sp>
          <p:nvSpPr>
            <p:cNvPr id="56" name="Right Brace 55"/>
            <p:cNvSpPr/>
            <p:nvPr/>
          </p:nvSpPr>
          <p:spPr>
            <a:xfrm rot="5400000">
              <a:off x="2633331" y="6093321"/>
              <a:ext cx="259590" cy="417349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2554448" y="6477000"/>
                  <a:ext cx="3970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4448" y="6477000"/>
                  <a:ext cx="39700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225" r="-9859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815426" y="4419600"/>
                <a:ext cx="1257300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charset="0"/>
                        </a:rPr>
                        <m:t>=</m:t>
                      </m:r>
                      <m:r>
                        <a:rPr lang="en-US" sz="2600" i="1" smtClean="0">
                          <a:latin typeface="Cambria Math" charset="0"/>
                        </a:rPr>
                        <m:t>𝑝𝑀𝑃𝐾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426" y="4419600"/>
                <a:ext cx="1257300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553076" y="4380939"/>
            <a:ext cx="1633538" cy="519408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9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43" grpId="0"/>
      <p:bldP spid="44" grpId="0" animBg="1"/>
      <p:bldP spid="45" grpId="0"/>
      <p:bldP spid="53" grpId="0"/>
      <p:bldP spid="54" grpId="0"/>
      <p:bldP spid="58" grpId="0"/>
      <p:bldP spid="5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001524"/>
            <a:ext cx="80772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Consider the following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competitive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market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specification: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743200" y="1600200"/>
                <a:ext cx="1463157" cy="407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𝑞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𝑎</m:t>
                          </m:r>
                        </m:sup>
                      </m:sSup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𝐾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600200"/>
                <a:ext cx="1463157" cy="40722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11157" y="1600200"/>
                <a:ext cx="2102307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𝑝𝑟𝑖𝑐𝑒𝑠</m:t>
                      </m:r>
                      <m:r>
                        <a:rPr lang="en-US" sz="2600" b="0" i="1" smtClean="0">
                          <a:latin typeface="Cambria Math" charset="0"/>
                        </a:rPr>
                        <m:t>: 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26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𝑤</m:t>
                      </m:r>
                      <m:r>
                        <a:rPr lang="en-US" sz="26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157" y="1600200"/>
                <a:ext cx="2102307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24000" y="2250757"/>
                <a:ext cx="60960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What are the optimal choices for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𝑳</m:t>
                    </m:r>
                  </m:oMath>
                </a14:m>
                <a:r>
                  <a:rPr lang="en-US" sz="2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𝑲</m:t>
                    </m:r>
                  </m:oMath>
                </a14:m>
                <a:r>
                  <a:rPr lang="en-US" sz="2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?</a:t>
                </a:r>
                <a:endParaRPr lang="en-US" sz="2000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250757"/>
                <a:ext cx="60960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5"/>
                <a:stretch>
                  <a:fillRect l="-1100" t="-11111" r="-1000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4800" y="3307022"/>
                <a:ext cx="158180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</a:rPr>
                        <m:t>𝑝𝑀𝑃𝐿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𝑤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307022"/>
                <a:ext cx="158180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89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04800" y="5250986"/>
                <a:ext cx="158180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</a:rPr>
                        <m:t>𝑝𝑀𝑃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𝐾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250986"/>
                <a:ext cx="158180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317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890180" y="3307022"/>
                <a:ext cx="2502736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𝑝𝑎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𝐾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𝑏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𝑤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80" y="3307022"/>
                <a:ext cx="2502736" cy="375872"/>
              </a:xfrm>
              <a:prstGeom prst="rect">
                <a:avLst/>
              </a:prstGeom>
              <a:blipFill rotWithShape="0">
                <a:blip r:embed="rId8"/>
                <a:stretch>
                  <a:fillRect l="-1217" r="-487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890180" y="5250986"/>
                <a:ext cx="2468577" cy="375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𝑝𝑏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𝑎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𝐾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80" y="5250986"/>
                <a:ext cx="2468577" cy="375872"/>
              </a:xfrm>
              <a:prstGeom prst="rect">
                <a:avLst/>
              </a:prstGeom>
              <a:blipFill rotWithShape="0">
                <a:blip r:embed="rId9"/>
                <a:stretch>
                  <a:fillRect l="-247" b="-3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/>
          <p:cNvSpPr/>
          <p:nvPr/>
        </p:nvSpPr>
        <p:spPr>
          <a:xfrm>
            <a:off x="4419600" y="3271902"/>
            <a:ext cx="381000" cy="2519298"/>
          </a:xfrm>
          <a:prstGeom prst="rightBrace">
            <a:avLst/>
          </a:prstGeom>
          <a:ln w="381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24400" y="2967102"/>
                <a:ext cx="4222310" cy="9212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mr-IN" sz="24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mr-IN" sz="24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𝑏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mr-IN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𝑏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p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967102"/>
                <a:ext cx="4222310" cy="92121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724400" y="4800600"/>
                <a:ext cx="4276619" cy="9212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𝐾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mr-IN" sz="24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mr-IN" sz="24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𝑏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mr-IN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𝑏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p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800600"/>
                <a:ext cx="4276619" cy="92121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 rot="21100505">
                <a:off x="2091981" y="4126767"/>
                <a:ext cx="2317499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Two equations and two variables: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𝑳</m:t>
                    </m:r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𝑲</m:t>
                    </m:r>
                  </m:oMath>
                </a14:m>
                <a:endParaRPr lang="en-US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00505">
                <a:off x="2091981" y="4126767"/>
                <a:ext cx="2317499" cy="646331"/>
              </a:xfrm>
              <a:prstGeom prst="rect">
                <a:avLst/>
              </a:prstGeom>
              <a:blipFill rotWithShape="0">
                <a:blip r:embed="rId12"/>
                <a:stretch>
                  <a:fillRect l="-2036" t="-5000" r="-2545" b="-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4755715" y="2912594"/>
            <a:ext cx="4245304" cy="1126006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755715" y="4698204"/>
            <a:ext cx="4245304" cy="1126006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2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1" grpId="0"/>
      <p:bldP spid="33" grpId="0"/>
      <p:bldP spid="24" grpId="0" animBg="1"/>
      <p:bldP spid="25" grpId="0"/>
      <p:bldP spid="35" grpId="0"/>
      <p:bldP spid="37" grpId="0" animBg="1"/>
      <p:bldP spid="38" grpId="0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Example (cont.)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001524"/>
            <a:ext cx="80772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What is the share of revenue devoted to </a:t>
            </a:r>
            <a:r>
              <a:rPr lang="en-US" sz="2600" b="1" i="1" u="sng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labor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expenses?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14400" y="3254365"/>
                <a:ext cx="2227597" cy="407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𝑝𝑎</m:t>
                      </m:r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lang="en-US" sz="2600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𝐾</m:t>
                          </m:r>
                        </m:e>
                        <m:sup>
                          <m:r>
                            <a:rPr lang="en-US" sz="2600" i="1">
                              <a:latin typeface="Cambria Math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254365"/>
                <a:ext cx="2227597" cy="40722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4400" y="1752600"/>
                <a:ext cx="1273362" cy="746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𝐿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𝑤𝐿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752600"/>
                <a:ext cx="1273362" cy="74655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187762" y="1752600"/>
                <a:ext cx="1415900" cy="746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𝑎𝑅</m:t>
                          </m:r>
                        </m:num>
                        <m:den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den>
                      </m:f>
                      <m:r>
                        <a:rPr lang="en-US" sz="2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762" y="1752600"/>
                <a:ext cx="1415900" cy="74655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20738149">
                <a:off x="507381" y="2570217"/>
                <a:ext cx="16106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Optimal condition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𝐿</m:t>
                    </m:r>
                  </m:oMath>
                </a14:m>
                <a:endParaRPr lang="en-US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38149">
                <a:off x="507381" y="2570217"/>
                <a:ext cx="1610665" cy="646331"/>
              </a:xfrm>
              <a:prstGeom prst="rect">
                <a:avLst/>
              </a:prstGeom>
              <a:blipFill rotWithShape="0">
                <a:blip r:embed="rId6"/>
                <a:stretch>
                  <a:fillRect b="-8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141997" y="3001381"/>
                <a:ext cx="1561005" cy="808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𝑝𝑎</m:t>
                          </m:r>
                          <m:sSup>
                            <m:sSup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charset="0"/>
                                </a:rPr>
                                <m:t>𝑎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charset="0"/>
                                </a:rPr>
                                <m:t>𝑏</m:t>
                              </m:r>
                            </m:sup>
                          </m:sSup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997" y="3001381"/>
                <a:ext cx="1561005" cy="80861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 rot="21045066">
                <a:off x="4313106" y="2553591"/>
                <a:ext cx="579880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45066">
                <a:off x="4313106" y="2553591"/>
                <a:ext cx="579880" cy="276999"/>
              </a:xfrm>
              <a:prstGeom prst="rect">
                <a:avLst/>
              </a:prstGeom>
              <a:blipFill rotWithShape="0"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3886233" y="2971800"/>
            <a:ext cx="816769" cy="453042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704046" y="3113047"/>
                <a:ext cx="995529" cy="682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046" y="3113047"/>
                <a:ext cx="995529" cy="68275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5257800" y="2971800"/>
            <a:ext cx="412335" cy="453042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 rot="21045066">
                <a:off x="5338920" y="2553591"/>
                <a:ext cx="579880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45066">
                <a:off x="5338920" y="2553591"/>
                <a:ext cx="579880" cy="27699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699575" y="3051566"/>
                <a:ext cx="842923" cy="746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  <m:r>
                            <a:rPr lang="en-US" sz="2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575" y="3051566"/>
                <a:ext cx="842923" cy="74655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6019800" y="2971800"/>
            <a:ext cx="567438" cy="838200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urved Connector 4"/>
          <p:cNvCxnSpPr>
            <a:stCxn id="17" idx="1"/>
            <a:endCxn id="18" idx="1"/>
          </p:cNvCxnSpPr>
          <p:nvPr/>
        </p:nvCxnSpPr>
        <p:spPr>
          <a:xfrm rot="10800000">
            <a:off x="914400" y="2125877"/>
            <a:ext cx="12700" cy="1332103"/>
          </a:xfrm>
          <a:prstGeom prst="curvedConnector3">
            <a:avLst>
              <a:gd name="adj1" fmla="val 3476709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618858" y="1937780"/>
                <a:ext cx="628121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𝑎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858" y="1937780"/>
                <a:ext cx="628121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3898206" y="1919997"/>
            <a:ext cx="363969" cy="492384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33400" y="3962400"/>
            <a:ext cx="80772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What is the share of revenue devoted to </a:t>
            </a:r>
            <a:r>
              <a:rPr lang="en-US" sz="2600" b="1" i="1" u="sng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capital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expenses?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914400" y="6035940"/>
                <a:ext cx="2129750" cy="407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𝑝𝑏</m:t>
                      </m:r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lang="en-US" sz="2600" i="1">
                              <a:latin typeface="Cambria Math" charset="0"/>
                            </a:rPr>
                            <m:t>𝑎</m:t>
                          </m:r>
                        </m:sup>
                      </m:sSup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𝐾</m:t>
                          </m:r>
                        </m:e>
                        <m:sup>
                          <m:r>
                            <a:rPr lang="en-US" sz="2600" i="1">
                              <a:latin typeface="Cambria Math" charset="0"/>
                            </a:rPr>
                            <m:t>𝑏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6035940"/>
                <a:ext cx="2129750" cy="40722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914400" y="4534175"/>
                <a:ext cx="1285416" cy="746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𝐾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𝑟𝐾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534175"/>
                <a:ext cx="1285416" cy="74655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187762" y="4534175"/>
                <a:ext cx="1429045" cy="757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den>
                      </m:f>
                      <m:r>
                        <a:rPr lang="en-US" sz="2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𝐾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762" y="4534175"/>
                <a:ext cx="1429045" cy="75713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 rot="20738149">
                <a:off x="507381" y="5351792"/>
                <a:ext cx="16106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Optimal condition 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𝐾</m:t>
                    </m:r>
                  </m:oMath>
                </a14:m>
                <a:endParaRPr lang="en-US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38149">
                <a:off x="507381" y="5351792"/>
                <a:ext cx="1610665" cy="646331"/>
              </a:xfrm>
              <a:prstGeom prst="rect">
                <a:avLst/>
              </a:prstGeom>
              <a:blipFill rotWithShape="0">
                <a:blip r:embed="rId1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044150" y="5782956"/>
                <a:ext cx="1561005" cy="808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charset="0"/>
                                </a:rPr>
                                <m:t>𝑎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charset="0"/>
                                </a:rPr>
                                <m:t>𝑏</m:t>
                              </m:r>
                            </m:sup>
                          </m:sSup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150" y="5782956"/>
                <a:ext cx="1561005" cy="80861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 rot="21045066">
                <a:off x="4313106" y="5335166"/>
                <a:ext cx="579880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45066">
                <a:off x="4313106" y="5335166"/>
                <a:ext cx="579880" cy="276999"/>
              </a:xfrm>
              <a:prstGeom prst="rect">
                <a:avLst/>
              </a:prstGeom>
              <a:blipFill rotWithShape="0">
                <a:blip r:embed="rId1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3810000" y="5753375"/>
            <a:ext cx="816769" cy="453042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704046" y="5822562"/>
                <a:ext cx="989117" cy="757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046" y="5822562"/>
                <a:ext cx="989117" cy="75713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5257800" y="5753375"/>
            <a:ext cx="412335" cy="453042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 rot="21045066">
                <a:off x="5338920" y="5335166"/>
                <a:ext cx="579880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45066">
                <a:off x="5338920" y="5335166"/>
                <a:ext cx="579880" cy="27699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699575" y="5833141"/>
                <a:ext cx="836511" cy="757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  <m:r>
                            <a:rPr lang="en-US" sz="2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575" y="5833141"/>
                <a:ext cx="836511" cy="75713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6019800" y="5753375"/>
            <a:ext cx="567438" cy="838200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urved Connector 55"/>
          <p:cNvCxnSpPr>
            <a:stCxn id="44" idx="1"/>
            <a:endCxn id="45" idx="1"/>
          </p:cNvCxnSpPr>
          <p:nvPr/>
        </p:nvCxnSpPr>
        <p:spPr>
          <a:xfrm rot="10800000">
            <a:off x="914400" y="4907452"/>
            <a:ext cx="12700" cy="1332103"/>
          </a:xfrm>
          <a:prstGeom prst="curvedConnector3">
            <a:avLst>
              <a:gd name="adj1" fmla="val 3455173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618858" y="4719355"/>
                <a:ext cx="628121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858" y="4719355"/>
                <a:ext cx="628121" cy="40011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/>
          <p:cNvSpPr/>
          <p:nvPr/>
        </p:nvSpPr>
        <p:spPr>
          <a:xfrm>
            <a:off x="3898206" y="4701572"/>
            <a:ext cx="363969" cy="492384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7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2" grpId="0"/>
      <p:bldP spid="29" grpId="0" animBg="1"/>
      <p:bldP spid="30" grpId="0" animBg="1"/>
      <p:bldP spid="31" grpId="0"/>
      <p:bldP spid="32" grpId="0" animBg="1"/>
      <p:bldP spid="34" grpId="0" animBg="1"/>
      <p:bldP spid="36" grpId="0"/>
      <p:bldP spid="40" grpId="0" animBg="1"/>
      <p:bldP spid="41" grpId="0"/>
      <p:bldP spid="42" grpId="0" animBg="1"/>
      <p:bldP spid="43" grpId="0"/>
      <p:bldP spid="44" grpId="0"/>
      <p:bldP spid="45" grpId="0"/>
      <p:bldP spid="46" grpId="0"/>
      <p:bldP spid="47" grpId="0"/>
      <p:bldP spid="48" grpId="0"/>
      <p:bldP spid="49" grpId="0" animBg="1"/>
      <p:bldP spid="50" grpId="0" animBg="1"/>
      <p:bldP spid="51" grpId="0"/>
      <p:bldP spid="52" grpId="0" animBg="1"/>
      <p:bldP spid="53" grpId="0" animBg="1"/>
      <p:bldP spid="54" grpId="0"/>
      <p:bldP spid="55" grpId="0" animBg="1"/>
      <p:bldP spid="57" grpId="0"/>
      <p:bldP spid="5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1001524"/>
                <a:ext cx="80772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Now assume that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𝑎</m:t>
                    </m:r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=0.6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𝑏</m:t>
                    </m:r>
                    <m:r>
                      <a:rPr lang="en-US" sz="2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=0.</m:t>
                    </m:r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2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001524"/>
                <a:ext cx="80772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76300" y="1676400"/>
                <a:ext cx="73914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How the demand for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𝑳</m:t>
                    </m:r>
                  </m:oMath>
                </a14:m>
                <a:r>
                  <a:rPr lang="en-US" sz="2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𝑲</m:t>
                    </m:r>
                  </m:oMath>
                </a14:m>
                <a:r>
                  <a:rPr lang="en-US" sz="2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changes with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𝒑</m:t>
                    </m:r>
                  </m:oMath>
                </a14:m>
                <a:r>
                  <a:rPr lang="en-US" sz="2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𝒘</m:t>
                    </m:r>
                  </m:oMath>
                </a14:m>
                <a:r>
                  <a:rPr lang="en-US" sz="2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𝒓</m:t>
                    </m:r>
                  </m:oMath>
                </a14:m>
                <a:r>
                  <a:rPr lang="en-US" sz="2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?</a:t>
                </a:r>
                <a:endParaRPr lang="en-US" sz="2000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1676400"/>
                <a:ext cx="73914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4"/>
                <a:stretch>
                  <a:fillRect l="-825" t="-11111" r="-743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42792" y="2366934"/>
                <a:ext cx="4222310" cy="9212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mr-IN" sz="24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mr-IN" sz="24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𝑏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mr-IN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𝑏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p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792" y="2366934"/>
                <a:ext cx="4222310" cy="9212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42792" y="3581400"/>
                <a:ext cx="4276619" cy="9212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𝐾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mr-IN" sz="24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mr-IN" sz="24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𝑏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mr-IN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𝑏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p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792" y="3581400"/>
                <a:ext cx="4276619" cy="9212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265102" y="2477671"/>
                <a:ext cx="2514855" cy="7739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mr-IN" sz="24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0.6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4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mr-IN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0.2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i="1" smtClean="0">
                              <a:latin typeface="Cambria Math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102" y="2477671"/>
                <a:ext cx="2514855" cy="77393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19411" y="3728684"/>
                <a:ext cx="2514855" cy="7739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mr-IN" sz="24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0.6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mr-IN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0.2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i="1" smtClean="0">
                              <a:latin typeface="Cambria Math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411" y="3728684"/>
                <a:ext cx="2514855" cy="77393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5562600" y="2372638"/>
            <a:ext cx="2362200" cy="1056362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562600" y="3591838"/>
            <a:ext cx="2362200" cy="1056362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0" y="4876800"/>
                <a:ext cx="986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↑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⟹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876800"/>
                <a:ext cx="98693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5556" t="-137705" r="-3704" b="-177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524000" y="5524500"/>
                <a:ext cx="9809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𝑤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↑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⟹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524500"/>
                <a:ext cx="98097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484" t="-137705" r="-3727" b="-178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524000" y="6172200"/>
                <a:ext cx="9642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𝑟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↑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⟹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6172200"/>
                <a:ext cx="964238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532" t="-140000" r="-4430" b="-18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892316" y="4876800"/>
                <a:ext cx="4844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𝐿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316" y="4876800"/>
                <a:ext cx="484492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2500" r="-1375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635155" y="4876800"/>
                <a:ext cx="5388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𝐾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155" y="4876800"/>
                <a:ext cx="5388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1236" r="-1236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892316" y="5524500"/>
                <a:ext cx="4844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𝐿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316" y="5524500"/>
                <a:ext cx="484492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12500" r="-1375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567754" y="5524500"/>
                <a:ext cx="5388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𝐾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754" y="5524500"/>
                <a:ext cx="538801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11236" r="-1236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892316" y="6172200"/>
                <a:ext cx="4844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𝐿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316" y="6172200"/>
                <a:ext cx="484492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12500" r="-1375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567754" y="6172200"/>
                <a:ext cx="5388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𝐾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754" y="6172200"/>
                <a:ext cx="538801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11236" r="-1236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 rot="21307430">
                <a:off x="4683715" y="5118549"/>
                <a:ext cx="4228845" cy="10156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en-US" sz="2000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demand for each factor </a:t>
                </a:r>
                <a:r>
                  <a:rPr lang="en-US" sz="2000" b="1" i="1" u="sng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decreases</a:t>
                </a:r>
                <a:r>
                  <a:rPr lang="en-US" sz="2000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with respect to </a:t>
                </a:r>
                <a:r>
                  <a:rPr lang="en-US" sz="20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factor prices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𝒘</m:t>
                    </m:r>
                  </m:oMath>
                </a14:m>
                <a:r>
                  <a:rPr lang="en-US" sz="2000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𝒓</m:t>
                    </m:r>
                  </m:oMath>
                </a14:m>
                <a:r>
                  <a:rPr lang="en-US" sz="2000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, and </a:t>
                </a:r>
                <a:r>
                  <a:rPr lang="en-US" sz="2000" b="1" i="1" u="sng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increases</a:t>
                </a:r>
                <a:r>
                  <a:rPr lang="en-US" sz="2000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0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with output price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𝒑</m:t>
                    </m:r>
                  </m:oMath>
                </a14:m>
                <a:r>
                  <a:rPr lang="en-US" sz="20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!</a:t>
                </a:r>
                <a:endParaRPr lang="en-US" sz="2000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07430">
                <a:off x="4683715" y="5118549"/>
                <a:ext cx="4228845" cy="1015663"/>
              </a:xfrm>
              <a:prstGeom prst="rect">
                <a:avLst/>
              </a:prstGeom>
              <a:blipFill rotWithShape="0">
                <a:blip r:embed="rId18"/>
                <a:stretch>
                  <a:fillRect l="-850" t="-2212" b="-5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24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 animBg="1"/>
      <p:bldP spid="20" grpId="0" animBg="1"/>
      <p:bldP spid="5" grpId="0"/>
      <p:bldP spid="23" grpId="0"/>
      <p:bldP spid="26" grpId="0"/>
      <p:bldP spid="29" grpId="0"/>
      <p:bldP spid="30" grpId="0"/>
      <p:bldP spid="31" grpId="0"/>
      <p:bldP spid="32" grpId="0"/>
      <p:bldP spid="34" grpId="0"/>
      <p:bldP spid="37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Short-Run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vs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Long-Run Labor Demand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28600" y="3038674"/>
                <a:ext cx="2387000" cy="695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𝑆𝑅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mr-I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1.2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mr-IN" sz="2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−2.5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038674"/>
                <a:ext cx="2387000" cy="6952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28600" y="4504083"/>
                <a:ext cx="2928943" cy="644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mr-IN" sz="20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0.6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4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0.2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i="1" smtClean="0">
                              <a:latin typeface="Cambria Math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504083"/>
                <a:ext cx="2928943" cy="6447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5" descr="Fig15_02_step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19875"/>
            <a:ext cx="4114800" cy="348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 descr="Fig15_02_step0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19875"/>
            <a:ext cx="4114800" cy="348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1754123"/>
            <a:ext cx="38862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From the two </a:t>
            </a:r>
            <a:r>
              <a:rPr lang="en-US" sz="20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previous examples:</a:t>
            </a:r>
            <a:endParaRPr lang="en-US" sz="2000" b="1" i="1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611106" y="2442428"/>
                <a:ext cx="13996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0.6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𝐾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0.2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106" y="2442428"/>
                <a:ext cx="1399678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3478" r="-1087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228600" y="2403558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Short-Run: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084403" y="2442428"/>
                <a:ext cx="87799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𝐾</m:t>
                          </m:r>
                        </m:e>
                      </m:acc>
                      <m:r>
                        <a:rPr lang="en-US" sz="2000" b="0" i="1" smtClean="0">
                          <a:latin typeface="Cambria Math" charset="0"/>
                        </a:rPr>
                        <m:t>=32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403" y="2442428"/>
                <a:ext cx="877997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6250" r="-5556"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611106" y="3938386"/>
                <a:ext cx="13996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0.6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𝐾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0.2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106" y="3938386"/>
                <a:ext cx="1399678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3478" r="-1304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228600" y="3899516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Long-Run: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615600" y="3229118"/>
                <a:ext cx="2046779" cy="311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nb-NO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27,885.48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−2.5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600" y="3229118"/>
                <a:ext cx="2046779" cy="311304"/>
              </a:xfrm>
              <a:prstGeom prst="rect">
                <a:avLst/>
              </a:prstGeom>
              <a:blipFill rotWithShape="0">
                <a:blip r:embed="rId10"/>
                <a:stretch>
                  <a:fillRect l="-595" r="-595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157543" y="4721552"/>
                <a:ext cx="18960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1,620,000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543" y="4721552"/>
                <a:ext cx="1896095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1286" r="-643"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 rot="21089024">
                <a:off x="359571" y="841572"/>
                <a:ext cx="1122761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𝑝</m:t>
                      </m:r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=$50</m:t>
                      </m:r>
                    </m:oMath>
                  </m:oMathPara>
                </a14:m>
                <a:endParaRPr lang="en-US" dirty="0" smtClean="0">
                  <a:solidFill>
                    <a:srgbClr val="C00000"/>
                  </a:solidFill>
                  <a:latin typeface="SabonLTPro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𝑟</m:t>
                      </m:r>
                      <m:r>
                        <a:rPr lang="en-US" i="1" dirty="0">
                          <a:solidFill>
                            <a:srgbClr val="C00000"/>
                          </a:solidFill>
                          <a:latin typeface="Cambria Math" charset="0"/>
                        </a:rPr>
                        <m:t>=$5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89024">
                <a:off x="359571" y="841572"/>
                <a:ext cx="1122761" cy="64633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5105400" y="2895600"/>
            <a:ext cx="0" cy="48917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57800" y="3494532"/>
            <a:ext cx="2743200" cy="0"/>
          </a:xfrm>
          <a:prstGeom prst="line">
            <a:avLst/>
          </a:prstGeom>
          <a:ln w="19050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5929978" y="4143756"/>
            <a:ext cx="1298448" cy="0"/>
          </a:xfrm>
          <a:prstGeom prst="line">
            <a:avLst/>
          </a:prstGeom>
          <a:ln w="19050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537960" y="34564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rot="5400000">
            <a:off x="7024116" y="4143756"/>
            <a:ext cx="1298448" cy="0"/>
          </a:xfrm>
          <a:prstGeom prst="line">
            <a:avLst/>
          </a:prstGeom>
          <a:ln w="19050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423660" y="4830654"/>
            <a:ext cx="304800" cy="198675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547360" y="4830654"/>
            <a:ext cx="304800" cy="198675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543800" y="4830654"/>
            <a:ext cx="304800" cy="198675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/>
              <p:cNvSpPr/>
              <p:nvPr/>
            </p:nvSpPr>
            <p:spPr>
              <a:xfrm>
                <a:off x="4800600" y="5550430"/>
                <a:ext cx="3855866" cy="7386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𝑳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𝑳𝑹</m:t>
                        </m:r>
                      </m:sub>
                    </m:sSub>
                  </m:oMath>
                </a14:m>
                <a:r>
                  <a:rPr lang="en-US" sz="24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increases more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𝑳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𝑺𝑹</m:t>
                        </m:r>
                      </m:sub>
                    </m:sSub>
                  </m:oMath>
                </a14:m>
                <a:endParaRPr lang="en-US" b="1" i="1" dirty="0" smtClean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Firms can </a:t>
                </a:r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substitute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charset="0"/>
                      </a:rPr>
                      <m:t>𝐿</m:t>
                    </m:r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in the </a:t>
                </a:r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LR</a:t>
                </a:r>
                <a:endParaRPr lang="en-US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550430"/>
                <a:ext cx="3855866" cy="738664"/>
              </a:xfrm>
              <a:prstGeom prst="rect">
                <a:avLst/>
              </a:prstGeom>
              <a:blipFill rotWithShape="0">
                <a:blip r:embed="rId13"/>
                <a:stretch>
                  <a:fillRect t="-6612" b="-1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7635240" y="34564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8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34" grpId="0"/>
      <p:bldP spid="35" grpId="0"/>
      <p:bldP spid="3" grpId="0" animBg="1"/>
      <p:bldP spid="46" grpId="0" animBg="1"/>
      <p:bldP spid="10" grpId="0" animBg="1"/>
      <p:bldP spid="49" grpId="0" animBg="1"/>
      <p:bldP spid="50" grpId="0" animBg="1"/>
      <p:bldP spid="51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Capital Markets and Investing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87853" y="1076997"/>
            <a:ext cx="6168294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People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value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having a dollar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today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more than having a dollar in the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future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76997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42999" y="2133600"/>
                <a:ext cx="3810001" cy="43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𝑷𝑽</m:t>
                    </m:r>
                  </m:oMath>
                </a14:m>
                <a:r>
                  <a:rPr lang="en-US" sz="28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: Present Value</a:t>
                </a:r>
                <a:endParaRPr lang="en-US" sz="2800" b="1" i="1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290513"/>
                <a:r>
                  <a:rPr lang="en-US" sz="2000" i="1" dirty="0">
                    <a:latin typeface="Times New Roman" charset="0"/>
                    <a:ea typeface="Times New Roman" charset="0"/>
                    <a:cs typeface="Times New Roman" charset="0"/>
                  </a:rPr>
                  <a:t>Value of something today!</a:t>
                </a:r>
                <a:endParaRPr lang="en-US" sz="2800" i="1" dirty="0"/>
              </a:p>
              <a:p>
                <a:endParaRPr lang="en-US" sz="28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290513" indent="-290513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𝑭𝑽</m:t>
                    </m:r>
                  </m:oMath>
                </a14:m>
                <a:r>
                  <a:rPr lang="en-US" sz="28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: Future Value</a:t>
                </a:r>
                <a:endParaRPr lang="en-US" sz="2800" b="1" i="1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290513"/>
                <a:r>
                  <a:rPr lang="en-US" sz="2000" i="1" dirty="0">
                    <a:latin typeface="Times New Roman" charset="0"/>
                    <a:ea typeface="Times New Roman" charset="0"/>
                    <a:cs typeface="Times New Roman" charset="0"/>
                  </a:rPr>
                  <a:t>Value of something in the future!</a:t>
                </a:r>
              </a:p>
              <a:p>
                <a:endParaRPr lang="en-US" sz="28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290513" indent="-290513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𝒊</m:t>
                    </m:r>
                  </m:oMath>
                </a14:m>
                <a:r>
                  <a:rPr lang="en-US" sz="28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: Interest Rate</a:t>
                </a:r>
                <a:endParaRPr lang="en-US" sz="2800" b="1" i="1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290513"/>
                <a:r>
                  <a:rPr lang="en-US" sz="2000" i="1" dirty="0">
                    <a:latin typeface="Times New Roman" charset="0"/>
                    <a:ea typeface="Times New Roman" charset="0"/>
                    <a:cs typeface="Times New Roman" charset="0"/>
                  </a:rPr>
                  <a:t>% more that must be repaid to borrow money for </a:t>
                </a:r>
                <a:r>
                  <a:rPr lang="en-US" sz="20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period </a:t>
                </a:r>
                <a:r>
                  <a:rPr lang="en-US" sz="2000" i="1" dirty="0">
                    <a:latin typeface="Times New Roman" charset="0"/>
                    <a:ea typeface="Times New Roman" charset="0"/>
                    <a:cs typeface="Times New Roman" charset="0"/>
                  </a:rPr>
                  <a:t>of time</a:t>
                </a:r>
              </a:p>
              <a:p>
                <a:endParaRPr lang="en-US" sz="28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290513" indent="-290513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𝒕</m:t>
                    </m:r>
                  </m:oMath>
                </a14:m>
                <a:r>
                  <a:rPr lang="en-US" sz="28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: Number of periods</a:t>
                </a:r>
                <a:endParaRPr lang="en-US" sz="2800" b="1" i="1" dirty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2133600"/>
                <a:ext cx="3810001" cy="4339650"/>
              </a:xfrm>
              <a:prstGeom prst="rect">
                <a:avLst/>
              </a:prstGeom>
              <a:blipFill rotWithShape="0">
                <a:blip r:embed="rId4"/>
                <a:stretch>
                  <a:fillRect t="-1404" r="-1118" b="-2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62600" y="3505200"/>
                <a:ext cx="2512931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 smtClean="0">
                          <a:latin typeface="Cambria Math" charset="0"/>
                        </a:rPr>
                        <m:t>𝑭𝑽</m:t>
                      </m:r>
                      <m:r>
                        <a:rPr lang="en-US" sz="2600" b="1" i="1" smtClean="0">
                          <a:latin typeface="Cambria Math" charset="0"/>
                        </a:rPr>
                        <m:t>=</m:t>
                      </m:r>
                      <m:r>
                        <a:rPr lang="en-US" sz="2600" b="1" i="1" smtClean="0">
                          <a:latin typeface="Cambria Math" charset="0"/>
                        </a:rPr>
                        <m:t>𝑷𝑽</m:t>
                      </m:r>
                      <m:sSup>
                        <m:sSupPr>
                          <m:ctrlPr>
                            <a:rPr lang="en-US" sz="26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1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600" b="1" i="1">
                              <a:latin typeface="Cambria Math" charset="0"/>
                            </a:rPr>
                            <m:t>𝟏</m:t>
                          </m:r>
                          <m:r>
                            <a:rPr lang="en-US" sz="2600" b="1" i="1">
                              <a:latin typeface="Cambria Math" charset="0"/>
                            </a:rPr>
                            <m:t>+</m:t>
                          </m:r>
                          <m:r>
                            <a:rPr lang="en-US" sz="2600" b="1" i="1">
                              <a:latin typeface="Cambria Math" charset="0"/>
                            </a:rPr>
                            <m:t>𝒊</m:t>
                          </m:r>
                          <m:r>
                            <a:rPr lang="en-US" sz="2600" b="1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sz="2600" b="1" i="1" smtClean="0">
                              <a:latin typeface="Cambria Math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505200"/>
                <a:ext cx="2512931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 rot="21069895">
            <a:off x="-20054" y="4404963"/>
            <a:ext cx="12930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600" i="1" u="sng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Real rate</a:t>
            </a:r>
            <a:r>
              <a:rPr lang="en-US" alt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, discounting inflation!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 rot="21357558">
                <a:off x="4797012" y="2162681"/>
                <a:ext cx="4007069" cy="9233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i="1" dirty="0" smtClean="0">
                    <a:latin typeface="SabonLTPro" charset="0"/>
                  </a:rPr>
                  <a:t>If </a:t>
                </a:r>
                <a:r>
                  <a:rPr lang="en-US" i="1" dirty="0">
                    <a:latin typeface="SabonLTPro" charset="0"/>
                  </a:rPr>
                  <a:t>you deposit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charset="0"/>
                      </a:rPr>
                      <m:t>𝑷𝑽</m:t>
                    </m:r>
                  </m:oMath>
                </a14:m>
                <a:r>
                  <a:rPr lang="en-US" i="1" dirty="0">
                    <a:latin typeface="SabonLTPro" charset="0"/>
                  </a:rPr>
                  <a:t> dollars in the bank today and allow the </a:t>
                </a:r>
                <a:r>
                  <a:rPr lang="en-US" i="1" u="sng" dirty="0">
                    <a:latin typeface="SabonLTPro" charset="0"/>
                  </a:rPr>
                  <a:t>interest to compound</a:t>
                </a:r>
                <a:r>
                  <a:rPr lang="en-US" i="1" dirty="0">
                    <a:latin typeface="SabonLTPro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charset="0"/>
                      </a:rPr>
                      <m:t>𝒕</m:t>
                    </m:r>
                  </m:oMath>
                </a14:m>
                <a:r>
                  <a:rPr lang="en-US" i="1" dirty="0">
                    <a:latin typeface="SabonLTPro" charset="0"/>
                  </a:rPr>
                  <a:t> years, the future </a:t>
                </a:r>
                <a:r>
                  <a:rPr lang="en-US" i="1" dirty="0" smtClean="0">
                    <a:latin typeface="SabonLTPro" charset="0"/>
                  </a:rPr>
                  <a:t>value is: </a:t>
                </a:r>
                <a:endParaRPr lang="en-US" i="1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57558">
                <a:off x="4797012" y="2162681"/>
                <a:ext cx="4007069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450" t="-1508" r="-600" b="-4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562600" y="5638800"/>
                <a:ext cx="2083327" cy="820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 smtClean="0">
                          <a:latin typeface="Cambria Math" charset="0"/>
                        </a:rPr>
                        <m:t>𝑷𝑽</m:t>
                      </m:r>
                      <m:r>
                        <a:rPr lang="en-US" sz="2600" b="1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1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1" i="1">
                              <a:latin typeface="Cambria Math" charset="0"/>
                            </a:rPr>
                            <m:t>𝑭𝑽</m:t>
                          </m:r>
                        </m:num>
                        <m:den>
                          <m:sSup>
                            <m:sSupPr>
                              <m:ctrlPr>
                                <a:rPr lang="en-US" sz="2600" b="1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600" b="1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600" b="1" i="1">
                                  <a:latin typeface="Cambria Math" charset="0"/>
                                </a:rPr>
                                <m:t>𝟏</m:t>
                              </m:r>
                              <m:r>
                                <a:rPr lang="en-US" sz="2600" b="1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2600" b="1" i="1">
                                  <a:latin typeface="Cambria Math" charset="0"/>
                                </a:rPr>
                                <m:t>𝒊</m:t>
                              </m:r>
                              <m:r>
                                <a:rPr lang="en-US" sz="2600" b="1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600" b="1" i="1">
                                  <a:latin typeface="Cambria Math" charset="0"/>
                                </a:rPr>
                                <m:t>𝒕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638800"/>
                <a:ext cx="2083327" cy="82016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 rot="21357558">
                <a:off x="4979276" y="4417650"/>
                <a:ext cx="3859924" cy="9233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i="1" dirty="0" smtClean="0">
                    <a:latin typeface="SabonLTPro" charset="0"/>
                  </a:rPr>
                  <a:t>The </a:t>
                </a:r>
                <a:r>
                  <a:rPr lang="en-US" i="1" dirty="0">
                    <a:latin typeface="SabonLTPro" charset="0"/>
                  </a:rPr>
                  <a:t>amount of money that you would have to put in the bank </a:t>
                </a:r>
                <a:r>
                  <a:rPr lang="en-US" i="1" u="sng" dirty="0">
                    <a:latin typeface="SabonLTPro" charset="0"/>
                  </a:rPr>
                  <a:t>today</a:t>
                </a:r>
                <a:r>
                  <a:rPr lang="en-US" i="1" dirty="0">
                    <a:latin typeface="SabonLTPro" charset="0"/>
                  </a:rPr>
                  <a:t> to get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charset="0"/>
                      </a:rPr>
                      <m:t>𝑭𝑽</m:t>
                    </m:r>
                  </m:oMath>
                </a14:m>
                <a:r>
                  <a:rPr lang="en-US" i="1" dirty="0">
                    <a:latin typeface="SabonLTPro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charset="0"/>
                      </a:rPr>
                      <m:t>𝒕</m:t>
                    </m:r>
                  </m:oMath>
                </a14:m>
                <a:r>
                  <a:rPr lang="en-US" i="1" dirty="0">
                    <a:latin typeface="SabonLTPro" charset="0"/>
                  </a:rPr>
                  <a:t> years at an interest rate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charset="0"/>
                      </a:rPr>
                      <m:t>𝒊</m:t>
                    </m:r>
                  </m:oMath>
                </a14:m>
                <a:r>
                  <a:rPr lang="en-US" i="1" dirty="0">
                    <a:latin typeface="SabonLTPro" charset="0"/>
                  </a:rPr>
                  <a:t> </a:t>
                </a:r>
                <a:r>
                  <a:rPr lang="en-US" i="1" dirty="0" smtClean="0">
                    <a:latin typeface="SabonLTPro" charset="0"/>
                  </a:rPr>
                  <a:t>is:</a:t>
                </a:r>
                <a:endParaRPr lang="en-US" i="1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57558">
                <a:off x="4979276" y="4417650"/>
                <a:ext cx="3859924" cy="923330"/>
              </a:xfrm>
              <a:prstGeom prst="rect">
                <a:avLst/>
              </a:prstGeom>
              <a:blipFill rotWithShape="0">
                <a:blip r:embed="rId8"/>
                <a:stretch>
                  <a:fillRect t="-2030"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5523275" y="3429000"/>
            <a:ext cx="2630125" cy="60960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523276" y="5548519"/>
            <a:ext cx="2249124" cy="984067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2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/>
      <p:bldP spid="42" grpId="0"/>
      <p:bldP spid="14" grpId="0" animBg="1"/>
      <p:bldP spid="43" grpId="0"/>
      <p:bldP spid="15" grpId="0" animBg="1"/>
      <p:bldP spid="45" grpId="0" animBg="1"/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Present Value of a Finite Stream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of Payments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3963" y="1076997"/>
            <a:ext cx="6876074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present value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of the stream of payments is the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sum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of the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present value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of each future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payment!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63" y="1076997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0527" y="2743200"/>
                <a:ext cx="4000839" cy="575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𝑃𝑉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𝑓</m:t>
                          </m:r>
                        </m:num>
                        <m:den>
                          <m:sSup>
                            <m:sSup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𝑓</m:t>
                          </m:r>
                        </m:num>
                        <m:den>
                          <m:sSup>
                            <m:sSup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+…+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𝑓</m:t>
                          </m:r>
                        </m:num>
                        <m:den>
                          <m:sSup>
                            <m:sSup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27" y="2743200"/>
                <a:ext cx="4000839" cy="5757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219200" y="2113660"/>
                <a:ext cx="67056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Payments of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𝒇</m:t>
                    </m:r>
                  </m:oMath>
                </a14:m>
                <a:r>
                  <a:rPr lang="en-US" sz="2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𝒕</m:t>
                    </m:r>
                  </m:oMath>
                </a14:m>
                <a:r>
                  <a:rPr lang="en-US" sz="2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years at an interest rate of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𝒊</m:t>
                    </m:r>
                  </m:oMath>
                </a14:m>
                <a:r>
                  <a:rPr lang="en-US" sz="2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  <a:endParaRPr lang="en-US" sz="2600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113660"/>
                <a:ext cx="67056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5"/>
                <a:stretch>
                  <a:fillRect l="-1182" t="-12346" r="-1091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21366" y="2743200"/>
                <a:ext cx="3989234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(1+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(1+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charset="0"/>
                            </a:rPr>
                            <m:t>+…+</m:t>
                          </m:r>
                          <m:f>
                            <m:f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(1+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366" y="2743200"/>
                <a:ext cx="3989234" cy="56958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20527" y="3581400"/>
                <a:ext cx="6075125" cy="559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b="0" i="1" smtClean="0">
                          <a:latin typeface="Cambria Math" charset="0"/>
                        </a:rPr>
                        <m:t>𝑃𝑉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)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1+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1+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charset="0"/>
                            </a:rPr>
                            <m:t>+…+</m:t>
                          </m:r>
                          <m:f>
                            <m:f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1+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27" y="3581400"/>
                <a:ext cx="6075125" cy="55964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979361" y="4308743"/>
                <a:ext cx="3550844" cy="559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1+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charset="0"/>
                            </a:rPr>
                            <m:t>+…+</m:t>
                          </m:r>
                          <m:f>
                            <m:f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1+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361" y="4308743"/>
                <a:ext cx="3550844" cy="55964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979361" y="5091620"/>
                <a:ext cx="4615623" cy="559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1+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1+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charset="0"/>
                            </a:rPr>
                            <m:t>+…+</m:t>
                          </m:r>
                          <m:f>
                            <m:f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1+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361" y="5091620"/>
                <a:ext cx="4615623" cy="55964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620946" y="5011733"/>
            <a:ext cx="3974038" cy="719413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21166839">
                <a:off x="5741394" y="4356560"/>
                <a:ext cx="1454436" cy="5118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𝑃𝑉</m:t>
                      </m:r>
                      <m:r>
                        <a:rPr lang="en-US" sz="1600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charset="0"/>
                            </a:rPr>
                            <m:t>𝑓</m:t>
                          </m:r>
                        </m:num>
                        <m:den>
                          <m:sSup>
                            <m:sSupPr>
                              <m:ctrlPr>
                                <a:rPr lang="mr-IN" sz="1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66839">
                <a:off x="5741394" y="4356560"/>
                <a:ext cx="1454436" cy="51180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594984" y="5091620"/>
                <a:ext cx="2045560" cy="575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𝑃𝑉</m:t>
                      </m:r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𝑓</m:t>
                          </m:r>
                        </m:num>
                        <m:den>
                          <m:sSup>
                            <m:sSup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984" y="5091620"/>
                <a:ext cx="2045560" cy="57573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20527" y="5919943"/>
                <a:ext cx="2511457" cy="565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b="0" i="1" smtClean="0">
                          <a:latin typeface="Cambria Math" charset="0"/>
                        </a:rPr>
                        <m:t>𝑃𝑉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1+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27" y="5919943"/>
                <a:ext cx="2511457" cy="56579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914400" y="5876473"/>
            <a:ext cx="2217584" cy="719413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4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0" grpId="0"/>
      <p:bldP spid="21" grpId="0"/>
      <p:bldP spid="22" grpId="0"/>
      <p:bldP spid="23" grpId="0"/>
      <p:bldP spid="6" grpId="0" animBg="1"/>
      <p:bldP spid="7" grpId="0" animBg="1"/>
      <p:bldP spid="27" grpId="0"/>
      <p:bldP spid="28" grpId="0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28600" y="457200"/>
            <a:ext cx="2209800" cy="24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 Nature of Firms</a:t>
            </a:r>
            <a:endParaRPr lang="en-US" b="1" i="1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00" y="1028458"/>
            <a:ext cx="1143000" cy="6096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Production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6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00" y="2019300"/>
            <a:ext cx="1143000" cy="6096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Costs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7</a:t>
            </a:r>
          </a:p>
        </p:txBody>
      </p:sp>
      <p:cxnSp>
        <p:nvCxnSpPr>
          <p:cNvPr id="33" name="Straight Arrow Connector 32"/>
          <p:cNvCxnSpPr>
            <a:stCxn id="30" idx="2"/>
            <a:endCxn id="32" idx="0"/>
          </p:cNvCxnSpPr>
          <p:nvPr/>
        </p:nvCxnSpPr>
        <p:spPr>
          <a:xfrm>
            <a:off x="1333500" y="1638058"/>
            <a:ext cx="0" cy="381242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743200" y="1447800"/>
            <a:ext cx="2286000" cy="381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Competitive Markets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302000" y="1905000"/>
            <a:ext cx="1219200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Perfect Competition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8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263900" y="3086100"/>
            <a:ext cx="1295400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Properties of Competition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9</a:t>
            </a:r>
          </a:p>
        </p:txBody>
      </p:sp>
      <p:cxnSp>
        <p:nvCxnSpPr>
          <p:cNvPr id="41" name="Straight Arrow Connector 40"/>
          <p:cNvCxnSpPr>
            <a:stCxn id="39" idx="2"/>
            <a:endCxn id="40" idx="0"/>
          </p:cNvCxnSpPr>
          <p:nvPr/>
        </p:nvCxnSpPr>
        <p:spPr>
          <a:xfrm>
            <a:off x="3911600" y="2743200"/>
            <a:ext cx="0" cy="3429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276600" y="4267200"/>
            <a:ext cx="1295400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General Equilibrium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28600" y="3276600"/>
            <a:ext cx="22098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Consumer Behavior</a:t>
            </a:r>
            <a:endParaRPr lang="en-US" b="1" i="1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2950" y="3733800"/>
            <a:ext cx="1198536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Consumer’s Choice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3</a:t>
            </a:r>
          </a:p>
        </p:txBody>
      </p:sp>
      <p:cxnSp>
        <p:nvCxnSpPr>
          <p:cNvPr id="38" name="Straight Arrow Connector 37"/>
          <p:cNvCxnSpPr>
            <a:stCxn id="40" idx="1"/>
            <a:endCxn id="47" idx="3"/>
          </p:cNvCxnSpPr>
          <p:nvPr/>
        </p:nvCxnSpPr>
        <p:spPr>
          <a:xfrm flipH="1">
            <a:off x="1941486" y="3505200"/>
            <a:ext cx="1322414" cy="6477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3"/>
            <a:endCxn id="39" idx="1"/>
          </p:cNvCxnSpPr>
          <p:nvPr/>
        </p:nvCxnSpPr>
        <p:spPr>
          <a:xfrm>
            <a:off x="1905000" y="2324100"/>
            <a:ext cx="13970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3"/>
            <a:endCxn id="42" idx="1"/>
          </p:cNvCxnSpPr>
          <p:nvPr/>
        </p:nvCxnSpPr>
        <p:spPr>
          <a:xfrm>
            <a:off x="1941486" y="4152900"/>
            <a:ext cx="1335114" cy="5334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334000" y="1447800"/>
            <a:ext cx="2057400" cy="381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Market Power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715000" y="1905000"/>
            <a:ext cx="1257300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Monopoly &amp; Monopsony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11</a:t>
            </a:r>
          </a:p>
        </p:txBody>
      </p:sp>
      <p:cxnSp>
        <p:nvCxnSpPr>
          <p:cNvPr id="76" name="Straight Arrow Connector 75"/>
          <p:cNvCxnSpPr>
            <a:stCxn id="42" idx="3"/>
            <a:endCxn id="63" idx="1"/>
          </p:cNvCxnSpPr>
          <p:nvPr/>
        </p:nvCxnSpPr>
        <p:spPr>
          <a:xfrm flipV="1">
            <a:off x="4572000" y="2324100"/>
            <a:ext cx="1143000" cy="23622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715000" y="3086100"/>
            <a:ext cx="1257300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Pricing &amp; Advertising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12</a:t>
            </a:r>
          </a:p>
        </p:txBody>
      </p:sp>
      <p:cxnSp>
        <p:nvCxnSpPr>
          <p:cNvPr id="84" name="Straight Arrow Connector 83"/>
          <p:cNvCxnSpPr>
            <a:stCxn id="63" idx="2"/>
            <a:endCxn id="81" idx="0"/>
          </p:cNvCxnSpPr>
          <p:nvPr/>
        </p:nvCxnSpPr>
        <p:spPr>
          <a:xfrm>
            <a:off x="6343650" y="2743200"/>
            <a:ext cx="0" cy="3429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620000" y="3657600"/>
            <a:ext cx="1295400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Game Theory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13</a:t>
            </a:r>
          </a:p>
        </p:txBody>
      </p:sp>
      <p:cxnSp>
        <p:nvCxnSpPr>
          <p:cNvPr id="88" name="Straight Arrow Connector 87"/>
          <p:cNvCxnSpPr>
            <a:stCxn id="81" idx="3"/>
            <a:endCxn id="87" idx="1"/>
          </p:cNvCxnSpPr>
          <p:nvPr/>
        </p:nvCxnSpPr>
        <p:spPr>
          <a:xfrm>
            <a:off x="6972300" y="3505200"/>
            <a:ext cx="647700" cy="5715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715000" y="4267200"/>
            <a:ext cx="1257300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Oligopoly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14</a:t>
            </a:r>
          </a:p>
        </p:txBody>
      </p:sp>
      <p:cxnSp>
        <p:nvCxnSpPr>
          <p:cNvPr id="94" name="Straight Arrow Connector 93"/>
          <p:cNvCxnSpPr>
            <a:stCxn id="87" idx="1"/>
            <a:endCxn id="93" idx="3"/>
          </p:cNvCxnSpPr>
          <p:nvPr/>
        </p:nvCxnSpPr>
        <p:spPr>
          <a:xfrm flipH="1">
            <a:off x="6972300" y="4076700"/>
            <a:ext cx="647700" cy="6096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597400" y="5715000"/>
            <a:ext cx="1257300" cy="838200"/>
          </a:xfrm>
          <a:prstGeom prst="rect">
            <a:avLst/>
          </a:prstGeom>
          <a:noFill/>
          <a:ln w="50800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Factor Markets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Ch. 15</a:t>
            </a:r>
          </a:p>
        </p:txBody>
      </p:sp>
      <p:cxnSp>
        <p:nvCxnSpPr>
          <p:cNvPr id="105" name="Straight Arrow Connector 104"/>
          <p:cNvCxnSpPr>
            <a:stCxn id="93" idx="2"/>
            <a:endCxn id="100" idx="0"/>
          </p:cNvCxnSpPr>
          <p:nvPr/>
        </p:nvCxnSpPr>
        <p:spPr>
          <a:xfrm flipH="1">
            <a:off x="5226050" y="5105400"/>
            <a:ext cx="1117600" cy="6096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656418" y="4876800"/>
            <a:ext cx="13716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Choice under </a:t>
            </a:r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Uncertainty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16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7" name="Straight Arrow Connector 106"/>
          <p:cNvCxnSpPr>
            <a:stCxn id="100" idx="1"/>
            <a:endCxn id="106" idx="3"/>
          </p:cNvCxnSpPr>
          <p:nvPr/>
        </p:nvCxnSpPr>
        <p:spPr>
          <a:xfrm flipH="1" flipV="1">
            <a:off x="2028018" y="5295900"/>
            <a:ext cx="2569382" cy="8382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854700" y="5715000"/>
            <a:ext cx="2451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Labor market</a:t>
            </a:r>
          </a:p>
          <a:p>
            <a:pPr marL="165100" indent="-1651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Capital market</a:t>
            </a:r>
          </a:p>
          <a:p>
            <a:pPr marL="165100" indent="-1651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Exhaustible resources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733480" y="990600"/>
            <a:ext cx="2305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Ideal Market Structure!</a:t>
            </a:r>
            <a:endParaRPr lang="en-US" sz="1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190930" y="990600"/>
            <a:ext cx="2305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More Realistic Markets!</a:t>
            </a:r>
            <a:endParaRPr lang="en-US" sz="1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85880" y="228600"/>
            <a:ext cx="4276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latin typeface="Times New Roman" charset="0"/>
                <a:ea typeface="Times New Roman" charset="0"/>
                <a:cs typeface="Times New Roman" charset="0"/>
              </a:rPr>
              <a:t>Where are we?</a:t>
            </a:r>
            <a:endParaRPr lang="en-US" sz="28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93571" y="783163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93571" y="1755215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33900" y="1676400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33900" y="2860357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93571" y="3505200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33900" y="3997643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72300" y="1676400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972300" y="2860357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58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Present Value of a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Infinite Stream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of Payments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47800" y="1143000"/>
                <a:ext cx="62484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i="1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Payments </a:t>
                </a:r>
                <a:r>
                  <a:rPr lang="en-US" sz="2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𝒇</m:t>
                    </m:r>
                  </m:oMath>
                </a14:m>
                <a:r>
                  <a:rPr lang="en-US" sz="2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600" i="1" u="sng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forever</a:t>
                </a:r>
                <a:r>
                  <a:rPr lang="en-US" sz="2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at an interest rate of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𝒊</m:t>
                    </m:r>
                  </m:oMath>
                </a14:m>
                <a:r>
                  <a:rPr lang="en-US" sz="2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  <a:endParaRPr lang="en-US" sz="2600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143000"/>
                <a:ext cx="62484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tretch>
                  <a:fillRect l="-1171" t="-12500" r="-1171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48423" y="1965947"/>
                <a:ext cx="5804922" cy="831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𝑃𝑉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𝑓</m:t>
                          </m:r>
                        </m:num>
                        <m:den>
                          <m:sSup>
                            <m:sSupPr>
                              <m:ctrlPr>
                                <a:rPr lang="mr-IN" sz="2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</a:rPr>
                            <m:t>𝑓</m:t>
                          </m:r>
                        </m:num>
                        <m:den>
                          <m:sSup>
                            <m:sSupPr>
                              <m:ctrlPr>
                                <a:rPr lang="mr-IN" sz="26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</a:rPr>
                            <m:t>𝑓</m:t>
                          </m:r>
                        </m:num>
                        <m:den>
                          <m:sSup>
                            <m:sSupPr>
                              <m:ctrlPr>
                                <a:rPr lang="mr-IN" sz="26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+…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23" y="1965947"/>
                <a:ext cx="5804922" cy="83170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371600" y="3185147"/>
                <a:ext cx="7212744" cy="831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(1+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𝑓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mr-IN" sz="26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charset="0"/>
                                </a:rPr>
                                <m:t>𝑓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mr-IN" sz="26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(1+</m:t>
                                  </m:r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600" i="1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mr-IN" sz="26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charset="0"/>
                                </a:rPr>
                                <m:t>𝑓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mr-IN" sz="26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(1+</m:t>
                                  </m:r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600" i="1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mr-IN" sz="26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charset="0"/>
                                </a:rPr>
                                <m:t>𝑓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mr-IN" sz="26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(1+</m:t>
                                  </m:r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600" i="1">
                              <a:latin typeface="Cambria Math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185147"/>
                <a:ext cx="7212744" cy="83170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3429000" y="3128154"/>
            <a:ext cx="4876800" cy="939319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 rot="21166839">
                <a:off x="7108333" y="2538852"/>
                <a:ext cx="859787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𝑃𝑉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66839">
                <a:off x="7108333" y="2538852"/>
                <a:ext cx="859787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371600" y="4404345"/>
                <a:ext cx="2711255" cy="822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(1+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𝑓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𝑃𝑉</m:t>
                          </m:r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404345"/>
                <a:ext cx="2711255" cy="82272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48423" y="5563943"/>
                <a:ext cx="1630190" cy="760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𝑃𝑉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23" y="5563943"/>
                <a:ext cx="1630190" cy="76065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1272650" y="5563943"/>
            <a:ext cx="1394350" cy="836857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4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 animBg="1"/>
      <p:bldP spid="30" grpId="0" animBg="1"/>
      <p:bldP spid="31" grpId="0"/>
      <p:bldP spid="32" grpId="0"/>
      <p:bldP spid="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1076997"/>
            <a:ext cx="85344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Consider an </a:t>
            </a:r>
            <a:r>
              <a:rPr lang="en-US" sz="2600" u="sng" dirty="0" smtClean="0">
                <a:latin typeface="Times New Roman" charset="0"/>
                <a:ea typeface="Times New Roman" charset="0"/>
                <a:cs typeface="Times New Roman" charset="0"/>
              </a:rPr>
              <a:t>interest rate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of </a:t>
            </a:r>
            <a:r>
              <a:rPr lang="en-US" sz="2600" b="1" i="1" dirty="0" smtClean="0">
                <a:latin typeface="Times New Roman" charset="0"/>
                <a:ea typeface="Times New Roman" charset="0"/>
                <a:cs typeface="Times New Roman" charset="0"/>
              </a:rPr>
              <a:t>5%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and a </a:t>
            </a:r>
            <a:r>
              <a:rPr lang="en-US" sz="2600" u="sng" dirty="0" smtClean="0">
                <a:latin typeface="Times New Roman" charset="0"/>
                <a:ea typeface="Times New Roman" charset="0"/>
                <a:cs typeface="Times New Roman" charset="0"/>
              </a:rPr>
              <a:t>constant payment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of </a:t>
            </a:r>
            <a:r>
              <a:rPr lang="en-US" sz="2600" b="1" i="1" dirty="0" smtClean="0">
                <a:latin typeface="Times New Roman" charset="0"/>
                <a:ea typeface="Times New Roman" charset="0"/>
                <a:cs typeface="Times New Roman" charset="0"/>
              </a:rPr>
              <a:t>$10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47750" y="1793557"/>
                <a:ext cx="70485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What is the present </a:t>
                </a:r>
                <a:r>
                  <a:rPr lang="en-US" sz="2600" b="1" i="1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value when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𝒕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𝟏𝟎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, 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𝟓𝟎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, 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𝟏𝟎𝟎</m:t>
                    </m:r>
                  </m:oMath>
                </a14:m>
                <a:r>
                  <a:rPr lang="en-US" sz="2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?</a:t>
                </a:r>
                <a:endParaRPr lang="en-US" sz="2000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0" y="1793557"/>
                <a:ext cx="70485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tretch>
                  <a:fillRect l="-346" t="-11111" r="-346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11562" y="2438400"/>
                <a:ext cx="4181786" cy="621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𝒕</m:t>
                      </m:r>
                      <m:r>
                        <a:rPr lang="en-US" sz="2000" b="1" i="1" smtClean="0">
                          <a:latin typeface="Cambria Math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charset="0"/>
                        </a:rPr>
                        <m:t>𝟏𝟎</m:t>
                      </m:r>
                      <m:r>
                        <a:rPr lang="en-US" sz="2000" b="0" i="1" smtClean="0">
                          <a:latin typeface="Cambria Math" charset="0"/>
                        </a:rPr>
                        <m:t>: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𝑃𝑉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10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0.05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1+</m:t>
                                      </m:r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0.05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10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562" y="2438400"/>
                <a:ext cx="4181786" cy="6217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611562" y="3322963"/>
                <a:ext cx="4187300" cy="621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𝒕</m:t>
                      </m:r>
                      <m:r>
                        <a:rPr lang="en-US" sz="2000" b="1" i="1" smtClean="0">
                          <a:latin typeface="Cambria Math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charset="0"/>
                        </a:rPr>
                        <m:t>𝟓𝟎</m:t>
                      </m:r>
                      <m:r>
                        <a:rPr lang="en-US" sz="2000" b="0" i="1" smtClean="0">
                          <a:latin typeface="Cambria Math" charset="0"/>
                        </a:rPr>
                        <m:t>: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𝑃𝑉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10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0.05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1+</m:t>
                                      </m:r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0.05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50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562" y="3322963"/>
                <a:ext cx="4187300" cy="62170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11562" y="4237363"/>
                <a:ext cx="4444678" cy="621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𝒕</m:t>
                      </m:r>
                      <m:r>
                        <a:rPr lang="en-US" sz="2000" b="1" i="1" smtClean="0">
                          <a:latin typeface="Cambria Math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charset="0"/>
                        </a:rPr>
                        <m:t>𝟏𝟎𝟎</m:t>
                      </m:r>
                      <m:r>
                        <a:rPr lang="en-US" sz="2000" b="0" i="1" smtClean="0">
                          <a:latin typeface="Cambria Math" charset="0"/>
                        </a:rPr>
                        <m:t>: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𝑃𝑉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10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0.05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1+</m:t>
                                      </m:r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0.05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100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562" y="4237363"/>
                <a:ext cx="4444678" cy="62170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798862" y="2595365"/>
                <a:ext cx="9576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nb-NO" sz="2000" i="1">
                          <a:latin typeface="Cambria Math" charset="0"/>
                        </a:rPr>
                        <m:t>77.22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862" y="2595365"/>
                <a:ext cx="957698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911" r="-509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798862" y="3478762"/>
                <a:ext cx="10971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hr-HR" sz="2000" i="1">
                          <a:latin typeface="Cambria Math" charset="0"/>
                        </a:rPr>
                        <m:t>182.56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862" y="3478762"/>
                <a:ext cx="1097160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1667" r="-5000"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056240" y="4394330"/>
                <a:ext cx="10971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hr-HR" sz="2000" i="1">
                          <a:latin typeface="Cambria Math" charset="0"/>
                        </a:rPr>
                        <m:t>198.48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240" y="4394330"/>
                <a:ext cx="1097160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2222" r="-4444"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21179881">
                <a:off x="313397" y="2492650"/>
                <a:ext cx="2174826" cy="5657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𝑃𝑉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𝑖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mr-IN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mr-IN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mr-IN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charset="0"/>
                                        </a:rPr>
                                        <m:t>1+</m:t>
                                      </m:r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79881">
                <a:off x="313397" y="2492650"/>
                <a:ext cx="2174826" cy="56579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7010400" y="2495559"/>
            <a:ext cx="746160" cy="527171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010400" y="3353966"/>
            <a:ext cx="885622" cy="527171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267778" y="4284631"/>
            <a:ext cx="885622" cy="527171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 rot="21069895">
                <a:off x="488044" y="3781951"/>
                <a:ext cx="1825532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en-US" sz="2000" b="1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𝑷𝑽</m:t>
                    </m:r>
                    <m:r>
                      <a:rPr lang="en-US" altLang="en-US" sz="2000" b="1" i="1" dirty="0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↑</m:t>
                    </m:r>
                  </m:oMath>
                </a14:m>
                <a:r>
                  <a:rPr lang="en-US" altLang="en-US" sz="2000" b="1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altLang="en-US" sz="2000" b="1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𝒕</m:t>
                    </m:r>
                    <m:r>
                      <a:rPr lang="en-US" altLang="en-US" sz="2000" b="1" i="1" dirty="0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↑</m:t>
                    </m:r>
                  </m:oMath>
                </a14:m>
                <a:r>
                  <a:rPr lang="en-US" altLang="en-US" sz="2000" b="1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!</a:t>
                </a:r>
                <a:endParaRPr lang="en-US" sz="2000" b="1" i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69895">
                <a:off x="488044" y="3781951"/>
                <a:ext cx="1825532" cy="400110"/>
              </a:xfrm>
              <a:prstGeom prst="rect">
                <a:avLst/>
              </a:prstGeom>
              <a:blipFill rotWithShape="0">
                <a:blip r:embed="rId11"/>
                <a:stretch>
                  <a:fillRect t="-5357" r="-3257" b="-2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047750" y="5095198"/>
                <a:ext cx="70485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What is the present value when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𝒕</m:t>
                    </m:r>
                  </m:oMath>
                </a14:m>
                <a:r>
                  <a:rPr lang="en-US" sz="2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runs forever?</a:t>
                </a:r>
                <a:endParaRPr lang="en-US" sz="2000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0" y="5095198"/>
                <a:ext cx="70485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2"/>
                <a:stretch>
                  <a:fillRect t="-11111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 rot="21179881">
                <a:off x="1539961" y="5889915"/>
                <a:ext cx="793102" cy="5265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𝑃𝑉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79881">
                <a:off x="1539961" y="5889915"/>
                <a:ext cx="793102" cy="52655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611562" y="5850974"/>
                <a:ext cx="1976247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𝑃𝑉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10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0.05</m:t>
                          </m:r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=200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562" y="5850974"/>
                <a:ext cx="1976247" cy="57823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4038600" y="5889606"/>
            <a:ext cx="549209" cy="527171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 rot="21265907">
                <a:off x="5176322" y="5765013"/>
                <a:ext cx="3234051" cy="7078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000" b="1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altLang="en-US" sz="2000" b="1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𝒕</m:t>
                    </m:r>
                  </m:oMath>
                </a14:m>
                <a:r>
                  <a:rPr lang="en-US" sz="2000" b="1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increases, the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𝑷𝑽</m:t>
                    </m:r>
                  </m:oMath>
                </a14:m>
                <a:r>
                  <a:rPr lang="en-US" sz="2000" b="1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approaches the infinite case!</a:t>
                </a:r>
                <a:endParaRPr lang="en-US" sz="2000" b="1" i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65907">
                <a:off x="5176322" y="5765013"/>
                <a:ext cx="3234051" cy="707886"/>
              </a:xfrm>
              <a:prstGeom prst="rect">
                <a:avLst/>
              </a:prstGeom>
              <a:blipFill rotWithShape="0">
                <a:blip r:embed="rId15"/>
                <a:stretch>
                  <a:fillRect l="-555" r="-1664" b="-10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9" grpId="0"/>
      <p:bldP spid="20" grpId="0" animBg="1"/>
      <p:bldP spid="21" grpId="0" animBg="1"/>
      <p:bldP spid="22" grpId="0" animBg="1"/>
      <p:bldP spid="23" grpId="0" animBg="1"/>
      <p:bldP spid="27" grpId="0" animBg="1"/>
      <p:bldP spid="28" grpId="0"/>
      <p:bldP spid="29" grpId="0" animBg="1"/>
      <p:bldP spid="34" grpId="0"/>
      <p:bldP spid="35" grpId="0" animBg="1"/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Future Value of a Finite Stream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of Payments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219200" y="1143000"/>
                <a:ext cx="67056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Payments of </a:t>
                </a:r>
                <a14:m>
                  <m:oMath xmlns:m="http://schemas.openxmlformats.org/officeDocument/2006/math">
                    <m:r>
                      <a:rPr lang="en-US" sz="2600" b="1" i="1" dirty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𝒇</m:t>
                    </m:r>
                  </m:oMath>
                </a14:m>
                <a:r>
                  <a:rPr lang="en-US" sz="2600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600" b="1" i="1" dirty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𝒕</m:t>
                    </m:r>
                  </m:oMath>
                </a14:m>
                <a:r>
                  <a:rPr lang="en-US" sz="2600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years at an interest rate of </a:t>
                </a:r>
                <a14:m>
                  <m:oMath xmlns:m="http://schemas.openxmlformats.org/officeDocument/2006/math">
                    <m:r>
                      <a:rPr lang="en-US" sz="2600" b="1" i="1" dirty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𝒊</m:t>
                    </m:r>
                  </m:oMath>
                </a14:m>
                <a:r>
                  <a:rPr lang="en-US" sz="2600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143000"/>
                <a:ext cx="67056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tretch>
                  <a:fillRect l="-1182" t="-12500" r="-1091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8989" y="1905000"/>
                <a:ext cx="53987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𝐹𝑉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𝑓</m:t>
                      </m:r>
                      <m:sSup>
                        <m:sSupPr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(1+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r>
                        <a:rPr lang="en-US" sz="2000" i="1">
                          <a:latin typeface="Cambria Math" charset="0"/>
                        </a:rPr>
                        <m:t>𝑓</m:t>
                      </m:r>
                      <m:sSup>
                        <m:sSupPr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(1+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</a:rPr>
                        <m:t>+…+</m:t>
                      </m:r>
                      <m:r>
                        <a:rPr lang="en-US" sz="2000" i="1">
                          <a:latin typeface="Cambria Math" charset="0"/>
                        </a:rPr>
                        <m:t>𝑓</m:t>
                      </m:r>
                      <m:sSup>
                        <m:sSupPr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(1+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89" y="1905000"/>
                <a:ext cx="5398786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451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48103" y="2495732"/>
                <a:ext cx="48785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103" y="2495732"/>
                <a:ext cx="4878515" cy="307777"/>
              </a:xfrm>
              <a:prstGeom prst="rect">
                <a:avLst/>
              </a:prstGeom>
              <a:blipFill rotWithShape="0">
                <a:blip r:embed="rId5"/>
                <a:stretch>
                  <a:fillRect b="-39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78989" y="3086464"/>
                <a:ext cx="71823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𝐹𝑉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 charset="0"/>
                        </a:rPr>
                        <m:t>𝒊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i="1">
                          <a:latin typeface="Cambria Math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i="1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 charset="0"/>
                        </a:rPr>
                        <m:t>𝒊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89" y="3086464"/>
                <a:ext cx="7182351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85" r="-764" b="-39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38400" y="3677196"/>
                <a:ext cx="41842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i="1">
                          <a:latin typeface="Cambria Math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i="1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677196"/>
                <a:ext cx="4184222" cy="307777"/>
              </a:xfrm>
              <a:prstGeom prst="rect">
                <a:avLst/>
              </a:prstGeom>
              <a:blipFill rotWithShape="0">
                <a:blip r:embed="rId7"/>
                <a:stretch>
                  <a:fillRect b="-39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38400" y="4267928"/>
                <a:ext cx="57323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i="1">
                          <a:latin typeface="Cambria Math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i="1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𝑓</m:t>
                      </m:r>
                      <m:sSup>
                        <m:sSupPr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(1+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267928"/>
                <a:ext cx="5732338" cy="307777"/>
              </a:xfrm>
              <a:prstGeom prst="rect">
                <a:avLst/>
              </a:prstGeom>
              <a:blipFill rotWithShape="0">
                <a:blip r:embed="rId8"/>
                <a:stretch>
                  <a:fillRect b="-39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705100" y="4210967"/>
            <a:ext cx="4152900" cy="429399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 rot="21166839">
                <a:off x="6745929" y="3752825"/>
                <a:ext cx="1003095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𝐹𝑉</m:t>
                      </m:r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66839">
                <a:off x="6745929" y="3752825"/>
                <a:ext cx="1003095" cy="276999"/>
              </a:xfrm>
              <a:prstGeom prst="rect">
                <a:avLst/>
              </a:prstGeom>
              <a:blipFill rotWithShape="0">
                <a:blip r:embed="rId9"/>
                <a:stretch>
                  <a:fillRect t="-1493" r="-7647"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38400" y="4858660"/>
                <a:ext cx="24174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i="1" smtClean="0">
                          <a:latin typeface="Cambria Math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𝑉</m:t>
                      </m:r>
                      <m:r>
                        <a:rPr lang="en-US" sz="20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𝑓</m:t>
                      </m:r>
                      <m:sSup>
                        <m:sSupPr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(1+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858660"/>
                <a:ext cx="2417457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252" b="-39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78989" y="5410200"/>
                <a:ext cx="2658933" cy="5850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𝐹𝑉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𝑖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89" y="5410200"/>
                <a:ext cx="2658933" cy="58509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239752" y="5343041"/>
            <a:ext cx="2298170" cy="719413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/>
      <p:bldP spid="12" grpId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1076997"/>
            <a:ext cx="85344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Suppose that you plan to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work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from age </a:t>
            </a:r>
            <a:r>
              <a:rPr lang="en-US" sz="2600" b="1" dirty="0">
                <a:latin typeface="Times New Roman" charset="0"/>
                <a:ea typeface="Times New Roman" charset="0"/>
                <a:cs typeface="Times New Roman" charset="0"/>
              </a:rPr>
              <a:t>22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until you retire at </a:t>
            </a:r>
            <a:r>
              <a:rPr lang="en-US" sz="2600" b="1" dirty="0">
                <a:latin typeface="Times New Roman" charset="0"/>
                <a:ea typeface="Times New Roman" charset="0"/>
                <a:cs typeface="Times New Roman" charset="0"/>
              </a:rPr>
              <a:t>70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and that you can earn </a:t>
            </a:r>
            <a:r>
              <a:rPr lang="en-US" sz="2600" b="1" dirty="0">
                <a:latin typeface="Times New Roman" charset="0"/>
                <a:ea typeface="Times New Roman" charset="0"/>
                <a:cs typeface="Times New Roman" charset="0"/>
              </a:rPr>
              <a:t>5%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on your retirement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savings.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>
          <a:xfrm>
            <a:off x="472440" y="2667000"/>
            <a:ext cx="379476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  <a:latin typeface="SabonLTPro" charset="0"/>
              </a:rPr>
              <a:t>Early bird:</a:t>
            </a:r>
            <a:r>
              <a:rPr lang="en-US" b="1" dirty="0">
                <a:latin typeface="SabonLTPro" charset="0"/>
              </a:rPr>
              <a:t> </a:t>
            </a:r>
            <a:r>
              <a:rPr lang="en-US" dirty="0" smtClean="0">
                <a:latin typeface="SabonLTPro" charset="0"/>
              </a:rPr>
              <a:t>Save </a:t>
            </a:r>
            <a:r>
              <a:rPr lang="en-US" b="1" dirty="0">
                <a:latin typeface="SabonLTPro" charset="0"/>
              </a:rPr>
              <a:t>$5,000</a:t>
            </a:r>
            <a:r>
              <a:rPr lang="en-US" dirty="0">
                <a:latin typeface="SabonLTPro" charset="0"/>
              </a:rPr>
              <a:t> a year for the first </a:t>
            </a:r>
            <a:r>
              <a:rPr lang="en-US" b="1" dirty="0">
                <a:latin typeface="SabonLTPro" charset="0"/>
              </a:rPr>
              <a:t>15</a:t>
            </a:r>
            <a:r>
              <a:rPr lang="en-US" dirty="0">
                <a:latin typeface="SabonLTPro" charset="0"/>
              </a:rPr>
              <a:t> </a:t>
            </a:r>
            <a:r>
              <a:rPr lang="en-US" dirty="0" smtClean="0">
                <a:latin typeface="SabonLTPro" charset="0"/>
              </a:rPr>
              <a:t>years </a:t>
            </a:r>
            <a:r>
              <a:rPr lang="en-US" dirty="0">
                <a:latin typeface="SabonLTPro" charset="0"/>
              </a:rPr>
              <a:t>and then </a:t>
            </a:r>
            <a:r>
              <a:rPr lang="en-US" dirty="0" smtClean="0">
                <a:latin typeface="SabonLTPro" charset="0"/>
              </a:rPr>
              <a:t>let </a:t>
            </a:r>
            <a:r>
              <a:rPr lang="en-US" dirty="0">
                <a:latin typeface="SabonLTPro" charset="0"/>
              </a:rPr>
              <a:t>savings accumulate interest until </a:t>
            </a:r>
            <a:r>
              <a:rPr lang="en-US" dirty="0" smtClean="0">
                <a:latin typeface="SabonLTPro" charset="0"/>
              </a:rPr>
              <a:t>retirement. </a:t>
            </a:r>
            <a:endParaRPr lang="en-US" dirty="0">
              <a:effectLst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76800" y="2667000"/>
            <a:ext cx="379476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  <a:latin typeface="SabonLTPro" charset="0"/>
              </a:rPr>
              <a:t>Late bloomer:</a:t>
            </a:r>
            <a:r>
              <a:rPr lang="en-US" dirty="0">
                <a:latin typeface="SabonLTPro" charset="0"/>
              </a:rPr>
              <a:t> After not saving for the first </a:t>
            </a:r>
            <a:r>
              <a:rPr lang="en-US" b="1" dirty="0">
                <a:latin typeface="SabonLTPro" charset="0"/>
              </a:rPr>
              <a:t>15</a:t>
            </a:r>
            <a:r>
              <a:rPr lang="en-US" dirty="0">
                <a:latin typeface="SabonLTPro" charset="0"/>
              </a:rPr>
              <a:t> years, you save </a:t>
            </a:r>
            <a:r>
              <a:rPr lang="en-US" b="1" dirty="0">
                <a:latin typeface="SabonLTPro" charset="0"/>
              </a:rPr>
              <a:t>$5,000</a:t>
            </a:r>
            <a:r>
              <a:rPr lang="en-US" dirty="0">
                <a:latin typeface="SabonLTPro" charset="0"/>
              </a:rPr>
              <a:t> a year for the next </a:t>
            </a:r>
            <a:r>
              <a:rPr lang="en-US" b="1" dirty="0">
                <a:latin typeface="SabonLTPro" charset="0"/>
              </a:rPr>
              <a:t>33</a:t>
            </a:r>
            <a:r>
              <a:rPr lang="en-US" dirty="0">
                <a:latin typeface="SabonLTPro" charset="0"/>
              </a:rPr>
              <a:t> years until </a:t>
            </a:r>
            <a:r>
              <a:rPr lang="en-US" dirty="0" smtClean="0">
                <a:latin typeface="SabonLTPro" charset="0"/>
              </a:rPr>
              <a:t>retirement.</a:t>
            </a:r>
            <a:endParaRPr lang="en-US" dirty="0"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5000" y="2057400"/>
            <a:ext cx="53340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Consider these two retirement plans: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98220" y="3733800"/>
            <a:ext cx="714756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Which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plan </a:t>
            </a:r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leads to a bigger </a:t>
            </a:r>
            <a:r>
              <a:rPr lang="en-US" sz="2600" b="1" i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retirement </a:t>
            </a:r>
            <a:r>
              <a:rPr lang="en-US" sz="2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amount?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639530" y="4440181"/>
                <a:ext cx="2949910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𝐹𝑉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5,000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0.05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mr-IN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(1+0.05)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15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530" y="4440181"/>
                <a:ext cx="2949910" cy="5260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589440" y="4564701"/>
                <a:ext cx="15404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$107,892.82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440" y="4564701"/>
                <a:ext cx="154048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86" r="-276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 rot="21412852">
            <a:off x="5785461" y="4207031"/>
            <a:ext cx="19039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At age 37 (22 + 15)!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639530" y="5304680"/>
                <a:ext cx="31957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𝐹𝑉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𝐸𝐵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107,892.82</m:t>
                      </m:r>
                      <m:sSup>
                        <m:sSupPr>
                          <m:ctrlPr>
                            <a:rPr lang="mr-IN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(1+0.05)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33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530" y="5304680"/>
                <a:ext cx="319574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527" t="-2174" r="-38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775645" y="5306218"/>
                <a:ext cx="15404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$539,808.12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645" y="5306218"/>
                <a:ext cx="154048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791" r="-3162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 rot="21325757">
                <a:off x="601856" y="4421070"/>
                <a:ext cx="1815689" cy="4681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solidFill>
                      <a:srgbClr val="C00000"/>
                    </a:solidFill>
                    <a:latin typeface="Cambria Math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charset="0"/>
                        </a:rPr>
                        <m:t>𝐹𝑉</m:t>
                      </m:r>
                      <m:r>
                        <a:rPr lang="en-US" sz="160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1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600">
                              <a:latin typeface="Cambria Math" charset="0"/>
                            </a:rPr>
                            <m:t>𝑖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mr-IN" sz="16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mr-IN" sz="16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600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160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1600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1600">
                              <a:latin typeface="Cambria Math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25757">
                <a:off x="601856" y="4421070"/>
                <a:ext cx="1815689" cy="4681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 rot="21325757">
                <a:off x="911514" y="5320068"/>
                <a:ext cx="1513363" cy="2462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solidFill>
                      <a:srgbClr val="C00000"/>
                    </a:solidFill>
                    <a:latin typeface="Cambria Math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latin typeface="Cambria Math" charset="0"/>
                        </a:rPr>
                        <m:t>𝐹𝑉</m:t>
                      </m:r>
                      <m:r>
                        <a:rPr lang="en-US" sz="1600" smtClean="0">
                          <a:latin typeface="Cambria Math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𝑃𝑉</m:t>
                      </m:r>
                      <m:sSup>
                        <m:sSupPr>
                          <m:ctrlPr>
                            <a:rPr lang="mr-IN" sz="1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600">
                              <a:latin typeface="Cambria Math" charset="0"/>
                            </a:rPr>
                            <m:t>(1+</m:t>
                          </m:r>
                          <m:r>
                            <a:rPr lang="en-US" sz="160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60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sz="1600">
                              <a:latin typeface="Cambria Math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25757">
                <a:off x="911514" y="5320068"/>
                <a:ext cx="1513363" cy="246221"/>
              </a:xfrm>
              <a:prstGeom prst="rect">
                <a:avLst/>
              </a:prstGeom>
              <a:blipFill rotWithShape="0">
                <a:blip r:embed="rId8"/>
                <a:stretch>
                  <a:fillRect l="-2390" r="-398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 rot="21412852">
            <a:off x="5785432" y="4942827"/>
            <a:ext cx="1943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At age 70 (37 + 33)!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639530" y="5920137"/>
                <a:ext cx="3136115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𝐹𝑉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𝐿𝐵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5,000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0.05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mr-IN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(1+0.05)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33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530" y="5920137"/>
                <a:ext cx="3136115" cy="52604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775645" y="6047734"/>
                <a:ext cx="15404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$400,318.85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645" y="6047734"/>
                <a:ext cx="154048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791" r="-3162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5980841" y="5250514"/>
            <a:ext cx="1335290" cy="388286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21102814">
            <a:off x="186760" y="5892703"/>
            <a:ext cx="234010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LB contributes </a:t>
            </a:r>
            <a:r>
              <a:rPr lang="en-US" b="1" i="1" u="sng" dirty="0" smtClean="0">
                <a:latin typeface="Times New Roman" charset="0"/>
                <a:ea typeface="Times New Roman" charset="0"/>
                <a:cs typeface="Times New Roman" charset="0"/>
              </a:rPr>
              <a:t>longer</a:t>
            </a:r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 but accumulates </a:t>
            </a:r>
            <a:r>
              <a:rPr lang="en-US" b="1" i="1" u="sng" dirty="0" smtClean="0">
                <a:latin typeface="Times New Roman" charset="0"/>
                <a:ea typeface="Times New Roman" charset="0"/>
                <a:cs typeface="Times New Roman" charset="0"/>
              </a:rPr>
              <a:t>less</a:t>
            </a:r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648252">
            <a:off x="7464836" y="5388204"/>
            <a:ext cx="1478628" cy="923330"/>
          </a:xfrm>
          <a:prstGeom prst="rect">
            <a:avLst/>
          </a:prstGeom>
          <a:solidFill>
            <a:srgbClr val="00B050">
              <a:alpha val="1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Saving early makes a difference!</a:t>
            </a:r>
            <a:endParaRPr lang="en-US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15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  <p:bldP spid="25" grpId="0"/>
      <p:bldP spid="26" grpId="0"/>
      <p:bldP spid="30" grpId="0"/>
      <p:bldP spid="31" grpId="0"/>
      <p:bldP spid="32" grpId="0"/>
      <p:bldP spid="33" grpId="0"/>
      <p:bldP spid="37" grpId="0"/>
      <p:bldP spid="38" grpId="0" animBg="1"/>
      <p:bldP spid="39" grpId="0" animBg="1"/>
      <p:bldP spid="41" grpId="0"/>
      <p:bldP spid="42" grpId="0"/>
      <p:bldP spid="43" grpId="0"/>
      <p:bldP spid="44" grpId="0" animBg="1"/>
      <p:bldP spid="3" grpId="0" animBg="1"/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Net Present Value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1881" y="1076997"/>
            <a:ext cx="5800237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A firm should make an investment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only if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the net present value is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positive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76997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360942" y="2107363"/>
                <a:ext cx="5868658" cy="756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mr-IN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+…+</m:t>
                      </m:r>
                      <m:f>
                        <m:fPr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942" y="2107363"/>
                <a:ext cx="5868658" cy="7569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 rot="20633940">
            <a:off x="592121" y="2316564"/>
            <a:ext cx="1580536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Present Value of Revenues</a:t>
            </a:r>
            <a:endParaRPr lang="en-US" sz="14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20633940">
            <a:off x="592026" y="3330691"/>
            <a:ext cx="1580538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 i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sz="1800" dirty="0"/>
              <a:t>Present Value of Costs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60942" y="3293035"/>
                <a:ext cx="5837945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mr-IN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+…+</m:t>
                      </m:r>
                      <m:f>
                        <m:fPr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942" y="3293035"/>
                <a:ext cx="5837945" cy="7593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360942" y="4415165"/>
                <a:ext cx="18725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𝑁𝑃𝑉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942" y="4415165"/>
                <a:ext cx="187256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932" r="-2606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 rot="20633940">
            <a:off x="592026" y="4397491"/>
            <a:ext cx="1580538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 i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sz="1800" dirty="0" smtClean="0"/>
              <a:t>Net Present Value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048000" y="4784497"/>
                <a:ext cx="5578578" cy="756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mr-IN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+…+</m:t>
                      </m:r>
                      <m:f>
                        <m:fPr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784497"/>
                <a:ext cx="5578578" cy="75693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048000" y="5715000"/>
                <a:ext cx="5889946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mr-IN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(1+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mr-IN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(1+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 charset="0"/>
                            </a:rPr>
                            <m:t>+…+</m:t>
                          </m:r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𝑇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mr-IN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(1+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715000"/>
                <a:ext cx="5889946" cy="7593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2396432" y="4360949"/>
            <a:ext cx="1837074" cy="515851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 rot="21102108">
                <a:off x="7649954" y="1359217"/>
                <a:ext cx="1097865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𝑵𝑷𝑽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&gt;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𝟎</m:t>
                      </m:r>
                    </m:oMath>
                  </m:oMathPara>
                </a14:m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02108">
                <a:off x="7649954" y="1359217"/>
                <a:ext cx="1097865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3226" r="-4301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17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19" grpId="0" animBg="1"/>
      <p:bldP spid="20" grpId="0"/>
      <p:bldP spid="21" grpId="0"/>
      <p:bldP spid="22" grpId="0" animBg="1"/>
      <p:bldP spid="24" grpId="0"/>
      <p:bldP spid="25" grpId="0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Net Present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Value &amp; Profits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14400" y="1461277"/>
                <a:ext cx="6282938" cy="756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𝑁𝑃𝑉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mr-IN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+…+</m:t>
                      </m:r>
                      <m:f>
                        <m:fPr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461277"/>
                <a:ext cx="6282938" cy="7569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600200" y="2556345"/>
                <a:ext cx="5889946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mr-IN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(1+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mr-IN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(1+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 charset="0"/>
                            </a:rPr>
                            <m:t>+…+</m:t>
                          </m:r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𝑇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mr-IN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(1+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556345"/>
                <a:ext cx="5889946" cy="7593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00200" y="3653850"/>
                <a:ext cx="6511078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+…+</m:t>
                      </m:r>
                      <m:f>
                        <m:fPr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653850"/>
                <a:ext cx="6511078" cy="7593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600200" y="4751355"/>
                <a:ext cx="5571012" cy="695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+…+</m:t>
                      </m:r>
                      <m:f>
                        <m:fPr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751355"/>
                <a:ext cx="5571012" cy="69551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1905000" y="4675155"/>
            <a:ext cx="5292338" cy="887445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22751" y="1576035"/>
            <a:ext cx="753649" cy="58452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28" grpId="0" animBg="1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076997"/>
            <a:ext cx="85344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Consider the following cash flow of </a:t>
            </a:r>
            <a:r>
              <a:rPr lang="en-US" sz="2600" smtClean="0">
                <a:latin typeface="Times New Roman" charset="0"/>
                <a:ea typeface="Times New Roman" charset="0"/>
                <a:cs typeface="Times New Roman" charset="0"/>
              </a:rPr>
              <a:t>an investment: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52359" y="23299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latin typeface="Times New Roman" charset="0"/>
                <a:ea typeface="Times New Roman" charset="0"/>
                <a:cs typeface="Times New Roman" charset="0"/>
              </a:rPr>
              <a:t>Time Line</a:t>
            </a:r>
            <a:endParaRPr lang="en-US" i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596025" y="2514600"/>
            <a:ext cx="0" cy="914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2541740" y="2057400"/>
            <a:ext cx="0" cy="4572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60739" y="1672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latin typeface="Times New Roman" charset="0"/>
                <a:ea typeface="Times New Roman" charset="0"/>
                <a:cs typeface="Times New Roman" charset="0"/>
              </a:rPr>
              <a:t>$12M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3487455" y="2057400"/>
            <a:ext cx="0" cy="4572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06454" y="1672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latin typeface="Times New Roman" charset="0"/>
                <a:ea typeface="Times New Roman" charset="0"/>
                <a:cs typeface="Times New Roman" charset="0"/>
              </a:rPr>
              <a:t>$12M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4433170" y="2057400"/>
            <a:ext cx="0" cy="4572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52169" y="1672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latin typeface="Times New Roman" charset="0"/>
                <a:ea typeface="Times New Roman" charset="0"/>
                <a:cs typeface="Times New Roman" charset="0"/>
              </a:rPr>
              <a:t>$12M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5378885" y="2057400"/>
            <a:ext cx="0" cy="4572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97884" y="1672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latin typeface="Times New Roman" charset="0"/>
                <a:ea typeface="Times New Roman" charset="0"/>
                <a:cs typeface="Times New Roman" charset="0"/>
              </a:rPr>
              <a:t>$12M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10800000">
            <a:off x="6324600" y="2057400"/>
            <a:ext cx="0" cy="4572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43600" y="1672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latin typeface="Times New Roman" charset="0"/>
                <a:ea typeface="Times New Roman" charset="0"/>
                <a:cs typeface="Times New Roman" charset="0"/>
              </a:rPr>
              <a:t>$12M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90359" y="1672688"/>
            <a:ext cx="5010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mr-IN" b="1" i="1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88608" y="2602468"/>
            <a:ext cx="50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latin typeface="Times New Roman" charset="0"/>
                <a:ea typeface="Times New Roman" charset="0"/>
                <a:cs typeface="Times New Roman" charset="0"/>
              </a:rPr>
              <a:t>1Y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34323" y="2602468"/>
            <a:ext cx="50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latin typeface="Times New Roman" charset="0"/>
                <a:ea typeface="Times New Roman" charset="0"/>
                <a:cs typeface="Times New Roman" charset="0"/>
              </a:rPr>
              <a:t>2Y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80038" y="2602468"/>
            <a:ext cx="50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latin typeface="Times New Roman" charset="0"/>
                <a:ea typeface="Times New Roman" charset="0"/>
                <a:cs typeface="Times New Roman" charset="0"/>
              </a:rPr>
              <a:t>3Y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25753" y="2602468"/>
            <a:ext cx="50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latin typeface="Times New Roman" charset="0"/>
                <a:ea typeface="Times New Roman" charset="0"/>
                <a:cs typeface="Times New Roman" charset="0"/>
              </a:rPr>
              <a:t>4Y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71469" y="2602468"/>
            <a:ext cx="50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5Y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90359" y="2602468"/>
            <a:ext cx="5010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mr-IN" b="1" i="1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32193" y="2107320"/>
            <a:ext cx="50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74837" y="3459761"/>
            <a:ext cx="84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latin typeface="Times New Roman" charset="0"/>
                <a:ea typeface="Times New Roman" charset="0"/>
                <a:cs typeface="Times New Roman" charset="0"/>
              </a:rPr>
              <a:t>$450M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4800" y="4003357"/>
            <a:ext cx="85344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Is this investment worth it when the interest rate is 2%?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76055" y="4734656"/>
                <a:ext cx="18725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𝑁𝑃𝑉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055" y="4734656"/>
                <a:ext cx="18725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932" r="-2606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476055" y="5324037"/>
                <a:ext cx="1262012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0.02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055" y="5324037"/>
                <a:ext cx="1262012" cy="6938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 rot="21179881">
                <a:off x="410137" y="5465168"/>
                <a:ext cx="793102" cy="5265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𝑃𝑉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79881">
                <a:off x="410137" y="5465168"/>
                <a:ext cx="793102" cy="526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476055" y="6237931"/>
                <a:ext cx="11927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=450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055" y="6237931"/>
                <a:ext cx="119276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592" r="-5612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348619" y="4734656"/>
                <a:ext cx="32668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=600−450</m:t>
                      </m:r>
                      <m:r>
                        <a:rPr lang="mr-IN" sz="2400" i="1">
                          <a:latin typeface="Cambria Math" charset="0"/>
                        </a:rPr>
                        <m:t>=150&gt;0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619" y="4734656"/>
                <a:ext cx="326685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73" r="-1679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738067" y="5527357"/>
                <a:ext cx="9094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=600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067" y="5527357"/>
                <a:ext cx="90941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013" r="-738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 rot="20986304">
            <a:off x="6726022" y="4603352"/>
            <a:ext cx="1868937" cy="707886"/>
          </a:xfrm>
          <a:prstGeom prst="rect">
            <a:avLst/>
          </a:prstGeom>
          <a:solidFill>
            <a:srgbClr val="00B050">
              <a:alpha val="1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Times New Roman" charset="0"/>
                <a:ea typeface="Times New Roman" charset="0"/>
                <a:cs typeface="Times New Roman" charset="0"/>
              </a:rPr>
              <a:t>The investment is worth it!</a:t>
            </a:r>
            <a:endParaRPr lang="en-US" sz="20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562100" y="2514600"/>
            <a:ext cx="6019800" cy="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25967" y="5728445"/>
            <a:ext cx="3973362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However, if the interest rate 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is </a:t>
            </a:r>
            <a:r>
              <a:rPr lang="en-US" sz="20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10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%, this investment is not worth it!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21139733">
            <a:off x="8047846" y="5531288"/>
            <a:ext cx="956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Interest rates matter!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04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1" grpId="0"/>
      <p:bldP spid="42" grpId="0" animBg="1"/>
      <p:bldP spid="43" grpId="0"/>
      <p:bldP spid="44" grpId="0"/>
      <p:bldP spid="45" grpId="0"/>
      <p:bldP spid="47" grpId="0" animBg="1"/>
      <p:bldP spid="48" grpId="0" animBg="1"/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Internal Rate of Return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55040" y="1076997"/>
            <a:ext cx="6633919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discount rate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such that the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net present value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of an investment is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zero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76997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68912" y="2209800"/>
                <a:ext cx="7806175" cy="695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𝑁𝑃𝑉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𝒊𝒓𝒓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𝒊𝒓𝒓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+…+</m:t>
                      </m:r>
                      <m:f>
                        <m:fPr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1+</m:t>
                                  </m:r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𝒊𝒓𝒓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12" y="2209800"/>
                <a:ext cx="7806175" cy="6955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04800" y="3200400"/>
                <a:ext cx="85344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Steady </a:t>
                </a:r>
                <a:r>
                  <a:rPr lang="en-US" sz="2600" b="1" i="1" dirty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stream of </a:t>
                </a:r>
                <a:r>
                  <a:rPr lang="en-US" sz="26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profit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0070C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𝒇</m:t>
                    </m:r>
                  </m:oMath>
                </a14:m>
                <a:r>
                  <a:rPr lang="en-US" sz="26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forever </a:t>
                </a:r>
                <a:r>
                  <a:rPr lang="en-US" sz="2600" b="1" i="1" dirty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and </a:t>
                </a:r>
                <a:r>
                  <a:rPr lang="en-US" sz="26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cost equals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0070C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𝑷𝑽</m:t>
                    </m:r>
                  </m:oMath>
                </a14:m>
                <a:r>
                  <a:rPr lang="en-US" sz="26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  <a:endParaRPr lang="en-US" sz="2000" b="1" i="1" dirty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200400"/>
                <a:ext cx="85344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5"/>
                <a:stretch>
                  <a:fillRect t="-11111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360351" y="3845243"/>
                <a:ext cx="6423297" cy="767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𝑁𝑃𝑉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𝑃𝑉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charset="0"/>
                            </a:rPr>
                            <m:t>𝑓</m:t>
                          </m:r>
                        </m:num>
                        <m:den>
                          <m:sSup>
                            <m:sSup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𝒊𝒓𝒓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charset="0"/>
                            </a:rPr>
                            <m:t>𝑓</m:t>
                          </m:r>
                        </m:num>
                        <m:den>
                          <m:sSup>
                            <m:sSup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𝒊𝒓𝒓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+…=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351" y="3845243"/>
                <a:ext cx="6423297" cy="76764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360351" y="4773293"/>
                <a:ext cx="5072350" cy="767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𝑃𝑉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charset="0"/>
                            </a:rPr>
                            <m:t>𝑓</m:t>
                          </m:r>
                        </m:num>
                        <m:den>
                          <m:sSup>
                            <m:sSup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𝒊𝒓𝒓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charset="0"/>
                            </a:rPr>
                            <m:t>𝑓</m:t>
                          </m:r>
                        </m:num>
                        <m:den>
                          <m:sSup>
                            <m:sSup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𝒊𝒓𝒓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+…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351" y="4773293"/>
                <a:ext cx="5072350" cy="76764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 rot="21179881">
                <a:off x="432801" y="5798529"/>
                <a:ext cx="793102" cy="5265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𝑃𝑉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79881">
                <a:off x="432801" y="5798529"/>
                <a:ext cx="793102" cy="52655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360351" y="5677983"/>
                <a:ext cx="1769779" cy="702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𝑃𝑉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𝒊𝒓𝒓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351" y="5677983"/>
                <a:ext cx="1769779" cy="70218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130130" y="5677983"/>
                <a:ext cx="1788888" cy="7008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400" b="1" i="1">
                          <a:solidFill>
                            <a:srgbClr val="0070C0"/>
                          </a:solidFill>
                          <a:latin typeface="Cambria Math" charset="0"/>
                        </a:rPr>
                        <m:t>𝒊𝒓𝒓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𝑃𝑉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130" y="5677983"/>
                <a:ext cx="1788888" cy="70083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/>
          <p:cNvSpPr/>
          <p:nvPr/>
        </p:nvSpPr>
        <p:spPr>
          <a:xfrm>
            <a:off x="3589751" y="5677983"/>
            <a:ext cx="1329267" cy="799017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 rot="21222234">
                <a:off x="5605794" y="5634820"/>
                <a:ext cx="2745670" cy="7078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Decision Rule</a:t>
                </a: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</a:p>
              <a:p>
                <a:pPr algn="ctr"/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Invest only 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𝒊𝒓𝒓</m:t>
                    </m:r>
                    <m:r>
                      <a:rPr lang="en-US" sz="2000" b="1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&gt;</m:t>
                    </m:r>
                    <m:r>
                      <a:rPr lang="en-US" sz="2000" b="1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𝒊</m:t>
                    </m:r>
                  </m:oMath>
                </a14:m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!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22234">
                <a:off x="5605794" y="5634820"/>
                <a:ext cx="2745670" cy="707886"/>
              </a:xfrm>
              <a:prstGeom prst="rect">
                <a:avLst/>
              </a:prstGeom>
              <a:blipFill rotWithShape="0">
                <a:blip r:embed="rId1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1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 animBg="1"/>
      <p:bldP spid="56" grpId="0"/>
      <p:bldP spid="57" grpId="0"/>
      <p:bldP spid="58" grpId="0" animBg="1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076997"/>
            <a:ext cx="85344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Consider the following cash flow of </a:t>
            </a:r>
            <a:r>
              <a:rPr lang="en-US" sz="2600" smtClean="0">
                <a:latin typeface="Times New Roman" charset="0"/>
                <a:ea typeface="Times New Roman" charset="0"/>
                <a:cs typeface="Times New Roman" charset="0"/>
              </a:rPr>
              <a:t>an investment: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52359" y="23299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latin typeface="Times New Roman" charset="0"/>
                <a:ea typeface="Times New Roman" charset="0"/>
                <a:cs typeface="Times New Roman" charset="0"/>
              </a:rPr>
              <a:t>Time Line</a:t>
            </a:r>
            <a:endParaRPr lang="en-US" i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596025" y="2514600"/>
            <a:ext cx="0" cy="914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2541740" y="2057400"/>
            <a:ext cx="0" cy="4572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60739" y="1672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latin typeface="Times New Roman" charset="0"/>
                <a:ea typeface="Times New Roman" charset="0"/>
                <a:cs typeface="Times New Roman" charset="0"/>
              </a:rPr>
              <a:t>$12M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3487455" y="2057400"/>
            <a:ext cx="0" cy="4572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06454" y="1672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latin typeface="Times New Roman" charset="0"/>
                <a:ea typeface="Times New Roman" charset="0"/>
                <a:cs typeface="Times New Roman" charset="0"/>
              </a:rPr>
              <a:t>$12M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4433170" y="2057400"/>
            <a:ext cx="0" cy="4572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52169" y="1672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latin typeface="Times New Roman" charset="0"/>
                <a:ea typeface="Times New Roman" charset="0"/>
                <a:cs typeface="Times New Roman" charset="0"/>
              </a:rPr>
              <a:t>$12M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5378885" y="2057400"/>
            <a:ext cx="0" cy="4572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97884" y="1672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latin typeface="Times New Roman" charset="0"/>
                <a:ea typeface="Times New Roman" charset="0"/>
                <a:cs typeface="Times New Roman" charset="0"/>
              </a:rPr>
              <a:t>$12M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10800000">
            <a:off x="6324600" y="2057400"/>
            <a:ext cx="0" cy="4572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43600" y="1672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latin typeface="Times New Roman" charset="0"/>
                <a:ea typeface="Times New Roman" charset="0"/>
                <a:cs typeface="Times New Roman" charset="0"/>
              </a:rPr>
              <a:t>$12M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90359" y="1672688"/>
            <a:ext cx="5010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mr-IN" b="1" i="1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88608" y="2602468"/>
            <a:ext cx="50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latin typeface="Times New Roman" charset="0"/>
                <a:ea typeface="Times New Roman" charset="0"/>
                <a:cs typeface="Times New Roman" charset="0"/>
              </a:rPr>
              <a:t>1Y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34323" y="2602468"/>
            <a:ext cx="50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latin typeface="Times New Roman" charset="0"/>
                <a:ea typeface="Times New Roman" charset="0"/>
                <a:cs typeface="Times New Roman" charset="0"/>
              </a:rPr>
              <a:t>2Y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80038" y="2602468"/>
            <a:ext cx="50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latin typeface="Times New Roman" charset="0"/>
                <a:ea typeface="Times New Roman" charset="0"/>
                <a:cs typeface="Times New Roman" charset="0"/>
              </a:rPr>
              <a:t>3Y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25753" y="2602468"/>
            <a:ext cx="50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latin typeface="Times New Roman" charset="0"/>
                <a:ea typeface="Times New Roman" charset="0"/>
                <a:cs typeface="Times New Roman" charset="0"/>
              </a:rPr>
              <a:t>4Y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71469" y="2602468"/>
            <a:ext cx="50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5Y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90359" y="2602468"/>
            <a:ext cx="5010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mr-IN" b="1" i="1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32193" y="2107320"/>
            <a:ext cx="50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74837" y="3459761"/>
            <a:ext cx="84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latin typeface="Times New Roman" charset="0"/>
                <a:ea typeface="Times New Roman" charset="0"/>
                <a:cs typeface="Times New Roman" charset="0"/>
              </a:rPr>
              <a:t>$450M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4800" y="4003357"/>
            <a:ext cx="85344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What is the internal rate of return of this investment?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562100" y="2514600"/>
            <a:ext cx="6019800" cy="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 rot="21025435">
                <a:off x="494316" y="5209345"/>
                <a:ext cx="959750" cy="5266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solidFill>
                      <a:srgbClr val="C00000"/>
                    </a:solidFill>
                    <a:latin typeface="Cambria Math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charset="0"/>
                        </a:rPr>
                        <m:t>𝑖𝑟𝑟</m:t>
                      </m:r>
                      <m:r>
                        <a:rPr lang="en-US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charset="0"/>
                            </a:rPr>
                            <m:t>𝑓</m:t>
                          </m:r>
                        </m:num>
                        <m:den>
                          <m:r>
                            <a:rPr lang="en-US">
                              <a:latin typeface="Cambria Math" charset="0"/>
                            </a:rPr>
                            <m:t>𝑃𝑉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25435">
                <a:off x="494316" y="5209345"/>
                <a:ext cx="959750" cy="5266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24166" y="5019244"/>
                <a:ext cx="1510157" cy="751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𝑖𝑟𝑟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12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450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166" y="5019244"/>
                <a:ext cx="1510157" cy="7517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234323" y="5195061"/>
                <a:ext cx="153369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mr-IN" sz="2600" i="1">
                          <a:latin typeface="Cambria Math" charset="0"/>
                        </a:rPr>
                        <m:t>2.667%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323" y="5195061"/>
                <a:ext cx="153369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3547436" y="5181600"/>
            <a:ext cx="1220577" cy="51993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 rot="21231477">
            <a:off x="5102899" y="5019526"/>
            <a:ext cx="3412363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Times New Roman" charset="0"/>
                <a:ea typeface="Times New Roman" charset="0"/>
                <a:cs typeface="Times New Roman" charset="0"/>
              </a:rPr>
              <a:t>This investment is worth it if the investor’s discount rate is </a:t>
            </a:r>
            <a:r>
              <a:rPr lang="en-US" sz="2000" b="1" i="1" u="sng" dirty="0" smtClean="0">
                <a:latin typeface="Times New Roman" charset="0"/>
                <a:ea typeface="Times New Roman" charset="0"/>
                <a:cs typeface="Times New Roman" charset="0"/>
              </a:rPr>
              <a:t>smaller</a:t>
            </a:r>
            <a:r>
              <a:rPr lang="en-US" sz="2000" b="1" i="1" dirty="0" smtClean="0">
                <a:latin typeface="Times New Roman" charset="0"/>
                <a:ea typeface="Times New Roman" charset="0"/>
                <a:cs typeface="Times New Roman" charset="0"/>
              </a:rPr>
              <a:t> than 2.667%!</a:t>
            </a:r>
            <a:endParaRPr lang="en-US" sz="20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39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" grpId="0"/>
      <p:bldP spid="50" grpId="0"/>
      <p:bldP spid="51" grpId="0" animBg="1"/>
      <p:bldP spid="5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04800" y="2971800"/>
            <a:ext cx="8534400" cy="914400"/>
          </a:xfrm>
        </p:spPr>
        <p:txBody>
          <a:bodyPr/>
          <a:lstStyle/>
          <a:p>
            <a:pPr algn="ctr"/>
            <a:r>
              <a:rPr lang="en-US" sz="4000" smtClean="0">
                <a:latin typeface="Times New Roman" charset="0"/>
                <a:ea typeface="Times New Roman" charset="0"/>
                <a:cs typeface="Times New Roman" charset="0"/>
              </a:rPr>
              <a:t>THE END</a:t>
            </a:r>
            <a:endParaRPr lang="en-US" sz="4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91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66850" y="1143000"/>
                <a:ext cx="6210300" cy="4572000"/>
              </a:xfrm>
            </p:spPr>
            <p:txBody>
              <a:bodyPr rIns="91440"/>
              <a:lstStyle/>
              <a:p>
                <a:r>
                  <a:rPr lang="en-US" sz="2600" b="1" i="1" dirty="0">
                    <a:latin typeface="Times New Roman" charset="0"/>
                    <a:ea typeface="Times New Roman" charset="0"/>
                    <a:cs typeface="Times New Roman" charset="0"/>
                  </a:rPr>
                  <a:t>How many workers should a firm hire?</a:t>
                </a:r>
                <a:endParaRPr lang="en-US" sz="2600" b="1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344488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</m:oMath>
                </a14:m>
                <a:r>
                  <a:rPr lang="en-US" sz="20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Decision depends on </a:t>
                </a:r>
                <a:r>
                  <a:rPr lang="en-US" sz="20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wages</a:t>
                </a:r>
                <a:r>
                  <a:rPr lang="en-US" sz="20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!</a:t>
                </a:r>
              </a:p>
              <a:p>
                <a:pPr marL="344488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</m:oMath>
                </a14:m>
                <a:r>
                  <a:rPr lang="en-US" sz="2000" i="1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Wages are determined in the </a:t>
                </a:r>
                <a:r>
                  <a:rPr lang="en-US" sz="20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labor market</a:t>
                </a:r>
                <a:r>
                  <a:rPr lang="en-US" sz="20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!</a:t>
                </a:r>
              </a:p>
              <a:p>
                <a:endParaRPr lang="en-US" sz="20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sz="2600" b="1" i="1" dirty="0">
                    <a:latin typeface="Times New Roman" charset="0"/>
                    <a:ea typeface="Times New Roman" charset="0"/>
                    <a:cs typeface="Times New Roman" charset="0"/>
                  </a:rPr>
                  <a:t>How much equipment does a firm need?</a:t>
                </a:r>
                <a:endParaRPr lang="en-US" sz="2600" b="1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344488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</m:oMath>
                </a14:m>
                <a:r>
                  <a:rPr lang="en-US" sz="2000" i="1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Decision depends on </a:t>
                </a:r>
                <a:r>
                  <a:rPr lang="en-US" sz="20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rental price of capital</a:t>
                </a:r>
                <a:r>
                  <a:rPr lang="en-US" sz="20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!</a:t>
                </a:r>
              </a:p>
              <a:p>
                <a:pPr marL="344488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</m:oMath>
                </a14:m>
                <a:r>
                  <a:rPr lang="en-US" sz="2000" i="1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Price </a:t>
                </a:r>
                <a:r>
                  <a:rPr 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of capital </a:t>
                </a: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is determined in the </a:t>
                </a:r>
                <a:r>
                  <a:rPr lang="en-US" sz="20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capital market</a:t>
                </a:r>
                <a:r>
                  <a:rPr lang="en-US" sz="20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!</a:t>
                </a:r>
                <a:endParaRPr lang="en-US" sz="3600" i="1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en-US" sz="20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sz="2600" b="1" i="1" dirty="0">
                    <a:latin typeface="Times New Roman" charset="0"/>
                    <a:ea typeface="Times New Roman" charset="0"/>
                    <a:cs typeface="Times New Roman" charset="0"/>
                  </a:rPr>
                  <a:t>Should a firm invest in a new factory?</a:t>
                </a:r>
                <a:endParaRPr lang="en-US" sz="26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344488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</m:oMath>
                </a14:m>
                <a:r>
                  <a:rPr lang="en-US" sz="2000" i="1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Decision depends on </a:t>
                </a:r>
                <a:r>
                  <a:rPr lang="en-US" sz="20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interest rates</a:t>
                </a:r>
                <a:r>
                  <a:rPr lang="en-US" sz="20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!</a:t>
                </a:r>
              </a:p>
              <a:p>
                <a:pPr marL="344488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</m:oMath>
                </a14:m>
                <a:r>
                  <a:rPr lang="en-US" sz="2000" i="1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Interest rates are determined in the </a:t>
                </a:r>
                <a:r>
                  <a:rPr lang="en-US" sz="20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capital market</a:t>
                </a:r>
                <a:r>
                  <a:rPr lang="en-US" sz="20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!</a:t>
                </a:r>
                <a:endParaRPr lang="en-US" sz="2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6850" y="1143000"/>
                <a:ext cx="6210300" cy="4572000"/>
              </a:xfrm>
              <a:blipFill rotWithShape="0">
                <a:blip r:embed="rId3"/>
                <a:stretch>
                  <a:fillRect l="-3045" t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81100" y="5752685"/>
                <a:ext cx="6781800" cy="7694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Labor &amp; Capital Markets are called </a:t>
                </a:r>
                <a:r>
                  <a:rPr lang="en-US" sz="24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Factor Markets</a:t>
                </a:r>
              </a:p>
              <a:p>
                <a:pPr algn="ctr"/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(where </a:t>
                </a:r>
                <a:r>
                  <a:rPr lang="en-US" i="1" dirty="0">
                    <a:latin typeface="Times New Roman" charset="0"/>
                    <a:ea typeface="Times New Roman" charset="0"/>
                    <a:cs typeface="Times New Roman" charset="0"/>
                  </a:rPr>
                  <a:t>labor</a:t>
                </a:r>
                <a:r>
                  <a:rPr lang="en-US" dirty="0">
                    <a:latin typeface="Times New Roman" charset="0"/>
                    <a:ea typeface="Times New Roman" charset="0"/>
                    <a:cs typeface="Times New Roman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𝐿</m:t>
                    </m:r>
                  </m:oMath>
                </a14:m>
                <a:r>
                  <a:rPr lang="en-US" dirty="0">
                    <a:latin typeface="Times New Roman" charset="0"/>
                    <a:ea typeface="Times New Roman" charset="0"/>
                    <a:cs typeface="Times New Roman" charset="0"/>
                  </a:rPr>
                  <a:t>) and </a:t>
                </a:r>
                <a:r>
                  <a:rPr lang="en-US" i="1" dirty="0">
                    <a:latin typeface="Times New Roman" charset="0"/>
                    <a:ea typeface="Times New Roman" charset="0"/>
                    <a:cs typeface="Times New Roman" charset="0"/>
                  </a:rPr>
                  <a:t>capital</a:t>
                </a:r>
                <a:r>
                  <a:rPr lang="en-US" dirty="0">
                    <a:latin typeface="Times New Roman" charset="0"/>
                    <a:ea typeface="Times New Roman" charset="0"/>
                    <a:cs typeface="Times New Roman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𝐾</m:t>
                    </m:r>
                  </m:oMath>
                </a14:m>
                <a:r>
                  <a:rPr lang="en-US" dirty="0">
                    <a:latin typeface="Times New Roman" charset="0"/>
                    <a:ea typeface="Times New Roman" charset="0"/>
                    <a:cs typeface="Times New Roman" charset="0"/>
                  </a:rPr>
                  <a:t>) are bought, sold, 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and rented)</a:t>
                </a:r>
                <a:endParaRPr lang="en-US" sz="2000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100" y="5752685"/>
                <a:ext cx="6781800" cy="769441"/>
              </a:xfrm>
              <a:prstGeom prst="rect">
                <a:avLst/>
              </a:prstGeom>
              <a:blipFill rotWithShape="0">
                <a:blip r:embed="rId4"/>
                <a:stretch>
                  <a:fillRect l="-719" t="-6349" r="-62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07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uiExpand="1" build="p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Factor Markets in the Short Run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77709" y="1603972"/>
                <a:ext cx="2197781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sz="26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𝐾</m:t>
                              </m:r>
                            </m:e>
                          </m:acc>
                        </m:e>
                      </m:d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𝑞</m:t>
                      </m:r>
                      <m:r>
                        <a:rPr lang="en-US" sz="2600" b="0" i="1" smtClean="0">
                          <a:latin typeface="Cambria Math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𝐿</m:t>
                      </m:r>
                      <m:r>
                        <a:rPr lang="en-US" sz="2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709" y="1603972"/>
                <a:ext cx="2197781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 rot="20738149">
            <a:off x="651519" y="1363345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Capital is 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fixed</a:t>
            </a:r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in the short run!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349" y="990600"/>
            <a:ext cx="35433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Output and Cost</a:t>
            </a:r>
            <a:endParaRPr lang="en-US" sz="2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2300" y="2209800"/>
            <a:ext cx="28194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Profits</a:t>
            </a:r>
            <a:endParaRPr lang="en-US" sz="2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00600" y="1603972"/>
                <a:ext cx="2246577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𝐿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𝑤𝐿</m:t>
                      </m:r>
                      <m:r>
                        <a:rPr lang="en-US" sz="2600" b="0" i="1" smtClean="0">
                          <a:latin typeface="Cambria Math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𝐹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603972"/>
                <a:ext cx="2246577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24000" y="2778443"/>
                <a:ext cx="2975302" cy="451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𝐿</m:t>
                              </m:r>
                            </m:e>
                          </m:d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𝐶</m:t>
                      </m:r>
                      <m:r>
                        <a:rPr lang="en-US" sz="2600" b="0" i="1" smtClean="0">
                          <a:latin typeface="Cambria Math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𝐿</m:t>
                      </m:r>
                      <m:r>
                        <a:rPr lang="en-US" sz="2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778443"/>
                <a:ext cx="2975302" cy="45166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499302" y="2778443"/>
                <a:ext cx="3049361" cy="451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𝐿</m:t>
                              </m:r>
                            </m:e>
                          </m:d>
                        </m:e>
                      </m:d>
                      <m:r>
                        <a:rPr lang="en-US" sz="2600" i="1">
                          <a:latin typeface="Cambria Math" charset="0"/>
                        </a:rPr>
                        <m:t>−</m:t>
                      </m:r>
                      <m:r>
                        <a:rPr lang="en-US" sz="2600" i="1">
                          <a:latin typeface="Cambria Math" charset="0"/>
                        </a:rPr>
                        <m:t>𝑤𝐿</m:t>
                      </m:r>
                      <m:r>
                        <a:rPr lang="en-US" sz="26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600" i="1">
                          <a:latin typeface="Cambria Math" charset="0"/>
                        </a:rPr>
                        <m:t>𝐹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302" y="2778443"/>
                <a:ext cx="3049361" cy="45166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 rot="963727">
            <a:off x="7174200" y="1363345"/>
            <a:ext cx="1723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Assuming 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no market power </a:t>
            </a:r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in factor markets!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5094" y="3546157"/>
            <a:ext cx="35433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Firm’s Problem</a:t>
            </a:r>
            <a:endParaRPr lang="en-US" sz="2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88686" y="4133549"/>
                <a:ext cx="4004622" cy="549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6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</m:lim>
                          </m:limLow>
                        </m:fName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e>
                          </m:d>
                          <m:r>
                            <a:rPr lang="en-US" sz="26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𝑤𝐿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𝐹</m:t>
                          </m:r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686" y="4133549"/>
                <a:ext cx="4004622" cy="54989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 rot="20738149">
            <a:off x="1272755" y="3747105"/>
            <a:ext cx="2031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Choose 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labor</a:t>
            </a:r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input to maximize profits!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98303" y="4724400"/>
            <a:ext cx="2147394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Solution</a:t>
            </a:r>
            <a:endParaRPr lang="en-US" sz="2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14399" y="5257800"/>
                <a:ext cx="1109278" cy="759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60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𝐿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5257800"/>
                <a:ext cx="1109278" cy="75969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023677" y="5257800"/>
                <a:ext cx="3167214" cy="84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f>
                        <m:f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60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</m:e>
                          </m:d>
                        </m:num>
                        <m:den>
                          <m:r>
                            <a:rPr lang="en-US" sz="2600" i="1"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𝐿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𝑤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677" y="5257800"/>
                <a:ext cx="3167214" cy="84388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190892" y="5463390"/>
                <a:ext cx="3114908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600" i="1" smtClean="0">
                          <a:latin typeface="Cambria Math" charset="0"/>
                        </a:rPr>
                        <m:t>𝑀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𝑀𝑃𝐿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𝑤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892" y="5463390"/>
                <a:ext cx="3114908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190891" y="6153090"/>
                <a:ext cx="261757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600" i="1" smtClean="0">
                          <a:latin typeface="Cambria Math" charset="0"/>
                        </a:rPr>
                        <m:t>𝑀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𝑃𝐿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𝑤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891" y="6153090"/>
                <a:ext cx="2617576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2554451" y="6123802"/>
            <a:ext cx="417349" cy="581798"/>
            <a:chOff x="2554451" y="6172201"/>
            <a:chExt cx="417349" cy="581798"/>
          </a:xfrm>
        </p:grpSpPr>
        <p:sp>
          <p:nvSpPr>
            <p:cNvPr id="16" name="Right Brace 15"/>
            <p:cNvSpPr/>
            <p:nvPr/>
          </p:nvSpPr>
          <p:spPr>
            <a:xfrm rot="5400000">
              <a:off x="2633331" y="6093321"/>
              <a:ext cx="259590" cy="417349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554451" y="6477000"/>
                  <a:ext cx="415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𝑀𝑅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4451" y="6477000"/>
                  <a:ext cx="415498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1765" r="-882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3067923" y="6123802"/>
            <a:ext cx="818276" cy="581798"/>
            <a:chOff x="2554451" y="6172201"/>
            <a:chExt cx="417349" cy="581798"/>
          </a:xfrm>
        </p:grpSpPr>
        <p:sp>
          <p:nvSpPr>
            <p:cNvPr id="25" name="Right Brace 24"/>
            <p:cNvSpPr/>
            <p:nvPr/>
          </p:nvSpPr>
          <p:spPr>
            <a:xfrm rot="5400000">
              <a:off x="2633331" y="6093321"/>
              <a:ext cx="259590" cy="417349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627423" y="6477000"/>
                  <a:ext cx="2714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𝑀𝑃𝐿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7423" y="6477000"/>
                  <a:ext cx="271406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8046" r="-9195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Rectangle 22"/>
          <p:cNvSpPr/>
          <p:nvPr/>
        </p:nvSpPr>
        <p:spPr>
          <a:xfrm>
            <a:off x="5645696" y="5425174"/>
            <a:ext cx="2736303" cy="519408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rot="10800000">
            <a:off x="5714999" y="4744998"/>
            <a:ext cx="1833663" cy="581798"/>
            <a:chOff x="2554451" y="6172201"/>
            <a:chExt cx="417349" cy="581798"/>
          </a:xfrm>
        </p:grpSpPr>
        <p:sp>
          <p:nvSpPr>
            <p:cNvPr id="29" name="Right Brace 28"/>
            <p:cNvSpPr/>
            <p:nvPr/>
          </p:nvSpPr>
          <p:spPr>
            <a:xfrm rot="5400000">
              <a:off x="2633331" y="6093321"/>
              <a:ext cx="259590" cy="417349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 rot="10800000">
                  <a:off x="2589814" y="6477000"/>
                  <a:ext cx="3466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𝑀𝑅𝑃𝐿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2589814" y="6477000"/>
                  <a:ext cx="346625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Rectangle 30"/>
          <p:cNvSpPr/>
          <p:nvPr/>
        </p:nvSpPr>
        <p:spPr>
          <a:xfrm>
            <a:off x="5645696" y="6093441"/>
            <a:ext cx="2162771" cy="519408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9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4" grpId="0"/>
      <p:bldP spid="18" grpId="0"/>
      <p:bldP spid="19" grpId="0"/>
      <p:bldP spid="20" grpId="0"/>
      <p:bldP spid="23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Competitive Firm’s Short-Run Factor Demand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14574" y="990600"/>
            <a:ext cx="4514851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Profit Maximization Condition</a:t>
            </a:r>
            <a:endParaRPr lang="en-US" sz="2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447800" y="1659849"/>
                <a:ext cx="4495800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𝑀𝑅𝑃𝐿</m:t>
                      </m:r>
                      <m:r>
                        <a:rPr lang="en-US" sz="2600" b="0" i="1" smtClean="0">
                          <a:latin typeface="Cambria Math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𝐿</m:t>
                      </m:r>
                      <m:r>
                        <a:rPr lang="en-US" sz="2600" b="0" i="1" smtClean="0">
                          <a:latin typeface="Cambria Math" charset="0"/>
                        </a:rPr>
                        <m:t>)=</m:t>
                      </m:r>
                      <m:r>
                        <a:rPr lang="en-US" sz="2600" i="1" smtClean="0">
                          <a:latin typeface="Cambria Math" charset="0"/>
                        </a:rPr>
                        <m:t>𝑀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𝑀𝑃𝐿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𝑤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659849"/>
                <a:ext cx="4495800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 rot="20738149">
                <a:off x="98462" y="883678"/>
                <a:ext cx="21349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Firms are price takers in competitive markets: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𝑴𝑹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𝒑</m:t>
                    </m:r>
                  </m:oMath>
                </a14:m>
                <a:endParaRPr lang="en-US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38149">
                <a:off x="98462" y="883678"/>
                <a:ext cx="2134950" cy="923330"/>
              </a:xfrm>
              <a:prstGeom prst="rect">
                <a:avLst/>
              </a:prstGeom>
              <a:blipFill rotWithShape="0">
                <a:blip r:embed="rId4"/>
                <a:stretch>
                  <a:fillRect r="-105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3314702" y="2117049"/>
            <a:ext cx="457204" cy="581798"/>
            <a:chOff x="2554448" y="6172201"/>
            <a:chExt cx="417352" cy="581798"/>
          </a:xfrm>
        </p:grpSpPr>
        <p:sp>
          <p:nvSpPr>
            <p:cNvPr id="36" name="Right Brace 35"/>
            <p:cNvSpPr/>
            <p:nvPr/>
          </p:nvSpPr>
          <p:spPr>
            <a:xfrm rot="5400000">
              <a:off x="2633331" y="6093321"/>
              <a:ext cx="259590" cy="417349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554448" y="6477000"/>
                  <a:ext cx="3970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4448" y="6477000"/>
                  <a:ext cx="39700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225" r="-9859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867400" y="1659849"/>
                <a:ext cx="1790700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charset="0"/>
                        </a:rPr>
                        <m:t>=</m:t>
                      </m:r>
                      <m:r>
                        <a:rPr lang="en-US" sz="2600" i="1" smtClean="0">
                          <a:latin typeface="Cambria Math" charset="0"/>
                        </a:rPr>
                        <m:t>𝑝𝑀𝑃𝐿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659849"/>
                <a:ext cx="1790700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5562600" y="1621188"/>
            <a:ext cx="2095500" cy="519408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314574" y="2819400"/>
                <a:ext cx="4514851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Relationship Between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0070C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𝑳</m:t>
                    </m:r>
                  </m:oMath>
                </a14:m>
                <a:r>
                  <a:rPr lang="en-US" sz="26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0070C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𝒘</m:t>
                    </m:r>
                  </m:oMath>
                </a14:m>
                <a:endParaRPr lang="en-US" sz="2600" b="1" i="1" dirty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574" y="2819400"/>
                <a:ext cx="4514851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7"/>
                <a:stretch>
                  <a:fillRect l="-811" t="-12500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497455" y="3540443"/>
                <a:ext cx="5002075" cy="451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𝑀𝑅𝑃𝐿</m:t>
                      </m:r>
                      <m:d>
                        <m:d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</m:e>
                      </m:d>
                      <m:r>
                        <a:rPr lang="en-US" sz="2600" i="1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𝑝𝑀𝑃𝐿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𝑤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455" y="3540443"/>
                <a:ext cx="5002075" cy="45166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497455" y="4226243"/>
                <a:ext cx="5351145" cy="825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f>
                        <m:f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</a:rPr>
                            <m:t>𝑑𝑀</m:t>
                          </m:r>
                          <m:r>
                            <a:rPr lang="en-US" sz="2600" i="1" smtClean="0">
                              <a:latin typeface="Cambria Math" charset="0"/>
                            </a:rPr>
                            <m:t>𝑅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600" i="1"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𝑤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𝑝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𝑑𝑀𝑃𝐿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𝑑𝐿</m:t>
                          </m:r>
                        </m:den>
                      </m:f>
                      <m:f>
                        <m:f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</a:rPr>
                            <m:t>𝑑𝐿</m:t>
                          </m:r>
                        </m:num>
                        <m:den>
                          <m:r>
                            <a:rPr lang="en-US" sz="2600" i="1"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𝑤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455" y="4226243"/>
                <a:ext cx="5351145" cy="82573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497455" y="5251482"/>
                <a:ext cx="3339760" cy="830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f>
                        <m:f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</a:rPr>
                            <m:t>𝑑𝐿</m:t>
                          </m:r>
                        </m:num>
                        <m:den>
                          <m:r>
                            <a:rPr lang="en-US" sz="2600" i="1"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𝑤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𝑑𝑀𝑃𝐿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/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𝑑𝐿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455" y="5251482"/>
                <a:ext cx="3339760" cy="83074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rot="20738149">
                <a:off x="128685" y="2570673"/>
                <a:ext cx="21087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The solution of this condition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𝑳</m:t>
                    </m:r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depends 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𝒘</m:t>
                    </m:r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𝑳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𝒘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endParaRPr lang="en-US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38149">
                <a:off x="128685" y="2570673"/>
                <a:ext cx="2108741" cy="923330"/>
              </a:xfrm>
              <a:prstGeom prst="rect">
                <a:avLst/>
              </a:prstGeom>
              <a:blipFill rotWithShape="0">
                <a:blip r:embed="rId11"/>
                <a:stretch>
                  <a:fillRect t="-2575" r="-802" b="-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20738149">
                <a:off x="890355" y="4178062"/>
                <a:ext cx="17924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Differentiate with respect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𝒘</m:t>
                    </m:r>
                  </m:oMath>
                </a14:m>
                <a:endParaRPr lang="en-US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38149">
                <a:off x="890355" y="4178062"/>
                <a:ext cx="1792447" cy="646331"/>
              </a:xfrm>
              <a:prstGeom prst="rect">
                <a:avLst/>
              </a:prstGeom>
              <a:blipFill rotWithShape="0">
                <a:blip r:embed="rId12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28600" y="5257800"/>
                <a:ext cx="2214307" cy="13261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Law of Diminishing Marginal Returns</a:t>
                </a:r>
              </a:p>
              <a:p>
                <a:pPr algn="ctr"/>
                <a:endParaRPr lang="en-US" sz="1000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𝑑𝑀𝑃𝐿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𝑑𝐿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&lt;0</m:t>
                      </m:r>
                    </m:oMath>
                  </m:oMathPara>
                </a14:m>
                <a:endParaRPr lang="en-US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257800"/>
                <a:ext cx="2214307" cy="1326132"/>
              </a:xfrm>
              <a:prstGeom prst="rect">
                <a:avLst/>
              </a:prstGeom>
              <a:blipFill rotWithShape="0">
                <a:blip r:embed="rId13"/>
                <a:stretch>
                  <a:fillRect t="-2765" r="-1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4267200" y="6175272"/>
            <a:ext cx="1447800" cy="581798"/>
            <a:chOff x="2554448" y="6172201"/>
            <a:chExt cx="417352" cy="581798"/>
          </a:xfrm>
        </p:grpSpPr>
        <p:sp>
          <p:nvSpPr>
            <p:cNvPr id="23" name="Right Brace 22"/>
            <p:cNvSpPr/>
            <p:nvPr/>
          </p:nvSpPr>
          <p:spPr>
            <a:xfrm rot="5400000">
              <a:off x="2633331" y="6093321"/>
              <a:ext cx="259590" cy="417349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554448" y="6477000"/>
                  <a:ext cx="3970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&lt;0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4448" y="6477000"/>
                  <a:ext cx="397002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829650" y="5466797"/>
                <a:ext cx="619978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&lt;0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650" y="5466797"/>
                <a:ext cx="619978" cy="40011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5829650" y="5407148"/>
            <a:ext cx="619978" cy="519408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923328" y="5251482"/>
            <a:ext cx="619978" cy="82627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 rot="20980851">
                <a:off x="6870477" y="5329509"/>
                <a:ext cx="1948249" cy="9233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𝑴𝑹𝑷𝑳</m:t>
                    </m:r>
                  </m:oMath>
                </a14:m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represents the firm’s </a:t>
                </a:r>
                <a:r>
                  <a:rPr lang="en-US" b="1" i="1" u="sng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demand</a:t>
                </a:r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for labor!</a:t>
                </a:r>
                <a:endParaRPr lang="en-US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80851">
                <a:off x="6870477" y="5329509"/>
                <a:ext cx="1948249" cy="923330"/>
              </a:xfrm>
              <a:prstGeom prst="rect">
                <a:avLst/>
              </a:prstGeom>
              <a:blipFill rotWithShape="0">
                <a:blip r:embed="rId16"/>
                <a:stretch>
                  <a:fillRect t="-2885" b="-1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 rot="20738149">
            <a:off x="1566115" y="6325449"/>
            <a:ext cx="139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Chapter 6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22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8" grpId="0"/>
      <p:bldP spid="39" grpId="0" animBg="1"/>
      <p:bldP spid="11" grpId="0"/>
      <p:bldP spid="15" grpId="0"/>
      <p:bldP spid="16" grpId="0"/>
      <p:bldP spid="17" grpId="0"/>
      <p:bldP spid="18" grpId="0"/>
      <p:bldP spid="19" grpId="0"/>
      <p:bldP spid="21" grpId="0" animBg="1"/>
      <p:bldP spid="25" grpId="0"/>
      <p:bldP spid="26" grpId="0" animBg="1"/>
      <p:bldP spid="27" grpId="0" animBg="1"/>
      <p:bldP spid="28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Profit Maximization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Choosing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Labor or Output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399643" y="2098982"/>
                <a:ext cx="1213794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𝑀𝐶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643" y="2098982"/>
                <a:ext cx="1213794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722440" y="3917519"/>
                <a:ext cx="1699119" cy="6799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𝑀𝐶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𝑀𝑃𝐿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440" y="3917519"/>
                <a:ext cx="1699119" cy="6799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 rot="20738149">
            <a:off x="1912198" y="4128216"/>
            <a:ext cx="179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From chapter 7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618843" y="1959072"/>
                <a:ext cx="1109343" cy="6799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600" i="1">
                              <a:latin typeface="Cambria Math" charset="0"/>
                            </a:rPr>
                            <m:t>𝑀𝑃𝐿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843" y="1959072"/>
                <a:ext cx="1109343" cy="6799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728186" y="2098982"/>
                <a:ext cx="2129814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𝑤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𝑝𝑀𝑃𝐿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186" y="2098982"/>
                <a:ext cx="2129814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 rot="20738149">
            <a:off x="1082556" y="1490126"/>
            <a:ext cx="1995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Optimal condition by choosing output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993501">
            <a:off x="6070526" y="1490125"/>
            <a:ext cx="1995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Optimal condition by </a:t>
            </a:r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choosing labor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276600" y="2499093"/>
            <a:ext cx="647700" cy="1412556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21148652">
            <a:off x="2935461" y="5203393"/>
            <a:ext cx="3377601" cy="830997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Both maximization problems </a:t>
            </a:r>
            <a:r>
              <a:rPr lang="en-US" sz="24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are equivalent!</a:t>
            </a:r>
            <a:endParaRPr lang="en-US" sz="24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2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1" grpId="0" animBg="1"/>
      <p:bldP spid="42" grpId="0"/>
      <p:bldP spid="43" grpId="0"/>
      <p:bldP spid="44" grpId="0" animBg="1"/>
      <p:bldP spid="45" grpId="0"/>
      <p:bldP spid="46" grpId="0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001524"/>
            <a:ext cx="80772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Consider the following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competitive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market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specification: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74662" y="1752600"/>
                <a:ext cx="1816138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𝑞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0.6</m:t>
                          </m:r>
                        </m:sup>
                      </m:sSup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6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𝐾</m:t>
                              </m:r>
                            </m:e>
                          </m:acc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0.2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62" y="1752600"/>
                <a:ext cx="181613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63658" y="1752600"/>
                <a:ext cx="1137812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𝐾</m:t>
                          </m:r>
                        </m:e>
                      </m:acc>
                      <m:r>
                        <a:rPr lang="en-US" sz="2600" b="0" i="1" smtClean="0">
                          <a:latin typeface="Cambria Math" charset="0"/>
                        </a:rPr>
                        <m:t>=32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658" y="1752600"/>
                <a:ext cx="1137812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74328" y="1752600"/>
                <a:ext cx="1253613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=$50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328" y="1752600"/>
                <a:ext cx="1253613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00800" y="1752600"/>
                <a:ext cx="2202783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𝑤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=$15/</m:t>
                      </m:r>
                      <m:r>
                        <a:rPr lang="en-US" sz="2600" b="0" i="1" smtClean="0">
                          <a:latin typeface="Cambria Math" charset="0"/>
                        </a:rPr>
                        <m:t>h𝑜𝑢𝑟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1752600"/>
                <a:ext cx="2202783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600200" y="2277070"/>
            <a:ext cx="59436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How many workers/hour the firm hires?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8870" y="3306633"/>
                <a:ext cx="1644488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𝑀𝑃𝐿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70" y="3306633"/>
                <a:ext cx="1644488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08870" y="4312080"/>
                <a:ext cx="1618840" cy="759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𝑀𝑃𝐿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𝑑𝑞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𝑑𝐿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70" y="4312080"/>
                <a:ext cx="1618840" cy="75969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327710" y="4268927"/>
                <a:ext cx="1603068" cy="802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(2</m:t>
                          </m:r>
                          <m:sSup>
                            <m:sSup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charset="0"/>
                                </a:rPr>
                                <m:t>0.6</m:t>
                              </m:r>
                            </m:sup>
                          </m:sSup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𝑑𝐿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710" y="4268927"/>
                <a:ext cx="1603068" cy="80284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08870" y="5695551"/>
                <a:ext cx="1816138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𝑞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0.6</m:t>
                          </m:r>
                        </m:sup>
                      </m:sSup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6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𝐾</m:t>
                              </m:r>
                            </m:e>
                          </m:acc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0.2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70" y="5695551"/>
                <a:ext cx="1816138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25008" y="5695551"/>
                <a:ext cx="1652825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0.6</m:t>
                          </m:r>
                        </m:sup>
                      </m:sSup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32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0.2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08" y="5695551"/>
                <a:ext cx="1652825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77833" y="5695551"/>
                <a:ext cx="1122808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=2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0.6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833" y="5695551"/>
                <a:ext cx="1122808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538641" y="5639118"/>
            <a:ext cx="762000" cy="512976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46550" y="4491872"/>
                <a:ext cx="1552412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=1.2</m:t>
                      </m:r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−0.4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50" y="4491872"/>
                <a:ext cx="1552412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359025" y="3306633"/>
                <a:ext cx="2572884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1.2</m:t>
                      </m:r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lang="en-US" sz="2600" i="1">
                              <a:latin typeface="Cambria Math" charset="0"/>
                            </a:rPr>
                            <m:t>−0.4</m:t>
                          </m:r>
                        </m:sup>
                      </m:sSup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025" y="3306633"/>
                <a:ext cx="2572884" cy="4001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4267200" y="4435439"/>
            <a:ext cx="1231761" cy="512976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31909" y="3051562"/>
                <a:ext cx="2798138" cy="903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𝐿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mr-IN" sz="2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1.2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mr-IN" sz="2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−2.5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909" y="3051562"/>
                <a:ext cx="2798138" cy="90377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730047" y="3303394"/>
                <a:ext cx="80272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=32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047" y="3303394"/>
                <a:ext cx="802720" cy="40011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 rot="20881181">
            <a:off x="6629400" y="2787638"/>
            <a:ext cx="4572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15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20881181">
            <a:off x="6629400" y="4006838"/>
            <a:ext cx="4572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50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3" name="Curved Connector 22"/>
          <p:cNvCxnSpPr>
            <a:stCxn id="12" idx="1"/>
            <a:endCxn id="10" idx="1"/>
          </p:cNvCxnSpPr>
          <p:nvPr/>
        </p:nvCxnSpPr>
        <p:spPr>
          <a:xfrm rot="10800000">
            <a:off x="708870" y="4691928"/>
            <a:ext cx="12700" cy="1203678"/>
          </a:xfrm>
          <a:prstGeom prst="curvedConnector3">
            <a:avLst>
              <a:gd name="adj1" fmla="val 3279449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0" idx="1"/>
            <a:endCxn id="4" idx="1"/>
          </p:cNvCxnSpPr>
          <p:nvPr/>
        </p:nvCxnSpPr>
        <p:spPr>
          <a:xfrm rot="10800000">
            <a:off x="708870" y="3506688"/>
            <a:ext cx="12700" cy="1185240"/>
          </a:xfrm>
          <a:prstGeom prst="curvedConnector3">
            <a:avLst>
              <a:gd name="adj1" fmla="val 3476709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064639" y="3250200"/>
            <a:ext cx="545961" cy="512976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  <p:bldP spid="13" grpId="0"/>
      <p:bldP spid="14" grpId="0"/>
      <p:bldP spid="9" grpId="0" animBg="1"/>
      <p:bldP spid="16" grpId="0"/>
      <p:bldP spid="17" grpId="0"/>
      <p:bldP spid="18" grpId="0" animBg="1"/>
      <p:bldP spid="19" grpId="0"/>
      <p:bldP spid="20" grpId="0"/>
      <p:bldP spid="15" grpId="0" animBg="1"/>
      <p:bldP spid="22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Graphical Analysis</a:t>
            </a:r>
          </a:p>
        </p:txBody>
      </p:sp>
      <p:pic>
        <p:nvPicPr>
          <p:cNvPr id="27" name="Picture 5" descr="Fig15_01_step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19" y="1676400"/>
            <a:ext cx="4926013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136719" y="3733800"/>
                <a:ext cx="2092881" cy="307777"/>
              </a:xfrm>
              <a:prstGeom prst="rect">
                <a:avLst/>
              </a:prstGeom>
              <a:solidFill>
                <a:srgbClr val="0070C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𝑀𝑅𝑃𝐿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1.2</m:t>
                      </m:r>
                      <m:sSup>
                        <m:s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−0.4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719" y="3733800"/>
                <a:ext cx="2092881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2332" r="-583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 rot="20881181">
            <a:off x="6954560" y="4113481"/>
            <a:ext cx="4572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50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5" name="Straight Connector 24"/>
          <p:cNvCxnSpPr>
            <a:stCxn id="21" idx="0"/>
          </p:cNvCxnSpPr>
          <p:nvPr/>
        </p:nvCxnSpPr>
        <p:spPr>
          <a:xfrm>
            <a:off x="2688336" y="2651760"/>
            <a:ext cx="0" cy="2225040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2633472" y="2651760"/>
            <a:ext cx="109728" cy="1097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470219" y="4953000"/>
            <a:ext cx="425381" cy="255801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209800" y="3429000"/>
            <a:ext cx="3926919" cy="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981200" y="2819400"/>
            <a:ext cx="0" cy="5486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675888" y="3368040"/>
            <a:ext cx="0" cy="1508760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3624072" y="3374136"/>
            <a:ext cx="109728" cy="1097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449944" y="4953000"/>
            <a:ext cx="425381" cy="255801"/>
          </a:xfrm>
          <a:prstGeom prst="rect">
            <a:avLst/>
          </a:prstGeom>
          <a:solidFill>
            <a:srgbClr val="FFC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urved Connector 40"/>
          <p:cNvCxnSpPr>
            <a:stCxn id="33" idx="2"/>
            <a:endCxn id="40" idx="2"/>
          </p:cNvCxnSpPr>
          <p:nvPr/>
        </p:nvCxnSpPr>
        <p:spPr>
          <a:xfrm rot="16200000" flipH="1">
            <a:off x="3172772" y="4718938"/>
            <a:ext cx="12700" cy="979725"/>
          </a:xfrm>
          <a:prstGeom prst="curvedConnector3">
            <a:avLst>
              <a:gd name="adj1" fmla="val 2490409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 rot="21282750">
                <a:off x="2975188" y="5698836"/>
                <a:ext cx="407869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𝑳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↑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82750">
                <a:off x="2975188" y="5698836"/>
                <a:ext cx="407869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9589" r="-13699"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17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3" grpId="0" animBg="1"/>
      <p:bldP spid="38" grpId="0" animBg="1"/>
      <p:bldP spid="40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Noncompetitive Firm’s SR Factor Demand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9306" y="1076997"/>
            <a:ext cx="6545387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Factor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demand curves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vary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with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market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power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76997"/>
            <a:ext cx="457200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7991" y="2698427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Competition</a:t>
            </a:r>
            <a:endParaRPr lang="en-US" sz="2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991" y="3656251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Oligopoly</a:t>
            </a:r>
            <a:endParaRPr lang="en-US" sz="2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7991" y="4745517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Monopoly</a:t>
            </a:r>
            <a:endParaRPr lang="en-US" sz="2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62200" y="2755971"/>
                <a:ext cx="1270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𝑀𝑅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755971"/>
                <a:ext cx="12709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327" r="-432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362200" y="3551606"/>
                <a:ext cx="2504340" cy="701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𝑀𝑅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𝑂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mr-IN" sz="24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𝜀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551606"/>
                <a:ext cx="2504340" cy="7017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362200" y="4640872"/>
                <a:ext cx="2388794" cy="701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𝑀𝑅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𝑀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mr-IN" sz="24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𝜀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640872"/>
                <a:ext cx="2388794" cy="7017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 rot="20686285">
            <a:off x="147319" y="2428113"/>
            <a:ext cx="1127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Chapter 8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20686285">
            <a:off x="147319" y="3342513"/>
            <a:ext cx="1127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Chapter 14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20686285">
            <a:off x="147319" y="4409313"/>
            <a:ext cx="1127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Chapter 11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154014" y="1828800"/>
                <a:ext cx="2835969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𝑀𝑅𝑃𝐿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𝑀𝑅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𝑀𝑃𝐿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014" y="1828800"/>
                <a:ext cx="2835969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 rot="20686285">
            <a:off x="2148893" y="1809791"/>
            <a:ext cx="992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Labor Demand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181600" y="3551606"/>
                <a:ext cx="3536994" cy="701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𝑀𝑅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𝑃𝐿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𝑂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mr-IN" sz="24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𝜀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𝑀𝑃𝐿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551606"/>
                <a:ext cx="3536994" cy="7017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181600" y="4640871"/>
                <a:ext cx="3421449" cy="701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𝑀𝑅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𝑃𝐿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𝑀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mr-IN" sz="24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𝜀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𝑀𝑃𝐿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640871"/>
                <a:ext cx="3421449" cy="7017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181600" y="2755971"/>
                <a:ext cx="22485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𝑀𝑅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𝑃𝐿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𝑝𝑀𝑃𝐿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2755971"/>
                <a:ext cx="2248500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168" r="-352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 rot="21089911">
                <a:off x="204056" y="5785378"/>
                <a:ext cx="898516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𝜺</m:t>
                      </m:r>
                      <m:r>
                        <a:rPr lang="en-US" sz="26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r>
                        <a:rPr lang="en-US" sz="26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</m:oMath>
                  </m:oMathPara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89911">
                <a:off x="204056" y="5785378"/>
                <a:ext cx="898516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259008" y="5800767"/>
                <a:ext cx="33371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𝑀𝑅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𝑀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&lt;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𝑀𝑅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𝑂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&lt;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𝑀𝑅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008" y="5800767"/>
                <a:ext cx="3337196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596204" y="5800767"/>
                <a:ext cx="43191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𝑀𝑅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𝑃𝐿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𝑀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&lt;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𝑀𝑅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𝑃𝐿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𝑂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&lt;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𝑀𝑅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𝑃𝐿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204" y="5800767"/>
                <a:ext cx="4319196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564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/>
          <p:cNvSpPr/>
          <p:nvPr/>
        </p:nvSpPr>
        <p:spPr>
          <a:xfrm>
            <a:off x="5029200" y="5728945"/>
            <a:ext cx="3886200" cy="512976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 rot="21383272">
                <a:off x="5834545" y="6311805"/>
                <a:ext cx="22311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For all values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𝑳</m:t>
                    </m:r>
                  </m:oMath>
                </a14:m>
                <a:r>
                  <a:rPr lang="en-US" sz="20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!</a:t>
                </a:r>
                <a:endParaRPr lang="en-US" sz="2000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83272">
                <a:off x="5834545" y="6311805"/>
                <a:ext cx="2231101" cy="400110"/>
              </a:xfrm>
              <a:prstGeom prst="rect">
                <a:avLst/>
              </a:prstGeom>
              <a:blipFill rotWithShape="0">
                <a:blip r:embed="rId14"/>
                <a:stretch>
                  <a:fillRect l="-2432" t="-5556" r="-2432" b="-1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5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0" grpId="0"/>
      <p:bldP spid="3" grpId="0"/>
      <p:bldP spid="22" grpId="0"/>
      <p:bldP spid="23" grpId="0"/>
      <p:bldP spid="4" grpId="0"/>
      <p:bldP spid="30" grpId="0"/>
      <p:bldP spid="32" grpId="0"/>
      <p:bldP spid="42" grpId="0"/>
      <p:bldP spid="44" grpId="0"/>
      <p:bldP spid="45" grpId="0"/>
      <p:bldP spid="5" grpId="0" animBg="1"/>
      <p:bldP spid="46" grpId="0"/>
      <p:bldP spid="47" grpId="0"/>
      <p:bldP spid="48" grpId="0" animBg="1"/>
      <p:bldP spid="49" grpId="0"/>
    </p:bldLst>
  </p:timing>
</p:sld>
</file>

<file path=ppt/theme/theme1.xml><?xml version="1.0" encoding="utf-8"?>
<a:theme xmlns:a="http://schemas.openxmlformats.org/drawingml/2006/main" name="Template_Perloff">
  <a:themeElements>
    <a:clrScheme name="Pearson_PowerPoint_Template_Beka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arson_PowerPoint_Template_Bekaer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earson_PowerPoint_Template_Bekae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Template_Perloff.pot</Template>
  <TotalTime>36281</TotalTime>
  <Words>3732</Words>
  <Application>Microsoft Macintosh PowerPoint</Application>
  <PresentationFormat>On-screen Show (4:3)</PresentationFormat>
  <Paragraphs>430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SabonLTPro</vt:lpstr>
      <vt:lpstr>Times New Roman</vt:lpstr>
      <vt:lpstr>Verdana</vt:lpstr>
      <vt:lpstr>ヒラギノ角ゴ Pro W3</vt:lpstr>
      <vt:lpstr>Template_Perloff</vt:lpstr>
      <vt:lpstr>PowerPoint Presentation</vt:lpstr>
      <vt:lpstr>PowerPoint Presentation</vt:lpstr>
      <vt:lpstr>Motivation</vt:lpstr>
      <vt:lpstr>Factor Markets in the Short Run</vt:lpstr>
      <vt:lpstr>Competitive Firm’s Short-Run Factor Demand</vt:lpstr>
      <vt:lpstr>Profit Maximization Choosing Labor or Output</vt:lpstr>
      <vt:lpstr>Example</vt:lpstr>
      <vt:lpstr>Graphical Analysis</vt:lpstr>
      <vt:lpstr>Noncompetitive Firm’s SR Factor Demand</vt:lpstr>
      <vt:lpstr>Graphical Analysis</vt:lpstr>
      <vt:lpstr>Factor Markets in the Long Run</vt:lpstr>
      <vt:lpstr>Solution to Firm’s Problem</vt:lpstr>
      <vt:lpstr>Competitive Firm’s Long-Run Factor Demand</vt:lpstr>
      <vt:lpstr>Example</vt:lpstr>
      <vt:lpstr>Example (cont.)</vt:lpstr>
      <vt:lpstr>Example (cont.)</vt:lpstr>
      <vt:lpstr>Short-Run vs Long-Run Labor Demand</vt:lpstr>
      <vt:lpstr>Capital Markets and Investing</vt:lpstr>
      <vt:lpstr>Present Value of a Finite Stream of Payments</vt:lpstr>
      <vt:lpstr>Present Value of a Infinite Stream of Payments</vt:lpstr>
      <vt:lpstr>Example</vt:lpstr>
      <vt:lpstr>Future Value of a Finite Stream of Payments</vt:lpstr>
      <vt:lpstr>Example</vt:lpstr>
      <vt:lpstr>Net Present Value</vt:lpstr>
      <vt:lpstr>Net Present Value &amp; Profits</vt:lpstr>
      <vt:lpstr>Example</vt:lpstr>
      <vt:lpstr>Internal Rate of Return</vt:lpstr>
      <vt:lpstr>Example</vt:lpstr>
      <vt:lpstr>THE END</vt:lpstr>
    </vt:vector>
  </TitlesOfParts>
  <Manager/>
  <Company>Copyright ©2014 Pearson Education, Inc. All rights reserved.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subject>Microeconomics Theory and Applications with Calculus, 3e</dc:subject>
  <dc:creator>Jeffrey M. Perloff</dc:creator>
  <cp:keywords/>
  <dc:description/>
  <cp:lastModifiedBy>Microsoft Office User</cp:lastModifiedBy>
  <cp:revision>3677</cp:revision>
  <cp:lastPrinted>2016-01-28T01:47:07Z</cp:lastPrinted>
  <dcterms:created xsi:type="dcterms:W3CDTF">2013-06-06T11:47:38Z</dcterms:created>
  <dcterms:modified xsi:type="dcterms:W3CDTF">2019-04-01T17:56:40Z</dcterms:modified>
  <cp:category/>
</cp:coreProperties>
</file>