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7" r:id="rId18"/>
    <p:sldId id="276" r:id="rId19"/>
    <p:sldId id="278" r:id="rId20"/>
    <p:sldId id="279" r:id="rId21"/>
    <p:sldId id="280" r:id="rId22"/>
    <p:sldId id="289" r:id="rId23"/>
    <p:sldId id="281" r:id="rId24"/>
    <p:sldId id="282" r:id="rId25"/>
    <p:sldId id="283" r:id="rId26"/>
    <p:sldId id="285" r:id="rId27"/>
    <p:sldId id="286" r:id="rId28"/>
    <p:sldId id="287" r:id="rId29"/>
    <p:sldId id="290" r:id="rId30"/>
    <p:sldId id="291" r:id="rId31"/>
    <p:sldId id="292" r:id="rId32"/>
    <p:sldId id="293" r:id="rId33"/>
    <p:sldId id="294" r:id="rId34"/>
    <p:sldId id="257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/>
    <p:restoredTop sz="86401"/>
  </p:normalViewPr>
  <p:slideViewPr>
    <p:cSldViewPr>
      <p:cViewPr varScale="1">
        <p:scale>
          <a:sx n="122" d="100"/>
          <a:sy n="122" d="100"/>
        </p:scale>
        <p:origin x="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914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418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05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8380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51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613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589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91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36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9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66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44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910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35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26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923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1926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464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801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279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26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4709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66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0645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8951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351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20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1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899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8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30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48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37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0.png"/><Relationship Id="rId5" Type="http://schemas.openxmlformats.org/officeDocument/2006/relationships/image" Target="../media/image21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14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5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1.png"/><Relationship Id="rId4" Type="http://schemas.openxmlformats.org/officeDocument/2006/relationships/image" Target="../media/image127.gif"/><Relationship Id="rId5" Type="http://schemas.openxmlformats.org/officeDocument/2006/relationships/image" Target="../media/image128.gif"/><Relationship Id="rId6" Type="http://schemas.openxmlformats.org/officeDocument/2006/relationships/image" Target="../media/image129.gif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5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4" Type="http://schemas.openxmlformats.org/officeDocument/2006/relationships/image" Target="../media/image137.png"/><Relationship Id="rId5" Type="http://schemas.openxmlformats.org/officeDocument/2006/relationships/image" Target="../media/image202.png"/><Relationship Id="rId6" Type="http://schemas.openxmlformats.org/officeDocument/2006/relationships/image" Target="../media/image139.png"/><Relationship Id="rId7" Type="http://schemas.openxmlformats.org/officeDocument/2006/relationships/image" Target="../media/image203.png"/><Relationship Id="rId8" Type="http://schemas.openxmlformats.org/officeDocument/2006/relationships/image" Target="../media/image141.png"/><Relationship Id="rId9" Type="http://schemas.openxmlformats.org/officeDocument/2006/relationships/image" Target="../media/image204.png"/><Relationship Id="rId10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 Consumer’s Constrained Choice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990600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utility function: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2562" y="1676400"/>
                <a:ext cx="2678875" cy="401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2" y="1676400"/>
                <a:ext cx="2678875" cy="401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295400" y="2347349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two bundles of goods: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4100" y="3048000"/>
                <a:ext cx="449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𝒙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=16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9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3048000"/>
                <a:ext cx="449580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4100" y="3581400"/>
                <a:ext cx="449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𝒚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=13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13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3581400"/>
                <a:ext cx="4495800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2439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295400" y="4264429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bundle is preferable?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7200" y="4999696"/>
                <a:ext cx="241720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16, 9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99696"/>
                <a:ext cx="241720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" y="5824726"/>
                <a:ext cx="260520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13, 13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24726"/>
                <a:ext cx="260520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19400" y="4976164"/>
                <a:ext cx="224721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16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9</m:t>
                          </m:r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=12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76164"/>
                <a:ext cx="2247218" cy="4472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71800" y="5801162"/>
                <a:ext cx="2431563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13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13</m:t>
                          </m:r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=13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01162"/>
                <a:ext cx="2431563" cy="4472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5562599" y="4976164"/>
            <a:ext cx="348837" cy="1348436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4876800"/>
                <a:ext cx="193129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76800"/>
                <a:ext cx="193129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27800" y="6000690"/>
                <a:ext cx="907877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6000690"/>
                <a:ext cx="90787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8059" y="5467290"/>
                <a:ext cx="28854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⇓</m:t>
                      </m:r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59" y="5467290"/>
                <a:ext cx="28854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0255642">
                <a:off x="7367514" y="5439380"/>
                <a:ext cx="1480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Strictly prefer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𝒚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𝒙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5642">
                <a:off x="7367514" y="5439380"/>
                <a:ext cx="1480593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3008" t="-5236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/>
      <p:bldP spid="32" grpId="0"/>
      <p:bldP spid="6" grpId="0" animBg="1"/>
      <p:bldP spid="33" grpId="0"/>
      <p:bldP spid="34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Ordinal Utility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990600"/>
            <a:ext cx="75819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Utility is an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ordinal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measure rather than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cardinal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one!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8150" y="1676400"/>
                <a:ext cx="83058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300000"/>
                  </a:lnSpc>
                  <a:buFont typeface="Arial" charset="0"/>
                  <a:buChar char="•"/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Utility tells us the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relative ranking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two things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300000"/>
                  </a:lnSpc>
                  <a:buFont typeface="Arial" charset="0"/>
                  <a:buChar char="•"/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But 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 how much more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one rank is valued than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another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300000"/>
                  </a:lnSpc>
                  <a:buFont typeface="Arial" charset="0"/>
                  <a:buChar char="•"/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don’t care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𝟏𝟐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𝟏𝟑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300000"/>
                  </a:lnSpc>
                  <a:buFont typeface="Arial" charset="0"/>
                  <a:buChar char="•"/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only care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300000"/>
                  </a:lnSpc>
                  <a:buFont typeface="Arial" charset="0"/>
                  <a:buChar char="•"/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Any utility that implies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consistent with these preferences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76400"/>
                <a:ext cx="8305800" cy="4708981"/>
              </a:xfrm>
              <a:prstGeom prst="rect">
                <a:avLst/>
              </a:prstGeom>
              <a:blipFill rotWithShape="0">
                <a:blip r:embed="rId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0433086">
                <a:off x="5849238" y="1751943"/>
                <a:ext cx="2182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 you prefer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𝒚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than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𝒙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3086">
                <a:off x="5849238" y="1751943"/>
                <a:ext cx="218263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77" t="-409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0433086">
                <a:off x="6640687" y="2469321"/>
                <a:ext cx="2321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How much </a:t>
                </a:r>
                <a:r>
                  <a:rPr lang="en-US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 do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you prefer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𝒚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than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𝒙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3086">
                <a:off x="6640687" y="2469321"/>
                <a:ext cx="2321420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951" t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990600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utility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1676400"/>
                <a:ext cx="2844304" cy="419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76400"/>
                <a:ext cx="2844304" cy="419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4100" y="2403157"/>
                <a:ext cx="449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𝒙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=16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9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403157"/>
                <a:ext cx="449580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4100" y="2971800"/>
                <a:ext cx="449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𝒚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=13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13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971800"/>
                <a:ext cx="4495800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2439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295400" y="3581400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each utility function ranks the bundles?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75" y="4300694"/>
                <a:ext cx="1761251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5" y="4300694"/>
                <a:ext cx="1761251" cy="4091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04517" y="6136127"/>
                <a:ext cx="907877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17" y="6136127"/>
                <a:ext cx="90787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 rot="20255642">
            <a:off x="5268885" y="5372265"/>
            <a:ext cx="9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ranking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1676400"/>
                <a:ext cx="3166572" cy="49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1/3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/3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76400"/>
                <a:ext cx="3166572" cy="4940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675" y="4855973"/>
                <a:ext cx="1764906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=13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5" y="4855973"/>
                <a:ext cx="1764906" cy="4091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11107" y="4300694"/>
                <a:ext cx="5408147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16, 9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16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1/3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9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1/3</m:t>
                          </m:r>
                        </m:sup>
                      </m:sSup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3.5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107" y="4300694"/>
                <a:ext cx="5408147" cy="4150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1107" y="4855973"/>
                <a:ext cx="5780493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13, 13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13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1/3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13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1/3</m:t>
                          </m:r>
                        </m:sup>
                      </m:sSup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5.5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107" y="4855973"/>
                <a:ext cx="5780493" cy="41505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6675" y="5562600"/>
                <a:ext cx="2251835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&gt;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5" y="5562600"/>
                <a:ext cx="2251835" cy="4091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10672" y="5562600"/>
                <a:ext cx="2258952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&gt;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72" y="5562600"/>
                <a:ext cx="2258952" cy="4091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78514" y="6136127"/>
                <a:ext cx="907877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14" y="6136127"/>
                <a:ext cx="90787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77000" y="5562600"/>
            <a:ext cx="23241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Both utility functions represent the same preference relation!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9" grpId="0"/>
      <p:bldP spid="25" grpId="0"/>
      <p:bldP spid="26" grpId="0"/>
      <p:bldP spid="27" grpId="0"/>
      <p:bldP spid="28" grpId="0"/>
      <p:bldP spid="29" grpId="0"/>
      <p:bldP spid="30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Utility and Indifference Curves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990600"/>
            <a:ext cx="6096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indifference curve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consists of all bundles that correspond to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same utility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level!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8226" y="2114490"/>
                <a:ext cx="2047547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6" y="2114490"/>
                <a:ext cx="204754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0" descr="Fig03_01_step0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9" b="51567"/>
          <a:stretch/>
        </p:blipFill>
        <p:spPr bwMode="auto">
          <a:xfrm>
            <a:off x="1752600" y="3087168"/>
            <a:ext cx="3124200" cy="31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 rot="20877675">
            <a:off x="2750366" y="3004943"/>
            <a:ext cx="189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Indifference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Curve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2673" y="4572000"/>
            <a:ext cx="7327" cy="12192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41257" y="3718616"/>
            <a:ext cx="7327" cy="207258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1961" y="4785360"/>
            <a:ext cx="7327" cy="1005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642000" y="3234544"/>
            <a:ext cx="7327" cy="1005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142744" y="4572000"/>
            <a:ext cx="1667256" cy="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42744" y="4800601"/>
            <a:ext cx="2066544" cy="3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64673" y="4828401"/>
                <a:ext cx="2324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73" y="4828401"/>
                <a:ext cx="23243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684" r="-3157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17966" y="2974165"/>
                <a:ext cx="142026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𝒄</m:t>
                      </m:r>
                      <m:r>
                        <a:rPr lang="en-US" sz="2600" b="1" i="1" smtClean="0">
                          <a:latin typeface="Cambria Math" charset="0"/>
                        </a:rPr>
                        <m:t> ~ </m:t>
                      </m:r>
                      <m:r>
                        <a:rPr lang="en-US" sz="26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66" y="2974165"/>
                <a:ext cx="142026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53000" y="4195977"/>
                <a:ext cx="375019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𝒄</m:t>
                          </m:r>
                        </m:e>
                      </m:d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𝒆</m:t>
                          </m:r>
                        </m:e>
                      </m:d>
                      <m:r>
                        <a:rPr lang="en-US" sz="26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195977"/>
                <a:ext cx="3750194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0877675">
                <a:off x="7110306" y="2170115"/>
                <a:ext cx="1272956" cy="85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 Indifference Curve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𝑼</m:t>
                        </m:r>
                      </m:e>
                    </m:acc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7675">
                <a:off x="7110306" y="2170115"/>
                <a:ext cx="1272956" cy="852798"/>
              </a:xfrm>
              <a:prstGeom prst="rect">
                <a:avLst/>
              </a:prstGeom>
              <a:blipFill rotWithShape="0">
                <a:blip r:embed="rId9"/>
                <a:stretch>
                  <a:fillRect r="-170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6620836" y="3564529"/>
            <a:ext cx="410904" cy="550271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800" y="35814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7600" y="4396032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00468" y="4648201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6" grpId="0"/>
      <p:bldP spid="17" grpId="0"/>
      <p:bldP spid="18" grpId="0"/>
      <p:bldP spid="3" grpId="0" animBg="1"/>
      <p:bldP spid="19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Marginal Rate of Substitution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7162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maximum amount of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one good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that a consumer will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obtain one more unit of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another good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1207"/>
            <a:ext cx="457200" cy="457200"/>
          </a:xfrm>
          <a:prstGeom prst="rect">
            <a:avLst/>
          </a:prstGeom>
        </p:spPr>
      </p:pic>
      <p:pic>
        <p:nvPicPr>
          <p:cNvPr id="29" name="Picture 9" descr="Fig03_04_step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4446588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17949" y="4013615"/>
                <a:ext cx="2293797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𝑴𝑹𝑺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the </a:t>
                </a:r>
                <a:r>
                  <a:rPr lang="en-US" b="1" i="1" u="sng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a particular point on the indifference curve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9" y="4013615"/>
                <a:ext cx="2293797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1596" t="-3289" r="-21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2773" y="4949031"/>
                <a:ext cx="553805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73" y="4949031"/>
                <a:ext cx="553805" cy="265970"/>
              </a:xfrm>
              <a:prstGeom prst="rect">
                <a:avLst/>
              </a:prstGeom>
              <a:blipFill rotWithShape="0">
                <a:blip r:embed="rId6"/>
                <a:stretch>
                  <a:fillRect l="-7778" r="-4444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31070" y="5597760"/>
                <a:ext cx="5586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70" y="5597760"/>
                <a:ext cx="558678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769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58178" y="5943600"/>
                <a:ext cx="565539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78" y="5943600"/>
                <a:ext cx="565539" cy="266227"/>
              </a:xfrm>
              <a:prstGeom prst="rect">
                <a:avLst/>
              </a:prstGeom>
              <a:blipFill rotWithShape="0">
                <a:blip r:embed="rId8"/>
                <a:stretch>
                  <a:fillRect l="-7527" r="-215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00200" y="2590800"/>
                <a:ext cx="40411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90800"/>
                <a:ext cx="4041106" cy="8298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8800" y="2590800"/>
                <a:ext cx="1094209" cy="814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90800"/>
                <a:ext cx="1094209" cy="8145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029200" y="2424871"/>
            <a:ext cx="553282" cy="10803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83599" y="2424871"/>
            <a:ext cx="953107" cy="10803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5000" y="2035552"/>
            <a:ext cx="1432694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Formula!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636279">
                <a:off x="192662" y="2113051"/>
                <a:ext cx="216824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by one unit?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6279">
                <a:off x="192662" y="2113051"/>
                <a:ext cx="216824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r="-3403" b="-5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800600" y="3810253"/>
            <a:ext cx="2542759" cy="2317078"/>
            <a:chOff x="5181600" y="3810253"/>
            <a:chExt cx="2542759" cy="2317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551162" y="4534309"/>
                  <a:ext cx="1803634" cy="6380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num>
                          <m:den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162" y="4534309"/>
                  <a:ext cx="1803634" cy="6380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5181600" y="3810253"/>
              <a:ext cx="2542759" cy="40011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 Utilities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51162" y="5489271"/>
                  <a:ext cx="1803634" cy="6380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num>
                          <m:den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162" y="5489271"/>
                  <a:ext cx="1803634" cy="6380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1072657">
                <a:off x="6794591" y="3818170"/>
                <a:ext cx="2184219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by one unit?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2657">
                <a:off x="6794591" y="3818170"/>
                <a:ext cx="2184219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l="-2320" b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Consider the following Cobb-Douglas utility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function: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9270" y="1676400"/>
                <a:ext cx="2529346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70" y="1676400"/>
                <a:ext cx="2529346" cy="415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324100" y="2362200"/>
            <a:ext cx="449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MRS?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7537" y="3048000"/>
                <a:ext cx="1874296" cy="814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7" y="3048000"/>
                <a:ext cx="1874296" cy="814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7537" y="4390894"/>
                <a:ext cx="2344231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7" y="4390894"/>
                <a:ext cx="2344231" cy="843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10081" y="4337607"/>
                <a:ext cx="1336071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81" y="4337607"/>
                <a:ext cx="1336071" cy="885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81681" y="4354352"/>
                <a:ext cx="1895519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𝑎𝑈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81" y="4354352"/>
                <a:ext cx="1895519" cy="8438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25539" y="3968305"/>
                <a:ext cx="107526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539" y="3968305"/>
                <a:ext cx="107526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170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17258" y="4565129"/>
                <a:ext cx="1653466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58" y="4565129"/>
                <a:ext cx="1653466" cy="4159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7537" y="5677639"/>
                <a:ext cx="2351926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7" y="5677639"/>
                <a:ext cx="2351926" cy="8438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17258" y="5842235"/>
                <a:ext cx="1646220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58" y="5842235"/>
                <a:ext cx="1646220" cy="41594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10081" y="5656607"/>
                <a:ext cx="1402563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81" y="5656607"/>
                <a:ext cx="1402563" cy="88594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1681" y="5709315"/>
                <a:ext cx="1889107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81" y="5709315"/>
                <a:ext cx="1889107" cy="8438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410200" y="4371907"/>
            <a:ext cx="735952" cy="4409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41" name="Rectangle 40"/>
          <p:cNvSpPr/>
          <p:nvPr/>
        </p:nvSpPr>
        <p:spPr>
          <a:xfrm>
            <a:off x="5410200" y="5670203"/>
            <a:ext cx="802444" cy="440988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39852" y="5269468"/>
                <a:ext cx="1060948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52" y="5269468"/>
                <a:ext cx="1060948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l="-22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656975" y="3048000"/>
                <a:ext cx="2694199" cy="84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75" y="3048000"/>
                <a:ext cx="2694199" cy="84394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5706280" y="3063938"/>
            <a:ext cx="1380320" cy="784954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24079" y="3073167"/>
                <a:ext cx="1610121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79" y="3073167"/>
                <a:ext cx="1610121" cy="75270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urved Connector 2"/>
          <p:cNvCxnSpPr>
            <a:stCxn id="27" idx="1"/>
            <a:endCxn id="25" idx="1"/>
          </p:cNvCxnSpPr>
          <p:nvPr/>
        </p:nvCxnSpPr>
        <p:spPr>
          <a:xfrm rot="10800000">
            <a:off x="827537" y="3455291"/>
            <a:ext cx="12700" cy="1357546"/>
          </a:xfrm>
          <a:prstGeom prst="curvedConnector3">
            <a:avLst>
              <a:gd name="adj1" fmla="val 345517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4" idx="1"/>
            <a:endCxn id="25" idx="1"/>
          </p:cNvCxnSpPr>
          <p:nvPr/>
        </p:nvCxnSpPr>
        <p:spPr>
          <a:xfrm rot="10800000">
            <a:off x="827537" y="3455292"/>
            <a:ext cx="12700" cy="2644291"/>
          </a:xfrm>
          <a:prstGeom prst="curvedConnector3">
            <a:avLst>
              <a:gd name="adj1" fmla="val 486207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9" grpId="0"/>
      <p:bldP spid="40" grpId="0" animBg="1"/>
      <p:bldP spid="41" grpId="0" animBg="1"/>
      <p:bldP spid="42" grpId="0"/>
      <p:bldP spid="44" grpId="0"/>
      <p:bldP spid="46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9" descr="Fig03_04_step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3352800"/>
            <a:ext cx="4446588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Diminishing MRS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990600"/>
                <a:ext cx="8001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Indifference curve of Cobb-Douglas with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𝑎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</a:rPr>
                      <m:t>𝑏</m:t>
                    </m:r>
                    <m:r>
                      <a:rPr lang="en-US" sz="2600" b="0" i="1" smtClean="0">
                        <a:latin typeface="Cambria Math" charset="0"/>
                      </a:rPr>
                      <m:t>=0.5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90600"/>
                <a:ext cx="8001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1758" y="2085841"/>
                <a:ext cx="2450927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=4=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</a:rPr>
                            <m:t>0.5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58" y="2085841"/>
                <a:ext cx="2450927" cy="412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20011" y="1992385"/>
                <a:ext cx="2867836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011" y="1992385"/>
                <a:ext cx="2867836" cy="7527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15611" y="1917884"/>
                <a:ext cx="1065996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11" y="1917884"/>
                <a:ext cx="1065996" cy="7527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5349106" y="2743200"/>
            <a:ext cx="1432694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Previous example!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6400" y="1828800"/>
            <a:ext cx="1143000" cy="90688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10400" y="1828800"/>
            <a:ext cx="762000" cy="90688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086599" y="2907268"/>
                <a:ext cx="76200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2907268"/>
                <a:ext cx="76200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459792" y="3921443"/>
            <a:ext cx="3161420" cy="171735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13632">
            <a:off x="1791194" y="4759453"/>
            <a:ext cx="19050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MRS gets closer to zero! 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55439" y="5880556"/>
                <a:ext cx="52136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𝟒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39" y="5880556"/>
                <a:ext cx="52136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6977" t="-2857" r="-5814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386584" y="5632704"/>
            <a:ext cx="0" cy="6244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08176" y="4668678"/>
            <a:ext cx="0" cy="158846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2782" y="4668680"/>
            <a:ext cx="801203" cy="1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2783" y="5618684"/>
            <a:ext cx="1753801" cy="1368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81585" y="4533978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7088" y="5480138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273768" y="6248400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5080" y="6248400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5471638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4514789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16442" y="3754335"/>
                <a:ext cx="2686120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=−4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42" y="3754335"/>
                <a:ext cx="2686120" cy="7491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16442" y="4799614"/>
                <a:ext cx="2692725" cy="74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42" y="4799614"/>
                <a:ext cx="2692725" cy="74770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3496505" y="5818381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3648905" y="5970781"/>
            <a:ext cx="0" cy="2863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4497" y="6248400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632784" y="5963938"/>
            <a:ext cx="3016120" cy="2061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1000" y="5788223"/>
            <a:ext cx="268815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316442" y="5848358"/>
                <a:ext cx="3141758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.25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42" y="5848358"/>
                <a:ext cx="3141758" cy="75174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876133" y="2830278"/>
                <a:ext cx="3135510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Intuition</a:t>
                </a: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consumed, the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harder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it is to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replace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33" y="2830278"/>
                <a:ext cx="3135510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 l="-2140" t="-2304" r="-350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55" grpId="0"/>
      <p:bldP spid="56" grpId="0" animBg="1"/>
      <p:bldP spid="57" grpId="0" animBg="1"/>
      <p:bldP spid="58" grpId="0"/>
      <p:bldP spid="59" grpId="0"/>
      <p:bldP spid="28" grpId="0" animBg="1"/>
      <p:bldP spid="39" grpId="0" animBg="1"/>
      <p:bldP spid="40" grpId="0" animBg="1"/>
      <p:bldP spid="42" grpId="0"/>
      <p:bldP spid="44" grpId="0"/>
      <p:bldP spid="45" grpId="0"/>
      <p:bldP spid="46" grpId="0" animBg="1"/>
      <p:bldP spid="47" grpId="0"/>
      <p:bldP spid="61" grpId="0"/>
      <p:bldP spid="62" grpId="0" animBg="1"/>
      <p:bldP spid="64" grpId="0" animBg="1"/>
      <p:bldP spid="66" grpId="0"/>
      <p:bldP spid="67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Shape of Indifference Curves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curvature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an indifference curve shows how readily a consumer can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one good for another!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0736" y="2211133"/>
                <a:ext cx="2231390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Perfect Substitutes</a:t>
                </a:r>
              </a:p>
              <a:p>
                <a:pPr algn="ctr"/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6" y="2211133"/>
                <a:ext cx="2231390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093" t="-5172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02476" y="2211133"/>
                <a:ext cx="253904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Perfect Complements</a:t>
                </a:r>
              </a:p>
              <a:p>
                <a:pPr algn="ctr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min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⁡(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76" y="2211133"/>
                <a:ext cx="253904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2644" t="-12931" r="-1202" b="-7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30427" y="2919019"/>
            <a:ext cx="2263594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Goods are consumed in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fixed proportions!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47752" y="2211133"/>
                <a:ext cx="246284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Imperfect Substitutes</a:t>
                </a:r>
              </a:p>
              <a:p>
                <a:pPr algn="ctr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0.5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0.5</m:t>
                        </m:r>
                      </m:sup>
                    </m:sSup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52" y="2211133"/>
                <a:ext cx="246284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l="-1481" t="-5172" r="-14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499406" y="2919019"/>
            <a:ext cx="163158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Between both extremes!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358323">
            <a:off x="7678520" y="1946188"/>
            <a:ext cx="1475718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Typical case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20" descr="Fig03_05_step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9" r="67941"/>
          <a:stretch/>
        </p:blipFill>
        <p:spPr bwMode="auto">
          <a:xfrm>
            <a:off x="432781" y="3640044"/>
            <a:ext cx="2263700" cy="253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89662" y="2924664"/>
            <a:ext cx="235353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indifferent between goods!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20" descr="Fig03_05_step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7" t="9386" r="35125"/>
          <a:stretch/>
        </p:blipFill>
        <p:spPr bwMode="auto">
          <a:xfrm>
            <a:off x="3500303" y="3640044"/>
            <a:ext cx="2193718" cy="261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 rot="18860777">
            <a:off x="3829546" y="4614009"/>
            <a:ext cx="1948279" cy="543736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0" descr="Fig03_05_step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4" t="10940"/>
          <a:stretch/>
        </p:blipFill>
        <p:spPr bwMode="auto">
          <a:xfrm>
            <a:off x="6199082" y="3640044"/>
            <a:ext cx="2360187" cy="25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7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7" grpId="0"/>
      <p:bldP spid="38" grpId="0"/>
      <p:bldP spid="16" grpId="0"/>
      <p:bldP spid="29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MRS for Five Utility Functions</a:t>
            </a:r>
          </a:p>
        </p:txBody>
      </p:sp>
      <p:pic>
        <p:nvPicPr>
          <p:cNvPr id="35" name="Picture 34" descr="tbl03_0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94492" cy="426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6000" y="1524000"/>
            <a:ext cx="1447800" cy="3505200"/>
          </a:xfrm>
          <a:prstGeom prst="rect">
            <a:avLst/>
          </a:prstGeom>
          <a:solidFill>
            <a:srgbClr val="0070C0">
              <a:alpha val="1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Budget Constraint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990600"/>
            <a:ext cx="71627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Bundles of goods that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 be bought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if a consumer’s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entire budget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spent!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1332" y="4243418"/>
                <a:ext cx="2819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Price of good 1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32" y="4243418"/>
                <a:ext cx="28194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r="-1296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332" y="4993957"/>
                <a:ext cx="2819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Price of good 2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32" y="4993957"/>
                <a:ext cx="28194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r="-1296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32" y="3492879"/>
                <a:ext cx="2819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𝒀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Income (budget)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32" y="3492879"/>
                <a:ext cx="2819400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r="-129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9841564">
            <a:off x="146933" y="3022972"/>
            <a:ext cx="1366556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save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and borrow!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5577" y="2209800"/>
                <a:ext cx="2432845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77" y="2209800"/>
                <a:ext cx="243284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3810000"/>
                <a:ext cx="43815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Amount spent on good 1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810000"/>
                <a:ext cx="4381500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r="-111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43400" y="4735861"/>
                <a:ext cx="43815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Amount spent on good 2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35861"/>
                <a:ext cx="438150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1111" r="-111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20563315">
            <a:off x="5811689" y="1898700"/>
            <a:ext cx="2108232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Cannot 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spend more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than the budget!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04800" y="3355211"/>
            <a:ext cx="5334000" cy="2893189"/>
            <a:chOff x="1524000" y="3355211"/>
            <a:chExt cx="5334000" cy="2893189"/>
          </a:xfrm>
        </p:grpSpPr>
        <p:pic>
          <p:nvPicPr>
            <p:cNvPr id="16" name="Picture 6" descr="Fig03_07_step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355211"/>
              <a:ext cx="5334000" cy="2893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1828800" y="38100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79120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2057400"/>
                <a:ext cx="243284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57400"/>
                <a:ext cx="243284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3845" y="1849202"/>
                <a:ext cx="2772939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845" y="1849202"/>
                <a:ext cx="2772939" cy="8165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300784" y="1849202"/>
            <a:ext cx="2286000" cy="8939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89488" y="1005280"/>
            <a:ext cx="2737635" cy="9104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54185" y="1042588"/>
                <a:ext cx="2700932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85" y="1042588"/>
                <a:ext cx="2700932" cy="8165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185" y="2612494"/>
                <a:ext cx="2700932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85" y="2612494"/>
                <a:ext cx="2700932" cy="8165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7" idx="3"/>
            <a:endCxn id="19" idx="1"/>
          </p:cNvCxnSpPr>
          <p:nvPr/>
        </p:nvCxnSpPr>
        <p:spPr>
          <a:xfrm flipV="1">
            <a:off x="5586784" y="1450841"/>
            <a:ext cx="467401" cy="80661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0" idx="1"/>
          </p:cNvCxnSpPr>
          <p:nvPr/>
        </p:nvCxnSpPr>
        <p:spPr>
          <a:xfrm>
            <a:off x="5586784" y="2257455"/>
            <a:ext cx="467401" cy="76329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9488" y="2565526"/>
            <a:ext cx="2737635" cy="9104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6604" y="3019335"/>
                <a:ext cx="20332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On the Line: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Budget constraint with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equality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04" y="3019335"/>
                <a:ext cx="2033216" cy="1200329"/>
              </a:xfrm>
              <a:prstGeom prst="rect">
                <a:avLst/>
              </a:prstGeom>
              <a:blipFill rotWithShape="0">
                <a:blip r:embed="rId8"/>
                <a:stretch>
                  <a:fillRect t="-2538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1947757" y="3475967"/>
            <a:ext cx="1128847" cy="744469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58184" y="4133671"/>
                <a:ext cx="20332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Interior: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Budget constraint with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inequality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84" y="4133671"/>
                <a:ext cx="2033216" cy="1200329"/>
              </a:xfrm>
              <a:prstGeom prst="rect">
                <a:avLst/>
              </a:prstGeom>
              <a:blipFill rotWithShape="0">
                <a:blip r:embed="rId9"/>
                <a:stretch>
                  <a:fillRect t="-2538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35" idx="1"/>
          </p:cNvCxnSpPr>
          <p:nvPr/>
        </p:nvCxnSpPr>
        <p:spPr>
          <a:xfrm flipV="1">
            <a:off x="2813845" y="4733836"/>
            <a:ext cx="2544339" cy="45017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72656" y="4991443"/>
            <a:ext cx="1141189" cy="38513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6" grpId="0" animBg="1"/>
      <p:bldP spid="30" grpId="0"/>
      <p:bldP spid="35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Marginal Rate of Transformation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990600"/>
            <a:ext cx="6629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Trade-off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imposed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by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market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on how the consumer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to trade one good for the other!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590800"/>
                <a:ext cx="1762085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𝑀𝑅𝑇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90800"/>
                <a:ext cx="1762085" cy="8270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9800" y="4769584"/>
                <a:ext cx="2743200" cy="163121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Notice:</a:t>
                </a:r>
              </a:p>
              <a:p>
                <a:pPr marL="165100" indent="-1651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𝑴𝑹𝑺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Trade-off the consumer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wants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do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65100" indent="-1651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𝑴𝑹𝑻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trade-off the consumer is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able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do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769584"/>
                <a:ext cx="2743200" cy="163121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200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2627989"/>
                <a:ext cx="1060675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627989"/>
                <a:ext cx="1060675" cy="7527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95400" y="4038600"/>
            <a:ext cx="656004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Recall the budget constraint: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52800" y="4828848"/>
                <a:ext cx="2472280" cy="908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28848"/>
                <a:ext cx="2472280" cy="908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  <a:endCxn id="6" idx="1"/>
          </p:cNvCxnSpPr>
          <p:nvPr/>
        </p:nvCxnSpPr>
        <p:spPr>
          <a:xfrm rot="10800000">
            <a:off x="1600200" y="3004344"/>
            <a:ext cx="1752600" cy="2278925"/>
          </a:xfrm>
          <a:prstGeom prst="curvedConnector3">
            <a:avLst>
              <a:gd name="adj1" fmla="val 11304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28426" y="2590800"/>
                <a:ext cx="3383427" cy="844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26" y="2590800"/>
                <a:ext cx="3383427" cy="8447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010400" y="2590800"/>
            <a:ext cx="876300" cy="8939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643108">
            <a:off x="7000818" y="1953407"/>
            <a:ext cx="1969077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Slope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of the budget constraint!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2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Constrained Consumer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3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Combining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indifference curve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budget constraint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consumer finds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optimal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bundle of goods that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affordable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4826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1" y="1981200"/>
            <a:ext cx="4267200" cy="107721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Interior Solution:</a:t>
            </a:r>
          </a:p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An optimal bundle that has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positive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quantities of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goods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6744" y="1981200"/>
            <a:ext cx="4267200" cy="107721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Corner Solution: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optimal bundle where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one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the goods is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consumed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3880485"/>
            <a:ext cx="8458200" cy="2748915"/>
            <a:chOff x="381000" y="3880485"/>
            <a:chExt cx="8458200" cy="2748915"/>
          </a:xfrm>
        </p:grpSpPr>
        <p:pic>
          <p:nvPicPr>
            <p:cNvPr id="30" name="Picture 29" descr="tbl03_02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3880485"/>
              <a:ext cx="8458200" cy="274891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81000" y="5515928"/>
              <a:ext cx="8458200" cy="732472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43387" y="3134003"/>
            <a:ext cx="2184771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Indifference curves 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not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hit the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axes!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7958" y="3134003"/>
            <a:ext cx="2184771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Indifference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curves hit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axes!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 of Interior 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2700" y="990600"/>
            <a:ext cx="403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bundle?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9" name="Picture 10" descr="Fig03_07_step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60600"/>
            <a:ext cx="464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6331" y="2171005"/>
                <a:ext cx="3584885" cy="287476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Bundles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𝒈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 affordable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 of the budget constraint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Bundles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𝒅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affordable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the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budget constraint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𝑰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farther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from the origin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𝑰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so bundles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𝑰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preferable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bundle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1" y="2171005"/>
                <a:ext cx="3584885" cy="287476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020" t="-1059" r="-2381" b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806440" y="3860800"/>
            <a:ext cx="304800" cy="304800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3327400"/>
            <a:ext cx="304800" cy="304800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7056" y="3829269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7900" y="43942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68340" y="45974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25310" y="49022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9" idx="4"/>
          </p:cNvCxnSpPr>
          <p:nvPr/>
        </p:nvCxnSpPr>
        <p:spPr>
          <a:xfrm flipV="1">
            <a:off x="6324600" y="3604622"/>
            <a:ext cx="502420" cy="8040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27020" y="3239053"/>
            <a:ext cx="17907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Bundle!</a:t>
            </a:r>
          </a:p>
        </p:txBody>
      </p:sp>
    </p:spTree>
    <p:extLst>
      <p:ext uri="{BB962C8B-B14F-4D97-AF65-F5344CB8AC3E}">
        <p14:creationId xmlns:p14="http://schemas.microsoft.com/office/powerpoint/2010/main" val="4180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Interior Solution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55661" y="1066800"/>
                <a:ext cx="571213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Highest Indifference Curve: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Pick the bundle where the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highest indifference curve touches </a:t>
                </a:r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budget line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algn="ctr"/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or</a:t>
                </a:r>
              </a:p>
              <a:p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Tangency:</a:t>
                </a: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Pick the bundle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where the </a:t>
                </a:r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indifference curve is tangent to the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budget line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algn="ctr"/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or</a:t>
                </a:r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600" b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 Slope: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Pick the bundle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where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𝑀𝑅𝑆</m:t>
                    </m:r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𝑀𝑅𝑇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61" y="1066800"/>
                <a:ext cx="5712139" cy="4093428"/>
              </a:xfrm>
              <a:prstGeom prst="rect">
                <a:avLst/>
              </a:prstGeom>
              <a:blipFill rotWithShape="0">
                <a:blip r:embed="rId3"/>
                <a:stretch>
                  <a:fillRect l="-1919" t="-1341" r="-1706" b="-2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8600" y="1066800"/>
            <a:ext cx="3124200" cy="2270594"/>
            <a:chOff x="228600" y="1066800"/>
            <a:chExt cx="3124200" cy="2270594"/>
          </a:xfrm>
        </p:grpSpPr>
        <p:pic>
          <p:nvPicPr>
            <p:cNvPr id="19" name="Picture 8" descr="Fig03_07_step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066800"/>
              <a:ext cx="3124200" cy="2270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/>
            <p:cNvSpPr/>
            <p:nvPr/>
          </p:nvSpPr>
          <p:spPr>
            <a:xfrm>
              <a:off x="1600200" y="2514600"/>
              <a:ext cx="228600" cy="228600"/>
            </a:xfrm>
            <a:prstGeom prst="ellipse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965995" y="2743200"/>
            <a:ext cx="634205" cy="107145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9734" y="3904759"/>
                <a:ext cx="2084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𝐼𝐶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𝐵𝐿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4" y="3904759"/>
                <a:ext cx="208486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07" t="-146667" r="-1458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0158" y="4756544"/>
                <a:ext cx="1324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𝑀𝑅𝑆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" y="4756544"/>
                <a:ext cx="13240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87" r="-32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2000" y="5608328"/>
                <a:ext cx="131125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08328"/>
                <a:ext cx="1311256" cy="5638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1283097" y="4251708"/>
            <a:ext cx="304800" cy="475405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283097" y="5124238"/>
            <a:ext cx="304800" cy="475405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29200" y="5410200"/>
                <a:ext cx="1246559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1246559" cy="8165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6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4" grpId="0"/>
      <p:bldP spid="7" grpId="0" animBg="1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Interior Solution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Using Calculus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9725" y="990600"/>
            <a:ext cx="59245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Consumers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their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utility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subject to their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budget constraint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457200" cy="4572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3400" y="2399399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Write the Lagrangian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91783" y="2477791"/>
                <a:ext cx="3969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3" y="2477791"/>
                <a:ext cx="396961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75" r="-199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572000" y="2876029"/>
            <a:ext cx="1093325" cy="737598"/>
            <a:chOff x="2060624" y="2057405"/>
            <a:chExt cx="8638434" cy="1661811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6252768" y="-1474683"/>
              <a:ext cx="344317" cy="740849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60624" y="2401716"/>
              <a:ext cx="8638434" cy="131750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Utility Function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256" y="2876028"/>
            <a:ext cx="1740544" cy="737598"/>
            <a:chOff x="2720673" y="2057404"/>
            <a:chExt cx="9027981" cy="1661812"/>
          </a:xfrm>
        </p:grpSpPr>
        <p:sp>
          <p:nvSpPr>
            <p:cNvPr id="47" name="Right Brace 46"/>
            <p:cNvSpPr/>
            <p:nvPr/>
          </p:nvSpPr>
          <p:spPr>
            <a:xfrm rot="5400000">
              <a:off x="7062504" y="-2284427"/>
              <a:ext cx="344311" cy="902797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0218" y="2401715"/>
              <a:ext cx="8638436" cy="1317501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Budget Constraint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936841" y="1973991"/>
            <a:ext cx="249827" cy="50380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24691" y="1708626"/>
            <a:ext cx="2055234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Lagrangian Multiplier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3733800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Maximization Problem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03358" y="3780317"/>
                <a:ext cx="4630627" cy="439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58" y="3780317"/>
                <a:ext cx="4630627" cy="439223"/>
              </a:xfrm>
              <a:prstGeom prst="rect">
                <a:avLst/>
              </a:prstGeom>
              <a:blipFill rotWithShape="0">
                <a:blip r:embed="rId5"/>
                <a:stretch>
                  <a:fillRect l="-263" r="-144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33400" y="5129775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First-Order Conditions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5129775"/>
                <a:ext cx="943785" cy="637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29775"/>
                <a:ext cx="943785" cy="6370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05836" y="5129775"/>
                <a:ext cx="949747" cy="637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36" y="5129775"/>
                <a:ext cx="949747" cy="6370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of Utility Maximization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799" y="990600"/>
            <a:ext cx="62484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Calculating the First-Order Conditions: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33590" y="1676400"/>
                <a:ext cx="4770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90" y="1676400"/>
                <a:ext cx="47701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95" r="-166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3400" y="2515751"/>
                <a:ext cx="1128962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5751"/>
                <a:ext cx="1128962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67229" y="2515751"/>
                <a:ext cx="3285771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29" y="2515751"/>
                <a:ext cx="3285771" cy="7657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97743" y="3286497"/>
            <a:ext cx="1307457" cy="523503"/>
            <a:chOff x="2540336" y="2057402"/>
            <a:chExt cx="8638434" cy="117945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20047" y="2510727"/>
                <a:ext cx="1425134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47" y="2510727"/>
                <a:ext cx="1425134" cy="7536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5351373" y="2514601"/>
            <a:ext cx="11256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3400" y="3963551"/>
                <a:ext cx="1136080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3551"/>
                <a:ext cx="1136080" cy="7645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67229" y="3965183"/>
                <a:ext cx="3285771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29" y="3965183"/>
                <a:ext cx="3285771" cy="765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197743" y="4810497"/>
            <a:ext cx="1307457" cy="523503"/>
            <a:chOff x="2540336" y="2057402"/>
            <a:chExt cx="8638434" cy="1179455"/>
          </a:xfrm>
        </p:grpSpPr>
        <p:sp>
          <p:nvSpPr>
            <p:cNvPr id="62" name="Right Brace 61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20047" y="3968969"/>
                <a:ext cx="1425134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47" y="3968969"/>
                <a:ext cx="1425134" cy="7536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351373" y="3975263"/>
            <a:ext cx="11256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751284" y="2515751"/>
            <a:ext cx="1682240" cy="2294746"/>
            <a:chOff x="6477000" y="2515751"/>
            <a:chExt cx="1682240" cy="2224295"/>
          </a:xfrm>
        </p:grpSpPr>
        <p:sp>
          <p:nvSpPr>
            <p:cNvPr id="67" name="Right Brace 66"/>
            <p:cNvSpPr/>
            <p:nvPr/>
          </p:nvSpPr>
          <p:spPr>
            <a:xfrm>
              <a:off x="6477000" y="2515751"/>
              <a:ext cx="304800" cy="222429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010400" y="3276600"/>
                  <a:ext cx="1148840" cy="73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3276600"/>
                  <a:ext cx="1148840" cy="73053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Box 68"/>
          <p:cNvSpPr txBox="1"/>
          <p:nvPr/>
        </p:nvSpPr>
        <p:spPr>
          <a:xfrm rot="19946195">
            <a:off x="7221533" y="2163260"/>
            <a:ext cx="175351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Slope Rule!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94210" y="3276600"/>
            <a:ext cx="1326754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69480" y="5667920"/>
                <a:ext cx="3226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80" y="5667920"/>
                <a:ext cx="322626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45" r="-15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98590" y="5653622"/>
                <a:ext cx="2690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90" y="5653622"/>
                <a:ext cx="269028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134" r="-22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5334000" y="5569165"/>
            <a:ext cx="2254878" cy="63149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 rot="19946195">
            <a:off x="7443157" y="5172113"/>
            <a:ext cx="1654458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Budget Constraint!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57" grpId="0" animBg="1"/>
      <p:bldP spid="60" grpId="0"/>
      <p:bldP spid="64" grpId="0"/>
      <p:bldP spid="65" grpId="0" animBg="1"/>
      <p:bldP spid="69" grpId="0"/>
      <p:bldP spid="70" grpId="0" animBg="1"/>
      <p:bldP spid="73" grpId="0"/>
      <p:bldP spid="74" grpId="0"/>
      <p:bldP spid="75" grpId="0" animBg="1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Consider the following Cobb-Douglas utility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function: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9270" y="1676400"/>
                <a:ext cx="2529346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70" y="1676400"/>
                <a:ext cx="2529346" cy="415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885950" y="2362200"/>
            <a:ext cx="53721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optimal bundle of goods?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7752" y="3169468"/>
                <a:ext cx="16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3169468"/>
                <a:ext cx="16879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66" r="-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7752" y="3913715"/>
                <a:ext cx="858697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3913715"/>
                <a:ext cx="858697" cy="565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7752" y="4998268"/>
                <a:ext cx="1632113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4998268"/>
                <a:ext cx="1632113" cy="584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7752" y="5912668"/>
                <a:ext cx="1637435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5912668"/>
                <a:ext cx="1637435" cy="584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49865" y="5146385"/>
                <a:ext cx="1153393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65" y="5146385"/>
                <a:ext cx="1153393" cy="287964"/>
              </a:xfrm>
              <a:prstGeom prst="rect">
                <a:avLst/>
              </a:prstGeom>
              <a:blipFill rotWithShape="0">
                <a:blip r:embed="rId8"/>
                <a:stretch>
                  <a:fillRect l="-1053" r="-1053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05200" y="4969158"/>
                <a:ext cx="927369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969158"/>
                <a:ext cx="927369" cy="613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10001" y="4572000"/>
                <a:ext cx="7620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4572000"/>
                <a:ext cx="7620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6400" r="-32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3912248" y="4907669"/>
            <a:ext cx="520321" cy="4409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52425" y="5006543"/>
                <a:ext cx="1314975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𝑎𝑈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5" y="5006543"/>
                <a:ext cx="1314975" cy="5841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49865" y="6060786"/>
                <a:ext cx="1149610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65" y="6060786"/>
                <a:ext cx="1149610" cy="287964"/>
              </a:xfrm>
              <a:prstGeom prst="rect">
                <a:avLst/>
              </a:prstGeom>
              <a:blipFill rotWithShape="0">
                <a:blip r:embed="rId12"/>
                <a:stretch>
                  <a:fillRect l="-1058" r="-1058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05200" y="5903632"/>
                <a:ext cx="927369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903632"/>
                <a:ext cx="927369" cy="61330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810001" y="5559623"/>
                <a:ext cx="7620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5559623"/>
                <a:ext cx="7620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l="-6400" r="-320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912248" y="5855823"/>
            <a:ext cx="520321" cy="4409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52425" y="5912668"/>
                <a:ext cx="1314975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5" y="5912668"/>
                <a:ext cx="1314975" cy="5841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>
            <a:stCxn id="37" idx="1"/>
            <a:endCxn id="33" idx="1"/>
          </p:cNvCxnSpPr>
          <p:nvPr/>
        </p:nvCxnSpPr>
        <p:spPr>
          <a:xfrm rot="10800000">
            <a:off x="717752" y="4196326"/>
            <a:ext cx="12700" cy="1094043"/>
          </a:xfrm>
          <a:prstGeom prst="curvedConnector3">
            <a:avLst>
              <a:gd name="adj1" fmla="val 3455173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8" idx="1"/>
            <a:endCxn id="33" idx="1"/>
          </p:cNvCxnSpPr>
          <p:nvPr/>
        </p:nvCxnSpPr>
        <p:spPr>
          <a:xfrm rot="10800000">
            <a:off x="717752" y="4196326"/>
            <a:ext cx="12700" cy="2008443"/>
          </a:xfrm>
          <a:prstGeom prst="curvedConnector3">
            <a:avLst>
              <a:gd name="adj1" fmla="val 4365512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612174" y="3903119"/>
                <a:ext cx="341702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𝑎𝑈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𝑏𝑈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74" y="3903119"/>
                <a:ext cx="3417026" cy="5841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48738" y="3913715"/>
                <a:ext cx="1593128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38" y="3913715"/>
                <a:ext cx="1593128" cy="57259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82073" y="3958037"/>
                <a:ext cx="1553181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73" y="3958037"/>
                <a:ext cx="1553181" cy="52104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4800600" y="4953000"/>
            <a:ext cx="1092105" cy="63326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00600" y="5883676"/>
            <a:ext cx="1092105" cy="63326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42468" y="3903119"/>
            <a:ext cx="1192786" cy="63512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63"/>
          <p:cNvCxnSpPr>
            <a:stCxn id="33" idx="1"/>
            <a:endCxn id="31" idx="1"/>
          </p:cNvCxnSpPr>
          <p:nvPr/>
        </p:nvCxnSpPr>
        <p:spPr>
          <a:xfrm rot="10800000">
            <a:off x="717752" y="3307969"/>
            <a:ext cx="12700" cy="888357"/>
          </a:xfrm>
          <a:prstGeom prst="curvedConnector3">
            <a:avLst>
              <a:gd name="adj1" fmla="val 3620685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20245" y="3082220"/>
                <a:ext cx="1923155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245" y="3082220"/>
                <a:ext cx="1923155" cy="52104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43400" y="3105512"/>
                <a:ext cx="13356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105512"/>
                <a:ext cx="1335686" cy="52591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61808" y="3105512"/>
                <a:ext cx="1964576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08" y="3105512"/>
                <a:ext cx="1964576" cy="57259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5987468" y="3090253"/>
            <a:ext cx="1708731" cy="635127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69" idx="3"/>
            <a:endCxn id="60" idx="3"/>
          </p:cNvCxnSpPr>
          <p:nvPr/>
        </p:nvCxnSpPr>
        <p:spPr>
          <a:xfrm>
            <a:off x="7696199" y="3407817"/>
            <a:ext cx="539055" cy="810740"/>
          </a:xfrm>
          <a:prstGeom prst="curvedConnector3">
            <a:avLst>
              <a:gd name="adj1" fmla="val 171654"/>
            </a:avLst>
          </a:prstGeom>
          <a:ln w="38100">
            <a:solidFill>
              <a:srgbClr val="00B05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Down Arrow 70"/>
          <p:cNvSpPr/>
          <p:nvPr/>
        </p:nvSpPr>
        <p:spPr>
          <a:xfrm>
            <a:off x="7543799" y="4731455"/>
            <a:ext cx="304800" cy="475405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888061" y="5330222"/>
                <a:ext cx="1615506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61" y="5330222"/>
                <a:ext cx="1615506" cy="56521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6888061" y="5308637"/>
            <a:ext cx="1708731" cy="635127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7" grpId="0"/>
      <p:bldP spid="38" grpId="0"/>
      <p:bldP spid="43" grpId="0"/>
      <p:bldP spid="47" grpId="0"/>
      <p:bldP spid="48" grpId="0"/>
      <p:bldP spid="49" grpId="0" animBg="1"/>
      <p:bldP spid="50" grpId="0"/>
      <p:bldP spid="51" grpId="0"/>
      <p:bldP spid="52" grpId="0"/>
      <p:bldP spid="53" grpId="0"/>
      <p:bldP spid="54" grpId="0" animBg="1"/>
      <p:bldP spid="55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5" grpId="0"/>
      <p:bldP spid="67" grpId="0"/>
      <p:bldP spid="68" grpId="0"/>
      <p:bldP spid="69" grpId="0" animBg="1"/>
      <p:bldP spid="71" grpId="0" animBg="1"/>
      <p:bldP spid="72" grpId="0"/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Consider the following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specification: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87668" y="1676400"/>
                <a:ext cx="2529347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68" y="1676400"/>
                <a:ext cx="2529347" cy="415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52500" y="2362200"/>
            <a:ext cx="7239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share of income devoted to each good?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48200" y="1687700"/>
                <a:ext cx="115833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0.4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87700"/>
                <a:ext cx="115833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45116" y="1687700"/>
                <a:ext cx="115108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𝑏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16" y="1687700"/>
                <a:ext cx="115108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2857" y="3127951"/>
                <a:ext cx="1464760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7" y="3127951"/>
                <a:ext cx="1464760" cy="6827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2857" y="4511922"/>
                <a:ext cx="1485471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7" y="4511922"/>
                <a:ext cx="1485471" cy="6827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118328" y="3061073"/>
                <a:ext cx="2294924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den>
                      </m:f>
                      <m:d>
                        <m:d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28" y="3061073"/>
                <a:ext cx="2294924" cy="8165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18328" y="4445044"/>
                <a:ext cx="2305310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den>
                      </m:f>
                      <m:d>
                        <m:d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28" y="4445044"/>
                <a:ext cx="2305310" cy="8270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23638" y="3114364"/>
                <a:ext cx="1211678" cy="6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38" y="3114364"/>
                <a:ext cx="1211678" cy="6920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23638" y="4470083"/>
                <a:ext cx="1211678" cy="76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38" y="4470083"/>
                <a:ext cx="1211678" cy="76642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635316" y="3048000"/>
                <a:ext cx="2577244" cy="758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0.4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0.4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16" y="3048000"/>
                <a:ext cx="2577244" cy="7584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635316" y="4478098"/>
                <a:ext cx="2577244" cy="758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0.4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16" y="4478098"/>
                <a:ext cx="2577244" cy="7584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013853" y="5660494"/>
                <a:ext cx="2329547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53" y="5660494"/>
                <a:ext cx="2329547" cy="81650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75264" y="5660494"/>
                <a:ext cx="2339936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64" y="5660494"/>
                <a:ext cx="2339936" cy="8270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 rot="20096900">
            <a:off x="242296" y="5363852"/>
            <a:ext cx="1654458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the previous example:</a:t>
            </a:r>
            <a:endParaRPr lang="en-US" sz="2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46414" y="3124200"/>
            <a:ext cx="659386" cy="63512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646414" y="4535733"/>
            <a:ext cx="659386" cy="63512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 rot="19642943">
            <a:off x="588628" y="1454706"/>
            <a:ext cx="1547333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Cobb-Douglas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 of Corner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Perfect Substitutes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Utility Function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8784" y="1733490"/>
                <a:ext cx="285661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84" y="1733490"/>
                <a:ext cx="285661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fig03_09_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329" y="2856530"/>
            <a:ext cx="4091071" cy="3391870"/>
          </a:xfrm>
          <a:prstGeom prst="rect">
            <a:avLst/>
          </a:prstGeom>
        </p:spPr>
      </p:pic>
      <p:pic>
        <p:nvPicPr>
          <p:cNvPr id="17" name="Picture 16" descr="fig03_09_B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29" y="2856530"/>
            <a:ext cx="4091071" cy="3391870"/>
          </a:xfrm>
          <a:prstGeom prst="rect">
            <a:avLst/>
          </a:prstGeom>
        </p:spPr>
      </p:pic>
      <p:pic>
        <p:nvPicPr>
          <p:cNvPr id="18" name="Picture 17" descr="fig03_09_C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329" y="2856530"/>
            <a:ext cx="4091071" cy="3391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513" y="2456420"/>
                <a:ext cx="1874295" cy="814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3" y="2456420"/>
                <a:ext cx="1874295" cy="8145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7880" y="1733490"/>
                <a:ext cx="11787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80" y="1733490"/>
                <a:ext cx="117872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513" y="4105753"/>
                <a:ext cx="1863972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𝑀𝑅𝑇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3" y="4105753"/>
                <a:ext cx="1863972" cy="7527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20131098">
            <a:off x="221675" y="1708122"/>
            <a:ext cx="1310936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Slope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indifference curves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0131098">
            <a:off x="221675" y="3442974"/>
            <a:ext cx="1310936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Slope of budget line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86907" y="5334000"/>
                <a:ext cx="2366093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2.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Budget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line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flatter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than i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ndifference curve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𝑴𝑹𝑺</m:t>
                      </m:r>
                      <m:r>
                        <a:rPr lang="en-US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1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𝑴𝑹𝑻</m:t>
                      </m:r>
                      <m:r>
                        <a:rPr lang="en-US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907" y="5334000"/>
                <a:ext cx="2366093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1285" t="-3311" r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5334000"/>
                <a:ext cx="2133600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1.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Cannot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apply the </a:t>
                </a:r>
                <a:r>
                  <a:rPr lang="en-US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Same </a:t>
                </a:r>
                <a:r>
                  <a:rPr lang="en-US" u="sng" dirty="0">
                    <a:latin typeface="Times New Roman" charset="0"/>
                    <a:ea typeface="Times New Roman" charset="0"/>
                    <a:cs typeface="Times New Roman" charset="0"/>
                  </a:rPr>
                  <a:t>Slope </a:t>
                </a:r>
                <a:r>
                  <a:rPr lang="en-US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Rule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𝑴𝑹𝑺</m:t>
                      </m:r>
                      <m:r>
                        <a:rPr lang="en-US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𝑴𝑹𝑻</m:t>
                      </m:r>
                    </m:oMath>
                  </m:oMathPara>
                </a14:m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2133600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t="-331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7717536" y="5715000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885702" y="4779398"/>
            <a:ext cx="323850" cy="92667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4202" y="4410066"/>
            <a:ext cx="17907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Bundle!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32878" y="3815656"/>
                <a:ext cx="7533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878" y="3815656"/>
                <a:ext cx="753348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6452" r="-5645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1155" y="2432417"/>
                <a:ext cx="2366093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Lesson: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𝑴𝑹𝑺</m:t>
                    </m:r>
                    <m:r>
                      <a:rPr lang="en-US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𝑴𝑹𝑻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then the optimal bundle is a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corner solution</a:t>
                </a:r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55" y="2432417"/>
                <a:ext cx="2366093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258" t="-2538" r="-232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49713" y="2456420"/>
                <a:ext cx="1788887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3" y="2456420"/>
                <a:ext cx="1788887" cy="7491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0" y="4238640"/>
                <a:ext cx="198188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&gt;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−1=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𝑀𝑅𝑆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38640"/>
                <a:ext cx="1981888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 animBg="1"/>
      <p:bldP spid="20" grpId="0" animBg="1"/>
      <p:bldP spid="21" grpId="0" animBg="1"/>
      <p:bldP spid="23" grpId="0"/>
      <p:bldP spid="24" grpId="0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Model of Consumer Behavior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066800"/>
            <a:ext cx="3352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Premises of the Model: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00065"/>
              </p:ext>
            </p:extLst>
          </p:nvPr>
        </p:nvGraphicFramePr>
        <p:xfrm>
          <a:off x="685799" y="1870709"/>
          <a:ext cx="7924801" cy="43014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1"/>
                <a:gridCol w="1981200"/>
                <a:gridCol w="5486400"/>
              </a:tblGrid>
              <a:tr h="14477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Preferences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Individual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preferences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determine the amount of pleasure people derive from the goods and services they consume.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059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Budget Constraints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Consumers face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budget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constraints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or limits, on their choices.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77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Well-being Maximization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Consumers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maximize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their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well-being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from consumption subject to the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budget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constraints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they face.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Expenditure Minimization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081" y="990600"/>
            <a:ext cx="7843838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equivalent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problem to maximize utility is 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minimize expenditure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a given level of utility!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457200" cy="457200"/>
          </a:xfrm>
          <a:prstGeom prst="rect">
            <a:avLst/>
          </a:prstGeom>
        </p:spPr>
      </p:pic>
      <p:pic>
        <p:nvPicPr>
          <p:cNvPr id="31" name="Picture 5" descr="Fig03_11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8006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 descr="Fig03_11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8006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Fig03_11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8006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" descr="Fig03_11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8006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Fig03_11_step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8006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6331" y="2535439"/>
                <a:ext cx="3584885" cy="286854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 acceptable    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 of the indifference curve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Bundles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𝒅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acceptable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the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indifference curve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closer to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origin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so bundles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cheaper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bundle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1" y="2535439"/>
                <a:ext cx="3584885" cy="286854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1020" t="-1277" r="-1020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spect="1"/>
          </p:cNvSpPr>
          <p:nvPr/>
        </p:nvSpPr>
        <p:spPr>
          <a:xfrm>
            <a:off x="5257800" y="402336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306056" y="50292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108192" y="47365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953000" y="448056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4507992"/>
            <a:ext cx="207761" cy="207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1600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6172200" y="4599432"/>
            <a:ext cx="146304" cy="146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03520" y="3815599"/>
            <a:ext cx="207761" cy="207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73554" y="4753051"/>
            <a:ext cx="207761" cy="207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12480" y="4983480"/>
                <a:ext cx="3241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4983480"/>
                <a:ext cx="32412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18868" t="-2857" r="-4528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4846320" y="4361688"/>
            <a:ext cx="304800" cy="304800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57216" y="3913632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93928" y="4637272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199376" y="492252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324600" y="3844175"/>
            <a:ext cx="502420" cy="8040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7020" y="3478606"/>
            <a:ext cx="17907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Bundle!</a:t>
            </a:r>
          </a:p>
        </p:txBody>
      </p:sp>
    </p:spTree>
    <p:extLst>
      <p:ext uri="{BB962C8B-B14F-4D97-AF65-F5344CB8AC3E}">
        <p14:creationId xmlns:p14="http://schemas.microsoft.com/office/powerpoint/2010/main" val="11083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44" grpId="0" animBg="1"/>
      <p:bldP spid="45" grpId="0" animBg="1"/>
      <p:bldP spid="46" grpId="0" animBg="1"/>
      <p:bldP spid="47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Using Calculus to Minimize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Expenditure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990600"/>
            <a:ext cx="5334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Consumers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minimize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their expenditure subject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260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i="1" smtClean="0">
                <a:latin typeface="Times New Roman" charset="0"/>
                <a:ea typeface="Times New Roman" charset="0"/>
                <a:cs typeface="Times New Roman" charset="0"/>
              </a:rPr>
              <a:t>utility level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2399399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Write the Lagrangian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733800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Minimization Problem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129775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First-Order Conditions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1783" y="2477791"/>
                <a:ext cx="3996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3" y="2477791"/>
                <a:ext cx="399673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67" r="-1829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510268" y="2876029"/>
            <a:ext cx="1509532" cy="737598"/>
            <a:chOff x="2060624" y="2057405"/>
            <a:chExt cx="8638434" cy="1661811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6252768" y="-1474683"/>
              <a:ext cx="344317" cy="740849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0624" y="2401716"/>
              <a:ext cx="8638434" cy="131750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Total Expenditure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89055" y="2876028"/>
            <a:ext cx="1485811" cy="737598"/>
            <a:chOff x="2720673" y="2057404"/>
            <a:chExt cx="9027981" cy="16618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7062504" y="-2284427"/>
              <a:ext cx="344311" cy="902797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10220" y="2401715"/>
              <a:ext cx="8638434" cy="1317501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Utility Constraint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6367516" y="1973991"/>
            <a:ext cx="249827" cy="50380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5366" y="1708626"/>
            <a:ext cx="2055234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Lagrangian Multiplier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3358" y="3780317"/>
                <a:ext cx="4651786" cy="443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58" y="3780317"/>
                <a:ext cx="4651786" cy="443006"/>
              </a:xfrm>
              <a:prstGeom prst="rect">
                <a:avLst/>
              </a:prstGeom>
              <a:blipFill rotWithShape="0">
                <a:blip r:embed="rId5"/>
                <a:stretch>
                  <a:fillRect l="-262" r="-1442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5129775"/>
                <a:ext cx="943785" cy="637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29775"/>
                <a:ext cx="943785" cy="6370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05836" y="5129775"/>
                <a:ext cx="943784" cy="637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36" y="5129775"/>
                <a:ext cx="943784" cy="6370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7" grpId="0"/>
      <p:bldP spid="33" grpId="0"/>
      <p:bldP spid="35" grpId="0"/>
      <p:bldP spid="13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of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Expenditure Minimization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799" y="990600"/>
            <a:ext cx="62484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Calculating the First-Order Conditions: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3400" y="2515751"/>
                <a:ext cx="1128962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5751"/>
                <a:ext cx="1128962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67229" y="2515751"/>
                <a:ext cx="3337067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29" y="2515751"/>
                <a:ext cx="3337067" cy="7657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048000" y="3286497"/>
            <a:ext cx="1307457" cy="523503"/>
            <a:chOff x="2540336" y="2057402"/>
            <a:chExt cx="8638434" cy="117945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20047" y="2583199"/>
                <a:ext cx="1425134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47" y="2583199"/>
                <a:ext cx="1425134" cy="692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5351373" y="2517566"/>
            <a:ext cx="11256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3400" y="3963551"/>
                <a:ext cx="1136080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3551"/>
                <a:ext cx="1136080" cy="7645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67229" y="3965183"/>
                <a:ext cx="3344185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29" y="3965183"/>
                <a:ext cx="3344185" cy="765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0" y="4810497"/>
            <a:ext cx="1307457" cy="523503"/>
            <a:chOff x="2540336" y="2057402"/>
            <a:chExt cx="8638434" cy="1179455"/>
          </a:xfrm>
        </p:grpSpPr>
        <p:sp>
          <p:nvSpPr>
            <p:cNvPr id="62" name="Right Brace 61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336" y="2474093"/>
                  <a:ext cx="8638434" cy="76276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20047" y="4021961"/>
                <a:ext cx="1432251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47" y="4021961"/>
                <a:ext cx="1432251" cy="6929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351373" y="3965366"/>
            <a:ext cx="11256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751284" y="2515751"/>
            <a:ext cx="1682240" cy="2294746"/>
            <a:chOff x="6477000" y="2515751"/>
            <a:chExt cx="1682240" cy="2224295"/>
          </a:xfrm>
        </p:grpSpPr>
        <p:sp>
          <p:nvSpPr>
            <p:cNvPr id="67" name="Right Brace 66"/>
            <p:cNvSpPr/>
            <p:nvPr/>
          </p:nvSpPr>
          <p:spPr>
            <a:xfrm>
              <a:off x="6477000" y="2515751"/>
              <a:ext cx="304800" cy="222429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010400" y="3276600"/>
                  <a:ext cx="1148840" cy="73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3276600"/>
                  <a:ext cx="1148840" cy="73053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Box 68"/>
          <p:cNvSpPr txBox="1"/>
          <p:nvPr/>
        </p:nvSpPr>
        <p:spPr>
          <a:xfrm rot="19946195">
            <a:off x="7221533" y="2163260"/>
            <a:ext cx="175351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Slope Rule!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94210" y="3276600"/>
            <a:ext cx="1326754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69480" y="5667920"/>
                <a:ext cx="2870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80" y="5667920"/>
                <a:ext cx="287065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62" r="-169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495800" y="5653622"/>
                <a:ext cx="2334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653622"/>
                <a:ext cx="233467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309" r="-392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4931210" y="5569165"/>
            <a:ext cx="1899268" cy="63149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 rot="19946195">
            <a:off x="6803973" y="5172113"/>
            <a:ext cx="1654458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Indifference Curve!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7648" y="4114800"/>
            <a:ext cx="214922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Same result of </a:t>
            </a:r>
            <a:r>
              <a:rPr lang="en-US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utility maximization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74836" y="1676400"/>
                <a:ext cx="4794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36" y="1676400"/>
                <a:ext cx="479432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891" r="-1654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4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57" grpId="0" animBg="1"/>
      <p:bldP spid="60" grpId="0"/>
      <p:bldP spid="64" grpId="0"/>
      <p:bldP spid="65" grpId="0" animBg="1"/>
      <p:bldP spid="69" grpId="0"/>
      <p:bldP spid="70" grpId="0" animBg="1"/>
      <p:bldP spid="73" grpId="0"/>
      <p:bldP spid="74" grpId="0"/>
      <p:bldP spid="75" grpId="0" animBg="1"/>
      <p:bldP spid="76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799" y="4191000"/>
            <a:ext cx="82140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Dual Problems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1" y="990600"/>
            <a:ext cx="42671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Utility 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990600"/>
            <a:ext cx="42671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Expenditure Minimization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>
            <a:stCxn id="32" idx="0"/>
          </p:cNvCxnSpPr>
          <p:nvPr/>
        </p:nvCxnSpPr>
        <p:spPr>
          <a:xfrm flipH="1">
            <a:off x="4572000" y="990600"/>
            <a:ext cx="1" cy="571500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6732" y="4315968"/>
                <a:ext cx="1148841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32" y="4315968"/>
                <a:ext cx="1148841" cy="753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 rot="19946195">
            <a:off x="3953612" y="4215992"/>
            <a:ext cx="126242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result!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0020" y="5331406"/>
            <a:ext cx="3695429" cy="840794"/>
            <a:chOff x="860020" y="5241340"/>
            <a:chExt cx="3695429" cy="840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60020" y="5712802"/>
                  <a:ext cx="22283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20" y="5712802"/>
                  <a:ext cx="22283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32" r="-5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 rot="19946195">
              <a:off x="2801933" y="5241340"/>
              <a:ext cx="1753516" cy="830997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Budget Constraint!</a:t>
              </a:r>
              <a:endParaRPr lang="en-US" sz="24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7219" y="5248331"/>
            <a:ext cx="3464604" cy="923100"/>
            <a:chOff x="5127219" y="5158265"/>
            <a:chExt cx="3464604" cy="923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127219" y="5712033"/>
                  <a:ext cx="18798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219" y="5712033"/>
                  <a:ext cx="18798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22" r="-5519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/>
            <p:cNvSpPr txBox="1"/>
            <p:nvPr/>
          </p:nvSpPr>
          <p:spPr>
            <a:xfrm rot="19946195">
              <a:off x="6877518" y="5158265"/>
              <a:ext cx="1714305" cy="830997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Indifference Curve!</a:t>
              </a:r>
              <a:endParaRPr lang="en-US" sz="24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4800" y="1846037"/>
            <a:ext cx="3969613" cy="1135836"/>
            <a:chOff x="429388" y="2477791"/>
            <a:chExt cx="3969613" cy="1135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9388" y="2477791"/>
                  <a:ext cx="39696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88" y="2477791"/>
                  <a:ext cx="39696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75" r="-1997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909605" y="2876029"/>
              <a:ext cx="1093325" cy="737598"/>
              <a:chOff x="2060624" y="2057405"/>
              <a:chExt cx="8638434" cy="1661811"/>
            </a:xfrm>
          </p:grpSpPr>
          <p:sp>
            <p:nvSpPr>
              <p:cNvPr id="36" name="Right Brace 35"/>
              <p:cNvSpPr/>
              <p:nvPr/>
            </p:nvSpPr>
            <p:spPr>
              <a:xfrm rot="5400000">
                <a:off x="6252768" y="-1474683"/>
                <a:ext cx="344317" cy="740849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60624" y="2401716"/>
                <a:ext cx="8638434" cy="131750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Utility Function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521861" y="2876028"/>
              <a:ext cx="1740544" cy="737598"/>
              <a:chOff x="2720673" y="2057404"/>
              <a:chExt cx="9027981" cy="1661812"/>
            </a:xfrm>
          </p:grpSpPr>
          <p:sp>
            <p:nvSpPr>
              <p:cNvPr id="39" name="Right Brace 38"/>
              <p:cNvSpPr/>
              <p:nvPr/>
            </p:nvSpPr>
            <p:spPr>
              <a:xfrm rot="5400000">
                <a:off x="7062504" y="-2284427"/>
                <a:ext cx="344311" cy="902797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110218" y="2401715"/>
                <a:ext cx="8638436" cy="131750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Budget Constraint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842465" y="1846037"/>
            <a:ext cx="3996735" cy="1135836"/>
            <a:chOff x="4842465" y="2438400"/>
            <a:chExt cx="3996735" cy="1135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842465" y="2438400"/>
                  <a:ext cx="39967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65" y="2438400"/>
                  <a:ext cx="3996735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67" r="-1829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5260950" y="2836638"/>
              <a:ext cx="1509532" cy="737598"/>
              <a:chOff x="2060624" y="2057405"/>
              <a:chExt cx="8638434" cy="1661811"/>
            </a:xfrm>
          </p:grpSpPr>
          <p:sp>
            <p:nvSpPr>
              <p:cNvPr id="44" name="Right Brace 43"/>
              <p:cNvSpPr/>
              <p:nvPr/>
            </p:nvSpPr>
            <p:spPr>
              <a:xfrm rot="5400000">
                <a:off x="6252768" y="-1474683"/>
                <a:ext cx="344317" cy="740849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60624" y="2401716"/>
                <a:ext cx="8638434" cy="131750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Expenditure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239737" y="2836637"/>
              <a:ext cx="1485811" cy="737598"/>
              <a:chOff x="2720673" y="2057404"/>
              <a:chExt cx="9027981" cy="1661812"/>
            </a:xfrm>
          </p:grpSpPr>
          <p:sp>
            <p:nvSpPr>
              <p:cNvPr id="47" name="Right Brace 46"/>
              <p:cNvSpPr/>
              <p:nvPr/>
            </p:nvSpPr>
            <p:spPr>
              <a:xfrm rot="5400000">
                <a:off x="7062504" y="-2284427"/>
                <a:ext cx="344311" cy="902797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10220" y="2401715"/>
                <a:ext cx="8638434" cy="131750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Utility Constraint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24400" y="3363270"/>
                <a:ext cx="419441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mr-IN" b="1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𝐦𝐢𝐧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363270"/>
                <a:ext cx="4194417" cy="398507"/>
              </a:xfrm>
              <a:prstGeom prst="rect">
                <a:avLst/>
              </a:prstGeom>
              <a:blipFill rotWithShape="0">
                <a:blip r:embed="rId8"/>
                <a:stretch>
                  <a:fillRect l="-145" t="-1538" r="-1453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8600" y="3363270"/>
                <a:ext cx="4176335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𝐦𝐚𝐱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63270"/>
                <a:ext cx="4176335" cy="395236"/>
              </a:xfrm>
              <a:prstGeom prst="rect">
                <a:avLst/>
              </a:prstGeom>
              <a:blipFill rotWithShape="0">
                <a:blip r:embed="rId9"/>
                <a:stretch>
                  <a:fillRect l="-292" t="-1538" r="-1314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225565" y="4315968"/>
                <a:ext cx="1148841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65" y="4315968"/>
                <a:ext cx="1148841" cy="7536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76" grpId="0"/>
      <p:bldP spid="50" grpId="0"/>
      <p:bldP spid="51" grpId="0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031" y="990600"/>
            <a:ext cx="711993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Consumers have a set of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that they use to guide them in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choosing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between goods!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9416" y="2133600"/>
                <a:ext cx="706516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We summarize a consumer’s ranking using a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preference relation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≿</m:t>
                    </m:r>
                  </m:oMath>
                </a14:m>
                <a:endParaRPr lang="en-US" sz="2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16" y="2133600"/>
                <a:ext cx="7065168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64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150379"/>
                <a:ext cx="4953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1. Consumer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strictly prefers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50379"/>
                <a:ext cx="4953000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2217" t="-11111" r="-123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4953168"/>
                <a:ext cx="61722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2. Consumer is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indifferent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53168"/>
                <a:ext cx="617220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1779" t="-12500" r="-59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5755957"/>
                <a:ext cx="4953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Consumer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weekly prefers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755957"/>
                <a:ext cx="4953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2217" t="-11111" r="-1232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6253" y="4144833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53" y="4144833"/>
                <a:ext cx="106680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6253" y="4953168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~ 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53" y="4953168"/>
                <a:ext cx="106680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06253" y="5755957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≿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53" y="5755957"/>
                <a:ext cx="106680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3347590"/>
                <a:ext cx="4419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 Two bundles: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47590"/>
                <a:ext cx="4419600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2483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1365995">
                <a:off x="5250551" y="5622616"/>
                <a:ext cx="16217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least as much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5995">
                <a:off x="5250551" y="5622616"/>
                <a:ext cx="1621767" cy="646331"/>
              </a:xfrm>
              <a:prstGeom prst="rect">
                <a:avLst/>
              </a:prstGeom>
              <a:blipFill rotWithShape="0">
                <a:blip r:embed="rId12"/>
                <a:stretch>
                  <a:fillRect t="-3483" r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 animBg="1"/>
      <p:bldP spid="13" grpId="0" animBg="1"/>
      <p:bldP spid="14" grpId="0" animBg="1"/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Properties of Preferences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737293"/>
                  </p:ext>
                </p:extLst>
              </p:nvPr>
            </p:nvGraphicFramePr>
            <p:xfrm>
              <a:off x="609600" y="1489709"/>
              <a:ext cx="7924801" cy="430149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7201"/>
                    <a:gridCol w="1828799"/>
                    <a:gridCol w="5638801"/>
                  </a:tblGrid>
                  <a:tr h="144775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Completeness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Only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one of the following relationships is true:</a:t>
                          </a:r>
                        </a:p>
                        <a:p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Rules out the possibility that the consumer cannot decide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</a:p>
                        <a:p>
                          <a:endParaRPr lang="en-US" sz="20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≿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or</a:t>
                          </a:r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𝒃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≿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or</a:t>
                          </a:r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𝒂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~ 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oMath>
                          </a14:m>
                          <a:endParaRPr lang="en-US" sz="20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405989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Transitivity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Consumers’ rankings are logically consistent:</a:t>
                          </a:r>
                        </a:p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Rules out the possibility</a:t>
                          </a:r>
                          <a:r>
                            <a:rPr lang="en-US" sz="18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of illogical behavior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</a:p>
                        <a:p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If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≿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and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𝒃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≿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then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≿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oMath>
                          </a14:m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44775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 is Better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 else the same, </a:t>
                          </a: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of a good or service is </a:t>
                          </a: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better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than less.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737293"/>
                  </p:ext>
                </p:extLst>
              </p:nvPr>
            </p:nvGraphicFramePr>
            <p:xfrm>
              <a:off x="609600" y="1489709"/>
              <a:ext cx="7924801" cy="430149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7201"/>
                    <a:gridCol w="1828799"/>
                    <a:gridCol w="5638801"/>
                  </a:tblGrid>
                  <a:tr h="144775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Completeness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497" t="-2101" r="108" b="-196639"/>
                          </a:stretch>
                        </a:blipFill>
                      </a:tcPr>
                    </a:tc>
                  </a:tr>
                  <a:tr h="1405989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Transitivity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497" t="-105652" r="108" b="-103478"/>
                          </a:stretch>
                        </a:blipFill>
                      </a:tcPr>
                    </a:tc>
                  </a:tr>
                  <a:tr h="144775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 is Better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 else the same, </a:t>
                          </a: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of a good or service is </a:t>
                          </a: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better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than less.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8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Preference Maps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815" y="990600"/>
            <a:ext cx="523636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Graphical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interpretation of consumer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over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goods!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457200" cy="457200"/>
          </a:xfrm>
          <a:prstGeom prst="rect">
            <a:avLst/>
          </a:prstGeom>
        </p:spPr>
      </p:pic>
      <p:pic>
        <p:nvPicPr>
          <p:cNvPr id="6" name="Picture 35" descr="Fig03_01_step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9" b="52353"/>
          <a:stretch/>
        </p:blipFill>
        <p:spPr bwMode="auto">
          <a:xfrm>
            <a:off x="2665180" y="2124809"/>
            <a:ext cx="31385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6" descr="Fig03_01_step0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9" b="52353"/>
          <a:stretch/>
        </p:blipFill>
        <p:spPr bwMode="auto">
          <a:xfrm>
            <a:off x="2665180" y="2124809"/>
            <a:ext cx="31385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Fig03_01_step0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9" b="52353"/>
          <a:stretch/>
        </p:blipFill>
        <p:spPr bwMode="auto">
          <a:xfrm>
            <a:off x="2665180" y="2124809"/>
            <a:ext cx="31385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8" descr="Fig03_01_step0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9" b="52353"/>
          <a:stretch/>
        </p:blipFill>
        <p:spPr bwMode="auto">
          <a:xfrm>
            <a:off x="2665180" y="2124809"/>
            <a:ext cx="31385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1213" y="2413425"/>
                <a:ext cx="16217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All bundles in the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green</a:t>
                </a:r>
                <a:r>
                  <a:rPr lang="en-US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area are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preferable</a:t>
                </a:r>
                <a:r>
                  <a:rPr lang="en-US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pPr algn="ctr"/>
                <a:r>
                  <a:rPr lang="en-US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endParaRPr lang="en-US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13" y="2413425"/>
                <a:ext cx="1621767" cy="1477328"/>
              </a:xfrm>
              <a:prstGeom prst="rect">
                <a:avLst/>
              </a:prstGeom>
              <a:blipFill rotWithShape="0">
                <a:blip r:embed="rId8"/>
                <a:stretch>
                  <a:fillRect l="-752" t="-2479" r="-3008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990959">
            <a:off x="6669573" y="1767715"/>
            <a:ext cx="18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"More is better" 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property!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722580" y="3461354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84580" y="2582009"/>
            <a:ext cx="914400" cy="3810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8998" y="5020409"/>
                <a:ext cx="16217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Bundle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preferable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all bundles in 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red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area!</a:t>
                </a:r>
              </a:p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𝒅</m:t>
                    </m:r>
                  </m:oMath>
                </a14:m>
                <a:endParaRPr lang="en-US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98" y="5020409"/>
                <a:ext cx="1621767" cy="1477328"/>
              </a:xfrm>
              <a:prstGeom prst="rect">
                <a:avLst/>
              </a:prstGeom>
              <a:blipFill rotWithShape="0">
                <a:blip r:embed="rId9"/>
                <a:stretch>
                  <a:fillRect t="-2479" r="-37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2167649" y="4410809"/>
            <a:ext cx="1183331" cy="6096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034922">
            <a:off x="354799" y="4390419"/>
            <a:ext cx="18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"More is better" 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property!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75180" y="3953609"/>
                <a:ext cx="1752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Question:</a:t>
                </a:r>
              </a:p>
              <a:p>
                <a:pPr algn="ctr"/>
                <a:r>
                  <a:rPr lang="en-US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to compare bundle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with bundles in the </a:t>
                </a:r>
                <a:r>
                  <a:rPr lang="en-US" b="1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grey</a:t>
                </a:r>
                <a:r>
                  <a:rPr lang="en-US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areas?</a:t>
                </a:r>
                <a:endPara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80" y="3953609"/>
                <a:ext cx="1752600" cy="1477328"/>
              </a:xfrm>
              <a:prstGeom prst="rect">
                <a:avLst/>
              </a:prstGeom>
              <a:blipFill rotWithShape="0">
                <a:blip r:embed="rId10"/>
                <a:stretch>
                  <a:fillRect l="-1736" t="-2479" r="-4167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198580" y="2449775"/>
            <a:ext cx="1676448" cy="116397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0654" y="3593945"/>
            <a:ext cx="868680" cy="1236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408428" y="4025761"/>
            <a:ext cx="1206581" cy="15644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2780" y="548207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Answer: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Need to learn about </a:t>
            </a:r>
            <a:r>
              <a:rPr lang="en-US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indifference curves</a:t>
            </a:r>
            <a:endParaRPr lang="en-US" b="1" i="1" u="sng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7" grpId="0"/>
      <p:bldP spid="2" grpId="0" animBg="1"/>
      <p:bldP spid="21" grpId="0"/>
      <p:bldP spid="26" grpId="0"/>
      <p:bldP spid="27" grpId="0"/>
      <p:bldP spid="24" grpId="0" animBg="1"/>
      <p:bldP spid="29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Indifference Curves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153" y="990600"/>
            <a:ext cx="5347693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all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bundles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consumer views as being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equally desirable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457200" cy="457200"/>
          </a:xfrm>
          <a:prstGeom prst="rect">
            <a:avLst/>
          </a:prstGeom>
        </p:spPr>
      </p:pic>
      <p:pic>
        <p:nvPicPr>
          <p:cNvPr id="32" name="Picture 39" descr="Fig03_01_step0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9" b="51567"/>
          <a:stretch/>
        </p:blipFill>
        <p:spPr bwMode="auto">
          <a:xfrm>
            <a:off x="3055327" y="2485697"/>
            <a:ext cx="3124200" cy="31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0" descr="Fig03_01_step0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9" b="51567"/>
          <a:stretch/>
        </p:blipFill>
        <p:spPr bwMode="auto">
          <a:xfrm>
            <a:off x="3055327" y="2485697"/>
            <a:ext cx="3124200" cy="31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112727" y="2743200"/>
            <a:ext cx="0" cy="2438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698199" y="2734056"/>
            <a:ext cx="0" cy="2438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60327" y="38100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82047" y="2770632"/>
            <a:ext cx="1630680" cy="116397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12727" y="3945438"/>
            <a:ext cx="868680" cy="1236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0877675">
            <a:off x="4053093" y="2403472"/>
            <a:ext cx="189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Indifference </a:t>
            </a:r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Curve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44617" y="2170467"/>
                <a:ext cx="18461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Consumer is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indifferent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~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7" y="2170467"/>
                <a:ext cx="1846183" cy="1200329"/>
              </a:xfrm>
              <a:prstGeom prst="rect">
                <a:avLst/>
              </a:prstGeom>
              <a:blipFill rotWithShape="0">
                <a:blip r:embed="rId6"/>
                <a:stretch>
                  <a:fillRect t="-2538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 rot="19861122">
            <a:off x="275428" y="1538079"/>
            <a:ext cx="121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indifference curve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617" y="3905071"/>
                <a:ext cx="18461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Consumer is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indifferent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~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7" y="3905071"/>
                <a:ext cx="1846183" cy="1200329"/>
              </a:xfrm>
              <a:prstGeom prst="rect">
                <a:avLst/>
              </a:prstGeom>
              <a:blipFill rotWithShape="0">
                <a:blip r:embed="rId7"/>
                <a:stretch>
                  <a:fillRect t="-3046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19861122">
            <a:off x="225285" y="3378575"/>
            <a:ext cx="121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indifference curve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58000" y="2200870"/>
                <a:ext cx="18461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Consumer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strictly prefer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0870"/>
                <a:ext cx="1846183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2310" t="-3289" r="-462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 rot="20034922">
            <a:off x="5842476" y="1892037"/>
            <a:ext cx="162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"More is better"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property!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58000" y="4043570"/>
                <a:ext cx="18461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Consumer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strictly prefer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43570"/>
                <a:ext cx="1846183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2310" t="-3289" r="-462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 rot="20034922">
            <a:off x="6201159" y="3574487"/>
            <a:ext cx="119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Transitivity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property!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/>
          <p:cNvCxnSpPr>
            <a:stCxn id="50" idx="2"/>
            <a:endCxn id="52" idx="0"/>
          </p:cNvCxnSpPr>
          <p:nvPr/>
        </p:nvCxnSpPr>
        <p:spPr>
          <a:xfrm>
            <a:off x="7781092" y="3124200"/>
            <a:ext cx="0" cy="91937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8" idx="2"/>
            <a:endCxn id="52" idx="2"/>
          </p:cNvCxnSpPr>
          <p:nvPr/>
        </p:nvCxnSpPr>
        <p:spPr>
          <a:xfrm rot="5400000" flipH="1" flipV="1">
            <a:off x="4655150" y="1979458"/>
            <a:ext cx="138500" cy="6113383"/>
          </a:xfrm>
          <a:prstGeom prst="curvedConnector3">
            <a:avLst>
              <a:gd name="adj1" fmla="val -86195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rot="20869331">
                <a:off x="6629759" y="5909314"/>
                <a:ext cx="21884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~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9331">
                <a:off x="6629759" y="5909314"/>
                <a:ext cx="218842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2206" b="-4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7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Properties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Indifference Curves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3700" y="146518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Indifference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curves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farther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from the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origin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are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preferred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700" y="2541166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Indifference curves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cross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4700" y="361714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Indifference curves slope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downward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1849" y="4693132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4.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Indifference curves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be thick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8623" y="5769114"/>
            <a:ext cx="278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5.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bundle must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lies on an indifference curve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400800" y="1273314"/>
            <a:ext cx="2438400" cy="2274888"/>
            <a:chOff x="762000" y="1905000"/>
            <a:chExt cx="2438400" cy="2274888"/>
          </a:xfrm>
        </p:grpSpPr>
        <p:pic>
          <p:nvPicPr>
            <p:cNvPr id="25" name="Picture 43" descr="Fig03_01_step0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44" r="52239"/>
            <a:stretch/>
          </p:blipFill>
          <p:spPr bwMode="auto">
            <a:xfrm>
              <a:off x="762000" y="1905000"/>
              <a:ext cx="2438400" cy="227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1219200" y="1905000"/>
              <a:ext cx="1905000" cy="19050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urved Connector 3"/>
          <p:cNvCxnSpPr>
            <a:stCxn id="18" idx="0"/>
            <a:endCxn id="25" idx="0"/>
          </p:cNvCxnSpPr>
          <p:nvPr/>
        </p:nvCxnSpPr>
        <p:spPr>
          <a:xfrm rot="5400000" flipH="1" flipV="1">
            <a:off x="6000066" y="-154751"/>
            <a:ext cx="191869" cy="3048000"/>
          </a:xfrm>
          <a:prstGeom prst="curvedConnector3">
            <a:avLst>
              <a:gd name="adj1" fmla="val 30679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7200" y="1066800"/>
            <a:ext cx="1622550" cy="2466799"/>
            <a:chOff x="3863850" y="1573468"/>
            <a:chExt cx="1949700" cy="2924931"/>
          </a:xfrm>
        </p:grpSpPr>
        <p:pic>
          <p:nvPicPr>
            <p:cNvPr id="33" name="Picture 7" descr="Fig03_02_step0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70"/>
            <a:stretch/>
          </p:blipFill>
          <p:spPr bwMode="auto">
            <a:xfrm>
              <a:off x="3863850" y="1831399"/>
              <a:ext cx="19497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883469" y="1573468"/>
              <a:ext cx="903225" cy="1569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rgbClr val="C00000"/>
                  </a:solidFill>
                </a:rPr>
                <a:t>✘</a:t>
              </a:r>
              <a:endParaRPr lang="en-US" sz="9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19" idx="1"/>
            <a:endCxn id="35" idx="3"/>
          </p:cNvCxnSpPr>
          <p:nvPr/>
        </p:nvCxnSpPr>
        <p:spPr>
          <a:xfrm flipH="1" flipV="1">
            <a:off x="2057400" y="1728701"/>
            <a:ext cx="1257300" cy="116640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09600" y="3884312"/>
            <a:ext cx="1752600" cy="2440288"/>
            <a:chOff x="6716151" y="1560731"/>
            <a:chExt cx="1644121" cy="2358193"/>
          </a:xfrm>
        </p:grpSpPr>
        <p:pic>
          <p:nvPicPr>
            <p:cNvPr id="43" name="Picture 7" descr="Fig03_02_step0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7" r="35441"/>
            <a:stretch/>
          </p:blipFill>
          <p:spPr bwMode="auto">
            <a:xfrm>
              <a:off x="6716151" y="1560731"/>
              <a:ext cx="1644121" cy="23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7086600" y="1634332"/>
              <a:ext cx="9032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rgbClr val="C00000"/>
                  </a:solidFill>
                </a:rPr>
                <a:t>✘</a:t>
              </a:r>
              <a:endParaRPr lang="en-US" sz="9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20" idx="1"/>
            <a:endCxn id="43" idx="3"/>
          </p:cNvCxnSpPr>
          <p:nvPr/>
        </p:nvCxnSpPr>
        <p:spPr>
          <a:xfrm flipH="1">
            <a:off x="2362200" y="3971092"/>
            <a:ext cx="952500" cy="113336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667501" y="3810000"/>
            <a:ext cx="1905000" cy="2667000"/>
            <a:chOff x="2334611" y="4240955"/>
            <a:chExt cx="1731579" cy="2461806"/>
          </a:xfrm>
        </p:grpSpPr>
        <p:pic>
          <p:nvPicPr>
            <p:cNvPr id="48" name="Picture 7" descr="Fig03_02_step0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83"/>
            <a:stretch/>
          </p:blipFill>
          <p:spPr bwMode="auto">
            <a:xfrm>
              <a:off x="2334611" y="4458931"/>
              <a:ext cx="1731579" cy="224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137678" y="4240955"/>
              <a:ext cx="9032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rgbClr val="C00000"/>
                  </a:solidFill>
                </a:rPr>
                <a:t>✘</a:t>
              </a:r>
              <a:endParaRPr lang="en-US" sz="9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0" name="Straight Arrow Connector 49"/>
          <p:cNvCxnSpPr>
            <a:stCxn id="21" idx="3"/>
            <a:endCxn id="48" idx="1"/>
          </p:cNvCxnSpPr>
          <p:nvPr/>
        </p:nvCxnSpPr>
        <p:spPr>
          <a:xfrm>
            <a:off x="5772149" y="5047075"/>
            <a:ext cx="895352" cy="21449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Utility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990600"/>
            <a:ext cx="656004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Set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numerical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values that reflect the relative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rankings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various bundles of goods!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4572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4800" y="2171581"/>
            <a:ext cx="8534400" cy="80021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Utility Function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Relationship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between utility measures and every possible bundle of goods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3200400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0538" y="32004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Utility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0" y="4144833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44833"/>
                <a:ext cx="106680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00" y="4953168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~ 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53168"/>
                <a:ext cx="106680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86000" y="5755957"/>
                <a:ext cx="10668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𝒂</m:t>
                      </m:r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≿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55957"/>
                <a:ext cx="106680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23338" y="4144833"/>
                <a:ext cx="20574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𝑼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38" y="4144833"/>
                <a:ext cx="205740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23338" y="4953167"/>
                <a:ext cx="20574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𝑼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38" y="4953167"/>
                <a:ext cx="205740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10200" y="5755957"/>
                <a:ext cx="2057400" cy="492443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  <m:d>
                        <m:dPr>
                          <m:ctrlP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𝒂</m:t>
                          </m:r>
                        </m:e>
                      </m:d>
                      <m:r>
                        <a:rPr lang="en-US" sz="2600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𝑼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600" b="1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755957"/>
                <a:ext cx="205740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7" idx="3"/>
            <a:endCxn id="30" idx="1"/>
          </p:cNvCxnSpPr>
          <p:nvPr/>
        </p:nvCxnSpPr>
        <p:spPr>
          <a:xfrm>
            <a:off x="3352800" y="4391055"/>
            <a:ext cx="2070538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35" idx="1"/>
          </p:cNvCxnSpPr>
          <p:nvPr/>
        </p:nvCxnSpPr>
        <p:spPr>
          <a:xfrm flipV="1">
            <a:off x="3352800" y="5199389"/>
            <a:ext cx="2070538" cy="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  <a:endCxn id="36" idx="1"/>
          </p:cNvCxnSpPr>
          <p:nvPr/>
        </p:nvCxnSpPr>
        <p:spPr>
          <a:xfrm>
            <a:off x="3352800" y="6002179"/>
            <a:ext cx="20574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20905</TotalTime>
  <Words>4281</Words>
  <Application>Microsoft Macintosh PowerPoint</Application>
  <PresentationFormat>On-screen Show (4:3)</PresentationFormat>
  <Paragraphs>459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Model of Consumer Behavior</vt:lpstr>
      <vt:lpstr>Preferences</vt:lpstr>
      <vt:lpstr>Properties of Preferences</vt:lpstr>
      <vt:lpstr>Preference Maps</vt:lpstr>
      <vt:lpstr>Indifference Curves</vt:lpstr>
      <vt:lpstr>Properties of Indifference Curves</vt:lpstr>
      <vt:lpstr>Utility</vt:lpstr>
      <vt:lpstr>Example</vt:lpstr>
      <vt:lpstr>Ordinal Utility</vt:lpstr>
      <vt:lpstr>Example</vt:lpstr>
      <vt:lpstr>Utility and Indifference Curves</vt:lpstr>
      <vt:lpstr>Marginal Rate of Substitution</vt:lpstr>
      <vt:lpstr>Example</vt:lpstr>
      <vt:lpstr>Diminishing MRS</vt:lpstr>
      <vt:lpstr>Shape of Indifference Curves</vt:lpstr>
      <vt:lpstr>MRS for Five Utility Functions</vt:lpstr>
      <vt:lpstr>Budget Constraint</vt:lpstr>
      <vt:lpstr>Graphical Analysis</vt:lpstr>
      <vt:lpstr>Marginal Rate of Transformation</vt:lpstr>
      <vt:lpstr>Constrained Consumer Choice</vt:lpstr>
      <vt:lpstr>Graphical Analysis of Interior Solution</vt:lpstr>
      <vt:lpstr>Interior Solution Rules</vt:lpstr>
      <vt:lpstr>Interior Solution Using Calculus</vt:lpstr>
      <vt:lpstr>Solution of Utility Maximization</vt:lpstr>
      <vt:lpstr>Example</vt:lpstr>
      <vt:lpstr>Application</vt:lpstr>
      <vt:lpstr>Graphical Analysis of Corner Solution</vt:lpstr>
      <vt:lpstr>Expenditure Minimization</vt:lpstr>
      <vt:lpstr>Using Calculus to Minimize Expenditure</vt:lpstr>
      <vt:lpstr>Solution of Expenditure Minimization</vt:lpstr>
      <vt:lpstr>Dual Problems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1523</cp:revision>
  <cp:lastPrinted>2016-01-28T01:47:07Z</cp:lastPrinted>
  <dcterms:created xsi:type="dcterms:W3CDTF">2013-06-06T11:47:38Z</dcterms:created>
  <dcterms:modified xsi:type="dcterms:W3CDTF">2019-03-04T18:17:19Z</dcterms:modified>
  <cp:category/>
</cp:coreProperties>
</file>