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5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80" r:id="rId22"/>
    <p:sldId id="281" r:id="rId23"/>
    <p:sldId id="282" r:id="rId24"/>
    <p:sldId id="283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9" r:id="rId46"/>
    <p:sldId id="308" r:id="rId47"/>
    <p:sldId id="310" r:id="rId48"/>
    <p:sldId id="311" r:id="rId49"/>
    <p:sldId id="306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89"/>
    <p:restoredTop sz="86401"/>
  </p:normalViewPr>
  <p:slideViewPr>
    <p:cSldViewPr>
      <p:cViewPr varScale="1">
        <p:scale>
          <a:sx n="121" d="100"/>
          <a:sy n="121" d="100"/>
        </p:scale>
        <p:origin x="1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commentAuthors" Target="commentAuthors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88531518306"/>
          <c:y val="0.032994923857868"/>
          <c:w val="0.682521464477957"/>
          <c:h val="0.9340101522842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600" b="0" i="1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Public</c:v>
                </c:pt>
                <c:pt idx="1">
                  <c:v>Nonprofit</c:v>
                </c:pt>
                <c:pt idx="2">
                  <c:v>Private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0.12</c:v>
                </c:pt>
                <c:pt idx="1">
                  <c:v>0.13</c:v>
                </c:pt>
                <c:pt idx="2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25590144"/>
        <c:axId val="-925587824"/>
      </c:barChart>
      <c:catAx>
        <c:axId val="-92559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925587824"/>
        <c:crosses val="autoZero"/>
        <c:auto val="1"/>
        <c:lblAlgn val="ctr"/>
        <c:lblOffset val="100"/>
        <c:noMultiLvlLbl val="0"/>
      </c:catAx>
      <c:valAx>
        <c:axId val="-92558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2559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1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General Partnerships</c:v>
                </c:pt>
                <c:pt idx="1">
                  <c:v>Sole Proprietorships</c:v>
                </c:pt>
                <c:pt idx="2">
                  <c:v>Corporations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</c:v>
                </c:pt>
                <c:pt idx="1">
                  <c:v>0.72</c:v>
                </c:pt>
                <c:pt idx="2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12400160"/>
        <c:axId val="-1012398384"/>
      </c:barChart>
      <c:catAx>
        <c:axId val="-101240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012398384"/>
        <c:crosses val="autoZero"/>
        <c:auto val="1"/>
        <c:lblAlgn val="ctr"/>
        <c:lblOffset val="100"/>
        <c:noMultiLvlLbl val="0"/>
      </c:catAx>
      <c:valAx>
        <c:axId val="-1012398384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-101240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1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Partnerships</c:v>
                </c:pt>
                <c:pt idx="1">
                  <c:v>Sole proprietorships</c:v>
                </c:pt>
                <c:pt idx="2">
                  <c:v>Corporations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0.15</c:v>
                </c:pt>
                <c:pt idx="1">
                  <c:v>0.04</c:v>
                </c:pt>
                <c:pt idx="2">
                  <c:v>0.81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12609936"/>
        <c:axId val="-1012608160"/>
      </c:barChart>
      <c:catAx>
        <c:axId val="-1012609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012608160"/>
        <c:crosses val="autoZero"/>
        <c:auto val="1"/>
        <c:lblAlgn val="ctr"/>
        <c:lblOffset val="100"/>
        <c:noMultiLvlLbl val="0"/>
      </c:catAx>
      <c:valAx>
        <c:axId val="-1012608160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-101260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1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Partnerships</c:v>
                </c:pt>
                <c:pt idx="1">
                  <c:v>Sole proprietorships</c:v>
                </c:pt>
                <c:pt idx="2">
                  <c:v>Corporations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0.27</c:v>
                </c:pt>
                <c:pt idx="1">
                  <c:v>0.15</c:v>
                </c:pt>
                <c:pt idx="2">
                  <c:v>0.58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12007696"/>
        <c:axId val="-1012035504"/>
      </c:barChart>
      <c:catAx>
        <c:axId val="-1012007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012035504"/>
        <c:crosses val="autoZero"/>
        <c:auto val="1"/>
        <c:lblAlgn val="ctr"/>
        <c:lblOffset val="100"/>
        <c:noMultiLvlLbl val="0"/>
      </c:catAx>
      <c:valAx>
        <c:axId val="-1012035504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-101200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Paper</c:v>
                </c:pt>
                <c:pt idx="1">
                  <c:v>Agriculture</c:v>
                </c:pt>
                <c:pt idx="2">
                  <c:v>Rubber &amp; Plastic</c:v>
                </c:pt>
                <c:pt idx="3">
                  <c:v>Primary Metal</c:v>
                </c:pt>
                <c:pt idx="4">
                  <c:v>Trade</c:v>
                </c:pt>
                <c:pt idx="5">
                  <c:v>Finance, Insurance, and Real Estate</c:v>
                </c:pt>
              </c:strCache>
            </c:strRef>
          </c:cat>
          <c:val>
            <c:numRef>
              <c:f>Sheet1!$B$2:$B$7</c:f>
              <c:numCache>
                <c:formatCode>0.000</c:formatCode>
                <c:ptCount val="6"/>
                <c:pt idx="0">
                  <c:v>0.15</c:v>
                </c:pt>
                <c:pt idx="1">
                  <c:v>0.29</c:v>
                </c:pt>
                <c:pt idx="2">
                  <c:v>0.3</c:v>
                </c:pt>
                <c:pt idx="3">
                  <c:v>0.56</c:v>
                </c:pt>
                <c:pt idx="4">
                  <c:v>0.744</c:v>
                </c:pt>
                <c:pt idx="5">
                  <c:v>1.16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85508752"/>
        <c:axId val="-985462064"/>
      </c:barChart>
      <c:catAx>
        <c:axId val="-98550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985462064"/>
        <c:crosses val="autoZero"/>
        <c:auto val="1"/>
        <c:lblAlgn val="ctr"/>
        <c:lblOffset val="100"/>
        <c:noMultiLvlLbl val="0"/>
      </c:catAx>
      <c:valAx>
        <c:axId val="-985462064"/>
        <c:scaling>
          <c:orientation val="minMax"/>
        </c:scaling>
        <c:delete val="1"/>
        <c:axPos val="l"/>
        <c:majorTickMark val="none"/>
        <c:minorTickMark val="none"/>
        <c:tickLblPos val="nextTo"/>
        <c:crossAx val="-98550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1/22/19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161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1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9485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527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7273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319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4184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915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450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133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1327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5892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8534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3931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0633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8611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5312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3218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7849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9235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15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1169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1408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1517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3351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909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760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4727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6043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2627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530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475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34980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6775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1209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573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03684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2710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696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7338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62981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345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751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4196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54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517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286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86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6.png"/><Relationship Id="rId4" Type="http://schemas.openxmlformats.org/officeDocument/2006/relationships/image" Target="../media/image12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12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4" Type="http://schemas.openxmlformats.org/officeDocument/2006/relationships/image" Target="../media/image12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chart" Target="../charts/chart5.xml"/><Relationship Id="rId11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5.png"/><Relationship Id="rId12" Type="http://schemas.openxmlformats.org/officeDocument/2006/relationships/image" Target="../media/image156.png"/><Relationship Id="rId13" Type="http://schemas.openxmlformats.org/officeDocument/2006/relationships/image" Target="../media/image157.png"/><Relationship Id="rId14" Type="http://schemas.openxmlformats.org/officeDocument/2006/relationships/image" Target="../media/image158.png"/><Relationship Id="rId15" Type="http://schemas.openxmlformats.org/officeDocument/2006/relationships/image" Target="../media/image159.png"/><Relationship Id="rId16" Type="http://schemas.openxmlformats.org/officeDocument/2006/relationships/image" Target="../media/image160.png"/><Relationship Id="rId17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0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4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Firms and Production</a:t>
            </a: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Ownership of For-Profit Firms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990600"/>
            <a:ext cx="8305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Legal structure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determines who is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liable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for the firm’s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debts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457200" cy="457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87907"/>
              </p:ext>
            </p:extLst>
          </p:nvPr>
        </p:nvGraphicFramePr>
        <p:xfrm>
          <a:off x="685799" y="1600200"/>
          <a:ext cx="8153401" cy="4743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59443"/>
                <a:gridCol w="2276158"/>
                <a:gridCol w="2717800"/>
              </a:tblGrid>
              <a:tr h="115443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Legal Structure</a:t>
                      </a:r>
                      <a:endParaRPr lang="en-US" sz="26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Owned by</a:t>
                      </a:r>
                      <a:endParaRPr lang="en-US" sz="26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Owners Liable?</a:t>
                      </a:r>
                      <a:endParaRPr lang="en-US" sz="26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44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Sole Proprietorships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One individual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 smtClean="0">
                          <a:solidFill>
                            <a:srgbClr val="00B05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endParaRPr lang="en-US" sz="2600" b="1" i="0" dirty="0">
                        <a:solidFill>
                          <a:srgbClr val="00B05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544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General Partnerships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Two or more</a:t>
                      </a:r>
                      <a:r>
                        <a:rPr lang="en-US" sz="26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people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dirty="0" smtClean="0">
                          <a:solidFill>
                            <a:srgbClr val="00B05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44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Corporations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Incorporated (Inc.)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Limited (Ltd)</a:t>
                      </a:r>
                      <a:endParaRPr lang="en-US" sz="2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Shareholders in proportion to # of shares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Owners have limited liability</a:t>
                      </a:r>
                      <a:endParaRPr lang="en-US" sz="1800" b="0" i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More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on Limited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Liability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592759"/>
            <a:ext cx="8305800" cy="76944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Personal assets of owners cannot be used to pay firm’s debt!</a:t>
            </a:r>
          </a:p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Even if the firm goes into bankruptcy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28002"/>
            <a:ext cx="4572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087161"/>
            <a:ext cx="8305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1. What </a:t>
            </a:r>
            <a:r>
              <a:rPr lang="en-US" sz="2600" b="1" i="1" dirty="0">
                <a:latin typeface="Times New Roman" charset="0"/>
                <a:ea typeface="Times New Roman" charset="0"/>
                <a:cs typeface="Times New Roman" charset="0"/>
              </a:rPr>
              <a:t>does limited liability mean?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825334"/>
            <a:ext cx="8305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2. How much money shareholders can lose?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352800"/>
            <a:ext cx="8305800" cy="76944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amount they pay for their stocks.</a:t>
            </a:r>
          </a:p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Which typically becomes worthless in case of bankruptcy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88043"/>
            <a:ext cx="4572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4654134"/>
            <a:ext cx="8305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3. What is the purpose of limiting liability?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181600"/>
            <a:ext cx="83058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To allow firms to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raise funds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grow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beyond what was possible by only using owners personal assets.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1684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1000" y="1981200"/>
            <a:ext cx="8229600" cy="1459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 noChangeAspect="1"/>
          </p:cNvSpPr>
          <p:nvPr>
            <p:ph type="title"/>
          </p:nvPr>
        </p:nvSpPr>
        <p:spPr>
          <a:xfrm>
            <a:off x="304800" y="0"/>
            <a:ext cx="8610600" cy="13716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Does limiting liability really allow corporations to grow larger?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89951526"/>
              </p:ext>
            </p:extLst>
          </p:nvPr>
        </p:nvGraphicFramePr>
        <p:xfrm>
          <a:off x="304800" y="1495286"/>
          <a:ext cx="3200400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796070406"/>
              </p:ext>
            </p:extLst>
          </p:nvPr>
        </p:nvGraphicFramePr>
        <p:xfrm>
          <a:off x="3581400" y="1495286"/>
          <a:ext cx="2590800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678758013"/>
              </p:ext>
            </p:extLst>
          </p:nvPr>
        </p:nvGraphicFramePr>
        <p:xfrm>
          <a:off x="6248400" y="1495286"/>
          <a:ext cx="2590800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295400"/>
            <a:ext cx="304800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Share of Firms by Legal Structure in the U.S. (2012)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1295400"/>
            <a:ext cx="205740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Share of Sales Revenues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05740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Share of Net Income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2929354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Although there are fewer corporations, they account for the largest share of the economy!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2" grpId="0">
        <p:bldAsOne/>
      </p:bldGraphic>
      <p:bldGraphic spid="15" grpId="0">
        <p:bldAsOne/>
      </p:bldGraphic>
      <p:bldGraphic spid="16" grpId="0">
        <p:bldAsOne/>
      </p:bldGraphic>
      <p:bldP spid="17" grpId="0"/>
      <p:bldP spid="18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Management of Firms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77741"/>
              </p:ext>
            </p:extLst>
          </p:nvPr>
        </p:nvGraphicFramePr>
        <p:xfrm>
          <a:off x="685799" y="1219200"/>
          <a:ext cx="7848601" cy="41147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2443"/>
                <a:gridCol w="2633079"/>
                <a:gridCol w="2633079"/>
              </a:tblGrid>
              <a:tr h="1323550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Size of Firm</a:t>
                      </a:r>
                      <a:endParaRPr lang="en-US" sz="26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 Manages?</a:t>
                      </a:r>
                      <a:endParaRPr lang="en-US" sz="26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Decision Makers</a:t>
                      </a:r>
                      <a:endParaRPr lang="en-US" sz="26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3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Small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Sole Proprietorships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Small Partnerships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owner(s)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Only the owner(s)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676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Corporations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Large Partnerships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Owners hire a management team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Owners,</a:t>
                      </a:r>
                      <a:r>
                        <a:rPr lang="en-US" sz="26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managers, and supervisors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What owners want?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990600"/>
            <a:ext cx="6324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Owners want to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maximize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the firm’s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profits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4572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95700" y="2810470"/>
            <a:ext cx="1752600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Earnings from selling goods and services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2810470"/>
            <a:ext cx="1676400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Expenses to produce goods and services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7300" y="1829017"/>
            <a:ext cx="6629400" cy="892553"/>
            <a:chOff x="1257300" y="1905217"/>
            <a:chExt cx="6629400" cy="892553"/>
          </a:xfrm>
        </p:grpSpPr>
        <p:sp>
          <p:nvSpPr>
            <p:cNvPr id="6" name="TextBox 5"/>
            <p:cNvSpPr txBox="1"/>
            <p:nvPr/>
          </p:nvSpPr>
          <p:spPr>
            <a:xfrm>
              <a:off x="1257300" y="2305327"/>
              <a:ext cx="6629400" cy="492443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latin typeface="Times New Roman" charset="0"/>
                  <a:ea typeface="Times New Roman" charset="0"/>
                  <a:cs typeface="Times New Roman" charset="0"/>
                </a:rPr>
                <a:t>Profit </a:t>
              </a:r>
              <a:r>
                <a:rPr lang="en-US" sz="2600" dirty="0" smtClean="0">
                  <a:latin typeface="Times New Roman" charset="0"/>
                  <a:ea typeface="Times New Roman" charset="0"/>
                  <a:cs typeface="Times New Roman" charset="0"/>
                </a:rPr>
                <a:t>   =    </a:t>
              </a:r>
              <a:r>
                <a:rPr lang="en-US" sz="2600" dirty="0">
                  <a:latin typeface="Times New Roman" charset="0"/>
                  <a:ea typeface="Times New Roman" charset="0"/>
                  <a:cs typeface="Times New Roman" charset="0"/>
                </a:rPr>
                <a:t>Revenues </a:t>
              </a:r>
              <a:r>
                <a:rPr lang="en-US" sz="2600" dirty="0" smtClean="0">
                  <a:latin typeface="Times New Roman" charset="0"/>
                  <a:ea typeface="Times New Roman" charset="0"/>
                  <a:cs typeface="Times New Roman" charset="0"/>
                </a:rPr>
                <a:t>   -    Costs</a:t>
              </a:r>
              <a:endParaRPr lang="en-US" sz="2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514600" y="1905217"/>
                  <a:ext cx="573042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1905217"/>
                  <a:ext cx="57304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285479" y="1905217"/>
                  <a:ext cx="591636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479" y="1905217"/>
                  <a:ext cx="59163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096000" y="1905217"/>
                  <a:ext cx="591636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905217"/>
                  <a:ext cx="59163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1257300" y="4038600"/>
            <a:ext cx="6629400" cy="1329898"/>
            <a:chOff x="1257300" y="4114800"/>
            <a:chExt cx="6629400" cy="1329898"/>
          </a:xfrm>
        </p:grpSpPr>
        <p:sp>
          <p:nvSpPr>
            <p:cNvPr id="16" name="TextBox 15"/>
            <p:cNvSpPr txBox="1"/>
            <p:nvPr/>
          </p:nvSpPr>
          <p:spPr>
            <a:xfrm>
              <a:off x="1257300" y="4536757"/>
              <a:ext cx="6629400" cy="907941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Times New Roman" charset="0"/>
                  <a:ea typeface="Times New Roman" charset="0"/>
                  <a:cs typeface="Times New Roman" charset="0"/>
                </a:rPr>
                <a:t>Revenues    =    Price    </a:t>
              </a:r>
              <a:r>
                <a:rPr lang="en-US" sz="2600" dirty="0" smtClean="0">
                  <a:latin typeface="+mn-lt"/>
                  <a:ea typeface="Times New Roman" charset="0"/>
                  <a:cs typeface="Times New Roman" charset="0"/>
                </a:rPr>
                <a:t>X</a:t>
              </a:r>
              <a:r>
                <a:rPr lang="en-US" sz="2600" dirty="0" smtClean="0">
                  <a:latin typeface="Times New Roman" charset="0"/>
                  <a:ea typeface="Times New Roman" charset="0"/>
                  <a:cs typeface="Times New Roman" charset="0"/>
                </a:rPr>
                <a:t>    Quantity</a:t>
              </a:r>
            </a:p>
            <a:p>
              <a:pPr algn="ctr">
                <a:lnSpc>
                  <a:spcPct val="150000"/>
                </a:lnSpc>
              </a:pPr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In the case of a single good or </a:t>
              </a:r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service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343400" y="4114800"/>
                  <a:ext cx="558679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114800"/>
                  <a:ext cx="558679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2478" y="4114800"/>
                  <a:ext cx="558679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478" y="4114800"/>
                  <a:ext cx="558679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68910" y="5632103"/>
                <a:ext cx="4806179" cy="69249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Notation: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𝑝𝑞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endParaRPr lang="en-US" sz="2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0" y="5632103"/>
                <a:ext cx="4806179" cy="69249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l="-2284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73102" y="1924819"/>
            <a:ext cx="3276600" cy="4475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What must be done to maximize profits?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9650" y="990600"/>
            <a:ext cx="71247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firm’s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must be as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efficient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as possible!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25843"/>
            <a:ext cx="457200" cy="457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3101" y="2611604"/>
            <a:ext cx="3276601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Given the current level of</a:t>
            </a:r>
          </a:p>
          <a:p>
            <a:pPr algn="ctr"/>
            <a:r>
              <a:rPr lang="en-US" sz="20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  <a:r>
              <a:rPr lang="en-US" sz="2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0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technology</a:t>
            </a:r>
            <a:r>
              <a:rPr lang="en-US" sz="2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mr-IN" sz="2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1924819"/>
            <a:ext cx="3263902" cy="5196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Efficient Production</a:t>
            </a:r>
            <a:endParaRPr lang="en-US" sz="26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100" y="3399853"/>
            <a:ext cx="3276602" cy="14519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Definition 1</a:t>
            </a:r>
          </a:p>
          <a:p>
            <a:pPr algn="ctr"/>
            <a:r>
              <a:rPr lang="mr-I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cannot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produce the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same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level of output with fewer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inputs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3100" y="4923853"/>
            <a:ext cx="3276602" cy="14769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Definition 2</a:t>
            </a:r>
          </a:p>
          <a:p>
            <a:pPr algn="ctr"/>
            <a:r>
              <a:rPr lang="mr-IN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cannot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produce more output with the same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level of inputs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12199"/>
            <a:ext cx="457200" cy="4572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007700"/>
            <a:ext cx="457200" cy="4572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257800" y="2184657"/>
            <a:ext cx="2070098" cy="3631748"/>
            <a:chOff x="5257800" y="2184657"/>
            <a:chExt cx="2070098" cy="3631748"/>
          </a:xfrm>
        </p:grpSpPr>
        <p:sp>
          <p:nvSpPr>
            <p:cNvPr id="43" name="TextBox 42"/>
            <p:cNvSpPr txBox="1"/>
            <p:nvPr/>
          </p:nvSpPr>
          <p:spPr>
            <a:xfrm>
              <a:off x="5257800" y="2184657"/>
              <a:ext cx="2070098" cy="89255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No</a:t>
              </a:r>
              <a:r>
                <a:rPr lang="en-US" sz="2600" dirty="0" smtClean="0">
                  <a:latin typeface="Times New Roman" charset="0"/>
                  <a:ea typeface="Times New Roman" charset="0"/>
                  <a:cs typeface="Times New Roman" charset="0"/>
                </a:rPr>
                <a:t> efficient production</a:t>
              </a:r>
              <a:endParaRPr lang="en-US" sz="2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57800" y="4923853"/>
              <a:ext cx="2070098" cy="89255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No</a:t>
              </a:r>
              <a:r>
                <a:rPr lang="en-US" sz="2600" dirty="0" smtClean="0">
                  <a:latin typeface="Times New Roman" charset="0"/>
                  <a:ea typeface="Times New Roman" charset="0"/>
                  <a:cs typeface="Times New Roman" charset="0"/>
                </a:rPr>
                <a:t> profit maximization</a:t>
              </a:r>
              <a:endParaRPr lang="en-US" sz="2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rot="5400000">
              <a:off x="5583696" y="3672981"/>
              <a:ext cx="1418305" cy="828187"/>
            </a:xfrm>
            <a:prstGeom prst="rightArrow">
              <a:avLst/>
            </a:prstGeom>
            <a:noFill/>
            <a:ln w="635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i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46" name="Curved Connector 45"/>
          <p:cNvCxnSpPr>
            <a:stCxn id="43" idx="2"/>
            <a:endCxn id="44" idx="1"/>
          </p:cNvCxnSpPr>
          <p:nvPr/>
        </p:nvCxnSpPr>
        <p:spPr>
          <a:xfrm>
            <a:off x="7327898" y="3068115"/>
            <a:ext cx="12700" cy="1855738"/>
          </a:xfrm>
          <a:prstGeom prst="curvedConnector3">
            <a:avLst>
              <a:gd name="adj1" fmla="val 5700000"/>
            </a:avLst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106500">
            <a:off x="6558668" y="3522391"/>
            <a:ext cx="1449142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Necessary condition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8" grpId="0"/>
      <p:bldP spid="32" grpId="0"/>
      <p:bldP spid="34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>
            <a:spLocks/>
          </p:cNvSpPr>
          <p:nvPr/>
        </p:nvSpPr>
        <p:spPr>
          <a:xfrm>
            <a:off x="6248400" y="3151766"/>
            <a:ext cx="2103120" cy="120032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Units of capital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land, buildings, equipment, vehicles, etc.)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10000" y="3151766"/>
            <a:ext cx="2103120" cy="120032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Units of labor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hours of work provided by workers)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2545" y="3151766"/>
            <a:ext cx="2107331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Maximum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quantity of output that can be produced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549" y="3167584"/>
            <a:ext cx="2107331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Maximum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quantity of output that can be produced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10000" y="3125681"/>
            <a:ext cx="2103120" cy="120032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Units of labor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hours of work provided by workers)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6248834" y="3182341"/>
            <a:ext cx="2103120" cy="120032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Units of capital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land, buildings, equipment, vehicles, etc.)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How do we </a:t>
            </a:r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represent efficient production?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5425" y="990600"/>
            <a:ext cx="615315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We use the concept of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production function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25843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25840" y="1833028"/>
                <a:ext cx="323665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600" b="0" smtClean="0">
                    <a:latin typeface="Times New Roman" charset="0"/>
                    <a:ea typeface="Times New Roman" charset="0"/>
                    <a:cs typeface="Times New Roman" charset="0"/>
                  </a:rPr>
                  <a:t>Notation: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840" y="1833028"/>
                <a:ext cx="323665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6215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674620" y="1674315"/>
            <a:ext cx="1397000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Function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07080" y="2399295"/>
            <a:ext cx="0" cy="726386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21280" y="3231661"/>
            <a:ext cx="351077" cy="40011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96454" y="3325306"/>
            <a:ext cx="351946" cy="40011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26080" y="3098393"/>
            <a:ext cx="579677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lang="en-US" sz="4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07080" y="2866072"/>
            <a:ext cx="579677" cy="1477328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endParaRPr lang="en-US" sz="9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35723" y="2866072"/>
            <a:ext cx="579677" cy="1477328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9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72545" y="4444663"/>
            <a:ext cx="2096335" cy="1219200"/>
            <a:chOff x="4495800" y="5181600"/>
            <a:chExt cx="4343399" cy="1219200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6362700" y="3314700"/>
              <a:ext cx="609600" cy="4343399"/>
            </a:xfrm>
            <a:prstGeom prst="rightBrace">
              <a:avLst/>
            </a:prstGeom>
            <a:ln w="635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53000" y="5908357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Output</a:t>
              </a:r>
              <a:endPara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40046" y="4444663"/>
            <a:ext cx="4495677" cy="1219200"/>
            <a:chOff x="4495800" y="5181600"/>
            <a:chExt cx="4343399" cy="1219200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6362700" y="3314700"/>
              <a:ext cx="609600" cy="4343399"/>
            </a:xfrm>
            <a:prstGeom prst="rightBrace">
              <a:avLst/>
            </a:prstGeom>
            <a:ln w="635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53000" y="5908357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 Inputs</a:t>
              </a:r>
              <a:endPara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84817" y="2588681"/>
                <a:ext cx="55348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17" y="2588681"/>
                <a:ext cx="55348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095090" y="2588681"/>
                <a:ext cx="61119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90" y="2588681"/>
                <a:ext cx="61119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132798" y="2588681"/>
                <a:ext cx="55348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98" y="2588681"/>
                <a:ext cx="55348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808555" y="5908357"/>
            <a:ext cx="7483988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maximum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quantity implies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efficient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production!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28975"/>
            <a:ext cx="457200" cy="457200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74" idx="1"/>
            <a:endCxn id="82" idx="1"/>
          </p:cNvCxnSpPr>
          <p:nvPr/>
        </p:nvCxnSpPr>
        <p:spPr>
          <a:xfrm rot="10800000" flipV="1">
            <a:off x="533400" y="5417641"/>
            <a:ext cx="59812" cy="739933"/>
          </a:xfrm>
          <a:prstGeom prst="curvedConnector3">
            <a:avLst>
              <a:gd name="adj1" fmla="val 482198"/>
            </a:avLst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0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33" grpId="0" animBg="1"/>
      <p:bldP spid="63" grpId="0" animBg="1"/>
      <p:bldP spid="61" grpId="0" animBg="1"/>
      <p:bldP spid="2" grpId="0"/>
      <p:bldP spid="35" grpId="0"/>
      <p:bldP spid="60" grpId="0"/>
      <p:bldP spid="62" grpId="0"/>
      <p:bldP spid="64" grpId="0"/>
      <p:bldP spid="65" grpId="0"/>
      <p:bldP spid="66" grpId="0"/>
      <p:bldP spid="78" grpId="0"/>
      <p:bldP spid="79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Time and Variability of Inputs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990600"/>
            <a:ext cx="777239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firm can more easily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adjust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its inputs in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long run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than in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short run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028700"/>
            <a:ext cx="457200" cy="457200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23707"/>
              </p:ext>
            </p:extLst>
          </p:nvPr>
        </p:nvGraphicFramePr>
        <p:xfrm>
          <a:off x="685799" y="2133601"/>
          <a:ext cx="7848600" cy="358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3713"/>
                <a:gridCol w="1971629"/>
                <a:gridCol w="1971629"/>
                <a:gridCol w="1971629"/>
              </a:tblGrid>
              <a:tr h="883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Horizon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Definition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Fixed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Inputs?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 Inputs?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1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Short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Run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enough time to adjust some inputs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 least one input </a:t>
                      </a:r>
                      <a:r>
                        <a:rPr lang="en-US" sz="20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cannot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be varied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8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Run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Long enough period that all inputs can be varied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 inputs can be adjusted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2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What is the time span of a short and long run?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990600"/>
            <a:ext cx="5181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It depends on the inputs a firm uses!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287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935"/>
              </p:ext>
            </p:extLst>
          </p:nvPr>
        </p:nvGraphicFramePr>
        <p:xfrm>
          <a:off x="304800" y="1752602"/>
          <a:ext cx="8534400" cy="48005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200"/>
                <a:gridCol w="2743200"/>
                <a:gridCol w="1981200"/>
                <a:gridCol w="2209800"/>
              </a:tblGrid>
              <a:tr h="10471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Labor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Unskilled workers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Days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short run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input</a:t>
                      </a:r>
                    </a:p>
                    <a:p>
                      <a:pPr algn="ctr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2-week planning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471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Skilled workers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Months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long run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Fixed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2-week planning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20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Capital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Rent a truck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Days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short run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input</a:t>
                      </a:r>
                    </a:p>
                    <a:p>
                      <a:pPr algn="ctr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6-month planning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20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Personal computers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Days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short run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input</a:t>
                      </a:r>
                    </a:p>
                    <a:p>
                      <a:pPr algn="ctr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6-month planning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20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Buildings/Plants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Years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long run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Fixed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6-month planning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Short-Run Production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6450" y="990600"/>
            <a:ext cx="49911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At least one input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cannot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be varied!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90600"/>
            <a:ext cx="4572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600200"/>
            <a:ext cx="3886200" cy="189282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Assumptions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Labor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is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variable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input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Capital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is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fixed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input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657600"/>
            <a:ext cx="3124200" cy="6924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514671"/>
                <a:ext cx="172662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14671"/>
                <a:ext cx="172662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5079355"/>
                <a:ext cx="2793427" cy="147732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quantity of output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 units of labor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fixed units of capital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79355"/>
                <a:ext cx="2793427" cy="147732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20069586">
            <a:off x="2536579" y="4280185"/>
            <a:ext cx="1776432" cy="120032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 can increase only by increasing the amount of labor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1693397"/>
            <a:ext cx="4038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Product of Labor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2153370"/>
            <a:ext cx="4038600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Change in output resulting from using an extra unit of labor, holding capital constant.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63759" y="2971800"/>
                <a:ext cx="3207481" cy="802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𝑀𝑃𝐿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num>
                        <m:den>
                          <m: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num>
                        <m:den>
                          <m:r>
                            <a:rPr lang="mr-IN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759" y="2971800"/>
                <a:ext cx="3207481" cy="8023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648200" y="4022735"/>
            <a:ext cx="4038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Product of Labor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4480934"/>
            <a:ext cx="4038600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Ratio of output to the total units of labor used to produce the output.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63759" y="5334000"/>
                <a:ext cx="2763449" cy="802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𝐴𝑃𝐿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</m:acc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759" y="5334000"/>
                <a:ext cx="2763449" cy="8023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59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1250" y="1295400"/>
            <a:ext cx="4381500" cy="49751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What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is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purpose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384891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Make money?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3581399"/>
            <a:ext cx="449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Produce goods and services?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00" name="Elbow Connector 4099"/>
          <p:cNvCxnSpPr>
            <a:stCxn id="6" idx="3"/>
            <a:endCxn id="9" idx="1"/>
          </p:cNvCxnSpPr>
          <p:nvPr/>
        </p:nvCxnSpPr>
        <p:spPr>
          <a:xfrm>
            <a:off x="2895600" y="1778000"/>
            <a:ext cx="457200" cy="853113"/>
          </a:xfrm>
          <a:prstGeom prst="bentConnector5">
            <a:avLst>
              <a:gd name="adj1" fmla="val 0"/>
              <a:gd name="adj2" fmla="val 36443"/>
              <a:gd name="adj3" fmla="val 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" idx="3"/>
            <a:endCxn id="10" idx="1"/>
          </p:cNvCxnSpPr>
          <p:nvPr/>
        </p:nvCxnSpPr>
        <p:spPr>
          <a:xfrm>
            <a:off x="2895600" y="1778000"/>
            <a:ext cx="457200" cy="2049621"/>
          </a:xfrm>
          <a:prstGeom prst="bentConnector5">
            <a:avLst>
              <a:gd name="adj1" fmla="val 0"/>
              <a:gd name="adj2" fmla="val 44357"/>
              <a:gd name="adj3" fmla="val 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81250" y="4670048"/>
            <a:ext cx="43815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 we really need a firm to achieve these goals?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990600"/>
            <a:ext cx="6858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computer assembly firm’s production function: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12325" y="1752600"/>
                <a:ext cx="5119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=0.1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+3</m:t>
                      </m:r>
                      <m:sSup>
                        <m:sSupPr>
                          <m:ctrlPr>
                            <a:rPr lang="is-I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is-I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−0.1</m:t>
                      </m:r>
                      <m:sSup>
                        <m:sSupPr>
                          <m:ctrlPr>
                            <a:rPr lang="is-I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325" y="1752600"/>
                <a:ext cx="51193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33" t="-1667" r="-9405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72746" y="2535608"/>
                <a:ext cx="4495800" cy="46166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Production Function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K</m:t>
                        </m:r>
                      </m:e>
                    </m:acc>
                    <m:r>
                      <a:rPr lang="en-US" sz="2400" b="0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=10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4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46" y="2535608"/>
                <a:ext cx="4495800" cy="46166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217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72746" y="3200400"/>
                <a:ext cx="17104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,10)</m:t>
                      </m:r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46" y="3200400"/>
                <a:ext cx="17104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71" r="-607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98146" y="4418542"/>
                <a:ext cx="144488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𝑀𝑃𝐿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num>
                        <m:den>
                          <m:r>
                            <a:rPr lang="mr-IN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46" y="4418542"/>
                <a:ext cx="1444883" cy="702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31551" y="5890672"/>
                <a:ext cx="1207638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𝐴𝑃𝐿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51" y="5890672"/>
                <a:ext cx="1207638" cy="6301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 flipV="1">
            <a:off x="4648200" y="2133986"/>
            <a:ext cx="358346" cy="40829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006546" y="2088208"/>
            <a:ext cx="647700" cy="45407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06546" y="2133986"/>
            <a:ext cx="1927654" cy="40162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2746" y="3864616"/>
            <a:ext cx="44958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Product </a:t>
            </a:r>
            <a:r>
              <a:rPr lang="en-US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Labor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2746" y="5294324"/>
            <a:ext cx="44958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Average Product of Labor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76600" y="3048000"/>
            <a:ext cx="1905000" cy="618626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43200" y="4405159"/>
                <a:ext cx="4983351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+30</m:t>
                          </m:r>
                          <m:sSup>
                            <m:sSupPr>
                              <m:ctrlPr>
                                <a:rPr lang="is-I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s-I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s-I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num>
                        <m:den>
                          <m:r>
                            <a:rPr lang="mr-IN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=1+60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−3</m:t>
                      </m:r>
                      <m:sSup>
                        <m:sSupPr>
                          <m:ctrlPr>
                            <a:rPr lang="is-I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is-I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05159"/>
                <a:ext cx="4983351" cy="7411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590800" y="5770385"/>
                <a:ext cx="4310283" cy="73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+30</m:t>
                          </m:r>
                          <m:sSup>
                            <m:sSupPr>
                              <m:ctrlPr>
                                <a:rPr lang="is-I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s-I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s-I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=1+30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is-I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is-I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770385"/>
                <a:ext cx="4310283" cy="73872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71800" y="3200400"/>
                <a:ext cx="2210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+30</m:t>
                      </m:r>
                      <m:sSup>
                        <m:sSupPr>
                          <m:ctrlPr>
                            <a:rPr lang="is-I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is-I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is-I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200400"/>
                <a:ext cx="221009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29" r="-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01" name="Curved Connector 4100"/>
          <p:cNvCxnSpPr>
            <a:stCxn id="21" idx="1"/>
            <a:endCxn id="22" idx="1"/>
          </p:cNvCxnSpPr>
          <p:nvPr/>
        </p:nvCxnSpPr>
        <p:spPr>
          <a:xfrm rot="10800000" flipH="1" flipV="1">
            <a:off x="1272746" y="3385066"/>
            <a:ext cx="25400" cy="1384598"/>
          </a:xfrm>
          <a:prstGeom prst="curvedConnector3">
            <a:avLst>
              <a:gd name="adj1" fmla="val -295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768545" y="4533006"/>
            <a:ext cx="1958005" cy="618626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4" name="Curved Connector 4103"/>
          <p:cNvCxnSpPr>
            <a:stCxn id="21" idx="1"/>
            <a:endCxn id="23" idx="1"/>
          </p:cNvCxnSpPr>
          <p:nvPr/>
        </p:nvCxnSpPr>
        <p:spPr>
          <a:xfrm rot="10800000" flipH="1" flipV="1">
            <a:off x="1272745" y="3385065"/>
            <a:ext cx="58805" cy="2820661"/>
          </a:xfrm>
          <a:prstGeom prst="curvedConnector3">
            <a:avLst>
              <a:gd name="adj1" fmla="val -1770938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105400" y="5852959"/>
            <a:ext cx="1905000" cy="618626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7" grpId="0"/>
      <p:bldP spid="45" grpId="0"/>
      <p:bldP spid="62" grpId="0" animBg="1"/>
      <p:bldP spid="68" grpId="0"/>
      <p:bldP spid="71" grpId="0"/>
      <p:bldP spid="73" grpId="0"/>
      <p:bldP spid="77" grpId="0" animBg="1"/>
      <p:bldP spid="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pic>
        <p:nvPicPr>
          <p:cNvPr id="11" name="Picture 11" descr="Fig06_01_step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31" y="1143000"/>
            <a:ext cx="48609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32394" y="8117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Maximum output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75194" y="990600"/>
            <a:ext cx="457200" cy="45720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194194" y="5638800"/>
            <a:ext cx="533400" cy="5334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2" idx="3"/>
            <a:endCxn id="5" idx="6"/>
          </p:cNvCxnSpPr>
          <p:nvPr/>
        </p:nvCxnSpPr>
        <p:spPr>
          <a:xfrm flipH="1">
            <a:off x="5727594" y="1134934"/>
            <a:ext cx="1447800" cy="4770566"/>
          </a:xfrm>
          <a:prstGeom prst="curvedConnector3">
            <a:avLst>
              <a:gd name="adj1" fmla="val -60526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96168" y="5361801"/>
                <a:ext cx="9553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𝑀𝑃𝐿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168" y="5361801"/>
                <a:ext cx="95532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128" r="-5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 rot="20456931">
            <a:off x="6706515" y="5238202"/>
            <a:ext cx="2304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From calculus:</a:t>
            </a:r>
          </a:p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The maximum of a function is where its derivative equals zero!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0894" y="1592134"/>
            <a:ext cx="2159106" cy="192293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60894" y="1615133"/>
            <a:ext cx="215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Output starts to decrease as input increases!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60894" y="2642969"/>
            <a:ext cx="215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Inefficient production zone!</a:t>
            </a:r>
          </a:p>
        </p:txBody>
      </p:sp>
    </p:spTree>
    <p:extLst>
      <p:ext uri="{BB962C8B-B14F-4D97-AF65-F5344CB8AC3E}">
        <p14:creationId xmlns:p14="http://schemas.microsoft.com/office/powerpoint/2010/main" val="17225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37" grpId="1"/>
      <p:bldP spid="38" grpId="0"/>
      <p:bldP spid="23" grpId="0" animBg="1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Law of Diminishing Marginal Returns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" y="990600"/>
            <a:ext cx="7848600" cy="1600438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a firm keeps increasing an input, holding all other inputs and technology constant, the corresponding increases in output will eventually becomes smaller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(Empirical regularity more than a law)</a:t>
            </a:r>
            <a:endParaRPr lang="en-US" sz="20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" y="2902803"/>
                <a:ext cx="7620000" cy="113396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 practice: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If only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increases, then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  <a:sym typeface="Wingdings"/>
                  </a:rPr>
                  <a:t>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𝑀𝑃𝐿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  <a:sym typeface="Wingdings"/>
                  </a:rPr>
                  <a:t> will 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  <a:sym typeface="Wingdings"/>
                  </a:rPr>
                  <a:t>eventually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  <a:sym typeface="Wingdings"/>
                  </a:rPr>
                  <a:t> decrease!</a:t>
                </a:r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902803"/>
                <a:ext cx="7620000" cy="113396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43000" y="4419600"/>
                <a:ext cx="6858000" cy="139307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When the MPL decreases?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  <a:sym typeface="Wingdings"/>
                  </a:rPr>
                  <a:t>For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𝑀𝑃𝐿</m:t>
                        </m:r>
                      </m:num>
                      <m:den>
                        <m:r>
                          <a:rPr lang="mr-IN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𝜕</m:t>
                        </m:r>
                        <m:r>
                          <a:rPr lang="en-US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&lt;0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19600"/>
                <a:ext cx="6858000" cy="139307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b="-3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pic>
        <p:nvPicPr>
          <p:cNvPr id="13" name="Picture 7" descr="Fig06_01_step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3"/>
          <a:stretch/>
        </p:blipFill>
        <p:spPr bwMode="auto">
          <a:xfrm>
            <a:off x="1664518" y="2552700"/>
            <a:ext cx="6260282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4601838" y="2368224"/>
            <a:ext cx="0" cy="66691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85418" y="1219200"/>
            <a:ext cx="1689100" cy="1011720"/>
            <a:chOff x="3111500" y="1219200"/>
            <a:chExt cx="1689100" cy="1011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11500" y="1219200"/>
                  <a:ext cx="168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C000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Maximum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𝑀𝑃𝐿</m:t>
                      </m:r>
                    </m:oMath>
                  </a14:m>
                  <a:endParaRPr lang="en-US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500" y="1219200"/>
                  <a:ext cx="16891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4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318728" y="1611904"/>
                  <a:ext cx="1274644" cy="6190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mr-IN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𝑀𝑃𝐿</m:t>
                            </m:r>
                          </m:num>
                          <m:den>
                            <m:r>
                              <a:rPr lang="mr-IN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28" y="1611904"/>
                  <a:ext cx="1274644" cy="6190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/>
          <p:cNvSpPr/>
          <p:nvPr/>
        </p:nvSpPr>
        <p:spPr>
          <a:xfrm>
            <a:off x="4588739" y="2642067"/>
            <a:ext cx="2083636" cy="247484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456931">
            <a:off x="1295868" y="916864"/>
            <a:ext cx="2304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From calculus:</a:t>
            </a:r>
          </a:p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The maximum of a function is where its derivative equals zero!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8202" y="2642067"/>
            <a:ext cx="2083636" cy="247484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51511" y="5553184"/>
                <a:ext cx="132760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b="1" i="1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𝑴𝑷𝑳</m:t>
                          </m:r>
                        </m:num>
                        <m:den>
                          <m:r>
                            <a:rPr lang="mr-IN" b="1" i="1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𝑳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&gt;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11" y="5553184"/>
                <a:ext cx="1327607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61311" y="5553184"/>
                <a:ext cx="132760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𝑴𝑷𝑳</m:t>
                          </m:r>
                        </m:num>
                        <m:den>
                          <m:r>
                            <a:rPr lang="mr-IN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𝑳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11" y="5553184"/>
                <a:ext cx="1327607" cy="6190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2851511" y="3200400"/>
            <a:ext cx="794207" cy="9715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511965" y="3200400"/>
            <a:ext cx="800753" cy="97155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38756">
            <a:off x="5218958" y="2757185"/>
            <a:ext cx="180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Diminishing Marginal</a:t>
            </a:r>
          </a:p>
          <a:p>
            <a:pPr algn="ctr"/>
            <a:r>
              <a:rPr lang="en-US" sz="1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Returns Zone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41011" y="6197600"/>
                <a:ext cx="19419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Each additional worker </a:t>
                </a:r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reduces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𝑀𝑃𝐿</m:t>
                    </m:r>
                  </m:oMath>
                </a14:m>
                <a:endParaRPr lang="en-US" sz="1400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11" y="6197600"/>
                <a:ext cx="1941907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2353" r="-31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48218" y="6197600"/>
                <a:ext cx="19419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Each additional worker </a:t>
                </a:r>
                <a:r>
                  <a:rPr lang="en-US" sz="14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increases</a:t>
                </a:r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𝑀𝑃𝐿</m:t>
                    </m:r>
                  </m:oMath>
                </a14:m>
                <a:endParaRPr lang="en-US" sz="1400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18" y="6197600"/>
                <a:ext cx="1941907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53" r="-31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21" grpId="0" animBg="1"/>
      <p:bldP spid="22" grpId="0"/>
      <p:bldP spid="25" grpId="0"/>
      <p:bldP spid="31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Long-Run Production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3225" y="990600"/>
            <a:ext cx="325755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inputs are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variable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90600"/>
            <a:ext cx="4572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600200"/>
            <a:ext cx="4038600" cy="189282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Assumptions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Labor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is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variable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input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Capital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is a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variable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657600"/>
            <a:ext cx="3124200" cy="6924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514671"/>
                <a:ext cx="172662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14671"/>
                <a:ext cx="172662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5079355"/>
                <a:ext cx="2971800" cy="147732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quantity of output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 units of labor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variable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units of capital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79355"/>
                <a:ext cx="2971800" cy="147732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r="-616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 rot="20069586">
            <a:off x="2446190" y="4189154"/>
            <a:ext cx="1945624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firm can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substitute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one input for another!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3000" y="1676400"/>
            <a:ext cx="3257550" cy="190821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firm can produce in various ways:</a:t>
            </a:r>
          </a:p>
          <a:p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a lumberyard can produce 200 planks/hour with</a:t>
            </a:r>
            <a:r>
              <a:rPr lang="mr-IN" sz="20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6735"/>
              </p:ext>
            </p:extLst>
          </p:nvPr>
        </p:nvGraphicFramePr>
        <p:xfrm>
          <a:off x="4953000" y="3827936"/>
          <a:ext cx="3886200" cy="272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09800"/>
              </a:tblGrid>
              <a:tr h="6821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Labor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Capital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21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 workers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handsaws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21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 workers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handheld power saws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21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 workers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bench power saws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876800" y="4572000"/>
            <a:ext cx="0" cy="16002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53200" y="4572000"/>
            <a:ext cx="0" cy="1600200"/>
          </a:xfrm>
          <a:prstGeom prst="straightConnector1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601755" y="4145339"/>
                <a:ext cx="5500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55" y="4145339"/>
                <a:ext cx="55008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595344" y="6187351"/>
                <a:ext cx="562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344" y="6187351"/>
                <a:ext cx="56291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78156" y="4145339"/>
                <a:ext cx="590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156" y="4145339"/>
                <a:ext cx="59080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278156" y="6187351"/>
                <a:ext cx="590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156" y="6187351"/>
                <a:ext cx="59080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4191000" y="2546613"/>
            <a:ext cx="762000" cy="1598727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8" grpId="0"/>
      <p:bldP spid="19" grpId="0"/>
      <p:bldP spid="22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Isoquants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8700" y="990600"/>
                <a:ext cx="7086599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Show the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efficient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combinations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that can produce a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fixed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quantity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990600"/>
                <a:ext cx="7086599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291" t="-6849" r="-2496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0033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30549" y="2209800"/>
                <a:ext cx="172662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49" y="2209800"/>
                <a:ext cx="1726627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19646939">
            <a:off x="998961" y="1982689"/>
            <a:ext cx="163158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 is fixed (notice the bar)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9" name="Picture 5" descr="Fig06_02_step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1322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Fig06_02_step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1322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 descr="Fig06_02_step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1322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 descr="Fig06_02_step0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1322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 descr="Fig06_02_step0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1322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Fig06_02_step0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1322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1" descr="Fig06_02_step0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1322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 descr="Fig06_02_step0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1322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3" descr="Fig06_02_step0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1322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4" descr="Fig06_02_step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743200"/>
            <a:ext cx="41910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31310" y="5788223"/>
                <a:ext cx="1136290" cy="31015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  <m:sup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0.5</m:t>
                          </m:r>
                        </m:sup>
                      </m:sSup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=6</m:t>
                      </m:r>
                    </m:oMath>
                  </m:oMathPara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10" y="5788223"/>
                <a:ext cx="1136290" cy="31015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31310" y="5410200"/>
                <a:ext cx="1136290" cy="31015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  <m:sup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0.5</m:t>
                          </m:r>
                        </m:sup>
                      </m:sSup>
                      <m:r>
                        <a:rPr lang="en-US" sz="1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9</m:t>
                      </m:r>
                    </m:oMath>
                  </m:oMathPara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10" y="5410200"/>
                <a:ext cx="1136290" cy="31015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31310" y="4909234"/>
                <a:ext cx="121249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  <m:sup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0.5</m:t>
                          </m:r>
                        </m:sup>
                      </m:sSup>
                      <m:r>
                        <a:rPr lang="en-US" sz="1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12</m:t>
                      </m:r>
                    </m:oMath>
                  </m:oMathPara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10" y="4909234"/>
                <a:ext cx="121249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91025" y="2209800"/>
                <a:ext cx="1524328" cy="404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025" y="2209800"/>
                <a:ext cx="1524328" cy="40459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140812" y="1923871"/>
            <a:ext cx="1631588" cy="120032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Example: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Cobb-Douglas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production function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82166" y="2098969"/>
            <a:ext cx="1352327" cy="618626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40" grpId="0"/>
      <p:bldP spid="41" grpId="0"/>
      <p:bldP spid="42" grpId="0"/>
      <p:bldP spid="20" grpId="1"/>
      <p:bldP spid="22" grpId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Properties of Isoquants 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6850" y="990600"/>
            <a:ext cx="621029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Times New Roman" charset="0"/>
                <a:ea typeface="Times New Roman" charset="0"/>
                <a:cs typeface="Times New Roman" charset="0"/>
              </a:rPr>
              <a:t>The farther an isoquant is from the origin, the greater the level of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output!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03300"/>
            <a:ext cx="457200" cy="457200"/>
          </a:xfrm>
          <a:prstGeom prst="rect">
            <a:avLst/>
          </a:prstGeom>
        </p:spPr>
      </p:pic>
      <p:pic>
        <p:nvPicPr>
          <p:cNvPr id="8" name="Picture 14" descr="Fig06_02_step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1910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819400" y="3352800"/>
            <a:ext cx="2514600" cy="25146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76477">
            <a:off x="2387443" y="5867400"/>
            <a:ext cx="679090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latin typeface="Times New Roman" charset="0"/>
                <a:ea typeface="Times New Roman" charset="0"/>
                <a:cs typeface="Times New Roman" charset="0"/>
              </a:rPr>
              <a:t>origin</a:t>
            </a:r>
            <a:endParaRPr 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67350" y="2590800"/>
            <a:ext cx="3086100" cy="101566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0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more inputs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a firm uses, the </a:t>
            </a:r>
            <a:r>
              <a:rPr lang="en-US" sz="20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more output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it gets!</a:t>
            </a:r>
          </a:p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if it produces efficiently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Properties of Isoquants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3225" y="990600"/>
            <a:ext cx="325754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Isoquants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do not cross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03300"/>
            <a:ext cx="457200" cy="457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209800" y="2634734"/>
            <a:ext cx="0" cy="36576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892800" y="6107668"/>
                <a:ext cx="376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6107668"/>
                <a:ext cx="3769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021318" y="2221468"/>
                <a:ext cx="41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318" y="2221468"/>
                <a:ext cx="41767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 rot="20579960">
            <a:off x="3252515" y="2623142"/>
            <a:ext cx="2120582" cy="3623007"/>
          </a:xfrm>
          <a:custGeom>
            <a:avLst/>
            <a:gdLst>
              <a:gd name="connsiteX0" fmla="*/ 262776 w 3094876"/>
              <a:gd name="connsiteY0" fmla="*/ 0 h 4292600"/>
              <a:gd name="connsiteX1" fmla="*/ 275476 w 3094876"/>
              <a:gd name="connsiteY1" fmla="*/ 2946400 h 4292600"/>
              <a:gd name="connsiteX2" fmla="*/ 3094876 w 3094876"/>
              <a:gd name="connsiteY2" fmla="*/ 4292600 h 42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76" h="4292600">
                <a:moveTo>
                  <a:pt x="262776" y="0"/>
                </a:moveTo>
                <a:cubicBezTo>
                  <a:pt x="33117" y="1115483"/>
                  <a:pt x="-196541" y="2230967"/>
                  <a:pt x="275476" y="2946400"/>
                </a:cubicBezTo>
                <a:cubicBezTo>
                  <a:pt x="747493" y="3661833"/>
                  <a:pt x="3094876" y="4292600"/>
                  <a:pt x="3094876" y="4292600"/>
                </a:cubicBezTo>
              </a:path>
            </a:pathLst>
          </a:cu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9918350">
            <a:off x="3374089" y="2416737"/>
            <a:ext cx="2120582" cy="3623007"/>
          </a:xfrm>
          <a:custGeom>
            <a:avLst/>
            <a:gdLst>
              <a:gd name="connsiteX0" fmla="*/ 262776 w 3094876"/>
              <a:gd name="connsiteY0" fmla="*/ 0 h 4292600"/>
              <a:gd name="connsiteX1" fmla="*/ 275476 w 3094876"/>
              <a:gd name="connsiteY1" fmla="*/ 2946400 h 4292600"/>
              <a:gd name="connsiteX2" fmla="*/ 3094876 w 3094876"/>
              <a:gd name="connsiteY2" fmla="*/ 4292600 h 42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76" h="4292600">
                <a:moveTo>
                  <a:pt x="262776" y="0"/>
                </a:moveTo>
                <a:cubicBezTo>
                  <a:pt x="33117" y="1115483"/>
                  <a:pt x="-196541" y="2230967"/>
                  <a:pt x="275476" y="2946400"/>
                </a:cubicBezTo>
                <a:cubicBezTo>
                  <a:pt x="747493" y="3661833"/>
                  <a:pt x="3094876" y="4292600"/>
                  <a:pt x="3094876" y="4292600"/>
                </a:cubicBezTo>
              </a:path>
            </a:pathLst>
          </a:custGeom>
          <a:noFill/>
          <a:ln w="25400">
            <a:solidFill>
              <a:srgbClr val="00B0F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24600" y="5715000"/>
                <a:ext cx="113629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 =6</m:t>
                      </m:r>
                    </m:oMath>
                  </m:oMathPara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715000"/>
                <a:ext cx="113629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 t="-84000" b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24600" y="5178623"/>
                <a:ext cx="121920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 =12</m:t>
                      </m:r>
                    </m:oMath>
                  </m:oMathPara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178623"/>
                <a:ext cx="121920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t="-84000" b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058484" y="3853708"/>
            <a:ext cx="13391" cy="2471813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230157" y="3810000"/>
            <a:ext cx="841719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3020568" y="3733800"/>
            <a:ext cx="91440" cy="101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76512" y="1748994"/>
            <a:ext cx="3990975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Suppose they could cross</a:t>
            </a:r>
            <a:r>
              <a:rPr lang="mr-IN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67350" y="2590800"/>
                <a:ext cx="2838450" cy="101566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>
                    <a:latin typeface="Times New Roman" charset="0"/>
                    <a:ea typeface="Times New Roman" charset="0"/>
                    <a:cs typeface="Times New Roman" charset="0"/>
                  </a:rPr>
                  <a:t>Then, the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same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could produce both 6 and 12 units of output.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0" y="2590800"/>
                <a:ext cx="2838450" cy="101566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2361" t="-2994" r="-171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3200400" y="2819400"/>
            <a:ext cx="2266950" cy="914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67350" y="3796437"/>
            <a:ext cx="3143250" cy="40011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But this violates efficiency!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6292334"/>
            <a:ext cx="3657600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5" grpId="0" animBg="1"/>
      <p:bldP spid="26" grpId="0" animBg="1"/>
      <p:bldP spid="27" grpId="0"/>
      <p:bldP spid="28" grpId="0"/>
      <p:bldP spid="29" grpId="0" animBg="1"/>
      <p:bldP spid="37" grpId="0"/>
      <p:bldP spid="38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Properties of Isoquants 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6005" y="990600"/>
            <a:ext cx="4471988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All isoquants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slope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downwards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74781"/>
            <a:ext cx="4572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44277" y="1748994"/>
            <a:ext cx="545544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Suppose one </a:t>
            </a:r>
            <a:r>
              <a:rPr lang="en-US" sz="2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them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slope upwards</a:t>
            </a:r>
            <a:r>
              <a:rPr lang="mr-IN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83310" y="2634734"/>
            <a:ext cx="0" cy="36576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966310" y="6107668"/>
                <a:ext cx="376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10" y="6107668"/>
                <a:ext cx="3769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94828" y="2221468"/>
                <a:ext cx="41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28" y="2221468"/>
                <a:ext cx="41767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283310" y="6292334"/>
            <a:ext cx="3657600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 rot="20579960">
            <a:off x="4326025" y="2623142"/>
            <a:ext cx="2120582" cy="3623007"/>
          </a:xfrm>
          <a:custGeom>
            <a:avLst/>
            <a:gdLst>
              <a:gd name="connsiteX0" fmla="*/ 262776 w 3094876"/>
              <a:gd name="connsiteY0" fmla="*/ 0 h 4292600"/>
              <a:gd name="connsiteX1" fmla="*/ 275476 w 3094876"/>
              <a:gd name="connsiteY1" fmla="*/ 2946400 h 4292600"/>
              <a:gd name="connsiteX2" fmla="*/ 3094876 w 3094876"/>
              <a:gd name="connsiteY2" fmla="*/ 4292600 h 42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76" h="4292600">
                <a:moveTo>
                  <a:pt x="262776" y="0"/>
                </a:moveTo>
                <a:cubicBezTo>
                  <a:pt x="33117" y="1115483"/>
                  <a:pt x="-196541" y="2230967"/>
                  <a:pt x="275476" y="2946400"/>
                </a:cubicBezTo>
                <a:cubicBezTo>
                  <a:pt x="747493" y="3661833"/>
                  <a:pt x="3094876" y="4292600"/>
                  <a:pt x="3094876" y="4292600"/>
                </a:cubicBezTo>
              </a:path>
            </a:pathLst>
          </a:cu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5241588">
            <a:off x="4166582" y="2601963"/>
            <a:ext cx="2120582" cy="3623007"/>
          </a:xfrm>
          <a:custGeom>
            <a:avLst/>
            <a:gdLst>
              <a:gd name="connsiteX0" fmla="*/ 262776 w 3094876"/>
              <a:gd name="connsiteY0" fmla="*/ 0 h 4292600"/>
              <a:gd name="connsiteX1" fmla="*/ 275476 w 3094876"/>
              <a:gd name="connsiteY1" fmla="*/ 2946400 h 4292600"/>
              <a:gd name="connsiteX2" fmla="*/ 3094876 w 3094876"/>
              <a:gd name="connsiteY2" fmla="*/ 4292600 h 42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76" h="4292600">
                <a:moveTo>
                  <a:pt x="262776" y="0"/>
                </a:moveTo>
                <a:cubicBezTo>
                  <a:pt x="33117" y="1115483"/>
                  <a:pt x="-196541" y="2230967"/>
                  <a:pt x="275476" y="2946400"/>
                </a:cubicBezTo>
                <a:cubicBezTo>
                  <a:pt x="747493" y="3661833"/>
                  <a:pt x="3094876" y="4292600"/>
                  <a:pt x="3094876" y="4292600"/>
                </a:cubicBezTo>
              </a:path>
            </a:pathLst>
          </a:custGeom>
          <a:noFill/>
          <a:ln w="25400">
            <a:solidFill>
              <a:srgbClr val="00B0F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45710" y="5715000"/>
                <a:ext cx="113629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 =6</m:t>
                      </m:r>
                    </m:oMath>
                  </m:oMathPara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710" y="5715000"/>
                <a:ext cx="113629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 t="-84000" b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017110" y="2819400"/>
                <a:ext cx="121920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 =12</m:t>
                      </m:r>
                    </m:oMath>
                  </m:oMathPara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10" y="2819400"/>
                <a:ext cx="1219200" cy="30777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t="-84000" b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4326235" y="2819400"/>
            <a:ext cx="23875" cy="3506121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303668" y="4572000"/>
            <a:ext cx="1046442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303668" y="5715000"/>
            <a:ext cx="1046442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4273910" y="4495800"/>
            <a:ext cx="91440" cy="101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4273910" y="5638800"/>
            <a:ext cx="91440" cy="101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2723916" y="4572000"/>
            <a:ext cx="370912" cy="1117600"/>
          </a:xfrm>
          <a:prstGeom prst="leftBrac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4867" y="4467761"/>
                <a:ext cx="2449049" cy="132343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Then, for the same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more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needed to produce 6 than 12 units of output.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67" y="4467761"/>
                <a:ext cx="2449049" cy="132343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2488" t="-2765" r="-124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>
            <a:spLocks noChangeAspect="1"/>
          </p:cNvSpPr>
          <p:nvPr/>
        </p:nvSpPr>
        <p:spPr>
          <a:xfrm>
            <a:off x="5029200" y="5486400"/>
            <a:ext cx="91440" cy="101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061585" y="3825159"/>
            <a:ext cx="255273" cy="161176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74210" y="3041073"/>
            <a:ext cx="1685296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Again </a:t>
            </a:r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the crossing issue.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3350" y="3790403"/>
            <a:ext cx="3143250" cy="40011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But this violates efficiency!</a:t>
            </a:r>
          </a:p>
        </p:txBody>
      </p:sp>
    </p:spTree>
    <p:extLst>
      <p:ext uri="{BB962C8B-B14F-4D97-AF65-F5344CB8AC3E}">
        <p14:creationId xmlns:p14="http://schemas.microsoft.com/office/powerpoint/2010/main" val="7679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31" grpId="0" animBg="1"/>
      <p:bldP spid="33" grpId="0" animBg="1"/>
      <p:bldP spid="34" grpId="0"/>
      <p:bldP spid="35" grpId="0"/>
      <p:bldP spid="44" grpId="0" animBg="1"/>
      <p:bldP spid="45" grpId="0" animBg="1"/>
      <p:bldP spid="5" grpId="0" animBg="1"/>
      <p:bldP spid="47" grpId="1"/>
      <p:bldP spid="48" grpId="0" animBg="1"/>
      <p:bldP spid="50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Shape of Isoquants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80010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curvature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an isoquant shows how readily a firm can </a:t>
            </a:r>
            <a:r>
              <a:rPr lang="en-US" sz="2600" i="1" smtClean="0">
                <a:latin typeface="Times New Roman" charset="0"/>
                <a:ea typeface="Times New Roman" charset="0"/>
                <a:cs typeface="Times New Roman" charset="0"/>
              </a:rPr>
              <a:t>substitute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one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input for another!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990600"/>
            <a:ext cx="457200" cy="457200"/>
          </a:xfrm>
          <a:prstGeom prst="rect">
            <a:avLst/>
          </a:prstGeom>
        </p:spPr>
      </p:pic>
      <p:pic>
        <p:nvPicPr>
          <p:cNvPr id="25" name="Picture 8" descr="Fig06_01_panelA_step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569587"/>
            <a:ext cx="2743200" cy="24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 descr="Fig06_01_panelB_step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875864"/>
            <a:ext cx="2743200" cy="214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 descr="Fig06_01_panelC_step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27632"/>
            <a:ext cx="2743200" cy="229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7500" y="2211133"/>
                <a:ext cx="2231390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Perfect Substitutes</a:t>
                </a:r>
              </a:p>
              <a:p>
                <a:pPr algn="ctr"/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𝑦</m:t>
                    </m:r>
                  </m:oMath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2211133"/>
                <a:ext cx="2231390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l="-820" t="-5172" r="-109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17401" y="2924664"/>
            <a:ext cx="163158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Isoquant is a straight line!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28353" y="2211133"/>
                <a:ext cx="2334896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Fixed-Proportions</a:t>
                </a:r>
              </a:p>
              <a:p>
                <a:pPr algn="ctr"/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min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⁡(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𝐵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53" y="2211133"/>
                <a:ext cx="2334896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t="-12931" b="-7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756206" y="2919019"/>
            <a:ext cx="163158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Inputs cannot be substituted!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47752" y="2211133"/>
                <a:ext cx="2334896" cy="71141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Typical Case</a:t>
                </a:r>
              </a:p>
              <a:p>
                <a:pPr algn="ctr"/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0.5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0.5</m:t>
                        </m:r>
                      </m:sup>
                    </m:sSup>
                  </m:oMath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752" y="2211133"/>
                <a:ext cx="2334896" cy="71141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499406" y="2919019"/>
            <a:ext cx="163158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Between both extremes!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Oval 1"/>
          <p:cNvSpPr/>
          <p:nvPr/>
        </p:nvSpPr>
        <p:spPr>
          <a:xfrm rot="19170994">
            <a:off x="3410063" y="4864357"/>
            <a:ext cx="1420058" cy="543736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328353" y="6073420"/>
            <a:ext cx="2334896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dots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are the only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efficient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bundles!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  <p:bldP spid="37" grpId="0"/>
      <p:bldP spid="38" grpId="0"/>
      <p:bldP spid="2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3716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Suppose you want to make money by doing landscaping services</a:t>
            </a:r>
            <a:r>
              <a:rPr lang="mr-IN" i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43001" y="1455003"/>
            <a:ext cx="2213264" cy="731520"/>
            <a:chOff x="550718" y="1371600"/>
            <a:chExt cx="2213264" cy="731520"/>
          </a:xfrm>
        </p:grpSpPr>
        <p:sp>
          <p:nvSpPr>
            <p:cNvPr id="2" name="TextBox 1"/>
            <p:cNvSpPr txBox="1"/>
            <p:nvPr/>
          </p:nvSpPr>
          <p:spPr>
            <a:xfrm>
              <a:off x="1447800" y="1371600"/>
              <a:ext cx="1316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1.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Wake up every day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18" y="1371600"/>
              <a:ext cx="731520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143001" y="2515984"/>
            <a:ext cx="2670464" cy="731520"/>
            <a:chOff x="550718" y="2133600"/>
            <a:chExt cx="2670464" cy="731520"/>
          </a:xfrm>
        </p:grpSpPr>
        <p:sp>
          <p:nvSpPr>
            <p:cNvPr id="11" name="TextBox 10"/>
            <p:cNvSpPr txBox="1"/>
            <p:nvPr/>
          </p:nvSpPr>
          <p:spPr>
            <a:xfrm>
              <a:off x="1447800" y="2133600"/>
              <a:ext cx="1773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2.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Rent a U-Haul truck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18" y="2133600"/>
              <a:ext cx="731520" cy="73152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143001" y="3576965"/>
            <a:ext cx="3149023" cy="731520"/>
            <a:chOff x="550718" y="3244840"/>
            <a:chExt cx="3149023" cy="731520"/>
          </a:xfrm>
        </p:grpSpPr>
        <p:sp>
          <p:nvSpPr>
            <p:cNvPr id="12" name="TextBox 11"/>
            <p:cNvSpPr txBox="1"/>
            <p:nvPr/>
          </p:nvSpPr>
          <p:spPr>
            <a:xfrm>
              <a:off x="1447800" y="3244840"/>
              <a:ext cx="2251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3.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Rent lawn mowers, trimmers, rakes, </a:t>
              </a:r>
              <a:r>
                <a:rPr lang="en-US" sz="16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etc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18" y="3244840"/>
              <a:ext cx="731520" cy="73152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143001" y="4637946"/>
            <a:ext cx="2878282" cy="830997"/>
            <a:chOff x="550718" y="4359260"/>
            <a:chExt cx="2878282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1447800" y="4359260"/>
              <a:ext cx="1981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4.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Start yelling: </a:t>
              </a:r>
              <a:r>
                <a:rPr lang="en-US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Who wants to cut lawns today?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18" y="4359260"/>
              <a:ext cx="731520" cy="73152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143001" y="5798403"/>
            <a:ext cx="2878282" cy="830997"/>
            <a:chOff x="550718" y="5715000"/>
            <a:chExt cx="287828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1447800" y="5715000"/>
              <a:ext cx="1981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5.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Negotiate the compensation with workers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18" y="5715000"/>
              <a:ext cx="731520" cy="73152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5427518" y="5828883"/>
            <a:ext cx="2878282" cy="731520"/>
            <a:chOff x="4106718" y="5715000"/>
            <a:chExt cx="2878282" cy="731520"/>
          </a:xfrm>
        </p:grpSpPr>
        <p:sp>
          <p:nvSpPr>
            <p:cNvPr id="15" name="TextBox 14"/>
            <p:cNvSpPr txBox="1"/>
            <p:nvPr/>
          </p:nvSpPr>
          <p:spPr>
            <a:xfrm>
              <a:off x="5003800" y="5715000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6.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Ring doorbells to get customers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718" y="5715000"/>
              <a:ext cx="731520" cy="73152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5427518" y="4716364"/>
            <a:ext cx="2878282" cy="731520"/>
            <a:chOff x="4106718" y="4554543"/>
            <a:chExt cx="2878282" cy="731520"/>
          </a:xfrm>
        </p:grpSpPr>
        <p:sp>
          <p:nvSpPr>
            <p:cNvPr id="16" name="TextBox 15"/>
            <p:cNvSpPr txBox="1"/>
            <p:nvPr/>
          </p:nvSpPr>
          <p:spPr>
            <a:xfrm>
              <a:off x="5003800" y="4554543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7.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Collect the money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718" y="4554543"/>
              <a:ext cx="731520" cy="73152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5427518" y="3603844"/>
            <a:ext cx="2878282" cy="731520"/>
            <a:chOff x="4106718" y="3493562"/>
            <a:chExt cx="2878282" cy="731520"/>
          </a:xfrm>
        </p:grpSpPr>
        <p:sp>
          <p:nvSpPr>
            <p:cNvPr id="17" name="TextBox 16"/>
            <p:cNvSpPr txBox="1"/>
            <p:nvPr/>
          </p:nvSpPr>
          <p:spPr>
            <a:xfrm>
              <a:off x="5003800" y="3499576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8.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Pay the workers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718" y="3493562"/>
              <a:ext cx="731520" cy="73152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5427518" y="2491324"/>
            <a:ext cx="2878282" cy="731520"/>
            <a:chOff x="4106718" y="2439938"/>
            <a:chExt cx="2878282" cy="731520"/>
          </a:xfrm>
        </p:grpSpPr>
        <p:sp>
          <p:nvSpPr>
            <p:cNvPr id="18" name="TextBox 17"/>
            <p:cNvSpPr txBox="1"/>
            <p:nvPr/>
          </p:nvSpPr>
          <p:spPr>
            <a:xfrm>
              <a:off x="5003800" y="2439938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9.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Pay for the rented equipment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718" y="2439938"/>
              <a:ext cx="731520" cy="73152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5427518" y="1378803"/>
            <a:ext cx="2878282" cy="731521"/>
            <a:chOff x="4106718" y="1371599"/>
            <a:chExt cx="2878282" cy="731521"/>
          </a:xfrm>
        </p:grpSpPr>
        <p:sp>
          <p:nvSpPr>
            <p:cNvPr id="19" name="TextBox 18"/>
            <p:cNvSpPr txBox="1"/>
            <p:nvPr/>
          </p:nvSpPr>
          <p:spPr>
            <a:xfrm>
              <a:off x="5003800" y="1371599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10.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Put the rest of the money in the pocket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718" y="1371600"/>
              <a:ext cx="731520" cy="731520"/>
            </a:xfrm>
            <a:prstGeom prst="rect">
              <a:avLst/>
            </a:prstGeom>
          </p:spPr>
        </p:pic>
      </p:grpSp>
      <p:cxnSp>
        <p:nvCxnSpPr>
          <p:cNvPr id="40" name="Curved Connector 39"/>
          <p:cNvCxnSpPr>
            <a:stCxn id="3" idx="1"/>
            <a:endCxn id="5" idx="1"/>
          </p:cNvCxnSpPr>
          <p:nvPr/>
        </p:nvCxnSpPr>
        <p:spPr>
          <a:xfrm rot="10800000" flipV="1">
            <a:off x="1143001" y="1820762"/>
            <a:ext cx="12700" cy="1060981"/>
          </a:xfrm>
          <a:prstGeom prst="curvedConnector3">
            <a:avLst>
              <a:gd name="adj1" fmla="val 400000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5" idx="1"/>
            <a:endCxn id="7" idx="1"/>
          </p:cNvCxnSpPr>
          <p:nvPr/>
        </p:nvCxnSpPr>
        <p:spPr>
          <a:xfrm rot="10800000" flipV="1">
            <a:off x="1143001" y="2881743"/>
            <a:ext cx="12700" cy="1060981"/>
          </a:xfrm>
          <a:prstGeom prst="curvedConnector3">
            <a:avLst>
              <a:gd name="adj1" fmla="val 410000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1"/>
            <a:endCxn id="8" idx="1"/>
          </p:cNvCxnSpPr>
          <p:nvPr/>
        </p:nvCxnSpPr>
        <p:spPr>
          <a:xfrm rot="10800000" flipV="1">
            <a:off x="1143001" y="3942724"/>
            <a:ext cx="12700" cy="1060981"/>
          </a:xfrm>
          <a:prstGeom prst="curvedConnector3">
            <a:avLst>
              <a:gd name="adj1" fmla="val 390000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8" idx="1"/>
            <a:endCxn id="22" idx="1"/>
          </p:cNvCxnSpPr>
          <p:nvPr/>
        </p:nvCxnSpPr>
        <p:spPr>
          <a:xfrm rot="10800000" flipV="1">
            <a:off x="1143001" y="5003705"/>
            <a:ext cx="12700" cy="1160457"/>
          </a:xfrm>
          <a:prstGeom prst="curvedConnector3">
            <a:avLst>
              <a:gd name="adj1" fmla="val 400000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2" name="Straight Arrow Connector 4101"/>
          <p:cNvCxnSpPr>
            <a:stCxn id="14" idx="3"/>
            <a:endCxn id="29" idx="1"/>
          </p:cNvCxnSpPr>
          <p:nvPr/>
        </p:nvCxnSpPr>
        <p:spPr>
          <a:xfrm flipV="1">
            <a:off x="4021283" y="6194643"/>
            <a:ext cx="1406235" cy="1925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9" idx="1"/>
            <a:endCxn id="30" idx="1"/>
          </p:cNvCxnSpPr>
          <p:nvPr/>
        </p:nvCxnSpPr>
        <p:spPr>
          <a:xfrm rot="10800000">
            <a:off x="5427518" y="5082125"/>
            <a:ext cx="12700" cy="1112519"/>
          </a:xfrm>
          <a:prstGeom prst="curvedConnector3">
            <a:avLst>
              <a:gd name="adj1" fmla="val 460000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0" idx="1"/>
            <a:endCxn id="31" idx="1"/>
          </p:cNvCxnSpPr>
          <p:nvPr/>
        </p:nvCxnSpPr>
        <p:spPr>
          <a:xfrm rot="10800000">
            <a:off x="5427518" y="3969604"/>
            <a:ext cx="12700" cy="1112520"/>
          </a:xfrm>
          <a:prstGeom prst="curvedConnector3">
            <a:avLst>
              <a:gd name="adj1" fmla="val 430000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1" idx="1"/>
            <a:endCxn id="32" idx="1"/>
          </p:cNvCxnSpPr>
          <p:nvPr/>
        </p:nvCxnSpPr>
        <p:spPr>
          <a:xfrm rot="10800000">
            <a:off x="5427518" y="2857084"/>
            <a:ext cx="12700" cy="1112520"/>
          </a:xfrm>
          <a:prstGeom prst="curvedConnector3">
            <a:avLst>
              <a:gd name="adj1" fmla="val 460000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2" idx="1"/>
            <a:endCxn id="33" idx="1"/>
          </p:cNvCxnSpPr>
          <p:nvPr/>
        </p:nvCxnSpPr>
        <p:spPr>
          <a:xfrm rot="10800000">
            <a:off x="5427518" y="1744564"/>
            <a:ext cx="12700" cy="1112520"/>
          </a:xfrm>
          <a:prstGeom prst="curvedConnector3">
            <a:avLst>
              <a:gd name="adj1" fmla="val 470000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3" idx="1"/>
            <a:endCxn id="2" idx="3"/>
          </p:cNvCxnSpPr>
          <p:nvPr/>
        </p:nvCxnSpPr>
        <p:spPr>
          <a:xfrm flipH="1">
            <a:off x="3356265" y="1744564"/>
            <a:ext cx="2071253" cy="282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Marginal Rate of Technical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990600"/>
                <a:ext cx="800100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Measures how many units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the firm can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replace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with an extra unit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while holding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constant!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90600"/>
                <a:ext cx="800100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6849" r="-686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0200" y="2590800"/>
                <a:ext cx="405848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𝑀𝑅𝑇𝑆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𝑐h𝑎𝑛𝑔𝑒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𝑐h𝑎𝑛𝑔𝑒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90800"/>
                <a:ext cx="4058482" cy="8298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8800" y="2590800"/>
                <a:ext cx="1471108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𝑀𝑃𝐾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590800"/>
                <a:ext cx="1471108" cy="7465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105401" y="2424871"/>
            <a:ext cx="553282" cy="1080329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24000" y="4229509"/>
            <a:ext cx="5780858" cy="1637891"/>
            <a:chOff x="1524000" y="4229509"/>
            <a:chExt cx="5780858" cy="16378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49800" y="4229509"/>
                  <a:ext cx="2467599" cy="5861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𝑀𝑃𝐿</m:t>
                        </m:r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𝐾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)</m:t>
                            </m:r>
                          </m:num>
                          <m:den>
                            <m: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800" y="4229509"/>
                  <a:ext cx="2467599" cy="58618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749800" y="5281214"/>
                  <a:ext cx="2555058" cy="5861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𝑀𝑃𝐾</m:t>
                        </m:r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𝐾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𝐾</m:t>
                            </m:r>
                            <m:r>
                              <a:rPr lang="en-US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)</m:t>
                            </m:r>
                          </m:num>
                          <m:den>
                            <m:r>
                              <a:rPr lang="mr-IN" sz="20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𝐾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800" y="5281214"/>
                  <a:ext cx="2555058" cy="58618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524000" y="4322547"/>
              <a:ext cx="3124200" cy="400110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Marginal Product of Labor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0" y="5374252"/>
              <a:ext cx="3225801" cy="400110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Marginal Product </a:t>
              </a:r>
              <a:r>
                <a:rPr lang="en-US" sz="2000" b="1" i="1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of Capital</a:t>
              </a:r>
              <a:endPara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983599" y="2424871"/>
            <a:ext cx="1233800" cy="1080329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84152" y="2035552"/>
            <a:ext cx="1432694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i="1" baseline="30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nd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Formula!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9636279">
                <a:off x="116462" y="2153049"/>
                <a:ext cx="2168248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changes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changes by one unit?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6279">
                <a:off x="116462" y="2153049"/>
                <a:ext cx="2168248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r="-3412" b="-5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7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 animBg="1"/>
      <p:bldP spid="23" grpId="0" animBg="1"/>
      <p:bldP spid="31" grpId="1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8001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general Cobb-Douglas production function: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32988" y="1676400"/>
                <a:ext cx="1678023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88" y="1676400"/>
                <a:ext cx="1678023" cy="4072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324100" y="2362200"/>
            <a:ext cx="44958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MRTS?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7007" y="3200400"/>
                <a:ext cx="2442271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𝑀𝑅𝑇𝑆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𝑀𝑃𝐾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7" y="3200400"/>
                <a:ext cx="2442271" cy="746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7007" y="4390894"/>
                <a:ext cx="1567865" cy="76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𝑀𝑃𝐿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num>
                        <m:den>
                          <m: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7" y="4390894"/>
                <a:ext cx="1567865" cy="7608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14800" y="4390894"/>
                <a:ext cx="1572162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390894"/>
                <a:ext cx="1572162" cy="8086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5000" y="4495022"/>
                <a:ext cx="799963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022"/>
                <a:ext cx="799963" cy="6827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91990" y="3962400"/>
                <a:ext cx="557342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90" y="3962400"/>
                <a:ext cx="557342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02910" y="4563686"/>
                <a:ext cx="1889555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𝑎𝐴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10" y="4563686"/>
                <a:ext cx="1889555" cy="40722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07007" y="5639951"/>
                <a:ext cx="1678472" cy="76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𝑀𝑃𝐾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num>
                        <m:den>
                          <m: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𝜕</m:t>
                          </m:r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7" y="5639951"/>
                <a:ext cx="1678472" cy="7608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02910" y="5816761"/>
                <a:ext cx="1883144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𝑏𝐴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10" y="5816761"/>
                <a:ext cx="1883144" cy="40722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14800" y="5592181"/>
                <a:ext cx="1572162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592181"/>
                <a:ext cx="1572162" cy="8086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15000" y="5643670"/>
                <a:ext cx="793551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𝑏𝑞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643670"/>
                <a:ext cx="793551" cy="75713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675771" y="4390894"/>
            <a:ext cx="963839" cy="439287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75771" y="5581087"/>
            <a:ext cx="963839" cy="439287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91990" y="5211181"/>
                <a:ext cx="557342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90" y="5211181"/>
                <a:ext cx="557342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97339" y="3200400"/>
                <a:ext cx="1513235" cy="827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𝑎𝑞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𝑏𝑞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39" y="3200400"/>
                <a:ext cx="1513235" cy="8272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5055961" y="3102438"/>
            <a:ext cx="1374568" cy="906882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24400" y="3200400"/>
                <a:ext cx="1524713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200400"/>
                <a:ext cx="1524713" cy="74911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934200" y="2896507"/>
                <a:ext cx="1905000" cy="120032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MRTS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a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constant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/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times the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capital-labor ratio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  <m:r>
                      <a:rPr lang="en-US" b="0" i="1" smtClean="0">
                        <a:latin typeface="Cambria Math" charset="0"/>
                      </a:rPr>
                      <m:t>/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896507"/>
                <a:ext cx="1905000" cy="120032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 l="-288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urved Connector 2"/>
          <p:cNvCxnSpPr>
            <a:stCxn id="27" idx="1"/>
            <a:endCxn id="25" idx="1"/>
          </p:cNvCxnSpPr>
          <p:nvPr/>
        </p:nvCxnSpPr>
        <p:spPr>
          <a:xfrm rot="10800000">
            <a:off x="707007" y="3573677"/>
            <a:ext cx="12700" cy="1197643"/>
          </a:xfrm>
          <a:prstGeom prst="curvedConnector3">
            <a:avLst>
              <a:gd name="adj1" fmla="val 3139543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4" idx="1"/>
            <a:endCxn id="25" idx="1"/>
          </p:cNvCxnSpPr>
          <p:nvPr/>
        </p:nvCxnSpPr>
        <p:spPr>
          <a:xfrm rot="10800000">
            <a:off x="707007" y="3573676"/>
            <a:ext cx="12700" cy="2446700"/>
          </a:xfrm>
          <a:prstGeom prst="curvedConnector3">
            <a:avLst>
              <a:gd name="adj1" fmla="val 4395354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2" grpId="0"/>
      <p:bldP spid="34" grpId="0"/>
      <p:bldP spid="35" grpId="0"/>
      <p:bldP spid="36" grpId="0"/>
      <p:bldP spid="39" grpId="0"/>
      <p:bldP spid="40" grpId="0" animBg="1"/>
      <p:bldP spid="41" grpId="0" animBg="1"/>
      <p:bldP spid="42" grpId="0"/>
      <p:bldP spid="44" grpId="0"/>
      <p:bldP spid="46" grpId="0" animBg="1"/>
      <p:bldP spid="45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Diminishing MRTS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" y="990600"/>
                <a:ext cx="8001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Isoquant of Cobb-Douglas with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𝐴</m:t>
                    </m:r>
                    <m:r>
                      <a:rPr lang="en-US" sz="2600" i="1">
                        <a:latin typeface="Cambria Math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𝑎</m:t>
                    </m:r>
                    <m:r>
                      <a:rPr lang="en-US" sz="2600" i="1">
                        <a:latin typeface="Cambria Math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</a:rPr>
                      <m:t>𝑏</m:t>
                    </m:r>
                    <m:r>
                      <a:rPr lang="en-US" sz="2600" b="0" i="1" smtClean="0">
                        <a:latin typeface="Cambria Math" charset="0"/>
                      </a:rPr>
                      <m:t>=0.5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990600"/>
                <a:ext cx="8001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01758" y="2085841"/>
                <a:ext cx="2434128" cy="404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</a:rPr>
                        <m:t>=6=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58" y="2085841"/>
                <a:ext cx="2434128" cy="4045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5" descr="Fig06_01_step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825750"/>
            <a:ext cx="399415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Fig06_01_step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25750"/>
            <a:ext cx="4021138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 descr="Fig06_01_step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25750"/>
            <a:ext cx="4021138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8" descr="Fig06_01_step0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25750"/>
            <a:ext cx="4021138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 descr="Fig06_01_step0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25750"/>
            <a:ext cx="4021138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20011" y="1917884"/>
                <a:ext cx="2981201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𝑀𝑅𝑇𝑆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011" y="1917884"/>
                <a:ext cx="2981201" cy="74911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91811" y="1917884"/>
                <a:ext cx="980589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11" y="1917884"/>
                <a:ext cx="980589" cy="7465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133600" y="4349750"/>
            <a:ext cx="23875" cy="1905921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76400" y="4349750"/>
            <a:ext cx="469137" cy="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76400" y="5302710"/>
            <a:ext cx="990600" cy="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7000" y="5302710"/>
            <a:ext cx="0" cy="952961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76400" y="5779190"/>
            <a:ext cx="1905000" cy="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81400" y="5779190"/>
            <a:ext cx="0" cy="476481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01506" y="2743200"/>
            <a:ext cx="1432694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Previous example!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8800" y="1828800"/>
            <a:ext cx="1143000" cy="906882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86600" y="1828800"/>
            <a:ext cx="762000" cy="906882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086599" y="2907268"/>
                <a:ext cx="762001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599" y="2907268"/>
                <a:ext cx="762001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449568" y="3276600"/>
            <a:ext cx="2590800" cy="228600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514552">
            <a:off x="3504320" y="3686542"/>
            <a:ext cx="190500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MRTS gets closer to zero! 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334000" y="4007142"/>
                <a:ext cx="3152776" cy="132343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Intuition</a:t>
                </a:r>
              </a:p>
              <a:p>
                <a:pPr algn="ctr"/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firm has, the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harder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it is to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replace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the remaining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with labor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007142"/>
                <a:ext cx="3152776" cy="132343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l="-774" t="-2304" r="-270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55" grpId="0"/>
      <p:bldP spid="56" grpId="0" animBg="1"/>
      <p:bldP spid="57" grpId="0" animBg="1"/>
      <p:bldP spid="58" grpId="0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Elasticity of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250" y="990600"/>
                <a:ext cx="81915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Measures the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ease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with which a firm can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substitute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990600"/>
                <a:ext cx="81915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744" t="-12500" r="-67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5214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800" y="2741586"/>
                <a:ext cx="3519874" cy="829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%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𝑐h𝑎𝑛𝑔𝑒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%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𝑐h𝑎𝑛𝑔𝑒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𝑀𝑅𝑇𝑆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41586"/>
                <a:ext cx="3519874" cy="8299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10000" y="2436786"/>
                <a:ext cx="2094996" cy="1430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    </m:t>
                          </m:r>
                          <m:f>
                            <m:f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/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/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charset="0"/>
                            </a:rPr>
                            <m:t>    </m:t>
                          </m:r>
                        </m:num>
                        <m:den>
                          <m:f>
                            <m:f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𝑑𝑀𝑅𝑇𝑆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𝑀𝑅𝑇𝑆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436786"/>
                <a:ext cx="2094996" cy="14307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04996" y="2741586"/>
                <a:ext cx="2735172" cy="829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𝑑𝑀𝑅𝑇𝑆</m:t>
                          </m:r>
                        </m:den>
                      </m:f>
                      <m:r>
                        <a:rPr lang="mr-IN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𝑀𝑅𝑇𝑆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96" y="2741586"/>
                <a:ext cx="2735172" cy="8295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 rot="20095561">
            <a:off x="-68647" y="2204744"/>
            <a:ext cx="1432694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Greek letter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sigma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20650550">
                <a:off x="1692149" y="1588077"/>
                <a:ext cx="1716054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changes when MRTS changes?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0550">
                <a:off x="1692149" y="1588077"/>
                <a:ext cx="1716054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962" r="-3205" b="-7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114800" y="2286000"/>
            <a:ext cx="1790196" cy="167640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95122" y="2479970"/>
            <a:ext cx="2472628" cy="133003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49315" y="4406823"/>
                <a:ext cx="2389885" cy="132343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Interpretation</a:t>
                </a:r>
              </a:p>
              <a:p>
                <a:pPr algn="ctr"/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higher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means it is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easier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substitute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315" y="4406823"/>
                <a:ext cx="2389885" cy="132343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l="-2041" t="-2765" r="-3316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71343536"/>
              </p:ext>
            </p:extLst>
          </p:nvPr>
        </p:nvGraphicFramePr>
        <p:xfrm>
          <a:off x="381000" y="4406823"/>
          <a:ext cx="6096000" cy="2141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47700" y="6324600"/>
            <a:ext cx="2888046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Source: </a:t>
            </a:r>
            <a:r>
              <a:rPr lang="en-US" sz="1400" i="1" dirty="0" err="1" smtClean="0">
                <a:latin typeface="Times New Roman" charset="0"/>
                <a:ea typeface="Times New Roman" charset="0"/>
                <a:cs typeface="Times New Roman" charset="0"/>
              </a:rPr>
              <a:t>Chirinko</a:t>
            </a:r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1400" i="1" dirty="0" err="1" smtClean="0">
                <a:latin typeface="Times New Roman" charset="0"/>
                <a:ea typeface="Times New Roman" charset="0"/>
                <a:cs typeface="Times New Roman" charset="0"/>
              </a:rPr>
              <a:t>Mallick</a:t>
            </a:r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 (2014)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ight Arrow 4"/>
              <p:cNvSpPr/>
              <p:nvPr/>
            </p:nvSpPr>
            <p:spPr>
              <a:xfrm rot="20977902">
                <a:off x="770276" y="4412906"/>
                <a:ext cx="5203487" cy="533400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Industries less dependent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charset="0"/>
                      </a:rPr>
                      <m:t>𝑲</m:t>
                    </m:r>
                  </m:oMath>
                </a14:m>
                <a:endParaRPr lang="en-US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Righ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77902">
                <a:off x="770276" y="4412906"/>
                <a:ext cx="5203487" cy="533400"/>
              </a:xfrm>
              <a:prstGeom prst="rightArrow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  <p:bldP spid="27" grpId="0"/>
      <p:bldP spid="32" grpId="1"/>
      <p:bldP spid="34" grpId="0" animBg="1"/>
      <p:bldP spid="35" grpId="0" animBg="1"/>
      <p:bldP spid="36" grpId="1"/>
      <p:bldGraphic spid="2" grpId="0">
        <p:bldAsOne/>
      </p:bldGraphic>
      <p:bldP spid="37" grpId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990600"/>
            <a:ext cx="8001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the following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production function: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08508" y="1524000"/>
                <a:ext cx="2326984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6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6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08" y="1524000"/>
                <a:ext cx="2326984" cy="6304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62150" y="2433935"/>
            <a:ext cx="52197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Elasticity </a:t>
            </a:r>
            <a:r>
              <a:rPr lang="en-US" sz="2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Substitution?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9596" y="3124200"/>
            <a:ext cx="2329804" cy="3343114"/>
            <a:chOff x="489596" y="3124200"/>
            <a:chExt cx="2329804" cy="3343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9596" y="3124200"/>
                  <a:ext cx="2329804" cy="6380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</a:rPr>
                              <m:t>𝑑𝑀𝑅𝑇𝑆</m:t>
                            </m:r>
                          </m:den>
                        </m:f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f>
                          <m:fPr>
                            <m:ctrlPr>
                              <a:rPr lang="mr-IN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charset="0"/>
                              </a:rPr>
                              <m:t>𝑀𝑅𝑇𝑆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96" y="3124200"/>
                  <a:ext cx="2329804" cy="6380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89596" y="4071066"/>
                  <a:ext cx="1879554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𝑀𝑅𝑇𝑆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=−</m:t>
                        </m:r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charset="0"/>
                              </a:rPr>
                              <m:t>𝑀𝑃𝐿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</a:rPr>
                              <m:t>𝑀𝑃𝐾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96" y="4071066"/>
                  <a:ext cx="1879554" cy="5741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89596" y="5029200"/>
                  <a:ext cx="1205458" cy="585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𝑀𝑃𝐿</m:t>
                        </m:r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96" y="5029200"/>
                  <a:ext cx="1205458" cy="5852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89596" y="5882089"/>
                  <a:ext cx="1292918" cy="585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𝑀𝑃𝐾</m:t>
                        </m:r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mr-IN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𝐾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96" y="5882089"/>
                  <a:ext cx="1292918" cy="58522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75274" y="5886843"/>
                <a:ext cx="2750176" cy="65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mr-I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74" y="5886843"/>
                <a:ext cx="2750176" cy="653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95800" y="5882089"/>
                <a:ext cx="2415726" cy="485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882089"/>
                <a:ext cx="2415726" cy="4852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75274" y="5040228"/>
                <a:ext cx="2750176" cy="65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mr-I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74" y="5040228"/>
                <a:ext cx="2750176" cy="6539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95800" y="5035474"/>
                <a:ext cx="2415726" cy="485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035474"/>
                <a:ext cx="2415726" cy="4852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362200" y="3839528"/>
                <a:ext cx="2657266" cy="103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839528"/>
                <a:ext cx="2657266" cy="10372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19466" y="4027988"/>
                <a:ext cx="1132361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466" y="4027988"/>
                <a:ext cx="1132361" cy="61491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172200" y="4027988"/>
                <a:ext cx="1389419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027988"/>
                <a:ext cx="1389419" cy="64280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467600" y="4027988"/>
                <a:ext cx="1383904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027988"/>
                <a:ext cx="1383904" cy="64280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914400" y="3054274"/>
            <a:ext cx="986728" cy="739814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20240292">
            <a:off x="305154" y="2222459"/>
            <a:ext cx="1455311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about this term?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85449" y="3054274"/>
            <a:ext cx="733951" cy="390288"/>
          </a:xfrm>
          <a:prstGeom prst="rect">
            <a:avLst/>
          </a:prstGeom>
          <a:solidFill>
            <a:srgbClr val="0070C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 rot="20240292">
            <a:off x="2878958" y="3042412"/>
            <a:ext cx="1682683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We just </a:t>
            </a:r>
            <a:r>
              <a:rPr lang="en-US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found this term!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20095561">
            <a:off x="5889259" y="1643883"/>
            <a:ext cx="1432694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Greek letter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rho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Curved Connector 8"/>
          <p:cNvCxnSpPr>
            <a:stCxn id="33" idx="1"/>
            <a:endCxn id="26" idx="1"/>
          </p:cNvCxnSpPr>
          <p:nvPr/>
        </p:nvCxnSpPr>
        <p:spPr>
          <a:xfrm rot="10800000">
            <a:off x="489596" y="4358164"/>
            <a:ext cx="12700" cy="1816538"/>
          </a:xfrm>
          <a:prstGeom prst="curvedConnector3">
            <a:avLst>
              <a:gd name="adj1" fmla="val 270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1" idx="1"/>
            <a:endCxn id="26" idx="1"/>
          </p:cNvCxnSpPr>
          <p:nvPr/>
        </p:nvCxnSpPr>
        <p:spPr>
          <a:xfrm rot="10800000">
            <a:off x="489596" y="4358165"/>
            <a:ext cx="12700" cy="963649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3" grpId="0"/>
      <p:bldP spid="48" grpId="0"/>
      <p:bldP spid="49" grpId="0"/>
      <p:bldP spid="50" grpId="0"/>
      <p:bldP spid="51" grpId="0"/>
      <p:bldP spid="52" grpId="0"/>
      <p:bldP spid="54" grpId="0" animBg="1"/>
      <p:bldP spid="55" grpId="0"/>
      <p:bldP spid="56" grpId="0" animBg="1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990600"/>
                <a:ext cx="8267700" cy="51328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Notice that we can express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𝐾</m:t>
                    </m:r>
                    <m:r>
                      <a:rPr lang="en-US" sz="2600" b="0" i="1" smtClean="0">
                        <a:latin typeface="Cambria Math" charset="0"/>
                      </a:rPr>
                      <m:t>/</m:t>
                    </m:r>
                    <m:r>
                      <a:rPr lang="en-US" sz="2600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as a function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𝑀𝑅𝑇𝑆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8267700" cy="51328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885" t="-8333" r="-81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" y="1871795"/>
                <a:ext cx="2130199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𝑀𝑅𝑇𝑆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71795"/>
                <a:ext cx="2130199" cy="6428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67000" y="1871795"/>
                <a:ext cx="2481320" cy="599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𝑀𝑅𝑇𝑆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71795"/>
                <a:ext cx="2481320" cy="599844"/>
              </a:xfrm>
              <a:prstGeom prst="rect">
                <a:avLst/>
              </a:prstGeom>
              <a:blipFill rotWithShape="0">
                <a:blip r:embed="rId5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81600" y="1689759"/>
                <a:ext cx="3310522" cy="824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𝑑𝑀𝑅𝑇𝑆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(−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𝑀𝑅𝑇𝑆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89759"/>
                <a:ext cx="3310522" cy="8248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urved Connector 2"/>
          <p:cNvCxnSpPr>
            <a:stCxn id="27" idx="2"/>
            <a:endCxn id="29" idx="2"/>
          </p:cNvCxnSpPr>
          <p:nvPr/>
        </p:nvCxnSpPr>
        <p:spPr>
          <a:xfrm rot="16200000" flipH="1">
            <a:off x="4217680" y="-104581"/>
            <a:ext cx="12700" cy="5238361"/>
          </a:xfrm>
          <a:prstGeom prst="curvedConnector3">
            <a:avLst>
              <a:gd name="adj1" fmla="val 560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14600" y="2557560"/>
                <a:ext cx="3645228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Substituting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𝑀𝑅𝑇𝑆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expression</a:t>
                </a:r>
                <a:r>
                  <a:rPr lang="mr-IN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57560"/>
                <a:ext cx="3645228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25647" y="3476006"/>
                <a:ext cx="3021276" cy="824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𝑑𝑀𝑅𝑇𝑆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mr-IN" sz="20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mr-IN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𝜌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47" y="3476006"/>
                <a:ext cx="3021276" cy="8248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73647" y="3677916"/>
                <a:ext cx="1327286" cy="649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𝐾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/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647" y="3677916"/>
                <a:ext cx="1327286" cy="6494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51047" y="4910663"/>
                <a:ext cx="5158976" cy="669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𝑑𝑀𝑅𝑇𝑆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𝑀𝑅𝑇𝑆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𝐾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/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den>
                      </m:f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𝐾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/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47" y="4910663"/>
                <a:ext cx="5158976" cy="6690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/>
          <p:cNvCxnSpPr>
            <a:stCxn id="35" idx="1"/>
            <a:endCxn id="39" idx="1"/>
          </p:cNvCxnSpPr>
          <p:nvPr/>
        </p:nvCxnSpPr>
        <p:spPr>
          <a:xfrm rot="10800000" flipH="1" flipV="1">
            <a:off x="1225647" y="3888426"/>
            <a:ext cx="25400" cy="1356751"/>
          </a:xfrm>
          <a:prstGeom prst="curvedConnector3">
            <a:avLst>
              <a:gd name="adj1" fmla="val -160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7" idx="1"/>
            <a:endCxn id="39" idx="1"/>
          </p:cNvCxnSpPr>
          <p:nvPr/>
        </p:nvCxnSpPr>
        <p:spPr>
          <a:xfrm rot="10800000" flipH="1" flipV="1">
            <a:off x="533399" y="2193198"/>
            <a:ext cx="717647" cy="3051980"/>
          </a:xfrm>
          <a:prstGeom prst="curvedConnector3">
            <a:avLst>
              <a:gd name="adj1" fmla="val -4601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35424" y="4930283"/>
                <a:ext cx="930575" cy="630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424" y="4930283"/>
                <a:ext cx="930575" cy="63030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6623475" y="4910663"/>
            <a:ext cx="767925" cy="739814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20218422">
            <a:off x="6086832" y="4070362"/>
            <a:ext cx="1073285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Constant term!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33398" y="5977889"/>
                <a:ext cx="8153402" cy="49911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𝜌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𝜌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𝜌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 the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Constant Elasticity of Substitution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Production Function!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5977889"/>
                <a:ext cx="8153402" cy="49911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495800" y="3597984"/>
            <a:ext cx="1161673" cy="795543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5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4" grpId="0"/>
      <p:bldP spid="35" grpId="0"/>
      <p:bldP spid="36" grpId="0"/>
      <p:bldP spid="39" grpId="0"/>
      <p:bldP spid="47" grpId="0"/>
      <p:bldP spid="53" grpId="0" animBg="1"/>
      <p:bldP spid="60" grpId="0"/>
      <p:bldP spid="61" grpId="0"/>
      <p:bldP spid="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Returns to Scale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025" y="990600"/>
            <a:ext cx="645795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Measures how much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changes when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all inputs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change proportionately!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619402"/>
                  </p:ext>
                </p:extLst>
              </p:nvPr>
            </p:nvGraphicFramePr>
            <p:xfrm>
              <a:off x="457200" y="2133600"/>
              <a:ext cx="8229600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600"/>
                    <a:gridCol w="4191000"/>
                  </a:tblGrid>
                  <a:tr h="926400">
                    <a:tc>
                      <a:txBody>
                        <a:bodyPr/>
                        <a:lstStyle/>
                        <a:p>
                          <a:endParaRPr lang="en-US" sz="2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260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Doubling all inputs</a:t>
                          </a:r>
                          <a:r>
                            <a:rPr lang="mr-IN" sz="260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…</a:t>
                          </a:r>
                          <a:endParaRPr lang="en-US" sz="260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13600"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Constant</a:t>
                          </a:r>
                          <a:r>
                            <a:rPr lang="en-US" sz="260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Returns to Scale</a:t>
                          </a:r>
                          <a:endParaRPr lang="en-US" sz="2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,</m:t>
                                    </m:r>
                                    <m:r>
                                      <a:rPr lang="en-US" sz="2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𝐾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𝟐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,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600" b="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mr-IN" sz="2400" i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…</a:t>
                          </a: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exactly</a:t>
                          </a:r>
                          <a:r>
                            <a:rPr lang="en-US" sz="2400" i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doubles the output!</a:t>
                          </a:r>
                          <a:endParaRPr lang="en-US" sz="2400" i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113600"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Increasing</a:t>
                          </a:r>
                          <a:r>
                            <a:rPr lang="en-US" sz="260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Returns to Scale</a:t>
                          </a:r>
                          <a:endParaRPr lang="en-US" sz="2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,</m:t>
                                    </m:r>
                                    <m:r>
                                      <a:rPr lang="en-US" sz="2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𝐾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&gt;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𝟐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,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600" b="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sz="2400" i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…</a:t>
                          </a: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more than</a:t>
                          </a:r>
                          <a:r>
                            <a:rPr lang="en-US" sz="2400" i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doubles the</a:t>
                          </a:r>
                          <a:r>
                            <a:rPr lang="en-US" sz="2400" i="1" baseline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output</a:t>
                          </a:r>
                          <a:r>
                            <a:rPr lang="en-US" sz="2400" i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!</a:t>
                          </a:r>
                          <a:endParaRPr lang="en-US" sz="2400" i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13600"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Decreasing</a:t>
                          </a:r>
                          <a:r>
                            <a:rPr lang="en-US" sz="260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Returns to Scale</a:t>
                          </a:r>
                          <a:endParaRPr lang="en-US" sz="2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,</m:t>
                                    </m:r>
                                    <m:r>
                                      <a:rPr lang="en-US" sz="2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𝐾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&lt;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𝟐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,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600" b="0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sz="2400" i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…</a:t>
                          </a: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less than</a:t>
                          </a:r>
                          <a:r>
                            <a:rPr lang="en-US" sz="2400" i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doubles the output!</a:t>
                          </a:r>
                          <a:endParaRPr lang="en-US" sz="2400" i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619402"/>
                  </p:ext>
                </p:extLst>
              </p:nvPr>
            </p:nvGraphicFramePr>
            <p:xfrm>
              <a:off x="457200" y="2133600"/>
              <a:ext cx="8229600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600"/>
                    <a:gridCol w="4191000"/>
                  </a:tblGrid>
                  <a:tr h="926400">
                    <a:tc>
                      <a:txBody>
                        <a:bodyPr/>
                        <a:lstStyle/>
                        <a:p>
                          <a:endParaRPr lang="en-US" sz="2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260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Doubling all inputs</a:t>
                          </a:r>
                          <a:r>
                            <a:rPr lang="mr-IN" sz="260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…</a:t>
                          </a:r>
                          <a:endParaRPr lang="en-US" sz="260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13600"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Constant</a:t>
                          </a:r>
                          <a:r>
                            <a:rPr lang="en-US" sz="260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Returns to Scale</a:t>
                          </a:r>
                          <a:endParaRPr lang="en-US" sz="2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6507" t="-83060" b="-200546"/>
                          </a:stretch>
                        </a:blipFill>
                      </a:tcPr>
                    </a:tc>
                  </a:tr>
                  <a:tr h="1113600"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Increasing</a:t>
                          </a:r>
                          <a:r>
                            <a:rPr lang="en-US" sz="260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Returns to Scale</a:t>
                          </a:r>
                          <a:endParaRPr lang="en-US" sz="2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6507" t="-184066" b="-101648"/>
                          </a:stretch>
                        </a:blipFill>
                      </a:tcPr>
                    </a:tc>
                  </a:tr>
                  <a:tr h="1113600"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Decreasing</a:t>
                          </a:r>
                          <a:r>
                            <a:rPr lang="en-US" sz="260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6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Returns to Scale</a:t>
                          </a:r>
                          <a:endParaRPr lang="en-US" sz="26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6507" t="-282514" b="-10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97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990600"/>
            <a:ext cx="8001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Cobb-Douglas production function: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1726373"/>
                <a:ext cx="1678023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726373"/>
                <a:ext cx="1678023" cy="4072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62150" y="2362200"/>
            <a:ext cx="52197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happens when all inputs double?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6979" y="3061056"/>
                <a:ext cx="2663037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(2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(2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79" y="3061056"/>
                <a:ext cx="2663037" cy="4072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7779" y="3061056"/>
                <a:ext cx="2081019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779" y="3061056"/>
                <a:ext cx="2081019" cy="4072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598288" y="3543178"/>
            <a:ext cx="951848" cy="712092"/>
            <a:chOff x="4850509" y="3783708"/>
            <a:chExt cx="951848" cy="712092"/>
          </a:xfrm>
        </p:grpSpPr>
        <p:sp>
          <p:nvSpPr>
            <p:cNvPr id="2" name="Right Brace 1"/>
            <p:cNvSpPr/>
            <p:nvPr/>
          </p:nvSpPr>
          <p:spPr>
            <a:xfrm rot="5400000">
              <a:off x="5160887" y="3473330"/>
              <a:ext cx="331091" cy="951848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922283" y="4003357"/>
                  <a:ext cx="808298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6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83" y="4003357"/>
                  <a:ext cx="808298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01759" y="3061056"/>
                <a:ext cx="1308820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59" y="3061056"/>
                <a:ext cx="1308820" cy="4072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 rot="20095561">
            <a:off x="6925991" y="3684334"/>
            <a:ext cx="1282665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Greek letter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gamma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18307" y="3061056"/>
                <a:ext cx="105907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307" y="3061056"/>
                <a:ext cx="105907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226578" y="3048000"/>
            <a:ext cx="767925" cy="44527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63532" y="4549914"/>
                <a:ext cx="2651868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If all inputs double, output increases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en-US" sz="2000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32" y="4549914"/>
                <a:ext cx="2651868" cy="70788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l="-1147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4469123"/>
            <a:ext cx="896271" cy="1855477"/>
            <a:chOff x="533400" y="4469123"/>
            <a:chExt cx="896271" cy="1855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33400" y="4469123"/>
                  <a:ext cx="8962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&lt;1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469123"/>
                  <a:ext cx="896271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33400" y="5188804"/>
                  <a:ext cx="8962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5188804"/>
                  <a:ext cx="896271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33400" y="5924490"/>
                  <a:ext cx="8962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&gt;1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5924490"/>
                  <a:ext cx="896271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30229" y="3581400"/>
                <a:ext cx="1280171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Define: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29" y="3581400"/>
                <a:ext cx="1280171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t="-566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28571" y="4469123"/>
                <a:ext cx="268195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600" b="0" i="1" smtClean="0">
                          <a:latin typeface="Cambria Math" charset="0"/>
                        </a:rPr>
                        <m:t>2</m:t>
                      </m:r>
                      <m:r>
                        <a:rPr lang="en-US" sz="260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71" y="4469123"/>
                <a:ext cx="2681952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28571" y="5188804"/>
                <a:ext cx="268195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2</m:t>
                      </m:r>
                      <m:r>
                        <a:rPr lang="en-US" sz="260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71" y="5188804"/>
                <a:ext cx="2681952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28571" y="5924490"/>
                <a:ext cx="268195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600" b="0" i="1" smtClean="0">
                          <a:latin typeface="Cambria Math" charset="0"/>
                        </a:rPr>
                        <m:t>2</m:t>
                      </m:r>
                      <m:r>
                        <a:rPr lang="en-US" sz="260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71" y="5924490"/>
                <a:ext cx="2681952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227197" y="4411321"/>
            <a:ext cx="1282665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Decreasing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Returns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27197" y="5188804"/>
            <a:ext cx="1282665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Constant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Returns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27197" y="5924490"/>
            <a:ext cx="1282665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Increasing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Returns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63532" y="5486400"/>
                <a:ext cx="2651868" cy="101566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a measure of returns to scale!</a:t>
                </a:r>
              </a:p>
              <a:p>
                <a:pPr algn="ctr"/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(scale elasticity)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en-US" sz="2000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32" y="5486400"/>
                <a:ext cx="2651868" cy="101566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 t="-3832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533400" y="3867090"/>
            <a:ext cx="3693797" cy="40011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to find the returns to scale? </a:t>
            </a:r>
            <a:endParaRPr lang="en-US" sz="2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20981" y="4469123"/>
            <a:ext cx="789542" cy="44527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20981" y="5193530"/>
            <a:ext cx="789542" cy="44527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20981" y="5924490"/>
            <a:ext cx="789542" cy="44527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11" grpId="0"/>
      <p:bldP spid="15" grpId="0"/>
      <p:bldP spid="17" grpId="0"/>
      <p:bldP spid="18" grpId="0" animBg="1"/>
      <p:bldP spid="19" grpId="1"/>
      <p:bldP spid="23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5300"/>
            <a:ext cx="6350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5842000" y="1752600"/>
            <a:ext cx="1371600" cy="434340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90600" y="1106269"/>
            <a:ext cx="6350000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Estimates of Cobb-Douglas production functions and returns to scale </a:t>
            </a:r>
            <a:r>
              <a:rPr lang="en-US" sz="1600" b="1" smtClean="0">
                <a:latin typeface="Times New Roman" charset="0"/>
                <a:ea typeface="Times New Roman" charset="0"/>
                <a:cs typeface="Times New Roman" charset="0"/>
              </a:rPr>
              <a:t>in various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industries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67600" y="2438400"/>
            <a:ext cx="1353471" cy="1143000"/>
            <a:chOff x="7467600" y="2362200"/>
            <a:chExt cx="1353471" cy="1143000"/>
          </a:xfrm>
        </p:grpSpPr>
        <p:sp>
          <p:nvSpPr>
            <p:cNvPr id="8" name="Right Brace 7"/>
            <p:cNvSpPr/>
            <p:nvPr/>
          </p:nvSpPr>
          <p:spPr>
            <a:xfrm>
              <a:off x="7467600" y="2362200"/>
              <a:ext cx="304800" cy="11430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24800" y="2733645"/>
                  <a:ext cx="8962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&lt;1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2733645"/>
                  <a:ext cx="89627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7467600" y="3810000"/>
            <a:ext cx="1353471" cy="1143000"/>
            <a:chOff x="7467600" y="3733800"/>
            <a:chExt cx="1353471" cy="1143000"/>
          </a:xfrm>
        </p:grpSpPr>
        <p:sp>
          <p:nvSpPr>
            <p:cNvPr id="41" name="Right Brace 40"/>
            <p:cNvSpPr/>
            <p:nvPr/>
          </p:nvSpPr>
          <p:spPr>
            <a:xfrm>
              <a:off x="7467600" y="3733800"/>
              <a:ext cx="304800" cy="11430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924800" y="4105245"/>
                  <a:ext cx="8962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4105245"/>
                  <a:ext cx="896271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467600" y="5181600"/>
            <a:ext cx="1353471" cy="838200"/>
            <a:chOff x="7467600" y="5105400"/>
            <a:chExt cx="1353471" cy="838200"/>
          </a:xfrm>
        </p:grpSpPr>
        <p:sp>
          <p:nvSpPr>
            <p:cNvPr id="44" name="Right Brace 43"/>
            <p:cNvSpPr/>
            <p:nvPr/>
          </p:nvSpPr>
          <p:spPr>
            <a:xfrm>
              <a:off x="7467600" y="5105400"/>
              <a:ext cx="304800" cy="8382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924800" y="5276790"/>
                  <a:ext cx="8962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&gt;1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0" y="5276790"/>
                  <a:ext cx="89627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45"/>
          <p:cNvSpPr/>
          <p:nvPr/>
        </p:nvSpPr>
        <p:spPr>
          <a:xfrm>
            <a:off x="990600" y="2209800"/>
            <a:ext cx="2133600" cy="22860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90600" y="3581400"/>
            <a:ext cx="2133600" cy="22860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90600" y="5003800"/>
            <a:ext cx="2133600" cy="22860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20095561">
            <a:off x="7117076" y="1066494"/>
            <a:ext cx="1579596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Returns to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scale measure!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6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 (cont.)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892425" y="2090737"/>
            <a:ext cx="3892550" cy="3644900"/>
            <a:chOff x="2663825" y="1176338"/>
            <a:chExt cx="3892678" cy="3644900"/>
          </a:xfrm>
        </p:grpSpPr>
        <p:sp>
          <p:nvSpPr>
            <p:cNvPr id="21" name="Freeform 90"/>
            <p:cNvSpPr>
              <a:spLocks/>
            </p:cNvSpPr>
            <p:nvPr/>
          </p:nvSpPr>
          <p:spPr bwMode="auto">
            <a:xfrm>
              <a:off x="2663825" y="1176338"/>
              <a:ext cx="3835400" cy="3644900"/>
            </a:xfrm>
            <a:custGeom>
              <a:avLst/>
              <a:gdLst>
                <a:gd name="T0" fmla="*/ 0 w 2416"/>
                <a:gd name="T1" fmla="*/ 0 h 2296"/>
                <a:gd name="T2" fmla="*/ 0 w 2416"/>
                <a:gd name="T3" fmla="*/ 0 h 2296"/>
                <a:gd name="T4" fmla="*/ 47883763 w 2416"/>
                <a:gd name="T5" fmla="*/ 922377188 h 2296"/>
                <a:gd name="T6" fmla="*/ 98286888 w 2416"/>
                <a:gd name="T7" fmla="*/ 1748988438 h 2296"/>
                <a:gd name="T8" fmla="*/ 126007813 w 2416"/>
                <a:gd name="T9" fmla="*/ 2111890938 h 2296"/>
                <a:gd name="T10" fmla="*/ 156249688 w 2416"/>
                <a:gd name="T11" fmla="*/ 2147483647 h 2296"/>
                <a:gd name="T12" fmla="*/ 196572188 w 2416"/>
                <a:gd name="T13" fmla="*/ 2147483647 h 2296"/>
                <a:gd name="T14" fmla="*/ 234375325 w 2416"/>
                <a:gd name="T15" fmla="*/ 2147483647 h 2296"/>
                <a:gd name="T16" fmla="*/ 294859075 w 2416"/>
                <a:gd name="T17" fmla="*/ 2147483647 h 2296"/>
                <a:gd name="T18" fmla="*/ 352821875 w 2416"/>
                <a:gd name="T19" fmla="*/ 2147483647 h 2296"/>
                <a:gd name="T20" fmla="*/ 410786263 w 2416"/>
                <a:gd name="T21" fmla="*/ 2147483647 h 2296"/>
                <a:gd name="T22" fmla="*/ 491431263 w 2416"/>
                <a:gd name="T23" fmla="*/ 2147483647 h 2296"/>
                <a:gd name="T24" fmla="*/ 589716563 w 2416"/>
                <a:gd name="T25" fmla="*/ 2147483647 h 2296"/>
                <a:gd name="T26" fmla="*/ 685482500 w 2416"/>
                <a:gd name="T27" fmla="*/ 2147483647 h 2296"/>
                <a:gd name="T28" fmla="*/ 803930638 w 2416"/>
                <a:gd name="T29" fmla="*/ 2147483647 h 2296"/>
                <a:gd name="T30" fmla="*/ 942538438 w 2416"/>
                <a:gd name="T31" fmla="*/ 2147483647 h 2296"/>
                <a:gd name="T32" fmla="*/ 1088707500 w 2416"/>
                <a:gd name="T33" fmla="*/ 2147483647 h 2296"/>
                <a:gd name="T34" fmla="*/ 1257558763 w 2416"/>
                <a:gd name="T35" fmla="*/ 2147483647 h 2296"/>
                <a:gd name="T36" fmla="*/ 1444050325 w 2416"/>
                <a:gd name="T37" fmla="*/ 2147483647 h 2296"/>
                <a:gd name="T38" fmla="*/ 1648182188 w 2416"/>
                <a:gd name="T39" fmla="*/ 2147483647 h 2296"/>
                <a:gd name="T40" fmla="*/ 1874996250 w 2416"/>
                <a:gd name="T41" fmla="*/ 2147483647 h 2296"/>
                <a:gd name="T42" fmla="*/ 2121971563 w 2416"/>
                <a:gd name="T43" fmla="*/ 2147483647 h 2296"/>
                <a:gd name="T44" fmla="*/ 2147483647 w 2416"/>
                <a:gd name="T45" fmla="*/ 2147483647 h 2296"/>
                <a:gd name="T46" fmla="*/ 2147483647 w 2416"/>
                <a:gd name="T47" fmla="*/ 2147483647 h 2296"/>
                <a:gd name="T48" fmla="*/ 2147483647 w 2416"/>
                <a:gd name="T49" fmla="*/ 2147483647 h 2296"/>
                <a:gd name="T50" fmla="*/ 2147483647 w 2416"/>
                <a:gd name="T51" fmla="*/ 2147483647 h 2296"/>
                <a:gd name="T52" fmla="*/ 2147483647 w 2416"/>
                <a:gd name="T53" fmla="*/ 2147483647 h 2296"/>
                <a:gd name="T54" fmla="*/ 2147483647 w 2416"/>
                <a:gd name="T55" fmla="*/ 2147483647 h 2296"/>
                <a:gd name="T56" fmla="*/ 2147483647 w 2416"/>
                <a:gd name="T57" fmla="*/ 2147483647 h 2296"/>
                <a:gd name="T58" fmla="*/ 2147483647 w 2416"/>
                <a:gd name="T59" fmla="*/ 2147483647 h 229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16" h="2296">
                  <a:moveTo>
                    <a:pt x="0" y="0"/>
                  </a:moveTo>
                  <a:lnTo>
                    <a:pt x="0" y="0"/>
                  </a:lnTo>
                  <a:lnTo>
                    <a:pt x="19" y="366"/>
                  </a:lnTo>
                  <a:lnTo>
                    <a:pt x="39" y="694"/>
                  </a:lnTo>
                  <a:lnTo>
                    <a:pt x="50" y="838"/>
                  </a:lnTo>
                  <a:lnTo>
                    <a:pt x="62" y="978"/>
                  </a:lnTo>
                  <a:lnTo>
                    <a:pt x="78" y="1103"/>
                  </a:lnTo>
                  <a:lnTo>
                    <a:pt x="93" y="1224"/>
                  </a:lnTo>
                  <a:lnTo>
                    <a:pt x="117" y="1333"/>
                  </a:lnTo>
                  <a:lnTo>
                    <a:pt x="140" y="1434"/>
                  </a:lnTo>
                  <a:lnTo>
                    <a:pt x="163" y="1528"/>
                  </a:lnTo>
                  <a:lnTo>
                    <a:pt x="195" y="1614"/>
                  </a:lnTo>
                  <a:lnTo>
                    <a:pt x="234" y="1692"/>
                  </a:lnTo>
                  <a:lnTo>
                    <a:pt x="272" y="1766"/>
                  </a:lnTo>
                  <a:lnTo>
                    <a:pt x="319" y="1832"/>
                  </a:lnTo>
                  <a:lnTo>
                    <a:pt x="374" y="1890"/>
                  </a:lnTo>
                  <a:lnTo>
                    <a:pt x="432" y="1941"/>
                  </a:lnTo>
                  <a:lnTo>
                    <a:pt x="499" y="1992"/>
                  </a:lnTo>
                  <a:lnTo>
                    <a:pt x="573" y="2035"/>
                  </a:lnTo>
                  <a:lnTo>
                    <a:pt x="654" y="2070"/>
                  </a:lnTo>
                  <a:lnTo>
                    <a:pt x="744" y="2105"/>
                  </a:lnTo>
                  <a:lnTo>
                    <a:pt x="842" y="2136"/>
                  </a:lnTo>
                  <a:lnTo>
                    <a:pt x="951" y="2159"/>
                  </a:lnTo>
                  <a:lnTo>
                    <a:pt x="1068" y="2183"/>
                  </a:lnTo>
                  <a:lnTo>
                    <a:pt x="1196" y="2202"/>
                  </a:lnTo>
                  <a:lnTo>
                    <a:pt x="1333" y="2222"/>
                  </a:lnTo>
                  <a:lnTo>
                    <a:pt x="1485" y="2237"/>
                  </a:lnTo>
                  <a:lnTo>
                    <a:pt x="1644" y="2249"/>
                  </a:lnTo>
                  <a:lnTo>
                    <a:pt x="2003" y="2272"/>
                  </a:lnTo>
                  <a:lnTo>
                    <a:pt x="2416" y="2296"/>
                  </a:lnTo>
                </a:path>
              </a:pathLst>
            </a:custGeom>
            <a:noFill/>
            <a:ln w="19050">
              <a:solidFill>
                <a:srgbClr val="EC00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auto">
            <a:xfrm>
              <a:off x="5880100" y="4535488"/>
              <a:ext cx="204788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auto">
            <a:xfrm>
              <a:off x="5997575" y="4535488"/>
              <a:ext cx="2667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 =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auto">
            <a:xfrm>
              <a:off x="6215063" y="4535488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100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324225" y="2090737"/>
            <a:ext cx="3540125" cy="3162300"/>
            <a:chOff x="3095625" y="1176338"/>
            <a:chExt cx="3540125" cy="3162300"/>
          </a:xfrm>
        </p:grpSpPr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3095625" y="1176338"/>
              <a:ext cx="3416300" cy="3162300"/>
            </a:xfrm>
            <a:custGeom>
              <a:avLst/>
              <a:gdLst>
                <a:gd name="T0" fmla="*/ 0 w 2152"/>
                <a:gd name="T1" fmla="*/ 0 h 1992"/>
                <a:gd name="T2" fmla="*/ 0 w 2152"/>
                <a:gd name="T3" fmla="*/ 0 h 1992"/>
                <a:gd name="T4" fmla="*/ 60483750 w 2152"/>
                <a:gd name="T5" fmla="*/ 423386250 h 1992"/>
                <a:gd name="T6" fmla="*/ 138609388 w 2152"/>
                <a:gd name="T7" fmla="*/ 806450000 h 1992"/>
                <a:gd name="T8" fmla="*/ 226814063 w 2152"/>
                <a:gd name="T9" fmla="*/ 1179433125 h 1992"/>
                <a:gd name="T10" fmla="*/ 325100950 w 2152"/>
                <a:gd name="T11" fmla="*/ 1512093750 h 1992"/>
                <a:gd name="T12" fmla="*/ 433466875 w 2152"/>
                <a:gd name="T13" fmla="*/ 1837194700 h 1992"/>
                <a:gd name="T14" fmla="*/ 551915013 w 2152"/>
                <a:gd name="T15" fmla="*/ 2132052188 h 1992"/>
                <a:gd name="T16" fmla="*/ 677922825 w 2152"/>
                <a:gd name="T17" fmla="*/ 2147483647 h 1992"/>
                <a:gd name="T18" fmla="*/ 806450000 w 2152"/>
                <a:gd name="T19" fmla="*/ 2147483647 h 1992"/>
                <a:gd name="T20" fmla="*/ 955140013 w 2152"/>
                <a:gd name="T21" fmla="*/ 2147483647 h 1992"/>
                <a:gd name="T22" fmla="*/ 1101309075 w 2152"/>
                <a:gd name="T23" fmla="*/ 2147483647 h 1992"/>
                <a:gd name="T24" fmla="*/ 1257558763 w 2152"/>
                <a:gd name="T25" fmla="*/ 2147483647 h 1992"/>
                <a:gd name="T26" fmla="*/ 1426408438 w 2152"/>
                <a:gd name="T27" fmla="*/ 2147483647 h 1992"/>
                <a:gd name="T28" fmla="*/ 1592738750 w 2152"/>
                <a:gd name="T29" fmla="*/ 2147483647 h 1992"/>
                <a:gd name="T30" fmla="*/ 1769149688 w 2152"/>
                <a:gd name="T31" fmla="*/ 2147483647 h 1992"/>
                <a:gd name="T32" fmla="*/ 1945560625 w 2152"/>
                <a:gd name="T33" fmla="*/ 2147483647 h 1992"/>
                <a:gd name="T34" fmla="*/ 2132052188 w 2152"/>
                <a:gd name="T35" fmla="*/ 2147483647 h 1992"/>
                <a:gd name="T36" fmla="*/ 2147483647 w 2152"/>
                <a:gd name="T37" fmla="*/ 2147483647 h 1992"/>
                <a:gd name="T38" fmla="*/ 2147483647 w 2152"/>
                <a:gd name="T39" fmla="*/ 2147483647 h 1992"/>
                <a:gd name="T40" fmla="*/ 2147483647 w 2152"/>
                <a:gd name="T41" fmla="*/ 2147483647 h 1992"/>
                <a:gd name="T42" fmla="*/ 2147483647 w 2152"/>
                <a:gd name="T43" fmla="*/ 2147483647 h 1992"/>
                <a:gd name="T44" fmla="*/ 2147483647 w 2152"/>
                <a:gd name="T45" fmla="*/ 2147483647 h 1992"/>
                <a:gd name="T46" fmla="*/ 2147483647 w 2152"/>
                <a:gd name="T47" fmla="*/ 2147483647 h 1992"/>
                <a:gd name="T48" fmla="*/ 2147483647 w 2152"/>
                <a:gd name="T49" fmla="*/ 2147483647 h 1992"/>
                <a:gd name="T50" fmla="*/ 2147483647 w 2152"/>
                <a:gd name="T51" fmla="*/ 2147483647 h 1992"/>
                <a:gd name="T52" fmla="*/ 2147483647 w 2152"/>
                <a:gd name="T53" fmla="*/ 2147483647 h 1992"/>
                <a:gd name="T54" fmla="*/ 2147483647 w 2152"/>
                <a:gd name="T55" fmla="*/ 2147483647 h 1992"/>
                <a:gd name="T56" fmla="*/ 2147483647 w 2152"/>
                <a:gd name="T57" fmla="*/ 2147483647 h 1992"/>
                <a:gd name="T58" fmla="*/ 2147483647 w 2152"/>
                <a:gd name="T59" fmla="*/ 2147483647 h 19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52" h="1992">
                  <a:moveTo>
                    <a:pt x="0" y="0"/>
                  </a:moveTo>
                  <a:lnTo>
                    <a:pt x="0" y="0"/>
                  </a:lnTo>
                  <a:lnTo>
                    <a:pt x="24" y="168"/>
                  </a:lnTo>
                  <a:lnTo>
                    <a:pt x="55" y="320"/>
                  </a:lnTo>
                  <a:lnTo>
                    <a:pt x="90" y="468"/>
                  </a:lnTo>
                  <a:lnTo>
                    <a:pt x="129" y="600"/>
                  </a:lnTo>
                  <a:lnTo>
                    <a:pt x="172" y="729"/>
                  </a:lnTo>
                  <a:lnTo>
                    <a:pt x="219" y="846"/>
                  </a:lnTo>
                  <a:lnTo>
                    <a:pt x="269" y="951"/>
                  </a:lnTo>
                  <a:lnTo>
                    <a:pt x="320" y="1052"/>
                  </a:lnTo>
                  <a:lnTo>
                    <a:pt x="379" y="1146"/>
                  </a:lnTo>
                  <a:lnTo>
                    <a:pt x="437" y="1232"/>
                  </a:lnTo>
                  <a:lnTo>
                    <a:pt x="499" y="1310"/>
                  </a:lnTo>
                  <a:lnTo>
                    <a:pt x="566" y="1384"/>
                  </a:lnTo>
                  <a:lnTo>
                    <a:pt x="632" y="1450"/>
                  </a:lnTo>
                  <a:lnTo>
                    <a:pt x="702" y="1508"/>
                  </a:lnTo>
                  <a:lnTo>
                    <a:pt x="772" y="1563"/>
                  </a:lnTo>
                  <a:lnTo>
                    <a:pt x="846" y="1614"/>
                  </a:lnTo>
                  <a:lnTo>
                    <a:pt x="924" y="1656"/>
                  </a:lnTo>
                  <a:lnTo>
                    <a:pt x="998" y="1695"/>
                  </a:lnTo>
                  <a:lnTo>
                    <a:pt x="1080" y="1731"/>
                  </a:lnTo>
                  <a:lnTo>
                    <a:pt x="1158" y="1766"/>
                  </a:lnTo>
                  <a:lnTo>
                    <a:pt x="1240" y="1793"/>
                  </a:lnTo>
                  <a:lnTo>
                    <a:pt x="1322" y="1820"/>
                  </a:lnTo>
                  <a:lnTo>
                    <a:pt x="1404" y="1844"/>
                  </a:lnTo>
                  <a:lnTo>
                    <a:pt x="1489" y="1863"/>
                  </a:lnTo>
                  <a:lnTo>
                    <a:pt x="1657" y="1898"/>
                  </a:lnTo>
                  <a:lnTo>
                    <a:pt x="1825" y="1933"/>
                  </a:lnTo>
                  <a:lnTo>
                    <a:pt x="1988" y="1960"/>
                  </a:lnTo>
                  <a:lnTo>
                    <a:pt x="2152" y="1992"/>
                  </a:lnTo>
                </a:path>
              </a:pathLst>
            </a:custGeom>
            <a:noFill/>
            <a:ln w="19050">
              <a:solidFill>
                <a:srgbClr val="EC00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14"/>
            <p:cNvSpPr>
              <a:spLocks noChangeArrowheads="1"/>
            </p:cNvSpPr>
            <p:nvPr/>
          </p:nvSpPr>
          <p:spPr bwMode="auto">
            <a:xfrm>
              <a:off x="5862638" y="3979863"/>
              <a:ext cx="204787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28" name="Rectangle 115"/>
            <p:cNvSpPr>
              <a:spLocks noChangeArrowheads="1"/>
            </p:cNvSpPr>
            <p:nvPr/>
          </p:nvSpPr>
          <p:spPr bwMode="auto">
            <a:xfrm>
              <a:off x="5980113" y="3979863"/>
              <a:ext cx="6556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 = 200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068513" y="1928812"/>
            <a:ext cx="5018087" cy="4548188"/>
            <a:chOff x="1839913" y="1014413"/>
            <a:chExt cx="5018087" cy="4548187"/>
          </a:xfrm>
        </p:grpSpPr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2520950" y="1176338"/>
              <a:ext cx="4183063" cy="3811587"/>
            </a:xfrm>
            <a:custGeom>
              <a:avLst/>
              <a:gdLst>
                <a:gd name="T0" fmla="*/ 2147483647 w 2635"/>
                <a:gd name="T1" fmla="*/ 2147483647 h 2401"/>
                <a:gd name="T2" fmla="*/ 0 w 2635"/>
                <a:gd name="T3" fmla="*/ 2147483647 h 2401"/>
                <a:gd name="T4" fmla="*/ 0 w 2635"/>
                <a:gd name="T5" fmla="*/ 0 h 24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35" h="2401">
                  <a:moveTo>
                    <a:pt x="2635" y="2401"/>
                  </a:moveTo>
                  <a:lnTo>
                    <a:pt x="0" y="240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98"/>
            <p:cNvSpPr>
              <a:spLocks noChangeArrowheads="1"/>
            </p:cNvSpPr>
            <p:nvPr/>
          </p:nvSpPr>
          <p:spPr bwMode="auto">
            <a:xfrm rot="-5400000">
              <a:off x="1867694" y="3163094"/>
              <a:ext cx="228600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K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32" name="Rectangle 99"/>
            <p:cNvSpPr>
              <a:spLocks noChangeArrowheads="1"/>
            </p:cNvSpPr>
            <p:nvPr/>
          </p:nvSpPr>
          <p:spPr bwMode="auto">
            <a:xfrm rot="-5400000">
              <a:off x="838994" y="2016919"/>
              <a:ext cx="22828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, Units of capital per year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33" name="Rectangle 100"/>
            <p:cNvSpPr>
              <a:spLocks noChangeArrowheads="1"/>
            </p:cNvSpPr>
            <p:nvPr/>
          </p:nvSpPr>
          <p:spPr bwMode="auto">
            <a:xfrm>
              <a:off x="4605338" y="5278438"/>
              <a:ext cx="204787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L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34" name="Rectangle 101"/>
            <p:cNvSpPr>
              <a:spLocks noChangeArrowheads="1"/>
            </p:cNvSpPr>
            <p:nvPr/>
          </p:nvSpPr>
          <p:spPr bwMode="auto">
            <a:xfrm>
              <a:off x="4711700" y="5278438"/>
              <a:ext cx="21463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, Units of labor per year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35" name="Rectangle 102"/>
            <p:cNvSpPr>
              <a:spLocks noChangeArrowheads="1"/>
            </p:cNvSpPr>
            <p:nvPr/>
          </p:nvSpPr>
          <p:spPr bwMode="auto">
            <a:xfrm>
              <a:off x="2125663" y="2624138"/>
              <a:ext cx="4270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300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36" name="Rectangle 103"/>
            <p:cNvSpPr>
              <a:spLocks noChangeArrowheads="1"/>
            </p:cNvSpPr>
            <p:nvPr/>
          </p:nvSpPr>
          <p:spPr bwMode="auto">
            <a:xfrm>
              <a:off x="2125663" y="1870075"/>
              <a:ext cx="4270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400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43" name="Rectangle 104"/>
            <p:cNvSpPr>
              <a:spLocks noChangeArrowheads="1"/>
            </p:cNvSpPr>
            <p:nvPr/>
          </p:nvSpPr>
          <p:spPr bwMode="auto">
            <a:xfrm>
              <a:off x="2125663" y="1108075"/>
              <a:ext cx="4270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500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auto">
            <a:xfrm>
              <a:off x="2136775" y="4140200"/>
              <a:ext cx="20478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auto">
            <a:xfrm>
              <a:off x="2236788" y="4140200"/>
              <a:ext cx="2047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auto">
            <a:xfrm>
              <a:off x="2341563" y="4140200"/>
              <a:ext cx="2047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/>
          </p:nvSpPr>
          <p:spPr bwMode="auto">
            <a:xfrm>
              <a:off x="2125663" y="3379788"/>
              <a:ext cx="4270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200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5" name="Rectangle 116"/>
            <p:cNvSpPr>
              <a:spLocks noChangeArrowheads="1"/>
            </p:cNvSpPr>
            <p:nvPr/>
          </p:nvSpPr>
          <p:spPr bwMode="auto">
            <a:xfrm>
              <a:off x="2478088" y="5018088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6" name="Rectangle 117"/>
            <p:cNvSpPr>
              <a:spLocks noChangeArrowheads="1"/>
            </p:cNvSpPr>
            <p:nvPr/>
          </p:nvSpPr>
          <p:spPr bwMode="auto">
            <a:xfrm>
              <a:off x="3170238" y="5018088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7" name="Rectangle 118"/>
            <p:cNvSpPr>
              <a:spLocks noChangeArrowheads="1"/>
            </p:cNvSpPr>
            <p:nvPr/>
          </p:nvSpPr>
          <p:spPr bwMode="auto">
            <a:xfrm>
              <a:off x="3270250" y="5018088"/>
              <a:ext cx="31591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8" name="Rectangle 119"/>
            <p:cNvSpPr>
              <a:spLocks noChangeArrowheads="1"/>
            </p:cNvSpPr>
            <p:nvPr/>
          </p:nvSpPr>
          <p:spPr bwMode="auto">
            <a:xfrm>
              <a:off x="3962400" y="5018088"/>
              <a:ext cx="42703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200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9" name="Rectangle 120"/>
            <p:cNvSpPr>
              <a:spLocks noChangeArrowheads="1"/>
            </p:cNvSpPr>
            <p:nvPr/>
          </p:nvSpPr>
          <p:spPr bwMode="auto">
            <a:xfrm>
              <a:off x="4754563" y="5018088"/>
              <a:ext cx="4270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300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60" name="Rectangle 121"/>
            <p:cNvSpPr>
              <a:spLocks noChangeArrowheads="1"/>
            </p:cNvSpPr>
            <p:nvPr/>
          </p:nvSpPr>
          <p:spPr bwMode="auto">
            <a:xfrm>
              <a:off x="5553075" y="5018088"/>
              <a:ext cx="42703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400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61" name="Rectangle 122"/>
            <p:cNvSpPr>
              <a:spLocks noChangeArrowheads="1"/>
            </p:cNvSpPr>
            <p:nvPr/>
          </p:nvSpPr>
          <p:spPr bwMode="auto">
            <a:xfrm>
              <a:off x="6345238" y="5018088"/>
              <a:ext cx="4270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500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2762250" y="5110162"/>
            <a:ext cx="841375" cy="785813"/>
            <a:chOff x="2533650" y="4195763"/>
            <a:chExt cx="841375" cy="785812"/>
          </a:xfrm>
        </p:grpSpPr>
        <p:sp>
          <p:nvSpPr>
            <p:cNvPr id="63" name="Freeform 91"/>
            <p:cNvSpPr>
              <a:spLocks/>
            </p:cNvSpPr>
            <p:nvPr/>
          </p:nvSpPr>
          <p:spPr bwMode="auto">
            <a:xfrm>
              <a:off x="2533650" y="4244975"/>
              <a:ext cx="792163" cy="736600"/>
            </a:xfrm>
            <a:custGeom>
              <a:avLst/>
              <a:gdLst>
                <a:gd name="T0" fmla="*/ 0 w 499"/>
                <a:gd name="T1" fmla="*/ 0 h 464"/>
                <a:gd name="T2" fmla="*/ 1257557969 w 499"/>
                <a:gd name="T3" fmla="*/ 0 h 464"/>
                <a:gd name="T4" fmla="*/ 1257557969 w 499"/>
                <a:gd name="T5" fmla="*/ 1169352500 h 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9" h="464">
                  <a:moveTo>
                    <a:pt x="0" y="0"/>
                  </a:moveTo>
                  <a:lnTo>
                    <a:pt x="499" y="0"/>
                  </a:lnTo>
                  <a:lnTo>
                    <a:pt x="499" y="4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96"/>
            <p:cNvSpPr>
              <a:spLocks/>
            </p:cNvSpPr>
            <p:nvPr/>
          </p:nvSpPr>
          <p:spPr bwMode="auto">
            <a:xfrm>
              <a:off x="3276600" y="4195763"/>
              <a:ext cx="98425" cy="98425"/>
            </a:xfrm>
            <a:custGeom>
              <a:avLst/>
              <a:gdLst>
                <a:gd name="T0" fmla="*/ 78125638 w 62"/>
                <a:gd name="T1" fmla="*/ 156249688 h 62"/>
                <a:gd name="T2" fmla="*/ 78125638 w 62"/>
                <a:gd name="T3" fmla="*/ 156249688 h 62"/>
                <a:gd name="T4" fmla="*/ 105846563 w 62"/>
                <a:gd name="T5" fmla="*/ 156249688 h 62"/>
                <a:gd name="T6" fmla="*/ 136088438 w 62"/>
                <a:gd name="T7" fmla="*/ 138609388 h 62"/>
                <a:gd name="T8" fmla="*/ 146169063 w 62"/>
                <a:gd name="T9" fmla="*/ 108367513 h 62"/>
                <a:gd name="T10" fmla="*/ 156249688 w 62"/>
                <a:gd name="T11" fmla="*/ 78125638 h 62"/>
                <a:gd name="T12" fmla="*/ 156249688 w 62"/>
                <a:gd name="T13" fmla="*/ 78125638 h 62"/>
                <a:gd name="T14" fmla="*/ 146169063 w 62"/>
                <a:gd name="T15" fmla="*/ 50403125 h 62"/>
                <a:gd name="T16" fmla="*/ 136088438 w 62"/>
                <a:gd name="T17" fmla="*/ 20161250 h 62"/>
                <a:gd name="T18" fmla="*/ 105846563 w 62"/>
                <a:gd name="T19" fmla="*/ 0 h 62"/>
                <a:gd name="T20" fmla="*/ 78125638 w 62"/>
                <a:gd name="T21" fmla="*/ 0 h 62"/>
                <a:gd name="T22" fmla="*/ 78125638 w 62"/>
                <a:gd name="T23" fmla="*/ 0 h 62"/>
                <a:gd name="T24" fmla="*/ 47883763 w 62"/>
                <a:gd name="T25" fmla="*/ 0 h 62"/>
                <a:gd name="T26" fmla="*/ 17641888 w 62"/>
                <a:gd name="T27" fmla="*/ 20161250 h 62"/>
                <a:gd name="T28" fmla="*/ 0 w 62"/>
                <a:gd name="T29" fmla="*/ 50403125 h 62"/>
                <a:gd name="T30" fmla="*/ 0 w 62"/>
                <a:gd name="T31" fmla="*/ 78125638 h 62"/>
                <a:gd name="T32" fmla="*/ 0 w 62"/>
                <a:gd name="T33" fmla="*/ 78125638 h 62"/>
                <a:gd name="T34" fmla="*/ 0 w 62"/>
                <a:gd name="T35" fmla="*/ 108367513 h 62"/>
                <a:gd name="T36" fmla="*/ 17641888 w 62"/>
                <a:gd name="T37" fmla="*/ 138609388 h 62"/>
                <a:gd name="T38" fmla="*/ 47883763 w 62"/>
                <a:gd name="T39" fmla="*/ 156249688 h 62"/>
                <a:gd name="T40" fmla="*/ 78125638 w 62"/>
                <a:gd name="T41" fmla="*/ 156249688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lnTo>
                    <a:pt x="31" y="62"/>
                  </a:lnTo>
                  <a:lnTo>
                    <a:pt x="42" y="62"/>
                  </a:lnTo>
                  <a:lnTo>
                    <a:pt x="54" y="55"/>
                  </a:lnTo>
                  <a:lnTo>
                    <a:pt x="58" y="43"/>
                  </a:lnTo>
                  <a:lnTo>
                    <a:pt x="62" y="31"/>
                  </a:lnTo>
                  <a:lnTo>
                    <a:pt x="58" y="20"/>
                  </a:lnTo>
                  <a:lnTo>
                    <a:pt x="54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7" y="8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43"/>
                  </a:lnTo>
                  <a:lnTo>
                    <a:pt x="7" y="55"/>
                  </a:lnTo>
                  <a:lnTo>
                    <a:pt x="19" y="62"/>
                  </a:lnTo>
                  <a:lnTo>
                    <a:pt x="3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7"/>
            <p:cNvSpPr>
              <a:spLocks/>
            </p:cNvSpPr>
            <p:nvPr/>
          </p:nvSpPr>
          <p:spPr bwMode="auto">
            <a:xfrm>
              <a:off x="3276600" y="4195763"/>
              <a:ext cx="98425" cy="98425"/>
            </a:xfrm>
            <a:custGeom>
              <a:avLst/>
              <a:gdLst>
                <a:gd name="T0" fmla="*/ 78125638 w 62"/>
                <a:gd name="T1" fmla="*/ 156249688 h 62"/>
                <a:gd name="T2" fmla="*/ 78125638 w 62"/>
                <a:gd name="T3" fmla="*/ 156249688 h 62"/>
                <a:gd name="T4" fmla="*/ 105846563 w 62"/>
                <a:gd name="T5" fmla="*/ 156249688 h 62"/>
                <a:gd name="T6" fmla="*/ 136088438 w 62"/>
                <a:gd name="T7" fmla="*/ 138609388 h 62"/>
                <a:gd name="T8" fmla="*/ 146169063 w 62"/>
                <a:gd name="T9" fmla="*/ 108367513 h 62"/>
                <a:gd name="T10" fmla="*/ 156249688 w 62"/>
                <a:gd name="T11" fmla="*/ 78125638 h 62"/>
                <a:gd name="T12" fmla="*/ 156249688 w 62"/>
                <a:gd name="T13" fmla="*/ 78125638 h 62"/>
                <a:gd name="T14" fmla="*/ 146169063 w 62"/>
                <a:gd name="T15" fmla="*/ 50403125 h 62"/>
                <a:gd name="T16" fmla="*/ 136088438 w 62"/>
                <a:gd name="T17" fmla="*/ 20161250 h 62"/>
                <a:gd name="T18" fmla="*/ 105846563 w 62"/>
                <a:gd name="T19" fmla="*/ 0 h 62"/>
                <a:gd name="T20" fmla="*/ 78125638 w 62"/>
                <a:gd name="T21" fmla="*/ 0 h 62"/>
                <a:gd name="T22" fmla="*/ 78125638 w 62"/>
                <a:gd name="T23" fmla="*/ 0 h 62"/>
                <a:gd name="T24" fmla="*/ 47883763 w 62"/>
                <a:gd name="T25" fmla="*/ 0 h 62"/>
                <a:gd name="T26" fmla="*/ 17641888 w 62"/>
                <a:gd name="T27" fmla="*/ 20161250 h 62"/>
                <a:gd name="T28" fmla="*/ 0 w 62"/>
                <a:gd name="T29" fmla="*/ 50403125 h 62"/>
                <a:gd name="T30" fmla="*/ 0 w 62"/>
                <a:gd name="T31" fmla="*/ 78125638 h 62"/>
                <a:gd name="T32" fmla="*/ 0 w 62"/>
                <a:gd name="T33" fmla="*/ 78125638 h 62"/>
                <a:gd name="T34" fmla="*/ 0 w 62"/>
                <a:gd name="T35" fmla="*/ 108367513 h 62"/>
                <a:gd name="T36" fmla="*/ 17641888 w 62"/>
                <a:gd name="T37" fmla="*/ 138609388 h 62"/>
                <a:gd name="T38" fmla="*/ 47883763 w 62"/>
                <a:gd name="T39" fmla="*/ 156249688 h 62"/>
                <a:gd name="T40" fmla="*/ 78125638 w 62"/>
                <a:gd name="T41" fmla="*/ 156249688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lnTo>
                    <a:pt x="31" y="62"/>
                  </a:lnTo>
                  <a:lnTo>
                    <a:pt x="42" y="62"/>
                  </a:lnTo>
                  <a:lnTo>
                    <a:pt x="54" y="55"/>
                  </a:lnTo>
                  <a:lnTo>
                    <a:pt x="58" y="43"/>
                  </a:lnTo>
                  <a:lnTo>
                    <a:pt x="62" y="31"/>
                  </a:lnTo>
                  <a:lnTo>
                    <a:pt x="58" y="20"/>
                  </a:lnTo>
                  <a:lnTo>
                    <a:pt x="54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7" y="8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43"/>
                  </a:lnTo>
                  <a:lnTo>
                    <a:pt x="7" y="55"/>
                  </a:lnTo>
                  <a:lnTo>
                    <a:pt x="19" y="62"/>
                  </a:lnTo>
                  <a:lnTo>
                    <a:pt x="31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2762250" y="4360862"/>
            <a:ext cx="1639888" cy="1547813"/>
            <a:chOff x="2533650" y="3446463"/>
            <a:chExt cx="1639888" cy="1547812"/>
          </a:xfrm>
        </p:grpSpPr>
        <p:sp>
          <p:nvSpPr>
            <p:cNvPr id="67" name="Freeform 92"/>
            <p:cNvSpPr>
              <a:spLocks/>
            </p:cNvSpPr>
            <p:nvPr/>
          </p:nvSpPr>
          <p:spPr bwMode="auto">
            <a:xfrm>
              <a:off x="2533650" y="3497263"/>
              <a:ext cx="1584325" cy="1497012"/>
            </a:xfrm>
            <a:custGeom>
              <a:avLst/>
              <a:gdLst>
                <a:gd name="T0" fmla="*/ 0 w 998"/>
                <a:gd name="T1" fmla="*/ 0 h 943"/>
                <a:gd name="T2" fmla="*/ 2147483647 w 998"/>
                <a:gd name="T3" fmla="*/ 0 h 943"/>
                <a:gd name="T4" fmla="*/ 2147483647 w 998"/>
                <a:gd name="T5" fmla="*/ 2147483647 h 9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8" h="943">
                  <a:moveTo>
                    <a:pt x="0" y="0"/>
                  </a:moveTo>
                  <a:lnTo>
                    <a:pt x="998" y="0"/>
                  </a:lnTo>
                  <a:lnTo>
                    <a:pt x="998" y="943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94"/>
            <p:cNvSpPr>
              <a:spLocks/>
            </p:cNvSpPr>
            <p:nvPr/>
          </p:nvSpPr>
          <p:spPr bwMode="auto">
            <a:xfrm>
              <a:off x="4067175" y="3446463"/>
              <a:ext cx="106363" cy="100012"/>
            </a:xfrm>
            <a:custGeom>
              <a:avLst/>
              <a:gdLst>
                <a:gd name="T0" fmla="*/ 80645379 w 67"/>
                <a:gd name="T1" fmla="*/ 158769844 h 63"/>
                <a:gd name="T2" fmla="*/ 80645379 w 67"/>
                <a:gd name="T3" fmla="*/ 158769844 h 63"/>
                <a:gd name="T4" fmla="*/ 118447107 w 67"/>
                <a:gd name="T5" fmla="*/ 148689269 h 63"/>
                <a:gd name="T6" fmla="*/ 138608452 w 67"/>
                <a:gd name="T7" fmla="*/ 138608695 h 63"/>
                <a:gd name="T8" fmla="*/ 158769796 w 67"/>
                <a:gd name="T9" fmla="*/ 108366971 h 63"/>
                <a:gd name="T10" fmla="*/ 168850469 w 67"/>
                <a:gd name="T11" fmla="*/ 80644597 h 63"/>
                <a:gd name="T12" fmla="*/ 168850469 w 67"/>
                <a:gd name="T13" fmla="*/ 80644597 h 63"/>
                <a:gd name="T14" fmla="*/ 158769796 w 67"/>
                <a:gd name="T15" fmla="*/ 50402873 h 63"/>
                <a:gd name="T16" fmla="*/ 138608452 w 67"/>
                <a:gd name="T17" fmla="*/ 20161149 h 63"/>
                <a:gd name="T18" fmla="*/ 118447107 w 67"/>
                <a:gd name="T19" fmla="*/ 0 h 63"/>
                <a:gd name="T20" fmla="*/ 80645379 w 67"/>
                <a:gd name="T21" fmla="*/ 0 h 63"/>
                <a:gd name="T22" fmla="*/ 80645379 w 67"/>
                <a:gd name="T23" fmla="*/ 0 h 63"/>
                <a:gd name="T24" fmla="*/ 50403362 w 67"/>
                <a:gd name="T25" fmla="*/ 0 h 63"/>
                <a:gd name="T26" fmla="*/ 30242017 w 67"/>
                <a:gd name="T27" fmla="*/ 20161149 h 63"/>
                <a:gd name="T28" fmla="*/ 10080672 w 67"/>
                <a:gd name="T29" fmla="*/ 50402873 h 63"/>
                <a:gd name="T30" fmla="*/ 0 w 67"/>
                <a:gd name="T31" fmla="*/ 80644597 h 63"/>
                <a:gd name="T32" fmla="*/ 0 w 67"/>
                <a:gd name="T33" fmla="*/ 80644597 h 63"/>
                <a:gd name="T34" fmla="*/ 10080672 w 67"/>
                <a:gd name="T35" fmla="*/ 108366971 h 63"/>
                <a:gd name="T36" fmla="*/ 30242017 w 67"/>
                <a:gd name="T37" fmla="*/ 138608695 h 63"/>
                <a:gd name="T38" fmla="*/ 50403362 w 67"/>
                <a:gd name="T39" fmla="*/ 148689269 h 63"/>
                <a:gd name="T40" fmla="*/ 80645379 w 67"/>
                <a:gd name="T41" fmla="*/ 158769844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7" h="63">
                  <a:moveTo>
                    <a:pt x="32" y="63"/>
                  </a:moveTo>
                  <a:lnTo>
                    <a:pt x="32" y="63"/>
                  </a:lnTo>
                  <a:lnTo>
                    <a:pt x="47" y="59"/>
                  </a:lnTo>
                  <a:lnTo>
                    <a:pt x="55" y="55"/>
                  </a:lnTo>
                  <a:lnTo>
                    <a:pt x="63" y="43"/>
                  </a:lnTo>
                  <a:lnTo>
                    <a:pt x="67" y="32"/>
                  </a:lnTo>
                  <a:lnTo>
                    <a:pt x="63" y="20"/>
                  </a:lnTo>
                  <a:lnTo>
                    <a:pt x="55" y="8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2" y="8"/>
                  </a:lnTo>
                  <a:lnTo>
                    <a:pt x="4" y="20"/>
                  </a:lnTo>
                  <a:lnTo>
                    <a:pt x="0" y="32"/>
                  </a:lnTo>
                  <a:lnTo>
                    <a:pt x="4" y="43"/>
                  </a:lnTo>
                  <a:lnTo>
                    <a:pt x="12" y="55"/>
                  </a:lnTo>
                  <a:lnTo>
                    <a:pt x="20" y="59"/>
                  </a:lnTo>
                  <a:lnTo>
                    <a:pt x="32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95"/>
            <p:cNvSpPr>
              <a:spLocks/>
            </p:cNvSpPr>
            <p:nvPr/>
          </p:nvSpPr>
          <p:spPr bwMode="auto">
            <a:xfrm>
              <a:off x="4067175" y="3446463"/>
              <a:ext cx="106363" cy="100012"/>
            </a:xfrm>
            <a:custGeom>
              <a:avLst/>
              <a:gdLst>
                <a:gd name="T0" fmla="*/ 80645379 w 67"/>
                <a:gd name="T1" fmla="*/ 158769844 h 63"/>
                <a:gd name="T2" fmla="*/ 80645379 w 67"/>
                <a:gd name="T3" fmla="*/ 158769844 h 63"/>
                <a:gd name="T4" fmla="*/ 118447107 w 67"/>
                <a:gd name="T5" fmla="*/ 148689269 h 63"/>
                <a:gd name="T6" fmla="*/ 138608452 w 67"/>
                <a:gd name="T7" fmla="*/ 138608695 h 63"/>
                <a:gd name="T8" fmla="*/ 158769796 w 67"/>
                <a:gd name="T9" fmla="*/ 108366971 h 63"/>
                <a:gd name="T10" fmla="*/ 168850469 w 67"/>
                <a:gd name="T11" fmla="*/ 80644597 h 63"/>
                <a:gd name="T12" fmla="*/ 168850469 w 67"/>
                <a:gd name="T13" fmla="*/ 80644597 h 63"/>
                <a:gd name="T14" fmla="*/ 158769796 w 67"/>
                <a:gd name="T15" fmla="*/ 50402873 h 63"/>
                <a:gd name="T16" fmla="*/ 138608452 w 67"/>
                <a:gd name="T17" fmla="*/ 20161149 h 63"/>
                <a:gd name="T18" fmla="*/ 118447107 w 67"/>
                <a:gd name="T19" fmla="*/ 0 h 63"/>
                <a:gd name="T20" fmla="*/ 80645379 w 67"/>
                <a:gd name="T21" fmla="*/ 0 h 63"/>
                <a:gd name="T22" fmla="*/ 80645379 w 67"/>
                <a:gd name="T23" fmla="*/ 0 h 63"/>
                <a:gd name="T24" fmla="*/ 50403362 w 67"/>
                <a:gd name="T25" fmla="*/ 0 h 63"/>
                <a:gd name="T26" fmla="*/ 30242017 w 67"/>
                <a:gd name="T27" fmla="*/ 20161149 h 63"/>
                <a:gd name="T28" fmla="*/ 10080672 w 67"/>
                <a:gd name="T29" fmla="*/ 50402873 h 63"/>
                <a:gd name="T30" fmla="*/ 0 w 67"/>
                <a:gd name="T31" fmla="*/ 80644597 h 63"/>
                <a:gd name="T32" fmla="*/ 0 w 67"/>
                <a:gd name="T33" fmla="*/ 80644597 h 63"/>
                <a:gd name="T34" fmla="*/ 10080672 w 67"/>
                <a:gd name="T35" fmla="*/ 108366971 h 63"/>
                <a:gd name="T36" fmla="*/ 30242017 w 67"/>
                <a:gd name="T37" fmla="*/ 138608695 h 63"/>
                <a:gd name="T38" fmla="*/ 50403362 w 67"/>
                <a:gd name="T39" fmla="*/ 148689269 h 63"/>
                <a:gd name="T40" fmla="*/ 80645379 w 67"/>
                <a:gd name="T41" fmla="*/ 158769844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7" h="63">
                  <a:moveTo>
                    <a:pt x="32" y="63"/>
                  </a:moveTo>
                  <a:lnTo>
                    <a:pt x="32" y="63"/>
                  </a:lnTo>
                  <a:lnTo>
                    <a:pt x="47" y="59"/>
                  </a:lnTo>
                  <a:lnTo>
                    <a:pt x="55" y="55"/>
                  </a:lnTo>
                  <a:lnTo>
                    <a:pt x="63" y="43"/>
                  </a:lnTo>
                  <a:lnTo>
                    <a:pt x="67" y="32"/>
                  </a:lnTo>
                  <a:lnTo>
                    <a:pt x="63" y="20"/>
                  </a:lnTo>
                  <a:lnTo>
                    <a:pt x="55" y="8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2" y="8"/>
                  </a:lnTo>
                  <a:lnTo>
                    <a:pt x="4" y="20"/>
                  </a:lnTo>
                  <a:lnTo>
                    <a:pt x="0" y="32"/>
                  </a:lnTo>
                  <a:lnTo>
                    <a:pt x="4" y="43"/>
                  </a:lnTo>
                  <a:lnTo>
                    <a:pt x="12" y="55"/>
                  </a:lnTo>
                  <a:lnTo>
                    <a:pt x="20" y="59"/>
                  </a:lnTo>
                  <a:lnTo>
                    <a:pt x="32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1500" y="990600"/>
                <a:ext cx="8001000" cy="80021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Japanese beer firm: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𝜸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𝟏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.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𝟎</m:t>
                    </m:r>
                  </m:oMath>
                </a14:m>
                <a:endParaRPr lang="en-US" sz="2600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constant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returns to scale)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990600"/>
                <a:ext cx="8001000" cy="80021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7634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 rot="19802035">
            <a:off x="6762561" y="4885988"/>
            <a:ext cx="1447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Doubles production!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00400" y="6276201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Doubles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6276201"/>
                <a:ext cx="1447800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 rot="19639241">
                <a:off x="1182808" y="4840464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Doubles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9241">
                <a:off x="1182808" y="4840464"/>
                <a:ext cx="1447800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What are the characteristics of this workflow?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14400" y="1362278"/>
            <a:ext cx="2429303" cy="4572000"/>
            <a:chOff x="1143001" y="1455003"/>
            <a:chExt cx="2712720" cy="5105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1455003"/>
              <a:ext cx="731520" cy="7315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2515984"/>
              <a:ext cx="731520" cy="7315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3576965"/>
              <a:ext cx="731520" cy="7315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4637946"/>
              <a:ext cx="731520" cy="7315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5798403"/>
              <a:ext cx="731520" cy="73152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5828883"/>
              <a:ext cx="731520" cy="73152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4716364"/>
              <a:ext cx="731520" cy="73152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3603844"/>
              <a:ext cx="731520" cy="7315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2491324"/>
              <a:ext cx="731520" cy="73152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1455003"/>
              <a:ext cx="731520" cy="731520"/>
            </a:xfrm>
            <a:prstGeom prst="rect">
              <a:avLst/>
            </a:prstGeom>
          </p:spPr>
        </p:pic>
        <p:cxnSp>
          <p:nvCxnSpPr>
            <p:cNvPr id="40" name="Curved Connector 39"/>
            <p:cNvCxnSpPr>
              <a:stCxn id="3" idx="1"/>
              <a:endCxn id="5" idx="1"/>
            </p:cNvCxnSpPr>
            <p:nvPr/>
          </p:nvCxnSpPr>
          <p:spPr>
            <a:xfrm rot="10800000" flipV="1">
              <a:off x="1143001" y="1820762"/>
              <a:ext cx="12700" cy="1060981"/>
            </a:xfrm>
            <a:prstGeom prst="curvedConnector3">
              <a:avLst>
                <a:gd name="adj1" fmla="val 44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5" idx="1"/>
              <a:endCxn id="7" idx="1"/>
            </p:cNvCxnSpPr>
            <p:nvPr/>
          </p:nvCxnSpPr>
          <p:spPr>
            <a:xfrm rot="10800000" flipV="1">
              <a:off x="1143001" y="2881743"/>
              <a:ext cx="12700" cy="1060981"/>
            </a:xfrm>
            <a:prstGeom prst="curvedConnector3">
              <a:avLst>
                <a:gd name="adj1" fmla="val 41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7" idx="1"/>
              <a:endCxn id="8" idx="1"/>
            </p:cNvCxnSpPr>
            <p:nvPr/>
          </p:nvCxnSpPr>
          <p:spPr>
            <a:xfrm rot="10800000" flipV="1">
              <a:off x="1143001" y="3942724"/>
              <a:ext cx="12700" cy="1060981"/>
            </a:xfrm>
            <a:prstGeom prst="curvedConnector3">
              <a:avLst>
                <a:gd name="adj1" fmla="val 39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8" idx="1"/>
              <a:endCxn id="22" idx="1"/>
            </p:cNvCxnSpPr>
            <p:nvPr/>
          </p:nvCxnSpPr>
          <p:spPr>
            <a:xfrm rot="10800000" flipV="1">
              <a:off x="1143001" y="5003705"/>
              <a:ext cx="12700" cy="1160457"/>
            </a:xfrm>
            <a:prstGeom prst="curvedConnector3">
              <a:avLst>
                <a:gd name="adj1" fmla="val 40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2" name="Straight Arrow Connector 4101"/>
            <p:cNvCxnSpPr>
              <a:stCxn id="22" idx="3"/>
              <a:endCxn id="29" idx="1"/>
            </p:cNvCxnSpPr>
            <p:nvPr/>
          </p:nvCxnSpPr>
          <p:spPr>
            <a:xfrm>
              <a:off x="1874521" y="6164163"/>
              <a:ext cx="1249680" cy="30480"/>
            </a:xfrm>
            <a:prstGeom prst="straightConnector1">
              <a:avLst/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29" idx="1"/>
              <a:endCxn id="30" idx="1"/>
            </p:cNvCxnSpPr>
            <p:nvPr/>
          </p:nvCxnSpPr>
          <p:spPr>
            <a:xfrm rot="10800000">
              <a:off x="3124201" y="5082125"/>
              <a:ext cx="12700" cy="1112519"/>
            </a:xfrm>
            <a:prstGeom prst="curvedConnector3">
              <a:avLst>
                <a:gd name="adj1" fmla="val 46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>
              <a:stCxn id="30" idx="1"/>
              <a:endCxn id="31" idx="1"/>
            </p:cNvCxnSpPr>
            <p:nvPr/>
          </p:nvCxnSpPr>
          <p:spPr>
            <a:xfrm rot="10800000">
              <a:off x="3124201" y="3969604"/>
              <a:ext cx="12700" cy="1112520"/>
            </a:xfrm>
            <a:prstGeom prst="curvedConnector3">
              <a:avLst>
                <a:gd name="adj1" fmla="val 43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>
              <a:stCxn id="31" idx="1"/>
              <a:endCxn id="32" idx="1"/>
            </p:cNvCxnSpPr>
            <p:nvPr/>
          </p:nvCxnSpPr>
          <p:spPr>
            <a:xfrm rot="10800000">
              <a:off x="3124201" y="2857084"/>
              <a:ext cx="12700" cy="1112520"/>
            </a:xfrm>
            <a:prstGeom prst="curvedConnector3">
              <a:avLst>
                <a:gd name="adj1" fmla="val 46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>
              <a:stCxn id="32" idx="1"/>
              <a:endCxn id="33" idx="1"/>
            </p:cNvCxnSpPr>
            <p:nvPr/>
          </p:nvCxnSpPr>
          <p:spPr>
            <a:xfrm rot="10800000">
              <a:off x="3124201" y="1820764"/>
              <a:ext cx="12700" cy="1036321"/>
            </a:xfrm>
            <a:prstGeom prst="curvedConnector3">
              <a:avLst>
                <a:gd name="adj1" fmla="val 47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3" idx="3"/>
            </p:cNvCxnSpPr>
            <p:nvPr/>
          </p:nvCxnSpPr>
          <p:spPr>
            <a:xfrm flipH="1">
              <a:off x="1874521" y="1820763"/>
              <a:ext cx="1249680" cy="0"/>
            </a:xfrm>
            <a:prstGeom prst="straightConnector1">
              <a:avLst/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721556" y="1095644"/>
            <a:ext cx="5117644" cy="493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 No firm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50000"/>
              </a:lnSpc>
            </a:pPr>
            <a:r>
              <a:rPr lang="en-US" sz="260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✔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Money in the pocket</a:t>
            </a:r>
          </a:p>
          <a:p>
            <a:pPr>
              <a:lnSpc>
                <a:spcPct val="250000"/>
              </a:lnSpc>
            </a:pPr>
            <a:r>
              <a:rPr lang="en-US" sz="260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✔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Service provided</a:t>
            </a:r>
          </a:p>
          <a:p>
            <a:pPr>
              <a:lnSpc>
                <a:spcPct val="2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☠️ Too many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transactions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everyday</a:t>
            </a:r>
          </a:p>
          <a:p>
            <a:pPr>
              <a:lnSpc>
                <a:spcPct val="250000"/>
              </a:lnSpc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☠️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Too many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risks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everyday</a:t>
            </a:r>
          </a:p>
        </p:txBody>
      </p:sp>
    </p:spTree>
    <p:extLst>
      <p:ext uri="{BB962C8B-B14F-4D97-AF65-F5344CB8AC3E}">
        <p14:creationId xmlns:p14="http://schemas.microsoft.com/office/powerpoint/2010/main" val="2617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1500" y="990600"/>
                <a:ext cx="8001000" cy="80021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U.S. tobacco firm: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𝜸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𝟎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.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𝟓𝟏</m:t>
                    </m:r>
                  </m:oMath>
                </a14:m>
                <a:endParaRPr lang="en-US" sz="2600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decreasing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returns to scale)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990600"/>
                <a:ext cx="8001000" cy="80021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7634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825750" y="3336925"/>
            <a:ext cx="4003675" cy="2338387"/>
            <a:chOff x="2630488" y="2289175"/>
            <a:chExt cx="4003675" cy="2338388"/>
          </a:xfrm>
        </p:grpSpPr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630488" y="2289175"/>
              <a:ext cx="3897312" cy="2333625"/>
            </a:xfrm>
            <a:custGeom>
              <a:avLst/>
              <a:gdLst>
                <a:gd name="T0" fmla="*/ 0 w 2455"/>
                <a:gd name="T1" fmla="*/ 0 h 1470"/>
                <a:gd name="T2" fmla="*/ 0 w 2455"/>
                <a:gd name="T3" fmla="*/ 0 h 1470"/>
                <a:gd name="T4" fmla="*/ 37801545 w 2455"/>
                <a:gd name="T5" fmla="*/ 531753763 h 1470"/>
                <a:gd name="T6" fmla="*/ 88204664 w 2455"/>
                <a:gd name="T7" fmla="*/ 1013102813 h 1470"/>
                <a:gd name="T8" fmla="*/ 115927173 w 2455"/>
                <a:gd name="T9" fmla="*/ 1239916875 h 1470"/>
                <a:gd name="T10" fmla="*/ 146169044 w 2455"/>
                <a:gd name="T11" fmla="*/ 1444050325 h 1470"/>
                <a:gd name="T12" fmla="*/ 186491539 w 2455"/>
                <a:gd name="T13" fmla="*/ 1640622513 h 1470"/>
                <a:gd name="T14" fmla="*/ 234373707 w 2455"/>
                <a:gd name="T15" fmla="*/ 1817033450 h 1470"/>
                <a:gd name="T16" fmla="*/ 284776826 w 2455"/>
                <a:gd name="T17" fmla="*/ 1985883125 h 1470"/>
                <a:gd name="T18" fmla="*/ 342741206 w 2455"/>
                <a:gd name="T19" fmla="*/ 2147483647 h 1470"/>
                <a:gd name="T20" fmla="*/ 410784622 w 2455"/>
                <a:gd name="T21" fmla="*/ 2147483647 h 1470"/>
                <a:gd name="T22" fmla="*/ 498990873 w 2455"/>
                <a:gd name="T23" fmla="*/ 2147483647 h 1470"/>
                <a:gd name="T24" fmla="*/ 587195537 w 2455"/>
                <a:gd name="T25" fmla="*/ 2147483647 h 1470"/>
                <a:gd name="T26" fmla="*/ 695563036 w 2455"/>
                <a:gd name="T27" fmla="*/ 2147483647 h 1470"/>
                <a:gd name="T28" fmla="*/ 824090194 w 2455"/>
                <a:gd name="T29" fmla="*/ 2147483647 h 1470"/>
                <a:gd name="T30" fmla="*/ 962699564 w 2455"/>
                <a:gd name="T31" fmla="*/ 2147483647 h 1470"/>
                <a:gd name="T32" fmla="*/ 1108868608 w 2455"/>
                <a:gd name="T33" fmla="*/ 2147483647 h 1470"/>
                <a:gd name="T34" fmla="*/ 1285279523 w 2455"/>
                <a:gd name="T35" fmla="*/ 2147483647 h 1470"/>
                <a:gd name="T36" fmla="*/ 1471771061 w 2455"/>
                <a:gd name="T37" fmla="*/ 2147483647 h 1470"/>
                <a:gd name="T38" fmla="*/ 1688504471 w 2455"/>
                <a:gd name="T39" fmla="*/ 2147483647 h 1470"/>
                <a:gd name="T40" fmla="*/ 1925399128 w 2455"/>
                <a:gd name="T41" fmla="*/ 2147483647 h 1470"/>
                <a:gd name="T42" fmla="*/ 2147483647 w 2455"/>
                <a:gd name="T43" fmla="*/ 2147483647 h 1470"/>
                <a:gd name="T44" fmla="*/ 2147483647 w 2455"/>
                <a:gd name="T45" fmla="*/ 2147483647 h 1470"/>
                <a:gd name="T46" fmla="*/ 2147483647 w 2455"/>
                <a:gd name="T47" fmla="*/ 2147483647 h 1470"/>
                <a:gd name="T48" fmla="*/ 2147483647 w 2455"/>
                <a:gd name="T49" fmla="*/ 2147483647 h 1470"/>
                <a:gd name="T50" fmla="*/ 2147483647 w 2455"/>
                <a:gd name="T51" fmla="*/ 2147483647 h 1470"/>
                <a:gd name="T52" fmla="*/ 2147483647 w 2455"/>
                <a:gd name="T53" fmla="*/ 2147483647 h 1470"/>
                <a:gd name="T54" fmla="*/ 2147483647 w 2455"/>
                <a:gd name="T55" fmla="*/ 2147483647 h 1470"/>
                <a:gd name="T56" fmla="*/ 2147483647 w 2455"/>
                <a:gd name="T57" fmla="*/ 2147483647 h 147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55" h="1470">
                  <a:moveTo>
                    <a:pt x="0" y="0"/>
                  </a:moveTo>
                  <a:lnTo>
                    <a:pt x="0" y="0"/>
                  </a:lnTo>
                  <a:lnTo>
                    <a:pt x="15" y="211"/>
                  </a:lnTo>
                  <a:lnTo>
                    <a:pt x="35" y="402"/>
                  </a:lnTo>
                  <a:lnTo>
                    <a:pt x="46" y="492"/>
                  </a:lnTo>
                  <a:lnTo>
                    <a:pt x="58" y="573"/>
                  </a:lnTo>
                  <a:lnTo>
                    <a:pt x="74" y="651"/>
                  </a:lnTo>
                  <a:lnTo>
                    <a:pt x="93" y="721"/>
                  </a:lnTo>
                  <a:lnTo>
                    <a:pt x="113" y="788"/>
                  </a:lnTo>
                  <a:lnTo>
                    <a:pt x="136" y="854"/>
                  </a:lnTo>
                  <a:lnTo>
                    <a:pt x="163" y="912"/>
                  </a:lnTo>
                  <a:lnTo>
                    <a:pt x="198" y="967"/>
                  </a:lnTo>
                  <a:lnTo>
                    <a:pt x="233" y="1018"/>
                  </a:lnTo>
                  <a:lnTo>
                    <a:pt x="276" y="1064"/>
                  </a:lnTo>
                  <a:lnTo>
                    <a:pt x="327" y="1107"/>
                  </a:lnTo>
                  <a:lnTo>
                    <a:pt x="382" y="1146"/>
                  </a:lnTo>
                  <a:lnTo>
                    <a:pt x="440" y="1181"/>
                  </a:lnTo>
                  <a:lnTo>
                    <a:pt x="510" y="1216"/>
                  </a:lnTo>
                  <a:lnTo>
                    <a:pt x="584" y="1248"/>
                  </a:lnTo>
                  <a:lnTo>
                    <a:pt x="670" y="1275"/>
                  </a:lnTo>
                  <a:lnTo>
                    <a:pt x="764" y="1298"/>
                  </a:lnTo>
                  <a:lnTo>
                    <a:pt x="865" y="1322"/>
                  </a:lnTo>
                  <a:lnTo>
                    <a:pt x="974" y="1345"/>
                  </a:lnTo>
                  <a:lnTo>
                    <a:pt x="1095" y="1365"/>
                  </a:lnTo>
                  <a:lnTo>
                    <a:pt x="1223" y="1380"/>
                  </a:lnTo>
                  <a:lnTo>
                    <a:pt x="1364" y="1396"/>
                  </a:lnTo>
                  <a:lnTo>
                    <a:pt x="1679" y="1423"/>
                  </a:lnTo>
                  <a:lnTo>
                    <a:pt x="2042" y="1450"/>
                  </a:lnTo>
                  <a:lnTo>
                    <a:pt x="2455" y="1470"/>
                  </a:lnTo>
                </a:path>
              </a:pathLst>
            </a:custGeom>
            <a:noFill/>
            <a:ln w="19050">
              <a:solidFill>
                <a:srgbClr val="EC00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7"/>
            <p:cNvSpPr>
              <a:spLocks noChangeArrowheads="1"/>
            </p:cNvSpPr>
            <p:nvPr/>
          </p:nvSpPr>
          <p:spPr bwMode="auto">
            <a:xfrm>
              <a:off x="5872163" y="4343400"/>
              <a:ext cx="204787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5995988" y="4343400"/>
              <a:ext cx="2667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 =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48" name="Rectangle 29"/>
            <p:cNvSpPr>
              <a:spLocks noChangeArrowheads="1"/>
            </p:cNvSpPr>
            <p:nvPr/>
          </p:nvSpPr>
          <p:spPr bwMode="auto">
            <a:xfrm>
              <a:off x="6218238" y="4343400"/>
              <a:ext cx="2047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49" name="Rectangle 30"/>
            <p:cNvSpPr>
              <a:spLocks noChangeArrowheads="1"/>
            </p:cNvSpPr>
            <p:nvPr/>
          </p:nvSpPr>
          <p:spPr bwMode="auto">
            <a:xfrm>
              <a:off x="6318250" y="4343400"/>
              <a:ext cx="20478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0" name="Rectangle 31"/>
            <p:cNvSpPr>
              <a:spLocks noChangeArrowheads="1"/>
            </p:cNvSpPr>
            <p:nvPr/>
          </p:nvSpPr>
          <p:spPr bwMode="auto">
            <a:xfrm>
              <a:off x="6429375" y="4343400"/>
              <a:ext cx="20478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3035300" y="2155825"/>
            <a:ext cx="3800475" cy="2914650"/>
            <a:chOff x="2840038" y="1108075"/>
            <a:chExt cx="3800475" cy="2914650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840038" y="1108075"/>
              <a:ext cx="3694112" cy="2914650"/>
            </a:xfrm>
            <a:custGeom>
              <a:avLst/>
              <a:gdLst>
                <a:gd name="T0" fmla="*/ 0 w 2327"/>
                <a:gd name="T1" fmla="*/ 0 h 1836"/>
                <a:gd name="T2" fmla="*/ 0 w 2327"/>
                <a:gd name="T3" fmla="*/ 0 h 1836"/>
                <a:gd name="T4" fmla="*/ 50403118 w 2327"/>
                <a:gd name="T5" fmla="*/ 315020325 h 1836"/>
                <a:gd name="T6" fmla="*/ 98285287 w 2327"/>
                <a:gd name="T7" fmla="*/ 609877813 h 1836"/>
                <a:gd name="T8" fmla="*/ 156249666 w 2327"/>
                <a:gd name="T9" fmla="*/ 884575638 h 1836"/>
                <a:gd name="T10" fmla="*/ 226814032 w 2327"/>
                <a:gd name="T11" fmla="*/ 1159271875 h 1836"/>
                <a:gd name="T12" fmla="*/ 294857448 w 2327"/>
                <a:gd name="T13" fmla="*/ 1403727825 h 1836"/>
                <a:gd name="T14" fmla="*/ 372983075 w 2327"/>
                <a:gd name="T15" fmla="*/ 1650703138 h 1836"/>
                <a:gd name="T16" fmla="*/ 461187738 w 2327"/>
                <a:gd name="T17" fmla="*/ 1874996250 h 1836"/>
                <a:gd name="T18" fmla="*/ 549393988 w 2327"/>
                <a:gd name="T19" fmla="*/ 2081649063 h 1836"/>
                <a:gd name="T20" fmla="*/ 647679275 w 2327"/>
                <a:gd name="T21" fmla="*/ 2147483647 h 1836"/>
                <a:gd name="T22" fmla="*/ 756046773 w 2327"/>
                <a:gd name="T23" fmla="*/ 2147483647 h 1836"/>
                <a:gd name="T24" fmla="*/ 874493307 w 2327"/>
                <a:gd name="T25" fmla="*/ 2147483647 h 1836"/>
                <a:gd name="T26" fmla="*/ 1003022052 w 2327"/>
                <a:gd name="T27" fmla="*/ 2147483647 h 1836"/>
                <a:gd name="T28" fmla="*/ 1139110471 w 2327"/>
                <a:gd name="T29" fmla="*/ 2147483647 h 1836"/>
                <a:gd name="T30" fmla="*/ 1287798876 w 2327"/>
                <a:gd name="T31" fmla="*/ 2147483647 h 1836"/>
                <a:gd name="T32" fmla="*/ 1433967918 w 2327"/>
                <a:gd name="T33" fmla="*/ 2147483647 h 1836"/>
                <a:gd name="T34" fmla="*/ 1600298208 w 2327"/>
                <a:gd name="T35" fmla="*/ 2147483647 h 1836"/>
                <a:gd name="T36" fmla="*/ 1779230072 w 2327"/>
                <a:gd name="T37" fmla="*/ 2147483647 h 1836"/>
                <a:gd name="T38" fmla="*/ 1965721609 w 2327"/>
                <a:gd name="T39" fmla="*/ 2147483647 h 1836"/>
                <a:gd name="T40" fmla="*/ 2147483647 w 2327"/>
                <a:gd name="T41" fmla="*/ 2147483647 h 1836"/>
                <a:gd name="T42" fmla="*/ 2147483647 w 2327"/>
                <a:gd name="T43" fmla="*/ 2147483647 h 1836"/>
                <a:gd name="T44" fmla="*/ 2147483647 w 2327"/>
                <a:gd name="T45" fmla="*/ 2147483647 h 1836"/>
                <a:gd name="T46" fmla="*/ 2147483647 w 2327"/>
                <a:gd name="T47" fmla="*/ 2147483647 h 1836"/>
                <a:gd name="T48" fmla="*/ 2147483647 w 2327"/>
                <a:gd name="T49" fmla="*/ 2147483647 h 1836"/>
                <a:gd name="T50" fmla="*/ 2147483647 w 2327"/>
                <a:gd name="T51" fmla="*/ 2147483647 h 1836"/>
                <a:gd name="T52" fmla="*/ 2147483647 w 2327"/>
                <a:gd name="T53" fmla="*/ 2147483647 h 1836"/>
                <a:gd name="T54" fmla="*/ 2147483647 w 2327"/>
                <a:gd name="T55" fmla="*/ 2147483647 h 1836"/>
                <a:gd name="T56" fmla="*/ 2147483647 w 2327"/>
                <a:gd name="T57" fmla="*/ 2147483647 h 1836"/>
                <a:gd name="T58" fmla="*/ 2147483647 w 2327"/>
                <a:gd name="T59" fmla="*/ 2147483647 h 1836"/>
                <a:gd name="T60" fmla="*/ 2147483647 w 2327"/>
                <a:gd name="T61" fmla="*/ 2147483647 h 1836"/>
                <a:gd name="T62" fmla="*/ 2147483647 w 2327"/>
                <a:gd name="T63" fmla="*/ 2147483647 h 18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27" h="1836">
                  <a:moveTo>
                    <a:pt x="0" y="0"/>
                  </a:moveTo>
                  <a:lnTo>
                    <a:pt x="0" y="0"/>
                  </a:lnTo>
                  <a:lnTo>
                    <a:pt x="20" y="125"/>
                  </a:lnTo>
                  <a:lnTo>
                    <a:pt x="39" y="242"/>
                  </a:lnTo>
                  <a:lnTo>
                    <a:pt x="62" y="351"/>
                  </a:lnTo>
                  <a:lnTo>
                    <a:pt x="90" y="460"/>
                  </a:lnTo>
                  <a:lnTo>
                    <a:pt x="117" y="557"/>
                  </a:lnTo>
                  <a:lnTo>
                    <a:pt x="148" y="655"/>
                  </a:lnTo>
                  <a:lnTo>
                    <a:pt x="183" y="744"/>
                  </a:lnTo>
                  <a:lnTo>
                    <a:pt x="218" y="826"/>
                  </a:lnTo>
                  <a:lnTo>
                    <a:pt x="257" y="908"/>
                  </a:lnTo>
                  <a:lnTo>
                    <a:pt x="300" y="982"/>
                  </a:lnTo>
                  <a:lnTo>
                    <a:pt x="347" y="1052"/>
                  </a:lnTo>
                  <a:lnTo>
                    <a:pt x="398" y="1119"/>
                  </a:lnTo>
                  <a:lnTo>
                    <a:pt x="452" y="1181"/>
                  </a:lnTo>
                  <a:lnTo>
                    <a:pt x="511" y="1239"/>
                  </a:lnTo>
                  <a:lnTo>
                    <a:pt x="569" y="1294"/>
                  </a:lnTo>
                  <a:lnTo>
                    <a:pt x="635" y="1345"/>
                  </a:lnTo>
                  <a:lnTo>
                    <a:pt x="706" y="1391"/>
                  </a:lnTo>
                  <a:lnTo>
                    <a:pt x="780" y="1438"/>
                  </a:lnTo>
                  <a:lnTo>
                    <a:pt x="858" y="1477"/>
                  </a:lnTo>
                  <a:lnTo>
                    <a:pt x="939" y="1516"/>
                  </a:lnTo>
                  <a:lnTo>
                    <a:pt x="1025" y="1551"/>
                  </a:lnTo>
                  <a:lnTo>
                    <a:pt x="1119" y="1586"/>
                  </a:lnTo>
                  <a:lnTo>
                    <a:pt x="1216" y="1617"/>
                  </a:lnTo>
                  <a:lnTo>
                    <a:pt x="1317" y="1649"/>
                  </a:lnTo>
                  <a:lnTo>
                    <a:pt x="1423" y="1676"/>
                  </a:lnTo>
                  <a:lnTo>
                    <a:pt x="1536" y="1699"/>
                  </a:lnTo>
                  <a:lnTo>
                    <a:pt x="1653" y="1727"/>
                  </a:lnTo>
                  <a:lnTo>
                    <a:pt x="1777" y="1750"/>
                  </a:lnTo>
                  <a:lnTo>
                    <a:pt x="2039" y="1793"/>
                  </a:lnTo>
                  <a:lnTo>
                    <a:pt x="2327" y="1836"/>
                  </a:lnTo>
                </a:path>
              </a:pathLst>
            </a:custGeom>
            <a:noFill/>
            <a:ln w="19050">
              <a:solidFill>
                <a:srgbClr val="EC00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5878513" y="3687763"/>
              <a:ext cx="204787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5995988" y="3687763"/>
              <a:ext cx="2667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 =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78" name="Rectangle 34"/>
            <p:cNvSpPr>
              <a:spLocks noChangeArrowheads="1"/>
            </p:cNvSpPr>
            <p:nvPr/>
          </p:nvSpPr>
          <p:spPr bwMode="auto">
            <a:xfrm>
              <a:off x="6224588" y="3687763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6323013" y="3687763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435725" y="3687763"/>
              <a:ext cx="20478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4675187" y="2155825"/>
            <a:ext cx="2146300" cy="1249362"/>
            <a:chOff x="4479925" y="1108075"/>
            <a:chExt cx="2146300" cy="1249363"/>
          </a:xfrm>
        </p:grpSpPr>
        <p:sp>
          <p:nvSpPr>
            <p:cNvPr id="82" name="Freeform 8"/>
            <p:cNvSpPr>
              <a:spLocks/>
            </p:cNvSpPr>
            <p:nvPr/>
          </p:nvSpPr>
          <p:spPr bwMode="auto">
            <a:xfrm>
              <a:off x="4479925" y="1108075"/>
              <a:ext cx="2041525" cy="1249363"/>
            </a:xfrm>
            <a:custGeom>
              <a:avLst/>
              <a:gdLst>
                <a:gd name="T0" fmla="*/ 0 w 1286"/>
                <a:gd name="T1" fmla="*/ 0 h 787"/>
                <a:gd name="T2" fmla="*/ 0 w 1286"/>
                <a:gd name="T3" fmla="*/ 0 h 787"/>
                <a:gd name="T4" fmla="*/ 166330313 w 1286"/>
                <a:gd name="T5" fmla="*/ 166330379 h 787"/>
                <a:gd name="T6" fmla="*/ 342741250 w 1286"/>
                <a:gd name="T7" fmla="*/ 335181709 h 787"/>
                <a:gd name="T8" fmla="*/ 521673138 w 1286"/>
                <a:gd name="T9" fmla="*/ 491431459 h 787"/>
                <a:gd name="T10" fmla="*/ 715724375 w 1286"/>
                <a:gd name="T11" fmla="*/ 647681209 h 787"/>
                <a:gd name="T12" fmla="*/ 912296563 w 1286"/>
                <a:gd name="T13" fmla="*/ 806450323 h 787"/>
                <a:gd name="T14" fmla="*/ 1118949375 w 1286"/>
                <a:gd name="T15" fmla="*/ 942538815 h 787"/>
                <a:gd name="T16" fmla="*/ 1335682813 w 1286"/>
                <a:gd name="T17" fmla="*/ 1081148258 h 787"/>
                <a:gd name="T18" fmla="*/ 1552416250 w 1286"/>
                <a:gd name="T19" fmla="*/ 1207156121 h 787"/>
                <a:gd name="T20" fmla="*/ 1766630325 w 1286"/>
                <a:gd name="T21" fmla="*/ 1335683347 h 787"/>
                <a:gd name="T22" fmla="*/ 1983363763 w 1286"/>
                <a:gd name="T23" fmla="*/ 1454131532 h 787"/>
                <a:gd name="T24" fmla="*/ 2147483647 w 1286"/>
                <a:gd name="T25" fmla="*/ 1562497500 h 787"/>
                <a:gd name="T26" fmla="*/ 2147483647 w 1286"/>
                <a:gd name="T27" fmla="*/ 1660784427 h 787"/>
                <a:gd name="T28" fmla="*/ 2147483647 w 1286"/>
                <a:gd name="T29" fmla="*/ 1748989137 h 787"/>
                <a:gd name="T30" fmla="*/ 2147483647 w 1286"/>
                <a:gd name="T31" fmla="*/ 1837195435 h 787"/>
                <a:gd name="T32" fmla="*/ 2147483647 w 1286"/>
                <a:gd name="T33" fmla="*/ 1915319517 h 787"/>
                <a:gd name="T34" fmla="*/ 2147483647 w 1286"/>
                <a:gd name="T35" fmla="*/ 1983364556 h 78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86" h="787">
                  <a:moveTo>
                    <a:pt x="0" y="0"/>
                  </a:moveTo>
                  <a:lnTo>
                    <a:pt x="0" y="0"/>
                  </a:lnTo>
                  <a:lnTo>
                    <a:pt x="66" y="66"/>
                  </a:lnTo>
                  <a:lnTo>
                    <a:pt x="136" y="133"/>
                  </a:lnTo>
                  <a:lnTo>
                    <a:pt x="207" y="195"/>
                  </a:lnTo>
                  <a:lnTo>
                    <a:pt x="284" y="257"/>
                  </a:lnTo>
                  <a:lnTo>
                    <a:pt x="362" y="320"/>
                  </a:lnTo>
                  <a:lnTo>
                    <a:pt x="444" y="374"/>
                  </a:lnTo>
                  <a:lnTo>
                    <a:pt x="530" y="429"/>
                  </a:lnTo>
                  <a:lnTo>
                    <a:pt x="616" y="479"/>
                  </a:lnTo>
                  <a:lnTo>
                    <a:pt x="701" y="530"/>
                  </a:lnTo>
                  <a:lnTo>
                    <a:pt x="787" y="577"/>
                  </a:lnTo>
                  <a:lnTo>
                    <a:pt x="873" y="620"/>
                  </a:lnTo>
                  <a:lnTo>
                    <a:pt x="959" y="659"/>
                  </a:lnTo>
                  <a:lnTo>
                    <a:pt x="1044" y="694"/>
                  </a:lnTo>
                  <a:lnTo>
                    <a:pt x="1130" y="729"/>
                  </a:lnTo>
                  <a:lnTo>
                    <a:pt x="1208" y="760"/>
                  </a:lnTo>
                  <a:lnTo>
                    <a:pt x="1286" y="787"/>
                  </a:lnTo>
                </a:path>
              </a:pathLst>
            </a:custGeom>
            <a:noFill/>
            <a:ln w="19050">
              <a:solidFill>
                <a:srgbClr val="EC00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37"/>
            <p:cNvSpPr>
              <a:spLocks noChangeArrowheads="1"/>
            </p:cNvSpPr>
            <p:nvPr/>
          </p:nvSpPr>
          <p:spPr bwMode="auto">
            <a:xfrm>
              <a:off x="5853113" y="1857375"/>
              <a:ext cx="204787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84" name="Rectangle 38"/>
            <p:cNvSpPr>
              <a:spLocks noChangeArrowheads="1"/>
            </p:cNvSpPr>
            <p:nvPr/>
          </p:nvSpPr>
          <p:spPr bwMode="auto">
            <a:xfrm>
              <a:off x="5970588" y="1857375"/>
              <a:ext cx="6556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 = 200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057400" y="2057400"/>
            <a:ext cx="4962525" cy="4484687"/>
            <a:chOff x="1862138" y="1009650"/>
            <a:chExt cx="4962525" cy="4484688"/>
          </a:xfrm>
        </p:grpSpPr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2543175" y="1108075"/>
              <a:ext cx="4183063" cy="3817938"/>
            </a:xfrm>
            <a:custGeom>
              <a:avLst/>
              <a:gdLst>
                <a:gd name="T0" fmla="*/ 2147483647 w 2635"/>
                <a:gd name="T1" fmla="*/ 2147483647 h 2405"/>
                <a:gd name="T2" fmla="*/ 0 w 2635"/>
                <a:gd name="T3" fmla="*/ 2147483647 h 2405"/>
                <a:gd name="T4" fmla="*/ 0 w 2635"/>
                <a:gd name="T5" fmla="*/ 0 h 24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35" h="2405">
                  <a:moveTo>
                    <a:pt x="2635" y="2405"/>
                  </a:moveTo>
                  <a:lnTo>
                    <a:pt x="0" y="240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 rot="-5400000">
              <a:off x="1889126" y="3173412"/>
              <a:ext cx="228600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K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 rot="-5400000">
              <a:off x="858838" y="2012950"/>
              <a:ext cx="22828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, Units of capital per year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4567238" y="5210175"/>
              <a:ext cx="204787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L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4678363" y="5210175"/>
              <a:ext cx="2146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, Units of labor per year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2141538" y="2555875"/>
              <a:ext cx="4270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300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2141538" y="1801813"/>
              <a:ext cx="4270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400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2141538" y="1046163"/>
              <a:ext cx="4270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500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2147888" y="4071938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2246313" y="4071938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6" name="Rectangle 25"/>
            <p:cNvSpPr>
              <a:spLocks noChangeArrowheads="1"/>
            </p:cNvSpPr>
            <p:nvPr/>
          </p:nvSpPr>
          <p:spPr bwMode="auto">
            <a:xfrm>
              <a:off x="2357438" y="4071938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2141538" y="3311525"/>
              <a:ext cx="4270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200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2500313" y="4949825"/>
              <a:ext cx="2047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3186113" y="4949825"/>
              <a:ext cx="2047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3286125" y="4949825"/>
              <a:ext cx="3159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01" name="Rectangle 42"/>
            <p:cNvSpPr>
              <a:spLocks noChangeArrowheads="1"/>
            </p:cNvSpPr>
            <p:nvPr/>
          </p:nvSpPr>
          <p:spPr bwMode="auto">
            <a:xfrm>
              <a:off x="3978275" y="4949825"/>
              <a:ext cx="4270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200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>
              <a:off x="4770438" y="4949825"/>
              <a:ext cx="4270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300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03" name="Rectangle 44"/>
            <p:cNvSpPr>
              <a:spLocks noChangeArrowheads="1"/>
            </p:cNvSpPr>
            <p:nvPr/>
          </p:nvSpPr>
          <p:spPr bwMode="auto">
            <a:xfrm>
              <a:off x="5568950" y="4949825"/>
              <a:ext cx="4270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400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04" name="Rectangle 45"/>
            <p:cNvSpPr>
              <a:spLocks noChangeArrowheads="1"/>
            </p:cNvSpPr>
            <p:nvPr/>
          </p:nvSpPr>
          <p:spPr bwMode="auto">
            <a:xfrm>
              <a:off x="6361113" y="4949825"/>
              <a:ext cx="4270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500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2751137" y="5175250"/>
            <a:ext cx="841375" cy="785812"/>
            <a:chOff x="2555875" y="4127500"/>
            <a:chExt cx="841375" cy="785813"/>
          </a:xfrm>
        </p:grpSpPr>
        <p:sp>
          <p:nvSpPr>
            <p:cNvPr id="106" name="Freeform 6"/>
            <p:cNvSpPr>
              <a:spLocks/>
            </p:cNvSpPr>
            <p:nvPr/>
          </p:nvSpPr>
          <p:spPr bwMode="auto">
            <a:xfrm>
              <a:off x="2555875" y="4176713"/>
              <a:ext cx="792163" cy="736600"/>
            </a:xfrm>
            <a:custGeom>
              <a:avLst/>
              <a:gdLst>
                <a:gd name="T0" fmla="*/ 0 w 499"/>
                <a:gd name="T1" fmla="*/ 0 h 464"/>
                <a:gd name="T2" fmla="*/ 1257557969 w 499"/>
                <a:gd name="T3" fmla="*/ 0 h 464"/>
                <a:gd name="T4" fmla="*/ 1257557969 w 499"/>
                <a:gd name="T5" fmla="*/ 1169352500 h 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9" h="464">
                  <a:moveTo>
                    <a:pt x="0" y="0"/>
                  </a:moveTo>
                  <a:lnTo>
                    <a:pt x="499" y="0"/>
                  </a:lnTo>
                  <a:lnTo>
                    <a:pt x="499" y="4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>
              <a:off x="3292475" y="4127500"/>
              <a:ext cx="104775" cy="98425"/>
            </a:xfrm>
            <a:custGeom>
              <a:avLst/>
              <a:gdLst>
                <a:gd name="T0" fmla="*/ 88206263 w 66"/>
                <a:gd name="T1" fmla="*/ 156249688 h 62"/>
                <a:gd name="T2" fmla="*/ 88206263 w 66"/>
                <a:gd name="T3" fmla="*/ 156249688 h 62"/>
                <a:gd name="T4" fmla="*/ 115927188 w 66"/>
                <a:gd name="T5" fmla="*/ 156249688 h 62"/>
                <a:gd name="T6" fmla="*/ 146169063 w 66"/>
                <a:gd name="T7" fmla="*/ 138609388 h 62"/>
                <a:gd name="T8" fmla="*/ 156249688 w 66"/>
                <a:gd name="T9" fmla="*/ 108367513 h 62"/>
                <a:gd name="T10" fmla="*/ 166330313 w 66"/>
                <a:gd name="T11" fmla="*/ 78125638 h 62"/>
                <a:gd name="T12" fmla="*/ 166330313 w 66"/>
                <a:gd name="T13" fmla="*/ 78125638 h 62"/>
                <a:gd name="T14" fmla="*/ 156249688 w 66"/>
                <a:gd name="T15" fmla="*/ 47883763 h 62"/>
                <a:gd name="T16" fmla="*/ 146169063 w 66"/>
                <a:gd name="T17" fmla="*/ 20161250 h 62"/>
                <a:gd name="T18" fmla="*/ 115927188 w 66"/>
                <a:gd name="T19" fmla="*/ 0 h 62"/>
                <a:gd name="T20" fmla="*/ 88206263 w 66"/>
                <a:gd name="T21" fmla="*/ 0 h 62"/>
                <a:gd name="T22" fmla="*/ 88206263 w 66"/>
                <a:gd name="T23" fmla="*/ 0 h 62"/>
                <a:gd name="T24" fmla="*/ 47883763 w 66"/>
                <a:gd name="T25" fmla="*/ 0 h 62"/>
                <a:gd name="T26" fmla="*/ 27722513 w 66"/>
                <a:gd name="T27" fmla="*/ 20161250 h 62"/>
                <a:gd name="T28" fmla="*/ 10080625 w 66"/>
                <a:gd name="T29" fmla="*/ 47883763 h 62"/>
                <a:gd name="T30" fmla="*/ 0 w 66"/>
                <a:gd name="T31" fmla="*/ 78125638 h 62"/>
                <a:gd name="T32" fmla="*/ 0 w 66"/>
                <a:gd name="T33" fmla="*/ 78125638 h 62"/>
                <a:gd name="T34" fmla="*/ 10080625 w 66"/>
                <a:gd name="T35" fmla="*/ 108367513 h 62"/>
                <a:gd name="T36" fmla="*/ 27722513 w 66"/>
                <a:gd name="T37" fmla="*/ 138609388 h 62"/>
                <a:gd name="T38" fmla="*/ 47883763 w 66"/>
                <a:gd name="T39" fmla="*/ 156249688 h 62"/>
                <a:gd name="T40" fmla="*/ 88206263 w 66"/>
                <a:gd name="T41" fmla="*/ 156249688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6" h="62">
                  <a:moveTo>
                    <a:pt x="35" y="62"/>
                  </a:moveTo>
                  <a:lnTo>
                    <a:pt x="35" y="62"/>
                  </a:lnTo>
                  <a:lnTo>
                    <a:pt x="46" y="62"/>
                  </a:lnTo>
                  <a:lnTo>
                    <a:pt x="58" y="55"/>
                  </a:lnTo>
                  <a:lnTo>
                    <a:pt x="62" y="43"/>
                  </a:lnTo>
                  <a:lnTo>
                    <a:pt x="66" y="31"/>
                  </a:lnTo>
                  <a:lnTo>
                    <a:pt x="62" y="19"/>
                  </a:lnTo>
                  <a:lnTo>
                    <a:pt x="58" y="8"/>
                  </a:lnTo>
                  <a:lnTo>
                    <a:pt x="46" y="0"/>
                  </a:lnTo>
                  <a:lnTo>
                    <a:pt x="35" y="0"/>
                  </a:lnTo>
                  <a:lnTo>
                    <a:pt x="19" y="0"/>
                  </a:lnTo>
                  <a:lnTo>
                    <a:pt x="11" y="8"/>
                  </a:lnTo>
                  <a:lnTo>
                    <a:pt x="4" y="19"/>
                  </a:lnTo>
                  <a:lnTo>
                    <a:pt x="0" y="31"/>
                  </a:lnTo>
                  <a:lnTo>
                    <a:pt x="4" y="43"/>
                  </a:lnTo>
                  <a:lnTo>
                    <a:pt x="11" y="55"/>
                  </a:lnTo>
                  <a:lnTo>
                    <a:pt x="19" y="62"/>
                  </a:lnTo>
                  <a:lnTo>
                    <a:pt x="3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5"/>
            <p:cNvSpPr>
              <a:spLocks/>
            </p:cNvSpPr>
            <p:nvPr/>
          </p:nvSpPr>
          <p:spPr bwMode="auto">
            <a:xfrm>
              <a:off x="3292475" y="4127500"/>
              <a:ext cx="104775" cy="98425"/>
            </a:xfrm>
            <a:custGeom>
              <a:avLst/>
              <a:gdLst>
                <a:gd name="T0" fmla="*/ 88206263 w 66"/>
                <a:gd name="T1" fmla="*/ 156249688 h 62"/>
                <a:gd name="T2" fmla="*/ 88206263 w 66"/>
                <a:gd name="T3" fmla="*/ 156249688 h 62"/>
                <a:gd name="T4" fmla="*/ 115927188 w 66"/>
                <a:gd name="T5" fmla="*/ 156249688 h 62"/>
                <a:gd name="T6" fmla="*/ 146169063 w 66"/>
                <a:gd name="T7" fmla="*/ 138609388 h 62"/>
                <a:gd name="T8" fmla="*/ 156249688 w 66"/>
                <a:gd name="T9" fmla="*/ 108367513 h 62"/>
                <a:gd name="T10" fmla="*/ 166330313 w 66"/>
                <a:gd name="T11" fmla="*/ 78125638 h 62"/>
                <a:gd name="T12" fmla="*/ 166330313 w 66"/>
                <a:gd name="T13" fmla="*/ 78125638 h 62"/>
                <a:gd name="T14" fmla="*/ 156249688 w 66"/>
                <a:gd name="T15" fmla="*/ 47883763 h 62"/>
                <a:gd name="T16" fmla="*/ 146169063 w 66"/>
                <a:gd name="T17" fmla="*/ 20161250 h 62"/>
                <a:gd name="T18" fmla="*/ 115927188 w 66"/>
                <a:gd name="T19" fmla="*/ 0 h 62"/>
                <a:gd name="T20" fmla="*/ 88206263 w 66"/>
                <a:gd name="T21" fmla="*/ 0 h 62"/>
                <a:gd name="T22" fmla="*/ 88206263 w 66"/>
                <a:gd name="T23" fmla="*/ 0 h 62"/>
                <a:gd name="T24" fmla="*/ 47883763 w 66"/>
                <a:gd name="T25" fmla="*/ 0 h 62"/>
                <a:gd name="T26" fmla="*/ 27722513 w 66"/>
                <a:gd name="T27" fmla="*/ 20161250 h 62"/>
                <a:gd name="T28" fmla="*/ 10080625 w 66"/>
                <a:gd name="T29" fmla="*/ 47883763 h 62"/>
                <a:gd name="T30" fmla="*/ 0 w 66"/>
                <a:gd name="T31" fmla="*/ 78125638 h 62"/>
                <a:gd name="T32" fmla="*/ 0 w 66"/>
                <a:gd name="T33" fmla="*/ 78125638 h 62"/>
                <a:gd name="T34" fmla="*/ 10080625 w 66"/>
                <a:gd name="T35" fmla="*/ 108367513 h 62"/>
                <a:gd name="T36" fmla="*/ 27722513 w 66"/>
                <a:gd name="T37" fmla="*/ 138609388 h 62"/>
                <a:gd name="T38" fmla="*/ 47883763 w 66"/>
                <a:gd name="T39" fmla="*/ 156249688 h 62"/>
                <a:gd name="T40" fmla="*/ 88206263 w 66"/>
                <a:gd name="T41" fmla="*/ 156249688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6" h="62">
                  <a:moveTo>
                    <a:pt x="35" y="62"/>
                  </a:moveTo>
                  <a:lnTo>
                    <a:pt x="35" y="62"/>
                  </a:lnTo>
                  <a:lnTo>
                    <a:pt x="46" y="62"/>
                  </a:lnTo>
                  <a:lnTo>
                    <a:pt x="58" y="55"/>
                  </a:lnTo>
                  <a:lnTo>
                    <a:pt x="62" y="43"/>
                  </a:lnTo>
                  <a:lnTo>
                    <a:pt x="66" y="31"/>
                  </a:lnTo>
                  <a:lnTo>
                    <a:pt x="62" y="19"/>
                  </a:lnTo>
                  <a:lnTo>
                    <a:pt x="58" y="8"/>
                  </a:lnTo>
                  <a:lnTo>
                    <a:pt x="46" y="0"/>
                  </a:lnTo>
                  <a:lnTo>
                    <a:pt x="35" y="0"/>
                  </a:lnTo>
                  <a:lnTo>
                    <a:pt x="19" y="0"/>
                  </a:lnTo>
                  <a:lnTo>
                    <a:pt x="11" y="8"/>
                  </a:lnTo>
                  <a:lnTo>
                    <a:pt x="4" y="19"/>
                  </a:lnTo>
                  <a:lnTo>
                    <a:pt x="0" y="31"/>
                  </a:lnTo>
                  <a:lnTo>
                    <a:pt x="4" y="43"/>
                  </a:lnTo>
                  <a:lnTo>
                    <a:pt x="11" y="55"/>
                  </a:lnTo>
                  <a:lnTo>
                    <a:pt x="19" y="62"/>
                  </a:lnTo>
                  <a:lnTo>
                    <a:pt x="3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2751137" y="4425950"/>
            <a:ext cx="1639888" cy="1547812"/>
            <a:chOff x="2555875" y="3378200"/>
            <a:chExt cx="1639888" cy="1547813"/>
          </a:xfrm>
        </p:grpSpPr>
        <p:sp>
          <p:nvSpPr>
            <p:cNvPr id="110" name="Freeform 7"/>
            <p:cNvSpPr>
              <a:spLocks/>
            </p:cNvSpPr>
            <p:nvPr/>
          </p:nvSpPr>
          <p:spPr bwMode="auto">
            <a:xfrm>
              <a:off x="2555875" y="3429000"/>
              <a:ext cx="1584325" cy="1497013"/>
            </a:xfrm>
            <a:custGeom>
              <a:avLst/>
              <a:gdLst>
                <a:gd name="T0" fmla="*/ 0 w 998"/>
                <a:gd name="T1" fmla="*/ 0 h 943"/>
                <a:gd name="T2" fmla="*/ 2147483647 w 998"/>
                <a:gd name="T3" fmla="*/ 0 h 943"/>
                <a:gd name="T4" fmla="*/ 2147483647 w 998"/>
                <a:gd name="T5" fmla="*/ 2147483647 h 9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8" h="943">
                  <a:moveTo>
                    <a:pt x="0" y="0"/>
                  </a:moveTo>
                  <a:lnTo>
                    <a:pt x="998" y="0"/>
                  </a:lnTo>
                  <a:lnTo>
                    <a:pt x="998" y="943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2"/>
            <p:cNvSpPr>
              <a:spLocks/>
            </p:cNvSpPr>
            <p:nvPr/>
          </p:nvSpPr>
          <p:spPr bwMode="auto">
            <a:xfrm>
              <a:off x="4089400" y="3378200"/>
              <a:ext cx="106363" cy="100013"/>
            </a:xfrm>
            <a:custGeom>
              <a:avLst/>
              <a:gdLst>
                <a:gd name="T0" fmla="*/ 80645379 w 67"/>
                <a:gd name="T1" fmla="*/ 158771431 h 63"/>
                <a:gd name="T2" fmla="*/ 80645379 w 67"/>
                <a:gd name="T3" fmla="*/ 158771431 h 63"/>
                <a:gd name="T4" fmla="*/ 118447107 w 67"/>
                <a:gd name="T5" fmla="*/ 148690756 h 63"/>
                <a:gd name="T6" fmla="*/ 138608452 w 67"/>
                <a:gd name="T7" fmla="*/ 138610080 h 63"/>
                <a:gd name="T8" fmla="*/ 158769796 w 67"/>
                <a:gd name="T9" fmla="*/ 108368054 h 63"/>
                <a:gd name="T10" fmla="*/ 168850469 w 67"/>
                <a:gd name="T11" fmla="*/ 80645403 h 63"/>
                <a:gd name="T12" fmla="*/ 168850469 w 67"/>
                <a:gd name="T13" fmla="*/ 80645403 h 63"/>
                <a:gd name="T14" fmla="*/ 158769796 w 67"/>
                <a:gd name="T15" fmla="*/ 50403377 h 63"/>
                <a:gd name="T16" fmla="*/ 138608452 w 67"/>
                <a:gd name="T17" fmla="*/ 20161351 h 63"/>
                <a:gd name="T18" fmla="*/ 118447107 w 67"/>
                <a:gd name="T19" fmla="*/ 0 h 63"/>
                <a:gd name="T20" fmla="*/ 80645379 w 67"/>
                <a:gd name="T21" fmla="*/ 0 h 63"/>
                <a:gd name="T22" fmla="*/ 80645379 w 67"/>
                <a:gd name="T23" fmla="*/ 0 h 63"/>
                <a:gd name="T24" fmla="*/ 50403362 w 67"/>
                <a:gd name="T25" fmla="*/ 0 h 63"/>
                <a:gd name="T26" fmla="*/ 20161345 w 67"/>
                <a:gd name="T27" fmla="*/ 20161351 h 63"/>
                <a:gd name="T28" fmla="*/ 10080672 w 67"/>
                <a:gd name="T29" fmla="*/ 50403377 h 63"/>
                <a:gd name="T30" fmla="*/ 0 w 67"/>
                <a:gd name="T31" fmla="*/ 80645403 h 63"/>
                <a:gd name="T32" fmla="*/ 0 w 67"/>
                <a:gd name="T33" fmla="*/ 80645403 h 63"/>
                <a:gd name="T34" fmla="*/ 10080672 w 67"/>
                <a:gd name="T35" fmla="*/ 108368054 h 63"/>
                <a:gd name="T36" fmla="*/ 20161345 w 67"/>
                <a:gd name="T37" fmla="*/ 138610080 h 63"/>
                <a:gd name="T38" fmla="*/ 50403362 w 67"/>
                <a:gd name="T39" fmla="*/ 148690756 h 63"/>
                <a:gd name="T40" fmla="*/ 80645379 w 67"/>
                <a:gd name="T41" fmla="*/ 158771431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7" h="63">
                  <a:moveTo>
                    <a:pt x="32" y="63"/>
                  </a:moveTo>
                  <a:lnTo>
                    <a:pt x="32" y="63"/>
                  </a:lnTo>
                  <a:lnTo>
                    <a:pt x="47" y="59"/>
                  </a:lnTo>
                  <a:lnTo>
                    <a:pt x="55" y="55"/>
                  </a:lnTo>
                  <a:lnTo>
                    <a:pt x="63" y="43"/>
                  </a:lnTo>
                  <a:lnTo>
                    <a:pt x="67" y="32"/>
                  </a:lnTo>
                  <a:lnTo>
                    <a:pt x="63" y="20"/>
                  </a:lnTo>
                  <a:lnTo>
                    <a:pt x="55" y="8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8" y="8"/>
                  </a:lnTo>
                  <a:lnTo>
                    <a:pt x="4" y="20"/>
                  </a:lnTo>
                  <a:lnTo>
                    <a:pt x="0" y="32"/>
                  </a:lnTo>
                  <a:lnTo>
                    <a:pt x="4" y="43"/>
                  </a:lnTo>
                  <a:lnTo>
                    <a:pt x="8" y="55"/>
                  </a:lnTo>
                  <a:lnTo>
                    <a:pt x="20" y="59"/>
                  </a:lnTo>
                  <a:lnTo>
                    <a:pt x="32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3"/>
            <p:cNvSpPr>
              <a:spLocks/>
            </p:cNvSpPr>
            <p:nvPr/>
          </p:nvSpPr>
          <p:spPr bwMode="auto">
            <a:xfrm>
              <a:off x="4089400" y="3378200"/>
              <a:ext cx="106363" cy="100013"/>
            </a:xfrm>
            <a:custGeom>
              <a:avLst/>
              <a:gdLst>
                <a:gd name="T0" fmla="*/ 80645379 w 67"/>
                <a:gd name="T1" fmla="*/ 158771431 h 63"/>
                <a:gd name="T2" fmla="*/ 80645379 w 67"/>
                <a:gd name="T3" fmla="*/ 158771431 h 63"/>
                <a:gd name="T4" fmla="*/ 118447107 w 67"/>
                <a:gd name="T5" fmla="*/ 148690756 h 63"/>
                <a:gd name="T6" fmla="*/ 138608452 w 67"/>
                <a:gd name="T7" fmla="*/ 138610080 h 63"/>
                <a:gd name="T8" fmla="*/ 158769796 w 67"/>
                <a:gd name="T9" fmla="*/ 108368054 h 63"/>
                <a:gd name="T10" fmla="*/ 168850469 w 67"/>
                <a:gd name="T11" fmla="*/ 80645403 h 63"/>
                <a:gd name="T12" fmla="*/ 168850469 w 67"/>
                <a:gd name="T13" fmla="*/ 80645403 h 63"/>
                <a:gd name="T14" fmla="*/ 158769796 w 67"/>
                <a:gd name="T15" fmla="*/ 50403377 h 63"/>
                <a:gd name="T16" fmla="*/ 138608452 w 67"/>
                <a:gd name="T17" fmla="*/ 20161351 h 63"/>
                <a:gd name="T18" fmla="*/ 118447107 w 67"/>
                <a:gd name="T19" fmla="*/ 0 h 63"/>
                <a:gd name="T20" fmla="*/ 80645379 w 67"/>
                <a:gd name="T21" fmla="*/ 0 h 63"/>
                <a:gd name="T22" fmla="*/ 80645379 w 67"/>
                <a:gd name="T23" fmla="*/ 0 h 63"/>
                <a:gd name="T24" fmla="*/ 50403362 w 67"/>
                <a:gd name="T25" fmla="*/ 0 h 63"/>
                <a:gd name="T26" fmla="*/ 20161345 w 67"/>
                <a:gd name="T27" fmla="*/ 20161351 h 63"/>
                <a:gd name="T28" fmla="*/ 10080672 w 67"/>
                <a:gd name="T29" fmla="*/ 50403377 h 63"/>
                <a:gd name="T30" fmla="*/ 0 w 67"/>
                <a:gd name="T31" fmla="*/ 80645403 h 63"/>
                <a:gd name="T32" fmla="*/ 0 w 67"/>
                <a:gd name="T33" fmla="*/ 80645403 h 63"/>
                <a:gd name="T34" fmla="*/ 10080672 w 67"/>
                <a:gd name="T35" fmla="*/ 108368054 h 63"/>
                <a:gd name="T36" fmla="*/ 20161345 w 67"/>
                <a:gd name="T37" fmla="*/ 138610080 h 63"/>
                <a:gd name="T38" fmla="*/ 50403362 w 67"/>
                <a:gd name="T39" fmla="*/ 148690756 h 63"/>
                <a:gd name="T40" fmla="*/ 80645379 w 67"/>
                <a:gd name="T41" fmla="*/ 158771431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7" h="63">
                  <a:moveTo>
                    <a:pt x="32" y="63"/>
                  </a:moveTo>
                  <a:lnTo>
                    <a:pt x="32" y="63"/>
                  </a:lnTo>
                  <a:lnTo>
                    <a:pt x="47" y="59"/>
                  </a:lnTo>
                  <a:lnTo>
                    <a:pt x="55" y="55"/>
                  </a:lnTo>
                  <a:lnTo>
                    <a:pt x="63" y="43"/>
                  </a:lnTo>
                  <a:lnTo>
                    <a:pt x="67" y="32"/>
                  </a:lnTo>
                  <a:lnTo>
                    <a:pt x="63" y="20"/>
                  </a:lnTo>
                  <a:lnTo>
                    <a:pt x="55" y="8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8" y="8"/>
                  </a:lnTo>
                  <a:lnTo>
                    <a:pt x="4" y="20"/>
                  </a:lnTo>
                  <a:lnTo>
                    <a:pt x="0" y="32"/>
                  </a:lnTo>
                  <a:lnTo>
                    <a:pt x="4" y="43"/>
                  </a:lnTo>
                  <a:lnTo>
                    <a:pt x="8" y="55"/>
                  </a:lnTo>
                  <a:lnTo>
                    <a:pt x="20" y="59"/>
                  </a:lnTo>
                  <a:lnTo>
                    <a:pt x="32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3200400" y="6341288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Doubles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6341288"/>
                <a:ext cx="1447800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 rot="19639241">
                <a:off x="1182808" y="4916664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Doubles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9241">
                <a:off x="1182808" y="4916664"/>
                <a:ext cx="1447800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 rot="19802035">
            <a:off x="6762561" y="4885988"/>
            <a:ext cx="1447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Less than Doubles!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1500" y="990600"/>
                <a:ext cx="8001000" cy="80021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Bangladesh metal firm: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𝜸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𝟏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.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𝟐𝟔</m:t>
                    </m:r>
                  </m:oMath>
                </a14:m>
                <a:endParaRPr lang="en-US" sz="2600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increasing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returns to scale)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990600"/>
                <a:ext cx="8001000" cy="80021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7634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892425" y="2160587"/>
            <a:ext cx="4016375" cy="3841750"/>
            <a:chOff x="3000375" y="1870075"/>
            <a:chExt cx="4016375" cy="3841750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000375" y="1870075"/>
              <a:ext cx="3916363" cy="3563938"/>
            </a:xfrm>
            <a:custGeom>
              <a:avLst/>
              <a:gdLst>
                <a:gd name="T0" fmla="*/ 0 w 2467"/>
                <a:gd name="T1" fmla="*/ 0 h 2245"/>
                <a:gd name="T2" fmla="*/ 0 w 2467"/>
                <a:gd name="T3" fmla="*/ 0 h 2245"/>
                <a:gd name="T4" fmla="*/ 98285313 w 2467"/>
                <a:gd name="T5" fmla="*/ 1708666177 h 2245"/>
                <a:gd name="T6" fmla="*/ 148688444 w 2467"/>
                <a:gd name="T7" fmla="*/ 2147483647 h 2245"/>
                <a:gd name="T8" fmla="*/ 176410960 w 2467"/>
                <a:gd name="T9" fmla="*/ 2147483647 h 2245"/>
                <a:gd name="T10" fmla="*/ 216733465 w 2467"/>
                <a:gd name="T11" fmla="*/ 2147483647 h 2245"/>
                <a:gd name="T12" fmla="*/ 257055970 w 2467"/>
                <a:gd name="T13" fmla="*/ 2147483647 h 2245"/>
                <a:gd name="T14" fmla="*/ 315018778 w 2467"/>
                <a:gd name="T15" fmla="*/ 2147483647 h 2245"/>
                <a:gd name="T16" fmla="*/ 372983173 w 2467"/>
                <a:gd name="T17" fmla="*/ 2147483647 h 2245"/>
                <a:gd name="T18" fmla="*/ 443547557 w 2467"/>
                <a:gd name="T19" fmla="*/ 2147483647 h 2245"/>
                <a:gd name="T20" fmla="*/ 531752243 w 2467"/>
                <a:gd name="T21" fmla="*/ 2147483647 h 2245"/>
                <a:gd name="T22" fmla="*/ 619958517 w 2467"/>
                <a:gd name="T23" fmla="*/ 2147483647 h 2245"/>
                <a:gd name="T24" fmla="*/ 735885719 w 2467"/>
                <a:gd name="T25" fmla="*/ 2147483647 h 2245"/>
                <a:gd name="T26" fmla="*/ 864412910 w 2467"/>
                <a:gd name="T27" fmla="*/ 2147483647 h 2245"/>
                <a:gd name="T28" fmla="*/ 1013102942 w 2467"/>
                <a:gd name="T29" fmla="*/ 2147483647 h 2245"/>
                <a:gd name="T30" fmla="*/ 1169352649 w 2467"/>
                <a:gd name="T31" fmla="*/ 2147483647 h 2245"/>
                <a:gd name="T32" fmla="*/ 1355844236 w 2467"/>
                <a:gd name="T33" fmla="*/ 2147483647 h 2245"/>
                <a:gd name="T34" fmla="*/ 1562497074 w 2467"/>
                <a:gd name="T35" fmla="*/ 2147483647 h 2245"/>
                <a:gd name="T36" fmla="*/ 1796870842 w 2467"/>
                <a:gd name="T37" fmla="*/ 2147483647 h 2245"/>
                <a:gd name="T38" fmla="*/ 2043846186 w 2467"/>
                <a:gd name="T39" fmla="*/ 2147483647 h 2245"/>
                <a:gd name="T40" fmla="*/ 2147483647 w 2467"/>
                <a:gd name="T41" fmla="*/ 2147483647 h 2245"/>
                <a:gd name="T42" fmla="*/ 2147483647 w 2467"/>
                <a:gd name="T43" fmla="*/ 2147483647 h 2245"/>
                <a:gd name="T44" fmla="*/ 2147483647 w 2467"/>
                <a:gd name="T45" fmla="*/ 2147483647 h 2245"/>
                <a:gd name="T46" fmla="*/ 2147483647 w 2467"/>
                <a:gd name="T47" fmla="*/ 2147483647 h 2245"/>
                <a:gd name="T48" fmla="*/ 2147483647 w 2467"/>
                <a:gd name="T49" fmla="*/ 2147483647 h 2245"/>
                <a:gd name="T50" fmla="*/ 2147483647 w 2467"/>
                <a:gd name="T51" fmla="*/ 2147483647 h 2245"/>
                <a:gd name="T52" fmla="*/ 2147483647 w 2467"/>
                <a:gd name="T53" fmla="*/ 2147483647 h 2245"/>
                <a:gd name="T54" fmla="*/ 2147483647 w 2467"/>
                <a:gd name="T55" fmla="*/ 2147483647 h 224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7" h="2245">
                  <a:moveTo>
                    <a:pt x="0" y="0"/>
                  </a:moveTo>
                  <a:lnTo>
                    <a:pt x="0" y="0"/>
                  </a:lnTo>
                  <a:lnTo>
                    <a:pt x="39" y="678"/>
                  </a:lnTo>
                  <a:lnTo>
                    <a:pt x="59" y="955"/>
                  </a:lnTo>
                  <a:lnTo>
                    <a:pt x="70" y="1076"/>
                  </a:lnTo>
                  <a:lnTo>
                    <a:pt x="86" y="1193"/>
                  </a:lnTo>
                  <a:lnTo>
                    <a:pt x="102" y="1298"/>
                  </a:lnTo>
                  <a:lnTo>
                    <a:pt x="125" y="1399"/>
                  </a:lnTo>
                  <a:lnTo>
                    <a:pt x="148" y="1489"/>
                  </a:lnTo>
                  <a:lnTo>
                    <a:pt x="176" y="1571"/>
                  </a:lnTo>
                  <a:lnTo>
                    <a:pt x="211" y="1649"/>
                  </a:lnTo>
                  <a:lnTo>
                    <a:pt x="246" y="1719"/>
                  </a:lnTo>
                  <a:lnTo>
                    <a:pt x="292" y="1781"/>
                  </a:lnTo>
                  <a:lnTo>
                    <a:pt x="343" y="1840"/>
                  </a:lnTo>
                  <a:lnTo>
                    <a:pt x="402" y="1890"/>
                  </a:lnTo>
                  <a:lnTo>
                    <a:pt x="464" y="1937"/>
                  </a:lnTo>
                  <a:lnTo>
                    <a:pt x="538" y="1980"/>
                  </a:lnTo>
                  <a:lnTo>
                    <a:pt x="620" y="2015"/>
                  </a:lnTo>
                  <a:lnTo>
                    <a:pt x="713" y="2050"/>
                  </a:lnTo>
                  <a:lnTo>
                    <a:pt x="811" y="2077"/>
                  </a:lnTo>
                  <a:lnTo>
                    <a:pt x="924" y="2105"/>
                  </a:lnTo>
                  <a:lnTo>
                    <a:pt x="1045" y="2128"/>
                  </a:lnTo>
                  <a:lnTo>
                    <a:pt x="1177" y="2148"/>
                  </a:lnTo>
                  <a:lnTo>
                    <a:pt x="1321" y="2163"/>
                  </a:lnTo>
                  <a:lnTo>
                    <a:pt x="1477" y="2183"/>
                  </a:lnTo>
                  <a:lnTo>
                    <a:pt x="1649" y="2194"/>
                  </a:lnTo>
                  <a:lnTo>
                    <a:pt x="2031" y="2222"/>
                  </a:lnTo>
                  <a:lnTo>
                    <a:pt x="2467" y="2245"/>
                  </a:lnTo>
                </a:path>
              </a:pathLst>
            </a:custGeom>
            <a:noFill/>
            <a:ln w="19050">
              <a:solidFill>
                <a:srgbClr val="EC00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6254750" y="5427663"/>
              <a:ext cx="204788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6" name="Rectangle 71"/>
            <p:cNvSpPr>
              <a:spLocks noChangeArrowheads="1"/>
            </p:cNvSpPr>
            <p:nvPr/>
          </p:nvSpPr>
          <p:spPr bwMode="auto">
            <a:xfrm>
              <a:off x="6378575" y="5427663"/>
              <a:ext cx="2667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 =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7" name="Rectangle 72"/>
            <p:cNvSpPr>
              <a:spLocks noChangeArrowheads="1"/>
            </p:cNvSpPr>
            <p:nvPr/>
          </p:nvSpPr>
          <p:spPr bwMode="auto">
            <a:xfrm>
              <a:off x="6602413" y="5427663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8" name="Rectangle 73"/>
            <p:cNvSpPr>
              <a:spLocks noChangeArrowheads="1"/>
            </p:cNvSpPr>
            <p:nvPr/>
          </p:nvSpPr>
          <p:spPr bwMode="auto">
            <a:xfrm>
              <a:off x="6700838" y="5427663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6811963" y="5427663"/>
              <a:ext cx="2047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3114675" y="2160587"/>
            <a:ext cx="3805238" cy="3452813"/>
            <a:chOff x="3222625" y="1870075"/>
            <a:chExt cx="3805238" cy="3452813"/>
          </a:xfrm>
        </p:grpSpPr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3222625" y="1870075"/>
              <a:ext cx="3700463" cy="3168650"/>
            </a:xfrm>
            <a:custGeom>
              <a:avLst/>
              <a:gdLst>
                <a:gd name="T0" fmla="*/ 0 w 2331"/>
                <a:gd name="T1" fmla="*/ 0 h 1996"/>
                <a:gd name="T2" fmla="*/ 0 w 2331"/>
                <a:gd name="T3" fmla="*/ 0 h 1996"/>
                <a:gd name="T4" fmla="*/ 50403132 w 2331"/>
                <a:gd name="T5" fmla="*/ 362902500 h 1996"/>
                <a:gd name="T6" fmla="*/ 108365940 w 2331"/>
                <a:gd name="T7" fmla="*/ 698084075 h 1996"/>
                <a:gd name="T8" fmla="*/ 158769071 w 2331"/>
                <a:gd name="T9" fmla="*/ 1013102813 h 1996"/>
                <a:gd name="T10" fmla="*/ 226814093 w 2331"/>
                <a:gd name="T11" fmla="*/ 1315521563 h 1996"/>
                <a:gd name="T12" fmla="*/ 294857527 w 2331"/>
                <a:gd name="T13" fmla="*/ 1600300013 h 1996"/>
                <a:gd name="T14" fmla="*/ 365421912 w 2331"/>
                <a:gd name="T15" fmla="*/ 1867436575 h 1996"/>
                <a:gd name="T16" fmla="*/ 443547560 w 2331"/>
                <a:gd name="T17" fmla="*/ 2111890938 h 1996"/>
                <a:gd name="T18" fmla="*/ 531752247 w 2331"/>
                <a:gd name="T19" fmla="*/ 2147483647 h 1996"/>
                <a:gd name="T20" fmla="*/ 630039148 w 2331"/>
                <a:gd name="T21" fmla="*/ 2147483647 h 1996"/>
                <a:gd name="T22" fmla="*/ 728324461 w 2331"/>
                <a:gd name="T23" fmla="*/ 2147483647 h 1996"/>
                <a:gd name="T24" fmla="*/ 836691988 w 2331"/>
                <a:gd name="T25" fmla="*/ 2147483647 h 1996"/>
                <a:gd name="T26" fmla="*/ 955138554 w 2331"/>
                <a:gd name="T27" fmla="*/ 2147483647 h 1996"/>
                <a:gd name="T28" fmla="*/ 1081146384 w 2331"/>
                <a:gd name="T29" fmla="*/ 2147483647 h 1996"/>
                <a:gd name="T30" fmla="*/ 1229836416 w 2331"/>
                <a:gd name="T31" fmla="*/ 2147483647 h 1996"/>
                <a:gd name="T32" fmla="*/ 1376005498 w 2331"/>
                <a:gd name="T33" fmla="*/ 2147483647 h 1996"/>
                <a:gd name="T34" fmla="*/ 1532255207 w 2331"/>
                <a:gd name="T35" fmla="*/ 2147483647 h 1996"/>
                <a:gd name="T36" fmla="*/ 1701104905 w 2331"/>
                <a:gd name="T37" fmla="*/ 2147483647 h 1996"/>
                <a:gd name="T38" fmla="*/ 1887596493 w 2331"/>
                <a:gd name="T39" fmla="*/ 2147483647 h 1996"/>
                <a:gd name="T40" fmla="*/ 2074088080 w 2331"/>
                <a:gd name="T41" fmla="*/ 2147483647 h 1996"/>
                <a:gd name="T42" fmla="*/ 2147483647 w 2331"/>
                <a:gd name="T43" fmla="*/ 2147483647 h 1996"/>
                <a:gd name="T44" fmla="*/ 2147483647 w 2331"/>
                <a:gd name="T45" fmla="*/ 2147483647 h 1996"/>
                <a:gd name="T46" fmla="*/ 2147483647 w 2331"/>
                <a:gd name="T47" fmla="*/ 2147483647 h 1996"/>
                <a:gd name="T48" fmla="*/ 2147483647 w 2331"/>
                <a:gd name="T49" fmla="*/ 2147483647 h 1996"/>
                <a:gd name="T50" fmla="*/ 2147483647 w 2331"/>
                <a:gd name="T51" fmla="*/ 2147483647 h 1996"/>
                <a:gd name="T52" fmla="*/ 2147483647 w 2331"/>
                <a:gd name="T53" fmla="*/ 2147483647 h 1996"/>
                <a:gd name="T54" fmla="*/ 2147483647 w 2331"/>
                <a:gd name="T55" fmla="*/ 2147483647 h 1996"/>
                <a:gd name="T56" fmla="*/ 2147483647 w 2331"/>
                <a:gd name="T57" fmla="*/ 2147483647 h 1996"/>
                <a:gd name="T58" fmla="*/ 2147483647 w 2331"/>
                <a:gd name="T59" fmla="*/ 2147483647 h 1996"/>
                <a:gd name="T60" fmla="*/ 2147483647 w 2331"/>
                <a:gd name="T61" fmla="*/ 2147483647 h 1996"/>
                <a:gd name="T62" fmla="*/ 2147483647 w 2331"/>
                <a:gd name="T63" fmla="*/ 2147483647 h 19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31" h="1996">
                  <a:moveTo>
                    <a:pt x="0" y="0"/>
                  </a:moveTo>
                  <a:lnTo>
                    <a:pt x="0" y="0"/>
                  </a:lnTo>
                  <a:lnTo>
                    <a:pt x="20" y="144"/>
                  </a:lnTo>
                  <a:lnTo>
                    <a:pt x="43" y="277"/>
                  </a:lnTo>
                  <a:lnTo>
                    <a:pt x="63" y="402"/>
                  </a:lnTo>
                  <a:lnTo>
                    <a:pt x="90" y="522"/>
                  </a:lnTo>
                  <a:lnTo>
                    <a:pt x="117" y="635"/>
                  </a:lnTo>
                  <a:lnTo>
                    <a:pt x="145" y="741"/>
                  </a:lnTo>
                  <a:lnTo>
                    <a:pt x="176" y="838"/>
                  </a:lnTo>
                  <a:lnTo>
                    <a:pt x="211" y="932"/>
                  </a:lnTo>
                  <a:lnTo>
                    <a:pt x="250" y="1021"/>
                  </a:lnTo>
                  <a:lnTo>
                    <a:pt x="289" y="1103"/>
                  </a:lnTo>
                  <a:lnTo>
                    <a:pt x="332" y="1181"/>
                  </a:lnTo>
                  <a:lnTo>
                    <a:pt x="379" y="1255"/>
                  </a:lnTo>
                  <a:lnTo>
                    <a:pt x="429" y="1321"/>
                  </a:lnTo>
                  <a:lnTo>
                    <a:pt x="488" y="1384"/>
                  </a:lnTo>
                  <a:lnTo>
                    <a:pt x="546" y="1442"/>
                  </a:lnTo>
                  <a:lnTo>
                    <a:pt x="608" y="1497"/>
                  </a:lnTo>
                  <a:lnTo>
                    <a:pt x="675" y="1547"/>
                  </a:lnTo>
                  <a:lnTo>
                    <a:pt x="749" y="1594"/>
                  </a:lnTo>
                  <a:lnTo>
                    <a:pt x="823" y="1637"/>
                  </a:lnTo>
                  <a:lnTo>
                    <a:pt x="905" y="1676"/>
                  </a:lnTo>
                  <a:lnTo>
                    <a:pt x="990" y="1715"/>
                  </a:lnTo>
                  <a:lnTo>
                    <a:pt x="1084" y="1750"/>
                  </a:lnTo>
                  <a:lnTo>
                    <a:pt x="1181" y="1781"/>
                  </a:lnTo>
                  <a:lnTo>
                    <a:pt x="1283" y="1812"/>
                  </a:lnTo>
                  <a:lnTo>
                    <a:pt x="1392" y="1840"/>
                  </a:lnTo>
                  <a:lnTo>
                    <a:pt x="1509" y="1863"/>
                  </a:lnTo>
                  <a:lnTo>
                    <a:pt x="1630" y="1890"/>
                  </a:lnTo>
                  <a:lnTo>
                    <a:pt x="1754" y="1914"/>
                  </a:lnTo>
                  <a:lnTo>
                    <a:pt x="2031" y="1957"/>
                  </a:lnTo>
                  <a:lnTo>
                    <a:pt x="2331" y="1996"/>
                  </a:lnTo>
                </a:path>
              </a:pathLst>
            </a:custGeom>
            <a:noFill/>
            <a:ln w="19050">
              <a:solidFill>
                <a:srgbClr val="EC00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75"/>
            <p:cNvSpPr>
              <a:spLocks noChangeArrowheads="1"/>
            </p:cNvSpPr>
            <p:nvPr/>
          </p:nvSpPr>
          <p:spPr bwMode="auto">
            <a:xfrm>
              <a:off x="6248400" y="5038725"/>
              <a:ext cx="204788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63" name="Rectangle 76"/>
            <p:cNvSpPr>
              <a:spLocks noChangeArrowheads="1"/>
            </p:cNvSpPr>
            <p:nvPr/>
          </p:nvSpPr>
          <p:spPr bwMode="auto">
            <a:xfrm>
              <a:off x="6372225" y="5038725"/>
              <a:ext cx="6556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 = 200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244850" y="2166937"/>
            <a:ext cx="3675063" cy="2994025"/>
            <a:chOff x="3352800" y="1876425"/>
            <a:chExt cx="3675063" cy="2994025"/>
          </a:xfrm>
        </p:grpSpPr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3352800" y="1876425"/>
              <a:ext cx="3563938" cy="2994025"/>
            </a:xfrm>
            <a:custGeom>
              <a:avLst/>
              <a:gdLst>
                <a:gd name="T0" fmla="*/ 0 w 2245"/>
                <a:gd name="T1" fmla="*/ 0 h 1886"/>
                <a:gd name="T2" fmla="*/ 0 w 2245"/>
                <a:gd name="T3" fmla="*/ 0 h 1886"/>
                <a:gd name="T4" fmla="*/ 70564385 w 2245"/>
                <a:gd name="T5" fmla="*/ 352821875 h 1886"/>
                <a:gd name="T6" fmla="*/ 138607819 w 2245"/>
                <a:gd name="T7" fmla="*/ 677922825 h 1886"/>
                <a:gd name="T8" fmla="*/ 216733468 w 2245"/>
                <a:gd name="T9" fmla="*/ 982860938 h 1886"/>
                <a:gd name="T10" fmla="*/ 294857529 w 2245"/>
                <a:gd name="T11" fmla="*/ 1277720013 h 1886"/>
                <a:gd name="T12" fmla="*/ 383063804 w 2245"/>
                <a:gd name="T13" fmla="*/ 1552416250 h 1886"/>
                <a:gd name="T14" fmla="*/ 471268491 w 2245"/>
                <a:gd name="T15" fmla="*/ 1806952825 h 1886"/>
                <a:gd name="T16" fmla="*/ 559474766 w 2245"/>
                <a:gd name="T17" fmla="*/ 2043847513 h 1886"/>
                <a:gd name="T18" fmla="*/ 657760080 w 2245"/>
                <a:gd name="T19" fmla="*/ 2147483647 h 1886"/>
                <a:gd name="T20" fmla="*/ 766127607 w 2245"/>
                <a:gd name="T21" fmla="*/ 2147483647 h 1886"/>
                <a:gd name="T22" fmla="*/ 874493548 w 2245"/>
                <a:gd name="T23" fmla="*/ 2147483647 h 1886"/>
                <a:gd name="T24" fmla="*/ 992941702 w 2245"/>
                <a:gd name="T25" fmla="*/ 2147483647 h 1886"/>
                <a:gd name="T26" fmla="*/ 1121468895 w 2245"/>
                <a:gd name="T27" fmla="*/ 2147483647 h 1886"/>
                <a:gd name="T28" fmla="*/ 1247476725 w 2245"/>
                <a:gd name="T29" fmla="*/ 2147483647 h 1886"/>
                <a:gd name="T30" fmla="*/ 1386086132 w 2245"/>
                <a:gd name="T31" fmla="*/ 2147483647 h 1886"/>
                <a:gd name="T32" fmla="*/ 1532255215 w 2245"/>
                <a:gd name="T33" fmla="*/ 2147483647 h 1886"/>
                <a:gd name="T34" fmla="*/ 1691024287 w 2245"/>
                <a:gd name="T35" fmla="*/ 2147483647 h 1886"/>
                <a:gd name="T36" fmla="*/ 1857354623 w 2245"/>
                <a:gd name="T37" fmla="*/ 2147483647 h 1886"/>
                <a:gd name="T38" fmla="*/ 2033765585 w 2245"/>
                <a:gd name="T39" fmla="*/ 2147483647 h 1886"/>
                <a:gd name="T40" fmla="*/ 2147483647 w 2245"/>
                <a:gd name="T41" fmla="*/ 2147483647 h 1886"/>
                <a:gd name="T42" fmla="*/ 2147483647 w 2245"/>
                <a:gd name="T43" fmla="*/ 2147483647 h 1886"/>
                <a:gd name="T44" fmla="*/ 2147483647 w 2245"/>
                <a:gd name="T45" fmla="*/ 2147483647 h 1886"/>
                <a:gd name="T46" fmla="*/ 2147483647 w 2245"/>
                <a:gd name="T47" fmla="*/ 2147483647 h 1886"/>
                <a:gd name="T48" fmla="*/ 2147483647 w 2245"/>
                <a:gd name="T49" fmla="*/ 2147483647 h 1886"/>
                <a:gd name="T50" fmla="*/ 2147483647 w 2245"/>
                <a:gd name="T51" fmla="*/ 2147483647 h 1886"/>
                <a:gd name="T52" fmla="*/ 2147483647 w 2245"/>
                <a:gd name="T53" fmla="*/ 2147483647 h 1886"/>
                <a:gd name="T54" fmla="*/ 2147483647 w 2245"/>
                <a:gd name="T55" fmla="*/ 2147483647 h 1886"/>
                <a:gd name="T56" fmla="*/ 2147483647 w 2245"/>
                <a:gd name="T57" fmla="*/ 2147483647 h 1886"/>
                <a:gd name="T58" fmla="*/ 2147483647 w 2245"/>
                <a:gd name="T59" fmla="*/ 2147483647 h 1886"/>
                <a:gd name="T60" fmla="*/ 2147483647 w 2245"/>
                <a:gd name="T61" fmla="*/ 2147483647 h 18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245" h="1886">
                  <a:moveTo>
                    <a:pt x="0" y="0"/>
                  </a:moveTo>
                  <a:lnTo>
                    <a:pt x="0" y="0"/>
                  </a:lnTo>
                  <a:lnTo>
                    <a:pt x="28" y="140"/>
                  </a:lnTo>
                  <a:lnTo>
                    <a:pt x="55" y="269"/>
                  </a:lnTo>
                  <a:lnTo>
                    <a:pt x="86" y="390"/>
                  </a:lnTo>
                  <a:lnTo>
                    <a:pt x="117" y="507"/>
                  </a:lnTo>
                  <a:lnTo>
                    <a:pt x="152" y="616"/>
                  </a:lnTo>
                  <a:lnTo>
                    <a:pt x="187" y="717"/>
                  </a:lnTo>
                  <a:lnTo>
                    <a:pt x="222" y="811"/>
                  </a:lnTo>
                  <a:lnTo>
                    <a:pt x="261" y="896"/>
                  </a:lnTo>
                  <a:lnTo>
                    <a:pt x="304" y="982"/>
                  </a:lnTo>
                  <a:lnTo>
                    <a:pt x="347" y="1056"/>
                  </a:lnTo>
                  <a:lnTo>
                    <a:pt x="394" y="1130"/>
                  </a:lnTo>
                  <a:lnTo>
                    <a:pt x="445" y="1197"/>
                  </a:lnTo>
                  <a:lnTo>
                    <a:pt x="495" y="1255"/>
                  </a:lnTo>
                  <a:lnTo>
                    <a:pt x="550" y="1313"/>
                  </a:lnTo>
                  <a:lnTo>
                    <a:pt x="608" y="1368"/>
                  </a:lnTo>
                  <a:lnTo>
                    <a:pt x="671" y="1415"/>
                  </a:lnTo>
                  <a:lnTo>
                    <a:pt x="737" y="1462"/>
                  </a:lnTo>
                  <a:lnTo>
                    <a:pt x="807" y="1501"/>
                  </a:lnTo>
                  <a:lnTo>
                    <a:pt x="877" y="1540"/>
                  </a:lnTo>
                  <a:lnTo>
                    <a:pt x="955" y="1575"/>
                  </a:lnTo>
                  <a:lnTo>
                    <a:pt x="1037" y="1610"/>
                  </a:lnTo>
                  <a:lnTo>
                    <a:pt x="1123" y="1641"/>
                  </a:lnTo>
                  <a:lnTo>
                    <a:pt x="1212" y="1668"/>
                  </a:lnTo>
                  <a:lnTo>
                    <a:pt x="1306" y="1695"/>
                  </a:lnTo>
                  <a:lnTo>
                    <a:pt x="1407" y="1723"/>
                  </a:lnTo>
                  <a:lnTo>
                    <a:pt x="1509" y="1746"/>
                  </a:lnTo>
                  <a:lnTo>
                    <a:pt x="1735" y="1793"/>
                  </a:lnTo>
                  <a:lnTo>
                    <a:pt x="1976" y="1840"/>
                  </a:lnTo>
                  <a:lnTo>
                    <a:pt x="2245" y="1886"/>
                  </a:lnTo>
                </a:path>
              </a:pathLst>
            </a:custGeom>
            <a:noFill/>
            <a:ln w="19050">
              <a:solidFill>
                <a:srgbClr val="EC00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6248400" y="4505325"/>
              <a:ext cx="204788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6372225" y="4505325"/>
              <a:ext cx="6556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 = 239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2114550" y="2066925"/>
            <a:ext cx="4972050" cy="4486275"/>
            <a:chOff x="2222500" y="1776413"/>
            <a:chExt cx="4972050" cy="4486275"/>
          </a:xfrm>
        </p:grpSpPr>
        <p:sp>
          <p:nvSpPr>
            <p:cNvPr id="69" name="Freeform 54"/>
            <p:cNvSpPr>
              <a:spLocks/>
            </p:cNvSpPr>
            <p:nvPr/>
          </p:nvSpPr>
          <p:spPr bwMode="auto">
            <a:xfrm>
              <a:off x="2925763" y="1870075"/>
              <a:ext cx="4183062" cy="3817938"/>
            </a:xfrm>
            <a:custGeom>
              <a:avLst/>
              <a:gdLst>
                <a:gd name="T0" fmla="*/ 2147483647 w 2635"/>
                <a:gd name="T1" fmla="*/ 2147483647 h 2405"/>
                <a:gd name="T2" fmla="*/ 0 w 2635"/>
                <a:gd name="T3" fmla="*/ 2147483647 h 2405"/>
                <a:gd name="T4" fmla="*/ 0 w 2635"/>
                <a:gd name="T5" fmla="*/ 0 h 24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35" h="2405">
                  <a:moveTo>
                    <a:pt x="2635" y="2405"/>
                  </a:moveTo>
                  <a:lnTo>
                    <a:pt x="0" y="240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59"/>
            <p:cNvSpPr>
              <a:spLocks noChangeArrowheads="1"/>
            </p:cNvSpPr>
            <p:nvPr/>
          </p:nvSpPr>
          <p:spPr bwMode="auto">
            <a:xfrm rot="-5400000">
              <a:off x="2250282" y="3933031"/>
              <a:ext cx="228600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K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74" name="Rectangle 60"/>
            <p:cNvSpPr>
              <a:spLocks noChangeArrowheads="1"/>
            </p:cNvSpPr>
            <p:nvPr/>
          </p:nvSpPr>
          <p:spPr bwMode="auto">
            <a:xfrm rot="-5400000">
              <a:off x="1219994" y="2778919"/>
              <a:ext cx="22828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, Units of capital per year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75" name="Rectangle 61"/>
            <p:cNvSpPr>
              <a:spLocks noChangeArrowheads="1"/>
            </p:cNvSpPr>
            <p:nvPr/>
          </p:nvSpPr>
          <p:spPr bwMode="auto">
            <a:xfrm>
              <a:off x="4943475" y="5978525"/>
              <a:ext cx="204788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 Italic" charset="0"/>
                </a:rPr>
                <a:t>L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16" name="Rectangle 62"/>
            <p:cNvSpPr>
              <a:spLocks noChangeArrowheads="1"/>
            </p:cNvSpPr>
            <p:nvPr/>
          </p:nvSpPr>
          <p:spPr bwMode="auto">
            <a:xfrm>
              <a:off x="5048250" y="5978525"/>
              <a:ext cx="2146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, Units of labor per year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17" name="Rectangle 63"/>
            <p:cNvSpPr>
              <a:spLocks noChangeArrowheads="1"/>
            </p:cNvSpPr>
            <p:nvPr/>
          </p:nvSpPr>
          <p:spPr bwMode="auto">
            <a:xfrm>
              <a:off x="2524125" y="3324225"/>
              <a:ext cx="4270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300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18" name="Rectangle 64"/>
            <p:cNvSpPr>
              <a:spLocks noChangeArrowheads="1"/>
            </p:cNvSpPr>
            <p:nvPr/>
          </p:nvSpPr>
          <p:spPr bwMode="auto">
            <a:xfrm>
              <a:off x="2524125" y="2570163"/>
              <a:ext cx="42703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400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19" name="Rectangle 65"/>
            <p:cNvSpPr>
              <a:spLocks noChangeArrowheads="1"/>
            </p:cNvSpPr>
            <p:nvPr/>
          </p:nvSpPr>
          <p:spPr bwMode="auto">
            <a:xfrm>
              <a:off x="2524125" y="1808163"/>
              <a:ext cx="42703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500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0" name="Rectangle 66"/>
            <p:cNvSpPr>
              <a:spLocks noChangeArrowheads="1"/>
            </p:cNvSpPr>
            <p:nvPr/>
          </p:nvSpPr>
          <p:spPr bwMode="auto">
            <a:xfrm>
              <a:off x="2530475" y="4833938"/>
              <a:ext cx="20478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1" name="Rectangle 67"/>
            <p:cNvSpPr>
              <a:spLocks noChangeArrowheads="1"/>
            </p:cNvSpPr>
            <p:nvPr/>
          </p:nvSpPr>
          <p:spPr bwMode="auto">
            <a:xfrm>
              <a:off x="2628900" y="4833938"/>
              <a:ext cx="20478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2" name="Rectangle 68"/>
            <p:cNvSpPr>
              <a:spLocks noChangeArrowheads="1"/>
            </p:cNvSpPr>
            <p:nvPr/>
          </p:nvSpPr>
          <p:spPr bwMode="auto">
            <a:xfrm>
              <a:off x="2740025" y="4833938"/>
              <a:ext cx="20478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3" name="Rectangle 69"/>
            <p:cNvSpPr>
              <a:spLocks noChangeArrowheads="1"/>
            </p:cNvSpPr>
            <p:nvPr/>
          </p:nvSpPr>
          <p:spPr bwMode="auto">
            <a:xfrm>
              <a:off x="2524125" y="4079875"/>
              <a:ext cx="4270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200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4" name="Rectangle 79"/>
            <p:cNvSpPr>
              <a:spLocks noChangeArrowheads="1"/>
            </p:cNvSpPr>
            <p:nvPr/>
          </p:nvSpPr>
          <p:spPr bwMode="auto">
            <a:xfrm>
              <a:off x="2882900" y="5718175"/>
              <a:ext cx="20478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5" name="Rectangle 80"/>
            <p:cNvSpPr>
              <a:spLocks noChangeArrowheads="1"/>
            </p:cNvSpPr>
            <p:nvPr/>
          </p:nvSpPr>
          <p:spPr bwMode="auto">
            <a:xfrm>
              <a:off x="3570288" y="5718175"/>
              <a:ext cx="2047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6" name="Rectangle 81"/>
            <p:cNvSpPr>
              <a:spLocks noChangeArrowheads="1"/>
            </p:cNvSpPr>
            <p:nvPr/>
          </p:nvSpPr>
          <p:spPr bwMode="auto">
            <a:xfrm>
              <a:off x="3668713" y="5718175"/>
              <a:ext cx="3159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7" name="Rectangle 82"/>
            <p:cNvSpPr>
              <a:spLocks noChangeArrowheads="1"/>
            </p:cNvSpPr>
            <p:nvPr/>
          </p:nvSpPr>
          <p:spPr bwMode="auto">
            <a:xfrm>
              <a:off x="4362450" y="5718175"/>
              <a:ext cx="4270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200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8" name="Rectangle 83"/>
            <p:cNvSpPr>
              <a:spLocks noChangeArrowheads="1"/>
            </p:cNvSpPr>
            <p:nvPr/>
          </p:nvSpPr>
          <p:spPr bwMode="auto">
            <a:xfrm>
              <a:off x="5153025" y="5718175"/>
              <a:ext cx="4270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300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9" name="Rectangle 84"/>
            <p:cNvSpPr>
              <a:spLocks noChangeArrowheads="1"/>
            </p:cNvSpPr>
            <p:nvPr/>
          </p:nvSpPr>
          <p:spPr bwMode="auto">
            <a:xfrm>
              <a:off x="5951538" y="5718175"/>
              <a:ext cx="4270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400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30" name="Rectangle 85"/>
            <p:cNvSpPr>
              <a:spLocks noChangeArrowheads="1"/>
            </p:cNvSpPr>
            <p:nvPr/>
          </p:nvSpPr>
          <p:spPr bwMode="auto">
            <a:xfrm>
              <a:off x="6743700" y="5718175"/>
              <a:ext cx="4270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itchFamily="34" charset="0"/>
                </a:rPr>
                <a:t>500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131" name="Group 130"/>
          <p:cNvGrpSpPr>
            <a:grpSpLocks/>
          </p:cNvGrpSpPr>
          <p:nvPr/>
        </p:nvGrpSpPr>
        <p:grpSpPr bwMode="auto">
          <a:xfrm>
            <a:off x="2830513" y="5186362"/>
            <a:ext cx="841375" cy="785813"/>
            <a:chOff x="2938463" y="4895850"/>
            <a:chExt cx="841375" cy="785813"/>
          </a:xfrm>
        </p:grpSpPr>
        <p:sp>
          <p:nvSpPr>
            <p:cNvPr id="132" name="Freeform 49"/>
            <p:cNvSpPr>
              <a:spLocks/>
            </p:cNvSpPr>
            <p:nvPr/>
          </p:nvSpPr>
          <p:spPr bwMode="auto">
            <a:xfrm>
              <a:off x="2938463" y="4945063"/>
              <a:ext cx="792162" cy="736600"/>
            </a:xfrm>
            <a:custGeom>
              <a:avLst/>
              <a:gdLst>
                <a:gd name="T0" fmla="*/ 0 w 499"/>
                <a:gd name="T1" fmla="*/ 0 h 464"/>
                <a:gd name="T2" fmla="*/ 1257556381 w 499"/>
                <a:gd name="T3" fmla="*/ 0 h 464"/>
                <a:gd name="T4" fmla="*/ 1257556381 w 499"/>
                <a:gd name="T5" fmla="*/ 1169352500 h 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9" h="464">
                  <a:moveTo>
                    <a:pt x="0" y="0"/>
                  </a:moveTo>
                  <a:lnTo>
                    <a:pt x="499" y="0"/>
                  </a:lnTo>
                  <a:lnTo>
                    <a:pt x="499" y="4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57"/>
            <p:cNvSpPr>
              <a:spLocks/>
            </p:cNvSpPr>
            <p:nvPr/>
          </p:nvSpPr>
          <p:spPr bwMode="auto">
            <a:xfrm>
              <a:off x="3681413" y="4895850"/>
              <a:ext cx="98425" cy="98425"/>
            </a:xfrm>
            <a:custGeom>
              <a:avLst/>
              <a:gdLst>
                <a:gd name="T0" fmla="*/ 78125638 w 62"/>
                <a:gd name="T1" fmla="*/ 156249688 h 62"/>
                <a:gd name="T2" fmla="*/ 78125638 w 62"/>
                <a:gd name="T3" fmla="*/ 156249688 h 62"/>
                <a:gd name="T4" fmla="*/ 108367513 w 62"/>
                <a:gd name="T5" fmla="*/ 146169063 h 62"/>
                <a:gd name="T6" fmla="*/ 136088438 w 62"/>
                <a:gd name="T7" fmla="*/ 138609388 h 62"/>
                <a:gd name="T8" fmla="*/ 146169063 w 62"/>
                <a:gd name="T9" fmla="*/ 108367513 h 62"/>
                <a:gd name="T10" fmla="*/ 156249688 w 62"/>
                <a:gd name="T11" fmla="*/ 78125638 h 62"/>
                <a:gd name="T12" fmla="*/ 156249688 w 62"/>
                <a:gd name="T13" fmla="*/ 78125638 h 62"/>
                <a:gd name="T14" fmla="*/ 146169063 w 62"/>
                <a:gd name="T15" fmla="*/ 47883763 h 62"/>
                <a:gd name="T16" fmla="*/ 136088438 w 62"/>
                <a:gd name="T17" fmla="*/ 20161250 h 62"/>
                <a:gd name="T18" fmla="*/ 108367513 w 62"/>
                <a:gd name="T19" fmla="*/ 0 h 62"/>
                <a:gd name="T20" fmla="*/ 78125638 w 62"/>
                <a:gd name="T21" fmla="*/ 0 h 62"/>
                <a:gd name="T22" fmla="*/ 78125638 w 62"/>
                <a:gd name="T23" fmla="*/ 0 h 62"/>
                <a:gd name="T24" fmla="*/ 47883763 w 62"/>
                <a:gd name="T25" fmla="*/ 0 h 62"/>
                <a:gd name="T26" fmla="*/ 20161250 w 62"/>
                <a:gd name="T27" fmla="*/ 20161250 h 62"/>
                <a:gd name="T28" fmla="*/ 0 w 62"/>
                <a:gd name="T29" fmla="*/ 47883763 h 62"/>
                <a:gd name="T30" fmla="*/ 0 w 62"/>
                <a:gd name="T31" fmla="*/ 78125638 h 62"/>
                <a:gd name="T32" fmla="*/ 0 w 62"/>
                <a:gd name="T33" fmla="*/ 78125638 h 62"/>
                <a:gd name="T34" fmla="*/ 0 w 62"/>
                <a:gd name="T35" fmla="*/ 108367513 h 62"/>
                <a:gd name="T36" fmla="*/ 20161250 w 62"/>
                <a:gd name="T37" fmla="*/ 138609388 h 62"/>
                <a:gd name="T38" fmla="*/ 47883763 w 62"/>
                <a:gd name="T39" fmla="*/ 146169063 h 62"/>
                <a:gd name="T40" fmla="*/ 78125638 w 62"/>
                <a:gd name="T41" fmla="*/ 156249688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lnTo>
                    <a:pt x="31" y="62"/>
                  </a:lnTo>
                  <a:lnTo>
                    <a:pt x="43" y="58"/>
                  </a:lnTo>
                  <a:lnTo>
                    <a:pt x="54" y="55"/>
                  </a:lnTo>
                  <a:lnTo>
                    <a:pt x="58" y="43"/>
                  </a:lnTo>
                  <a:lnTo>
                    <a:pt x="62" y="31"/>
                  </a:lnTo>
                  <a:lnTo>
                    <a:pt x="58" y="19"/>
                  </a:lnTo>
                  <a:lnTo>
                    <a:pt x="54" y="8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8" y="8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0" y="43"/>
                  </a:lnTo>
                  <a:lnTo>
                    <a:pt x="8" y="55"/>
                  </a:lnTo>
                  <a:lnTo>
                    <a:pt x="19" y="58"/>
                  </a:lnTo>
                  <a:lnTo>
                    <a:pt x="3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58"/>
            <p:cNvSpPr>
              <a:spLocks/>
            </p:cNvSpPr>
            <p:nvPr/>
          </p:nvSpPr>
          <p:spPr bwMode="auto">
            <a:xfrm>
              <a:off x="3681413" y="4895850"/>
              <a:ext cx="98425" cy="98425"/>
            </a:xfrm>
            <a:custGeom>
              <a:avLst/>
              <a:gdLst>
                <a:gd name="T0" fmla="*/ 78125638 w 62"/>
                <a:gd name="T1" fmla="*/ 156249688 h 62"/>
                <a:gd name="T2" fmla="*/ 78125638 w 62"/>
                <a:gd name="T3" fmla="*/ 156249688 h 62"/>
                <a:gd name="T4" fmla="*/ 108367513 w 62"/>
                <a:gd name="T5" fmla="*/ 146169063 h 62"/>
                <a:gd name="T6" fmla="*/ 136088438 w 62"/>
                <a:gd name="T7" fmla="*/ 138609388 h 62"/>
                <a:gd name="T8" fmla="*/ 146169063 w 62"/>
                <a:gd name="T9" fmla="*/ 108367513 h 62"/>
                <a:gd name="T10" fmla="*/ 156249688 w 62"/>
                <a:gd name="T11" fmla="*/ 78125638 h 62"/>
                <a:gd name="T12" fmla="*/ 156249688 w 62"/>
                <a:gd name="T13" fmla="*/ 78125638 h 62"/>
                <a:gd name="T14" fmla="*/ 146169063 w 62"/>
                <a:gd name="T15" fmla="*/ 47883763 h 62"/>
                <a:gd name="T16" fmla="*/ 136088438 w 62"/>
                <a:gd name="T17" fmla="*/ 20161250 h 62"/>
                <a:gd name="T18" fmla="*/ 108367513 w 62"/>
                <a:gd name="T19" fmla="*/ 0 h 62"/>
                <a:gd name="T20" fmla="*/ 78125638 w 62"/>
                <a:gd name="T21" fmla="*/ 0 h 62"/>
                <a:gd name="T22" fmla="*/ 78125638 w 62"/>
                <a:gd name="T23" fmla="*/ 0 h 62"/>
                <a:gd name="T24" fmla="*/ 47883763 w 62"/>
                <a:gd name="T25" fmla="*/ 0 h 62"/>
                <a:gd name="T26" fmla="*/ 20161250 w 62"/>
                <a:gd name="T27" fmla="*/ 20161250 h 62"/>
                <a:gd name="T28" fmla="*/ 0 w 62"/>
                <a:gd name="T29" fmla="*/ 47883763 h 62"/>
                <a:gd name="T30" fmla="*/ 0 w 62"/>
                <a:gd name="T31" fmla="*/ 78125638 h 62"/>
                <a:gd name="T32" fmla="*/ 0 w 62"/>
                <a:gd name="T33" fmla="*/ 78125638 h 62"/>
                <a:gd name="T34" fmla="*/ 0 w 62"/>
                <a:gd name="T35" fmla="*/ 108367513 h 62"/>
                <a:gd name="T36" fmla="*/ 20161250 w 62"/>
                <a:gd name="T37" fmla="*/ 138609388 h 62"/>
                <a:gd name="T38" fmla="*/ 47883763 w 62"/>
                <a:gd name="T39" fmla="*/ 146169063 h 62"/>
                <a:gd name="T40" fmla="*/ 78125638 w 62"/>
                <a:gd name="T41" fmla="*/ 156249688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lnTo>
                    <a:pt x="31" y="62"/>
                  </a:lnTo>
                  <a:lnTo>
                    <a:pt x="43" y="58"/>
                  </a:lnTo>
                  <a:lnTo>
                    <a:pt x="54" y="55"/>
                  </a:lnTo>
                  <a:lnTo>
                    <a:pt x="58" y="43"/>
                  </a:lnTo>
                  <a:lnTo>
                    <a:pt x="62" y="31"/>
                  </a:lnTo>
                  <a:lnTo>
                    <a:pt x="58" y="19"/>
                  </a:lnTo>
                  <a:lnTo>
                    <a:pt x="54" y="8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8" y="8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0" y="43"/>
                  </a:lnTo>
                  <a:lnTo>
                    <a:pt x="8" y="55"/>
                  </a:lnTo>
                  <a:lnTo>
                    <a:pt x="19" y="58"/>
                  </a:lnTo>
                  <a:lnTo>
                    <a:pt x="31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134"/>
          <p:cNvGrpSpPr>
            <a:grpSpLocks/>
          </p:cNvGrpSpPr>
          <p:nvPr/>
        </p:nvGrpSpPr>
        <p:grpSpPr bwMode="auto">
          <a:xfrm>
            <a:off x="2830513" y="4432300"/>
            <a:ext cx="1639887" cy="1552575"/>
            <a:chOff x="2938463" y="4141788"/>
            <a:chExt cx="1639887" cy="1552575"/>
          </a:xfrm>
        </p:grpSpPr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2938463" y="4197350"/>
              <a:ext cx="1584325" cy="1497013"/>
            </a:xfrm>
            <a:custGeom>
              <a:avLst/>
              <a:gdLst>
                <a:gd name="T0" fmla="*/ 0 w 998"/>
                <a:gd name="T1" fmla="*/ 0 h 943"/>
                <a:gd name="T2" fmla="*/ 2147483647 w 998"/>
                <a:gd name="T3" fmla="*/ 0 h 943"/>
                <a:gd name="T4" fmla="*/ 2147483647 w 998"/>
                <a:gd name="T5" fmla="*/ 2147483647 h 9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8" h="943">
                  <a:moveTo>
                    <a:pt x="0" y="0"/>
                  </a:moveTo>
                  <a:lnTo>
                    <a:pt x="998" y="0"/>
                  </a:lnTo>
                  <a:lnTo>
                    <a:pt x="998" y="943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55"/>
            <p:cNvSpPr>
              <a:spLocks/>
            </p:cNvSpPr>
            <p:nvPr/>
          </p:nvSpPr>
          <p:spPr bwMode="auto">
            <a:xfrm>
              <a:off x="4473575" y="4141788"/>
              <a:ext cx="104775" cy="104775"/>
            </a:xfrm>
            <a:custGeom>
              <a:avLst/>
              <a:gdLst>
                <a:gd name="T0" fmla="*/ 78125638 w 66"/>
                <a:gd name="T1" fmla="*/ 166330313 h 66"/>
                <a:gd name="T2" fmla="*/ 78125638 w 66"/>
                <a:gd name="T3" fmla="*/ 166330313 h 66"/>
                <a:gd name="T4" fmla="*/ 118448138 w 66"/>
                <a:gd name="T5" fmla="*/ 156249688 h 66"/>
                <a:gd name="T6" fmla="*/ 136088438 w 66"/>
                <a:gd name="T7" fmla="*/ 136088438 h 66"/>
                <a:gd name="T8" fmla="*/ 156249688 w 66"/>
                <a:gd name="T9" fmla="*/ 115927188 h 66"/>
                <a:gd name="T10" fmla="*/ 166330313 w 66"/>
                <a:gd name="T11" fmla="*/ 88206263 h 66"/>
                <a:gd name="T12" fmla="*/ 166330313 w 66"/>
                <a:gd name="T13" fmla="*/ 88206263 h 66"/>
                <a:gd name="T14" fmla="*/ 156249688 w 66"/>
                <a:gd name="T15" fmla="*/ 47883763 h 66"/>
                <a:gd name="T16" fmla="*/ 136088438 w 66"/>
                <a:gd name="T17" fmla="*/ 27722513 h 66"/>
                <a:gd name="T18" fmla="*/ 118448138 w 66"/>
                <a:gd name="T19" fmla="*/ 7561263 h 66"/>
                <a:gd name="T20" fmla="*/ 78125638 w 66"/>
                <a:gd name="T21" fmla="*/ 0 h 66"/>
                <a:gd name="T22" fmla="*/ 78125638 w 66"/>
                <a:gd name="T23" fmla="*/ 0 h 66"/>
                <a:gd name="T24" fmla="*/ 47883763 w 66"/>
                <a:gd name="T25" fmla="*/ 7561263 h 66"/>
                <a:gd name="T26" fmla="*/ 27722513 w 66"/>
                <a:gd name="T27" fmla="*/ 27722513 h 66"/>
                <a:gd name="T28" fmla="*/ 10080625 w 66"/>
                <a:gd name="T29" fmla="*/ 47883763 h 66"/>
                <a:gd name="T30" fmla="*/ 0 w 66"/>
                <a:gd name="T31" fmla="*/ 88206263 h 66"/>
                <a:gd name="T32" fmla="*/ 0 w 66"/>
                <a:gd name="T33" fmla="*/ 88206263 h 66"/>
                <a:gd name="T34" fmla="*/ 10080625 w 66"/>
                <a:gd name="T35" fmla="*/ 115927188 h 66"/>
                <a:gd name="T36" fmla="*/ 27722513 w 66"/>
                <a:gd name="T37" fmla="*/ 136088438 h 66"/>
                <a:gd name="T38" fmla="*/ 47883763 w 66"/>
                <a:gd name="T39" fmla="*/ 156249688 h 66"/>
                <a:gd name="T40" fmla="*/ 78125638 w 66"/>
                <a:gd name="T41" fmla="*/ 166330313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6" h="66">
                  <a:moveTo>
                    <a:pt x="31" y="66"/>
                  </a:moveTo>
                  <a:lnTo>
                    <a:pt x="31" y="66"/>
                  </a:lnTo>
                  <a:lnTo>
                    <a:pt x="47" y="62"/>
                  </a:lnTo>
                  <a:lnTo>
                    <a:pt x="54" y="54"/>
                  </a:lnTo>
                  <a:lnTo>
                    <a:pt x="62" y="46"/>
                  </a:lnTo>
                  <a:lnTo>
                    <a:pt x="66" y="35"/>
                  </a:lnTo>
                  <a:lnTo>
                    <a:pt x="62" y="19"/>
                  </a:lnTo>
                  <a:lnTo>
                    <a:pt x="54" y="11"/>
                  </a:lnTo>
                  <a:lnTo>
                    <a:pt x="47" y="3"/>
                  </a:lnTo>
                  <a:lnTo>
                    <a:pt x="31" y="0"/>
                  </a:lnTo>
                  <a:lnTo>
                    <a:pt x="19" y="3"/>
                  </a:lnTo>
                  <a:lnTo>
                    <a:pt x="11" y="11"/>
                  </a:lnTo>
                  <a:lnTo>
                    <a:pt x="4" y="19"/>
                  </a:lnTo>
                  <a:lnTo>
                    <a:pt x="0" y="35"/>
                  </a:lnTo>
                  <a:lnTo>
                    <a:pt x="4" y="46"/>
                  </a:lnTo>
                  <a:lnTo>
                    <a:pt x="11" y="54"/>
                  </a:lnTo>
                  <a:lnTo>
                    <a:pt x="19" y="62"/>
                  </a:lnTo>
                  <a:lnTo>
                    <a:pt x="31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56"/>
            <p:cNvSpPr>
              <a:spLocks/>
            </p:cNvSpPr>
            <p:nvPr/>
          </p:nvSpPr>
          <p:spPr bwMode="auto">
            <a:xfrm>
              <a:off x="4473575" y="4141788"/>
              <a:ext cx="104775" cy="104775"/>
            </a:xfrm>
            <a:custGeom>
              <a:avLst/>
              <a:gdLst>
                <a:gd name="T0" fmla="*/ 78125638 w 66"/>
                <a:gd name="T1" fmla="*/ 166330313 h 66"/>
                <a:gd name="T2" fmla="*/ 78125638 w 66"/>
                <a:gd name="T3" fmla="*/ 166330313 h 66"/>
                <a:gd name="T4" fmla="*/ 118448138 w 66"/>
                <a:gd name="T5" fmla="*/ 156249688 h 66"/>
                <a:gd name="T6" fmla="*/ 136088438 w 66"/>
                <a:gd name="T7" fmla="*/ 136088438 h 66"/>
                <a:gd name="T8" fmla="*/ 156249688 w 66"/>
                <a:gd name="T9" fmla="*/ 115927188 h 66"/>
                <a:gd name="T10" fmla="*/ 166330313 w 66"/>
                <a:gd name="T11" fmla="*/ 88206263 h 66"/>
                <a:gd name="T12" fmla="*/ 166330313 w 66"/>
                <a:gd name="T13" fmla="*/ 88206263 h 66"/>
                <a:gd name="T14" fmla="*/ 156249688 w 66"/>
                <a:gd name="T15" fmla="*/ 47883763 h 66"/>
                <a:gd name="T16" fmla="*/ 136088438 w 66"/>
                <a:gd name="T17" fmla="*/ 27722513 h 66"/>
                <a:gd name="T18" fmla="*/ 118448138 w 66"/>
                <a:gd name="T19" fmla="*/ 7561263 h 66"/>
                <a:gd name="T20" fmla="*/ 78125638 w 66"/>
                <a:gd name="T21" fmla="*/ 0 h 66"/>
                <a:gd name="T22" fmla="*/ 78125638 w 66"/>
                <a:gd name="T23" fmla="*/ 0 h 66"/>
                <a:gd name="T24" fmla="*/ 47883763 w 66"/>
                <a:gd name="T25" fmla="*/ 7561263 h 66"/>
                <a:gd name="T26" fmla="*/ 27722513 w 66"/>
                <a:gd name="T27" fmla="*/ 27722513 h 66"/>
                <a:gd name="T28" fmla="*/ 10080625 w 66"/>
                <a:gd name="T29" fmla="*/ 47883763 h 66"/>
                <a:gd name="T30" fmla="*/ 0 w 66"/>
                <a:gd name="T31" fmla="*/ 88206263 h 66"/>
                <a:gd name="T32" fmla="*/ 0 w 66"/>
                <a:gd name="T33" fmla="*/ 88206263 h 66"/>
                <a:gd name="T34" fmla="*/ 10080625 w 66"/>
                <a:gd name="T35" fmla="*/ 115927188 h 66"/>
                <a:gd name="T36" fmla="*/ 27722513 w 66"/>
                <a:gd name="T37" fmla="*/ 136088438 h 66"/>
                <a:gd name="T38" fmla="*/ 47883763 w 66"/>
                <a:gd name="T39" fmla="*/ 156249688 h 66"/>
                <a:gd name="T40" fmla="*/ 78125638 w 66"/>
                <a:gd name="T41" fmla="*/ 166330313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6" h="66">
                  <a:moveTo>
                    <a:pt x="31" y="66"/>
                  </a:moveTo>
                  <a:lnTo>
                    <a:pt x="31" y="66"/>
                  </a:lnTo>
                  <a:lnTo>
                    <a:pt x="47" y="62"/>
                  </a:lnTo>
                  <a:lnTo>
                    <a:pt x="54" y="54"/>
                  </a:lnTo>
                  <a:lnTo>
                    <a:pt x="62" y="46"/>
                  </a:lnTo>
                  <a:lnTo>
                    <a:pt x="66" y="35"/>
                  </a:lnTo>
                  <a:lnTo>
                    <a:pt x="62" y="19"/>
                  </a:lnTo>
                  <a:lnTo>
                    <a:pt x="54" y="11"/>
                  </a:lnTo>
                  <a:lnTo>
                    <a:pt x="47" y="3"/>
                  </a:lnTo>
                  <a:lnTo>
                    <a:pt x="31" y="0"/>
                  </a:lnTo>
                  <a:lnTo>
                    <a:pt x="19" y="3"/>
                  </a:lnTo>
                  <a:lnTo>
                    <a:pt x="11" y="11"/>
                  </a:lnTo>
                  <a:lnTo>
                    <a:pt x="4" y="19"/>
                  </a:lnTo>
                  <a:lnTo>
                    <a:pt x="0" y="35"/>
                  </a:lnTo>
                  <a:lnTo>
                    <a:pt x="4" y="46"/>
                  </a:lnTo>
                  <a:lnTo>
                    <a:pt x="11" y="54"/>
                  </a:lnTo>
                  <a:lnTo>
                    <a:pt x="19" y="62"/>
                  </a:lnTo>
                  <a:lnTo>
                    <a:pt x="31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352800" y="6341288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Doubles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341288"/>
                <a:ext cx="1447800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 rot="19639241">
                <a:off x="1182808" y="4916664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Doubles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9241">
                <a:off x="1182808" y="4916664"/>
                <a:ext cx="1447800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/>
          <p:cNvSpPr txBox="1"/>
          <p:nvPr/>
        </p:nvSpPr>
        <p:spPr>
          <a:xfrm rot="19802035">
            <a:off x="6762561" y="4885988"/>
            <a:ext cx="1447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More than Doubles!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  <p:bldP spid="1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Varying Returns to Scale</a:t>
            </a:r>
          </a:p>
        </p:txBody>
      </p:sp>
      <p:pic>
        <p:nvPicPr>
          <p:cNvPr id="8" name="Picture 4" descr="Fig06_05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049462"/>
            <a:ext cx="63563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Fig06_05_ste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049462"/>
            <a:ext cx="63563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ig06_05_step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049462"/>
            <a:ext cx="63563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Fig06_05_step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049462"/>
            <a:ext cx="63563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Fig06_05_step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049462"/>
            <a:ext cx="63563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 descr="Fig06_05_step0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049462"/>
            <a:ext cx="63563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Fig06_05_step0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049462"/>
            <a:ext cx="63563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Fig06_05_step0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2" y="2049462"/>
            <a:ext cx="6383338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 descr="Fig06_05_step0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2" y="2049462"/>
            <a:ext cx="6383338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3211" y="2049462"/>
            <a:ext cx="2417589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Increasing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returns to scale for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small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amounts of output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211" y="3649662"/>
            <a:ext cx="2417589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Constant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returns to scale for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moderate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amounts of output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211" y="5249862"/>
            <a:ext cx="2417589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Decreasing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returns to scale for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large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amounts of output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" y="990600"/>
            <a:ext cx="80010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same production function may present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all types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of returns to scale depending on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size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output!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19100" y="2557164"/>
            <a:ext cx="5219700" cy="41484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Productivity and Technical Change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950" y="990600"/>
            <a:ext cx="76581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Even if all firms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produce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efficiently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, they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may not be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equally productive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57200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06682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Management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skill/organization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Technical innovation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Union-mandated work rules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Work place discrimination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Government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regulations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Institutional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restrictions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Degree of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competition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Factors than influence productivity:</a:t>
            </a:r>
            <a:endParaRPr lang="en-US" sz="2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7400" y="398127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Create differences in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relative productivity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between firms!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3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Elbow Connector 36"/>
          <p:cNvCxnSpPr>
            <a:stCxn id="10" idx="2"/>
            <a:endCxn id="36" idx="1"/>
          </p:cNvCxnSpPr>
          <p:nvPr/>
        </p:nvCxnSpPr>
        <p:spPr>
          <a:xfrm rot="16200000" flipH="1">
            <a:off x="2800444" y="2711732"/>
            <a:ext cx="468124" cy="1096963"/>
          </a:xfrm>
          <a:prstGeom prst="bentConnector2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Main Drivers of Productivity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025" y="914400"/>
            <a:ext cx="18859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Innovations</a:t>
            </a:r>
            <a:endParaRPr lang="en-US" sz="2600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3050" y="2133600"/>
            <a:ext cx="18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Technical Progress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3050" y="2133600"/>
            <a:ext cx="2266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Organizational Change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Elbow Connector 8"/>
          <p:cNvCxnSpPr>
            <a:stCxn id="5" idx="2"/>
            <a:endCxn id="10" idx="0"/>
          </p:cNvCxnSpPr>
          <p:nvPr/>
        </p:nvCxnSpPr>
        <p:spPr>
          <a:xfrm rot="5400000">
            <a:off x="3165635" y="727234"/>
            <a:ext cx="726757" cy="2085975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11" idx="0"/>
          </p:cNvCxnSpPr>
          <p:nvPr/>
        </p:nvCxnSpPr>
        <p:spPr>
          <a:xfrm rot="16200000" flipH="1">
            <a:off x="5165884" y="812958"/>
            <a:ext cx="726757" cy="19145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00175" y="4495800"/>
            <a:ext cx="18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output per input</a:t>
            </a:r>
            <a:endParaRPr lang="en-US" sz="26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76837" y="4495800"/>
            <a:ext cx="21812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Same output with less </a:t>
            </a:r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lang="en-US" sz="26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2988" y="3048000"/>
            <a:ext cx="18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Increase Productivity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" name="Elbow Connector 40"/>
          <p:cNvCxnSpPr>
            <a:stCxn id="11" idx="2"/>
            <a:endCxn id="36" idx="3"/>
          </p:cNvCxnSpPr>
          <p:nvPr/>
        </p:nvCxnSpPr>
        <p:spPr>
          <a:xfrm rot="5400000">
            <a:off x="5743670" y="2751421"/>
            <a:ext cx="468124" cy="1017587"/>
          </a:xfrm>
          <a:prstGeom prst="bentConnector2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2"/>
            <a:endCxn id="34" idx="0"/>
          </p:cNvCxnSpPr>
          <p:nvPr/>
        </p:nvCxnSpPr>
        <p:spPr>
          <a:xfrm rot="5400000">
            <a:off x="3156933" y="3126770"/>
            <a:ext cx="555248" cy="2182813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6" idx="2"/>
            <a:endCxn id="35" idx="0"/>
          </p:cNvCxnSpPr>
          <p:nvPr/>
        </p:nvCxnSpPr>
        <p:spPr>
          <a:xfrm rot="16200000" flipH="1">
            <a:off x="5119082" y="3347432"/>
            <a:ext cx="555248" cy="17414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5730389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Neutral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same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ratio of inputs</a:t>
            </a:r>
          </a:p>
        </p:txBody>
      </p:sp>
      <p:cxnSp>
        <p:nvCxnSpPr>
          <p:cNvPr id="30" name="Elbow Connector 29"/>
          <p:cNvCxnSpPr>
            <a:stCxn id="34" idx="2"/>
            <a:endCxn id="28" idx="0"/>
          </p:cNvCxnSpPr>
          <p:nvPr/>
        </p:nvCxnSpPr>
        <p:spPr>
          <a:xfrm rot="5400000">
            <a:off x="1612539" y="4999777"/>
            <a:ext cx="342037" cy="11191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7162" y="5730389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Non-neutral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change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ratio of inputs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2732519" y="4998983"/>
            <a:ext cx="342037" cy="1120775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0" y="573038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Labor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saving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0" name="Elbow Connector 39"/>
          <p:cNvCxnSpPr>
            <a:stCxn id="35" idx="2"/>
            <a:endCxn id="39" idx="0"/>
          </p:cNvCxnSpPr>
          <p:nvPr/>
        </p:nvCxnSpPr>
        <p:spPr>
          <a:xfrm rot="5400000">
            <a:off x="5632089" y="5095027"/>
            <a:ext cx="342037" cy="9286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77000" y="5730389"/>
            <a:ext cx="160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Capital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saving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6602447" y="5067002"/>
            <a:ext cx="342037" cy="1012032"/>
          </a:xfrm>
          <a:prstGeom prst="bentConnector3">
            <a:avLst>
              <a:gd name="adj1" fmla="val 46287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4" grpId="0"/>
      <p:bldP spid="35" grpId="0"/>
      <p:bldP spid="36" grpId="0"/>
      <p:bldP spid="28" grpId="0"/>
      <p:bldP spid="33" grpId="0"/>
      <p:bldP spid="39" grpId="0"/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57200" y="3241631"/>
            <a:ext cx="8229600" cy="3311569"/>
            <a:chOff x="457200" y="2860631"/>
            <a:chExt cx="8229600" cy="33115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860631"/>
              <a:ext cx="8229600" cy="331156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62000" y="5345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Recessions</a:t>
              </a:r>
              <a:endParaRPr lang="en-US" b="1" i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9800" y="5345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Recessions</a:t>
              </a:r>
              <a:endParaRPr lang="en-US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Real World Application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8875" y="990600"/>
            <a:ext cx="428625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Labor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Productivity Measure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17109" y="1676400"/>
                <a:ext cx="1309782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𝐴𝑃𝐿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09" y="1676400"/>
                <a:ext cx="1309782" cy="6827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 rot="2685060">
            <a:off x="1245036" y="3458528"/>
            <a:ext cx="304800" cy="129540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983502">
            <a:off x="6331992" y="3990064"/>
            <a:ext cx="623956" cy="1923285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7371581">
            <a:off x="3053815" y="2832736"/>
            <a:ext cx="483319" cy="3629499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8937264">
            <a:off x="7721241" y="3865072"/>
            <a:ext cx="483319" cy="2446309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81399" y="3657600"/>
            <a:ext cx="2357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Labor productivity </a:t>
            </a:r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rises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in recessions and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falls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in expansions!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87197" y="2743200"/>
            <a:ext cx="53696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Output </a:t>
            </a:r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per hour </a:t>
            </a:r>
            <a:r>
              <a:rPr lang="en-US" sz="2600" b="1" i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labor in the USA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9050940">
            <a:off x="5711967" y="4200332"/>
            <a:ext cx="6584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Why?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/>
      <p:bldP spid="27" grpId="0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Real World Application (cont.)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907" y="990600"/>
            <a:ext cx="297418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data shows that: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28800" y="1771471"/>
                <a:ext cx="2319994" cy="1200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Recessions: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𝑳</m:t>
                      </m:r>
                      <m:r>
                        <a:rPr lang="en-US" sz="2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  <m:r>
                        <a:rPr lang="en-US" sz="2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&amp;    </m:t>
                      </m:r>
                      <m:r>
                        <a:rPr lang="en-US" sz="2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𝑨𝑷𝑳</m:t>
                      </m:r>
                      <m:r>
                        <a:rPr lang="en-US" sz="2600" b="1" i="1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771471"/>
                <a:ext cx="2319994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21955" y="5107705"/>
                <a:ext cx="1500090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𝑑𝐴𝑃𝐿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&lt;0</m:t>
                      </m:r>
                    </m:oMath>
                  </m:oMathPara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955" y="5107705"/>
                <a:ext cx="1500090" cy="7596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941908" y="3537142"/>
            <a:ext cx="5260181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How can we </a:t>
            </a:r>
            <a:r>
              <a:rPr lang="en-US" dirty="0" smtClean="0"/>
              <a:t>explain this fact using the tools we learned?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9050940">
            <a:off x="3013846" y="4937336"/>
            <a:ext cx="11596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Hypothesis: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99091" y="1771471"/>
                <a:ext cx="2319994" cy="1200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Expansions: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𝑳</m:t>
                      </m:r>
                      <m:r>
                        <a:rPr lang="en-US" sz="2600" b="1" i="1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sz="2600" b="1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r>
                        <a:rPr lang="en-US" sz="2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&amp;    </m:t>
                      </m:r>
                      <m:r>
                        <a:rPr lang="en-US" sz="2600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𝑨𝑷𝑳</m:t>
                      </m:r>
                      <m:r>
                        <a:rPr lang="en-US" sz="2600" b="1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91" y="1771471"/>
                <a:ext cx="2319994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0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Real World Application (cont.)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" y="990600"/>
            <a:ext cx="8001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Cobb-Douglas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production function: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7600" y="1726373"/>
                <a:ext cx="1678023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726373"/>
                <a:ext cx="1678023" cy="4072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941908" y="2362200"/>
            <a:ext cx="526018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Average Product of Labor: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3345" y="3048000"/>
                <a:ext cx="4427687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𝐴𝑃𝐿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45" y="3048000"/>
                <a:ext cx="4427687" cy="8086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53345" y="4267200"/>
                <a:ext cx="5837304" cy="811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𝑑𝐴𝑃𝐿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=(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−1)</m:t>
                      </m:r>
                      <m:r>
                        <a:rPr lang="en-US" sz="2600" i="1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45" y="4267200"/>
                <a:ext cx="5837304" cy="8111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105400" y="4507730"/>
            <a:ext cx="2385249" cy="44527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3276600"/>
            <a:ext cx="1509239" cy="44527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72199" y="4953000"/>
            <a:ext cx="1318449" cy="934998"/>
            <a:chOff x="6172199" y="4953000"/>
            <a:chExt cx="1318449" cy="934998"/>
          </a:xfrm>
        </p:grpSpPr>
        <p:sp>
          <p:nvSpPr>
            <p:cNvPr id="24" name="Right Brace 23"/>
            <p:cNvSpPr/>
            <p:nvPr/>
          </p:nvSpPr>
          <p:spPr>
            <a:xfrm rot="5400000">
              <a:off x="6664510" y="4460689"/>
              <a:ext cx="333827" cy="131844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8400" y="5334000"/>
              <a:ext cx="115963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smtClean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Always positive!</a:t>
              </a:r>
              <a:endParaRPr lang="en-US" b="1" i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53345" y="5715000"/>
                <a:ext cx="3199658" cy="5840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r>
                      <a:rPr lang="en-US" sz="2600" b="1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𝟏</m:t>
                    </m:r>
                  </m:oMath>
                </a14:m>
                <a:r>
                  <a:rPr lang="en-US" sz="2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then</a:t>
                </a:r>
                <a:r>
                  <a:rPr lang="en-US" sz="2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sz="26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𝒅𝑨𝑷𝑳</m:t>
                        </m:r>
                      </m:num>
                      <m:den>
                        <m:r>
                          <a:rPr lang="en-US" sz="26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𝒅𝑳</m:t>
                        </m:r>
                      </m:den>
                    </m:f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r>
                      <a:rPr lang="en-US" sz="2600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𝟎</m:t>
                    </m:r>
                  </m:oMath>
                </a14:m>
                <a:endParaRPr lang="en-US" sz="26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45" y="5715000"/>
                <a:ext cx="3199658" cy="584006"/>
              </a:xfrm>
              <a:prstGeom prst="rect">
                <a:avLst/>
              </a:prstGeom>
              <a:blipFill rotWithShape="0">
                <a:blip r:embed="rId6"/>
                <a:stretch>
                  <a:fillRect l="-6286" t="-2105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/>
          <p:cNvCxnSpPr>
            <a:stCxn id="12" idx="1"/>
            <a:endCxn id="17" idx="1"/>
          </p:cNvCxnSpPr>
          <p:nvPr/>
        </p:nvCxnSpPr>
        <p:spPr>
          <a:xfrm rot="10800000" flipV="1">
            <a:off x="1653345" y="3452310"/>
            <a:ext cx="12700" cy="1220482"/>
          </a:xfrm>
          <a:prstGeom prst="curvedConnector3">
            <a:avLst>
              <a:gd name="adj1" fmla="val 4326315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1"/>
            <a:endCxn id="28" idx="1"/>
          </p:cNvCxnSpPr>
          <p:nvPr/>
        </p:nvCxnSpPr>
        <p:spPr>
          <a:xfrm rot="10800000" flipV="1">
            <a:off x="1653345" y="4672791"/>
            <a:ext cx="12700" cy="1334211"/>
          </a:xfrm>
          <a:prstGeom prst="curvedConnector3">
            <a:avLst>
              <a:gd name="adj1" fmla="val 4578945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50579" y="1412428"/>
                <a:ext cx="3121921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output </a:t>
                </a:r>
                <a:r>
                  <a:rPr lang="en-US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elasticities of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labor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r>
                  <a:rPr lang="en-US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output elasticities of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capital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79" y="1412428"/>
                <a:ext cx="3121921" cy="873572"/>
              </a:xfrm>
              <a:prstGeom prst="rect">
                <a:avLst/>
              </a:prstGeom>
              <a:blipFill rotWithShape="0">
                <a:blip r:embed="rId7"/>
                <a:stretch>
                  <a:fillRect b="-10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25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3" grpId="0" animBg="1"/>
      <p:bldP spid="21" grpId="0" animBg="1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Real World Application (cont.)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5300"/>
            <a:ext cx="6350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0600" y="1106269"/>
            <a:ext cx="6350000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Estimates of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Cobb-Douglas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 production functions and returns to scale in various industries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3801" y="1781066"/>
            <a:ext cx="914400" cy="439113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20530789">
                <a:off x="7380660" y="2217781"/>
                <a:ext cx="16764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estimates provide evidence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𝟏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30789">
                <a:off x="7380660" y="2217781"/>
                <a:ext cx="1676400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645" t="-5607" r="-4605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What could be done?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914400" y="1362278"/>
            <a:ext cx="2429303" cy="4572000"/>
            <a:chOff x="1143001" y="1455003"/>
            <a:chExt cx="2712720" cy="51054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1455003"/>
              <a:ext cx="731520" cy="73152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2515984"/>
              <a:ext cx="731520" cy="73152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3576965"/>
              <a:ext cx="731520" cy="73152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4637946"/>
              <a:ext cx="731520" cy="73152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5798403"/>
              <a:ext cx="731520" cy="73152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5828883"/>
              <a:ext cx="731520" cy="73152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4716364"/>
              <a:ext cx="731520" cy="73152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3603844"/>
              <a:ext cx="731520" cy="73152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2491324"/>
              <a:ext cx="731520" cy="73152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1455003"/>
              <a:ext cx="731520" cy="731520"/>
            </a:xfrm>
            <a:prstGeom prst="rect">
              <a:avLst/>
            </a:prstGeom>
          </p:spPr>
        </p:pic>
        <p:cxnSp>
          <p:nvCxnSpPr>
            <p:cNvPr id="44" name="Curved Connector 43"/>
            <p:cNvCxnSpPr>
              <a:stCxn id="26" idx="1"/>
              <a:endCxn id="34" idx="1"/>
            </p:cNvCxnSpPr>
            <p:nvPr/>
          </p:nvCxnSpPr>
          <p:spPr>
            <a:xfrm rot="10800000" flipV="1">
              <a:off x="1143001" y="1820762"/>
              <a:ext cx="12700" cy="1060981"/>
            </a:xfrm>
            <a:prstGeom prst="curvedConnector3">
              <a:avLst>
                <a:gd name="adj1" fmla="val 44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34" idx="1"/>
              <a:endCxn id="36" idx="1"/>
            </p:cNvCxnSpPr>
            <p:nvPr/>
          </p:nvCxnSpPr>
          <p:spPr>
            <a:xfrm rot="10800000" flipV="1">
              <a:off x="1143001" y="2881743"/>
              <a:ext cx="12700" cy="1060981"/>
            </a:xfrm>
            <a:prstGeom prst="curvedConnector3">
              <a:avLst>
                <a:gd name="adj1" fmla="val 41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36" idx="1"/>
              <a:endCxn id="37" idx="1"/>
            </p:cNvCxnSpPr>
            <p:nvPr/>
          </p:nvCxnSpPr>
          <p:spPr>
            <a:xfrm rot="10800000" flipV="1">
              <a:off x="1143001" y="3942724"/>
              <a:ext cx="12700" cy="1060981"/>
            </a:xfrm>
            <a:prstGeom prst="curvedConnector3">
              <a:avLst>
                <a:gd name="adj1" fmla="val 39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stCxn id="37" idx="1"/>
              <a:endCxn id="54" idx="1"/>
            </p:cNvCxnSpPr>
            <p:nvPr/>
          </p:nvCxnSpPr>
          <p:spPr>
            <a:xfrm rot="10800000" flipV="1">
              <a:off x="1143001" y="5003705"/>
              <a:ext cx="12700" cy="1160457"/>
            </a:xfrm>
            <a:prstGeom prst="curvedConnector3">
              <a:avLst>
                <a:gd name="adj1" fmla="val 40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4" idx="3"/>
            </p:cNvCxnSpPr>
            <p:nvPr/>
          </p:nvCxnSpPr>
          <p:spPr>
            <a:xfrm>
              <a:off x="1874521" y="6164163"/>
              <a:ext cx="1249680" cy="30480"/>
            </a:xfrm>
            <a:prstGeom prst="straightConnector1">
              <a:avLst/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0800000">
              <a:off x="3124201" y="5082125"/>
              <a:ext cx="12700" cy="1112519"/>
            </a:xfrm>
            <a:prstGeom prst="curvedConnector3">
              <a:avLst>
                <a:gd name="adj1" fmla="val 46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rot="10800000">
              <a:off x="3124201" y="3969604"/>
              <a:ext cx="12700" cy="1112520"/>
            </a:xfrm>
            <a:prstGeom prst="curvedConnector3">
              <a:avLst>
                <a:gd name="adj1" fmla="val 43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/>
            <p:nvPr/>
          </p:nvCxnSpPr>
          <p:spPr>
            <a:xfrm rot="10800000">
              <a:off x="3124201" y="2857084"/>
              <a:ext cx="12700" cy="1112520"/>
            </a:xfrm>
            <a:prstGeom prst="curvedConnector3">
              <a:avLst>
                <a:gd name="adj1" fmla="val 46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0800000">
              <a:off x="3124201" y="1820764"/>
              <a:ext cx="12700" cy="1036321"/>
            </a:xfrm>
            <a:prstGeom prst="curvedConnector3">
              <a:avLst>
                <a:gd name="adj1" fmla="val 4700000"/>
              </a:avLst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26" idx="3"/>
            </p:cNvCxnSpPr>
            <p:nvPr/>
          </p:nvCxnSpPr>
          <p:spPr>
            <a:xfrm flipH="1">
              <a:off x="1874521" y="1820763"/>
              <a:ext cx="1249680" cy="0"/>
            </a:xfrm>
            <a:prstGeom prst="straightConnector1">
              <a:avLst/>
            </a:prstGeom>
            <a:ln w="6350">
              <a:solidFill>
                <a:schemeClr val="bg2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81000" y="1600200"/>
            <a:ext cx="2971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rgbClr val="C00000"/>
                </a:solidFill>
              </a:rPr>
              <a:t>✘</a:t>
            </a:r>
            <a:endParaRPr lang="en-US" sz="239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95800" y="1095644"/>
            <a:ext cx="434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Purchase vehicles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Purchase equipment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Hire permanent employees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Contracting with customers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Set rules and schedules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81400" y="3048000"/>
            <a:ext cx="990600" cy="828187"/>
          </a:xfrm>
          <a:prstGeom prst="rightArrow">
            <a:avLst/>
          </a:prstGeom>
          <a:noFill/>
          <a:ln w="635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495800" y="5181600"/>
            <a:ext cx="4343399" cy="1219200"/>
            <a:chOff x="4495800" y="5181600"/>
            <a:chExt cx="4343399" cy="1219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6362700" y="3314700"/>
              <a:ext cx="609600" cy="4343399"/>
            </a:xfrm>
            <a:prstGeom prst="rightBrace">
              <a:avLst/>
            </a:prstGeom>
            <a:ln w="635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53000" y="5908357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i="1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Organize production!</a:t>
              </a:r>
              <a:endPara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Returning to the Motivational Question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1250" y="1295400"/>
            <a:ext cx="4381500" cy="49751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What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is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purpose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384891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trike="sngStrike" dirty="0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Make money?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3581399"/>
            <a:ext cx="449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trike="sngStrike" dirty="0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Produce goods and services?</a:t>
            </a:r>
            <a:endParaRPr lang="en-US" sz="2600" strike="sngStrike" dirty="0">
              <a:solidFill>
                <a:schemeClr val="bg1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00" name="Elbow Connector 4099"/>
          <p:cNvCxnSpPr>
            <a:stCxn id="6" idx="3"/>
            <a:endCxn id="9" idx="1"/>
          </p:cNvCxnSpPr>
          <p:nvPr/>
        </p:nvCxnSpPr>
        <p:spPr>
          <a:xfrm>
            <a:off x="2895600" y="1778000"/>
            <a:ext cx="457200" cy="853113"/>
          </a:xfrm>
          <a:prstGeom prst="bentConnector5">
            <a:avLst>
              <a:gd name="adj1" fmla="val 0"/>
              <a:gd name="adj2" fmla="val 36443"/>
              <a:gd name="adj3" fmla="val 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" idx="3"/>
            <a:endCxn id="10" idx="1"/>
          </p:cNvCxnSpPr>
          <p:nvPr/>
        </p:nvCxnSpPr>
        <p:spPr>
          <a:xfrm>
            <a:off x="2895600" y="1778000"/>
            <a:ext cx="457200" cy="2049621"/>
          </a:xfrm>
          <a:prstGeom prst="bentConnector5">
            <a:avLst>
              <a:gd name="adj1" fmla="val 0"/>
              <a:gd name="adj2" fmla="val 44357"/>
              <a:gd name="adj3" fmla="val 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4724400"/>
            <a:ext cx="4800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Organize the production process!</a:t>
            </a:r>
          </a:p>
          <a:p>
            <a:pPr marL="342900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. Reduce transaction costs</a:t>
            </a:r>
          </a:p>
          <a:p>
            <a:pPr marL="342900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. Reduce risks</a:t>
            </a:r>
          </a:p>
          <a:p>
            <a:pPr marL="342900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. Increase efficiency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Elbow Connector 11"/>
          <p:cNvCxnSpPr>
            <a:stCxn id="6" idx="3"/>
            <a:endCxn id="11" idx="1"/>
          </p:cNvCxnSpPr>
          <p:nvPr/>
        </p:nvCxnSpPr>
        <p:spPr>
          <a:xfrm>
            <a:off x="2895600" y="1778000"/>
            <a:ext cx="457200" cy="3792786"/>
          </a:xfrm>
          <a:prstGeom prst="bentConnector5">
            <a:avLst>
              <a:gd name="adj1" fmla="val 0"/>
              <a:gd name="adj2" fmla="val 39709"/>
              <a:gd name="adj3" fmla="val 0"/>
            </a:avLst>
          </a:prstGeom>
          <a:ln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7244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4800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charset="0"/>
                <a:ea typeface="Times New Roman" charset="0"/>
                <a:cs typeface="Times New Roman" charset="0"/>
              </a:rPr>
              <a:t>Remember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 Firms are also called </a:t>
            </a:r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Organizations</a:t>
            </a:r>
            <a:endParaRPr lang="en-US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0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9000" y="1905000"/>
            <a:ext cx="22860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Definition of a Firm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990600"/>
            <a:ext cx="8305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is an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organization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that converts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inputs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into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outputs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4572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14600"/>
            <a:ext cx="1828800" cy="1828800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990600" y="3048000"/>
            <a:ext cx="2133600" cy="828187"/>
          </a:xfrm>
          <a:prstGeom prst="rightArrow">
            <a:avLst/>
          </a:prstGeom>
          <a:noFill/>
          <a:ln w="635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Inputs</a:t>
            </a:r>
            <a:endParaRPr lang="en-US" sz="2600" i="1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943600" y="3048000"/>
            <a:ext cx="2133600" cy="828187"/>
          </a:xfrm>
          <a:prstGeom prst="rightArrow">
            <a:avLst/>
          </a:prstGeom>
          <a:noFill/>
          <a:ln w="635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Outputs</a:t>
            </a:r>
            <a:endParaRPr lang="en-US" sz="26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9000" y="1981200"/>
            <a:ext cx="2286000" cy="49751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The Firm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114800"/>
            <a:ext cx="2209800" cy="182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Labor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Capital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Materials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3600" y="4114800"/>
            <a:ext cx="2209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Goods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Services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4493062"/>
            <a:ext cx="914400" cy="9144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149600" y="5299826"/>
            <a:ext cx="281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marL="285750" marR="0" lvl="0" indent="-28575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Process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29000" y="990600"/>
            <a:ext cx="2286000" cy="2590800"/>
            <a:chOff x="3429000" y="838200"/>
            <a:chExt cx="2286000" cy="2590800"/>
          </a:xfrm>
        </p:grpSpPr>
        <p:sp>
          <p:nvSpPr>
            <p:cNvPr id="5" name="Rectangle 4"/>
            <p:cNvSpPr/>
            <p:nvPr/>
          </p:nvSpPr>
          <p:spPr>
            <a:xfrm>
              <a:off x="3429000" y="838200"/>
              <a:ext cx="2286000" cy="259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1371600"/>
              <a:ext cx="1828800" cy="18288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29000" y="838200"/>
              <a:ext cx="2286000" cy="49751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Steel Plant</a:t>
              </a:r>
              <a:endParaRPr lang="en-US" sz="26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29000" y="3886200"/>
            <a:ext cx="2286000" cy="2590800"/>
            <a:chOff x="3429000" y="3505200"/>
            <a:chExt cx="2286000" cy="2590800"/>
          </a:xfrm>
        </p:grpSpPr>
        <p:sp>
          <p:nvSpPr>
            <p:cNvPr id="7" name="Rectangle 6"/>
            <p:cNvSpPr/>
            <p:nvPr/>
          </p:nvSpPr>
          <p:spPr>
            <a:xfrm>
              <a:off x="3429000" y="3505200"/>
              <a:ext cx="2286000" cy="259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4038600"/>
              <a:ext cx="1828800" cy="18288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29000" y="3541088"/>
              <a:ext cx="2286000" cy="49751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Restaurant</a:t>
              </a:r>
              <a:endParaRPr lang="en-US" sz="26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990600" y="990600"/>
            <a:ext cx="2133600" cy="828187"/>
          </a:xfrm>
          <a:prstGeom prst="rightArrow">
            <a:avLst/>
          </a:prstGeom>
          <a:noFill/>
          <a:ln w="635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Inputs</a:t>
            </a:r>
            <a:endParaRPr lang="en-US" sz="2600" i="1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1760452"/>
            <a:ext cx="2209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Workers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Machinery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Iron ore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90600" y="3922088"/>
            <a:ext cx="2133600" cy="828187"/>
          </a:xfrm>
          <a:prstGeom prst="rightArrow">
            <a:avLst/>
          </a:prstGeom>
          <a:noFill/>
          <a:ln w="635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Inputs</a:t>
            </a:r>
            <a:endParaRPr lang="en-US" sz="2600" i="1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4691940"/>
            <a:ext cx="2209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Cooker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Stove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Raw food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943600" y="990600"/>
            <a:ext cx="2133600" cy="828187"/>
          </a:xfrm>
          <a:prstGeom prst="rightArrow">
            <a:avLst/>
          </a:prstGeom>
          <a:noFill/>
          <a:ln w="635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Outputs</a:t>
            </a:r>
            <a:endParaRPr lang="en-US" sz="26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1760452"/>
            <a:ext cx="2514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Steel structures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Steel pieces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943600" y="3898900"/>
            <a:ext cx="2133600" cy="828187"/>
          </a:xfrm>
          <a:prstGeom prst="rightArrow">
            <a:avLst/>
          </a:prstGeom>
          <a:noFill/>
          <a:ln w="635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Outputs</a:t>
            </a:r>
            <a:endParaRPr lang="en-US" sz="26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4668752"/>
            <a:ext cx="2514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Lunch service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Dinner service</a:t>
            </a:r>
          </a:p>
        </p:txBody>
      </p:sp>
      <p:sp>
        <p:nvSpPr>
          <p:cNvPr id="20" name="TextBox 19"/>
          <p:cNvSpPr txBox="1"/>
          <p:nvPr/>
        </p:nvSpPr>
        <p:spPr>
          <a:xfrm rot="18118399">
            <a:off x="-180598" y="3836744"/>
            <a:ext cx="128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Services</a:t>
            </a:r>
          </a:p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8118399">
            <a:off x="-180598" y="926493"/>
            <a:ext cx="128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Goods</a:t>
            </a:r>
          </a:p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5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/>
      <p:bldP spid="13" grpId="0" animBg="1"/>
      <p:bldP spid="14" grpId="0" build="p"/>
      <p:bldP spid="15" grpId="0" animBg="1"/>
      <p:bldP spid="16" grpId="0" build="p"/>
      <p:bldP spid="17" grpId="0" animBg="1"/>
      <p:bldP spid="18" grpId="0" uiExpand="1" build="p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57200" y="1622286"/>
            <a:ext cx="8229600" cy="1459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Types of Firms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67512287"/>
              </p:ext>
            </p:extLst>
          </p:nvPr>
        </p:nvGraphicFramePr>
        <p:xfrm>
          <a:off x="3657600" y="1143000"/>
          <a:ext cx="4495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1752600"/>
            <a:ext cx="3048000" cy="116955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Private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for-profit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Google, Apple, Walmart, Starbucks, etc.)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3452624"/>
            <a:ext cx="3048000" cy="116955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Private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nonprofit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Greenpeace, Red Cross, Salvation Army, etc.)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5105400"/>
            <a:ext cx="3048000" cy="1077218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Public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court system, armed forces, public schools, etc.)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1500" y="838200"/>
            <a:ext cx="3048000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Share of U.S. Gross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Domestic Product (GDP)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81500" y="6107668"/>
            <a:ext cx="36957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Source: 2012 U.S </a:t>
            </a:r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Statistical Abstract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8600" y="26024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focus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this course from now on!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Graphic spid="2" grpId="0">
        <p:bldAsOne/>
      </p:bldGraphic>
      <p:bldP spid="18" grpId="0"/>
      <p:bldP spid="19" grpId="0"/>
      <p:bldP spid="25" grpId="1"/>
    </p:bld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16862</TotalTime>
  <Words>3666</Words>
  <Application>Microsoft Macintosh PowerPoint</Application>
  <PresentationFormat>On-screen Show (4:3)</PresentationFormat>
  <Paragraphs>640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 Italic</vt:lpstr>
      <vt:lpstr>Calibri</vt:lpstr>
      <vt:lpstr>Cambria Math</vt:lpstr>
      <vt:lpstr>Times New Roman</vt:lpstr>
      <vt:lpstr>Verdana</vt:lpstr>
      <vt:lpstr>Wingdings</vt:lpstr>
      <vt:lpstr>ヒラギノ角ゴ Pro W3</vt:lpstr>
      <vt:lpstr>Arial</vt:lpstr>
      <vt:lpstr>Template_Perloff</vt:lpstr>
      <vt:lpstr>PowerPoint Presentation</vt:lpstr>
      <vt:lpstr>Motivation</vt:lpstr>
      <vt:lpstr>Suppose you want to make money by doing landscaping services…</vt:lpstr>
      <vt:lpstr>What are the characteristics of this workflow?</vt:lpstr>
      <vt:lpstr>What could be done?</vt:lpstr>
      <vt:lpstr>Returning to the Motivational Question</vt:lpstr>
      <vt:lpstr>Definition of a Firm</vt:lpstr>
      <vt:lpstr>Examples</vt:lpstr>
      <vt:lpstr>Types of Firms</vt:lpstr>
      <vt:lpstr>Ownership of For-Profit Firms</vt:lpstr>
      <vt:lpstr>More on Limited Liability</vt:lpstr>
      <vt:lpstr>Does limiting liability really allow corporations to grow larger?</vt:lpstr>
      <vt:lpstr>Management of Firms</vt:lpstr>
      <vt:lpstr>What owners want?</vt:lpstr>
      <vt:lpstr>What must be done to maximize profits?</vt:lpstr>
      <vt:lpstr>How do we represent efficient production?</vt:lpstr>
      <vt:lpstr>Time and Variability of Inputs</vt:lpstr>
      <vt:lpstr>What is the time span of a short and long run?</vt:lpstr>
      <vt:lpstr>Short-Run Production</vt:lpstr>
      <vt:lpstr>Example</vt:lpstr>
      <vt:lpstr>Graphical Analysis</vt:lpstr>
      <vt:lpstr>Law of Diminishing Marginal Returns</vt:lpstr>
      <vt:lpstr>Graphical Analysis</vt:lpstr>
      <vt:lpstr>Long-Run Production</vt:lpstr>
      <vt:lpstr>Isoquants</vt:lpstr>
      <vt:lpstr>Properties of Isoquants (1)</vt:lpstr>
      <vt:lpstr>Properties of Isoquants (2)</vt:lpstr>
      <vt:lpstr>Properties of Isoquants (3)</vt:lpstr>
      <vt:lpstr>Shape of Isoquants</vt:lpstr>
      <vt:lpstr>Marginal Rate of Technical Substitution</vt:lpstr>
      <vt:lpstr>Example</vt:lpstr>
      <vt:lpstr>Diminishing MRTS</vt:lpstr>
      <vt:lpstr>Elasticity of Substitution</vt:lpstr>
      <vt:lpstr>Example</vt:lpstr>
      <vt:lpstr>Example (cont.)</vt:lpstr>
      <vt:lpstr>Returns to Scale</vt:lpstr>
      <vt:lpstr>Example</vt:lpstr>
      <vt:lpstr>Application</vt:lpstr>
      <vt:lpstr>Application (cont.)</vt:lpstr>
      <vt:lpstr>Application (cont.)</vt:lpstr>
      <vt:lpstr>Application (cont.)</vt:lpstr>
      <vt:lpstr>Varying Returns to Scale</vt:lpstr>
      <vt:lpstr>Productivity and Technical Change</vt:lpstr>
      <vt:lpstr>Main Drivers of Productivity</vt:lpstr>
      <vt:lpstr>Real World Application</vt:lpstr>
      <vt:lpstr>Real World Application (cont.)</vt:lpstr>
      <vt:lpstr>Real World Application (cont.)</vt:lpstr>
      <vt:lpstr>Real World Application (cont.)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971</cp:revision>
  <cp:lastPrinted>2016-01-28T01:47:07Z</cp:lastPrinted>
  <dcterms:created xsi:type="dcterms:W3CDTF">2013-06-06T11:47:38Z</dcterms:created>
  <dcterms:modified xsi:type="dcterms:W3CDTF">2019-01-22T22:08:27Z</dcterms:modified>
  <cp:category/>
</cp:coreProperties>
</file>