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46"/>
  </p:notesMasterIdLst>
  <p:sldIdLst>
    <p:sldId id="256" r:id="rId2"/>
    <p:sldId id="302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57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0"/>
    <p:restoredTop sz="86401"/>
  </p:normalViewPr>
  <p:slideViewPr>
    <p:cSldViewPr>
      <p:cViewPr varScale="1">
        <p:scale>
          <a:sx n="122" d="100"/>
          <a:sy n="122" d="100"/>
        </p:scale>
        <p:origin x="78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1/28/19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736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2781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494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9911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9725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6425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177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8371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773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223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9299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6114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072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214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28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247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90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71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1231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6979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645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036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8716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299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405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670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236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1188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7509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408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89550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3320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095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2788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7930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1749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5765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675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743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87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928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642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1.png"/><Relationship Id="rId4" Type="http://schemas.openxmlformats.org/officeDocument/2006/relationships/image" Target="../media/image5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../media/image5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Relationship Id="rId15" Type="http://schemas.openxmlformats.org/officeDocument/2006/relationships/image" Target="../media/image150.png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20" Type="http://schemas.openxmlformats.org/officeDocument/2006/relationships/image" Target="../media/image209.png"/><Relationship Id="rId21" Type="http://schemas.openxmlformats.org/officeDocument/2006/relationships/image" Target="../media/image210.png"/><Relationship Id="rId22" Type="http://schemas.openxmlformats.org/officeDocument/2006/relationships/image" Target="../media/image211.png"/><Relationship Id="rId23" Type="http://schemas.openxmlformats.org/officeDocument/2006/relationships/image" Target="../media/image212.png"/><Relationship Id="rId24" Type="http://schemas.openxmlformats.org/officeDocument/2006/relationships/image" Target="../media/image213.png"/><Relationship Id="rId10" Type="http://schemas.openxmlformats.org/officeDocument/2006/relationships/image" Target="../media/image199.png"/><Relationship Id="rId11" Type="http://schemas.openxmlformats.org/officeDocument/2006/relationships/image" Target="../media/image200.png"/><Relationship Id="rId12" Type="http://schemas.openxmlformats.org/officeDocument/2006/relationships/image" Target="../media/image201.png"/><Relationship Id="rId13" Type="http://schemas.openxmlformats.org/officeDocument/2006/relationships/image" Target="../media/image202.png"/><Relationship Id="rId14" Type="http://schemas.openxmlformats.org/officeDocument/2006/relationships/image" Target="../media/image203.png"/><Relationship Id="rId15" Type="http://schemas.openxmlformats.org/officeDocument/2006/relationships/image" Target="../media/image204.png"/><Relationship Id="rId16" Type="http://schemas.openxmlformats.org/officeDocument/2006/relationships/image" Target="../media/image205.png"/><Relationship Id="rId17" Type="http://schemas.openxmlformats.org/officeDocument/2006/relationships/image" Target="../media/image206.png"/><Relationship Id="rId18" Type="http://schemas.openxmlformats.org/officeDocument/2006/relationships/image" Target="../media/image207.png"/><Relationship Id="rId19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Relationship Id="rId7" Type="http://schemas.openxmlformats.org/officeDocument/2006/relationships/image" Target="../media/image217.png"/><Relationship Id="rId8" Type="http://schemas.openxmlformats.org/officeDocument/2006/relationships/image" Target="../media/image218.png"/><Relationship Id="rId9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7.png"/><Relationship Id="rId12" Type="http://schemas.openxmlformats.org/officeDocument/2006/relationships/image" Target="../media/image228.png"/><Relationship Id="rId13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2.png"/><Relationship Id="rId12" Type="http://schemas.openxmlformats.org/officeDocument/2006/relationships/image" Target="../media/image253.png"/><Relationship Id="rId13" Type="http://schemas.openxmlformats.org/officeDocument/2006/relationships/image" Target="../media/image254.png"/><Relationship Id="rId14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5.png"/><Relationship Id="rId4" Type="http://schemas.openxmlformats.org/officeDocument/2006/relationships/image" Target="../media/image5.png"/><Relationship Id="rId5" Type="http://schemas.openxmlformats.org/officeDocument/2006/relationships/image" Target="../media/image246.png"/><Relationship Id="rId6" Type="http://schemas.openxmlformats.org/officeDocument/2006/relationships/image" Target="../media/image247.png"/><Relationship Id="rId7" Type="http://schemas.openxmlformats.org/officeDocument/2006/relationships/image" Target="../media/image248.png"/><Relationship Id="rId8" Type="http://schemas.openxmlformats.org/officeDocument/2006/relationships/image" Target="../media/image249.png"/><Relationship Id="rId9" Type="http://schemas.openxmlformats.org/officeDocument/2006/relationships/image" Target="../media/image250.png"/><Relationship Id="rId10" Type="http://schemas.openxmlformats.org/officeDocument/2006/relationships/image" Target="../media/image2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gif"/><Relationship Id="rId4" Type="http://schemas.openxmlformats.org/officeDocument/2006/relationships/image" Target="../media/image5.png"/><Relationship Id="rId5" Type="http://schemas.openxmlformats.org/officeDocument/2006/relationships/image" Target="../media/image257.png"/><Relationship Id="rId6" Type="http://schemas.openxmlformats.org/officeDocument/2006/relationships/image" Target="../media/image258.png"/><Relationship Id="rId7" Type="http://schemas.openxmlformats.org/officeDocument/2006/relationships/image" Target="../media/image259.png"/><Relationship Id="rId8" Type="http://schemas.openxmlformats.org/officeDocument/2006/relationships/image" Target="../media/image260.png"/><Relationship Id="rId9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png"/><Relationship Id="rId20" Type="http://schemas.openxmlformats.org/officeDocument/2006/relationships/image" Target="../media/image279.png"/><Relationship Id="rId21" Type="http://schemas.openxmlformats.org/officeDocument/2006/relationships/image" Target="../media/image277.png"/><Relationship Id="rId10" Type="http://schemas.openxmlformats.org/officeDocument/2006/relationships/image" Target="../media/image266.png"/><Relationship Id="rId11" Type="http://schemas.openxmlformats.org/officeDocument/2006/relationships/image" Target="../media/image269.png"/><Relationship Id="rId12" Type="http://schemas.openxmlformats.org/officeDocument/2006/relationships/image" Target="../media/image271.png"/><Relationship Id="rId13" Type="http://schemas.openxmlformats.org/officeDocument/2006/relationships/image" Target="../media/image272.png"/><Relationship Id="rId14" Type="http://schemas.openxmlformats.org/officeDocument/2006/relationships/image" Target="../media/image270.png"/><Relationship Id="rId15" Type="http://schemas.openxmlformats.org/officeDocument/2006/relationships/image" Target="../media/image274.png"/><Relationship Id="rId16" Type="http://schemas.openxmlformats.org/officeDocument/2006/relationships/image" Target="../media/image275.png"/><Relationship Id="rId17" Type="http://schemas.openxmlformats.org/officeDocument/2006/relationships/image" Target="../media/image276.png"/><Relationship Id="rId18" Type="http://schemas.openxmlformats.org/officeDocument/2006/relationships/image" Target="../media/image273.png"/><Relationship Id="rId19" Type="http://schemas.openxmlformats.org/officeDocument/2006/relationships/image" Target="../media/image2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2.png"/><Relationship Id="rId4" Type="http://schemas.openxmlformats.org/officeDocument/2006/relationships/image" Target="../media/image263.png"/><Relationship Id="rId5" Type="http://schemas.openxmlformats.org/officeDocument/2006/relationships/image" Target="../media/image256.png"/><Relationship Id="rId6" Type="http://schemas.openxmlformats.org/officeDocument/2006/relationships/image" Target="../media/image264.png"/><Relationship Id="rId7" Type="http://schemas.openxmlformats.org/officeDocument/2006/relationships/image" Target="../media/image265.png"/><Relationship Id="rId8" Type="http://schemas.openxmlformats.org/officeDocument/2006/relationships/image" Target="../media/image2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82.png"/><Relationship Id="rId5" Type="http://schemas.openxmlformats.org/officeDocument/2006/relationships/image" Target="../media/image283.png"/><Relationship Id="rId6" Type="http://schemas.openxmlformats.org/officeDocument/2006/relationships/image" Target="../media/image2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2.png"/><Relationship Id="rId12" Type="http://schemas.openxmlformats.org/officeDocument/2006/relationships/image" Target="../media/image293.png"/><Relationship Id="rId13" Type="http://schemas.openxmlformats.org/officeDocument/2006/relationships/image" Target="../media/image294.png"/><Relationship Id="rId14" Type="http://schemas.openxmlformats.org/officeDocument/2006/relationships/image" Target="../media/image295.png"/><Relationship Id="rId15" Type="http://schemas.openxmlformats.org/officeDocument/2006/relationships/image" Target="../media/image29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5.png"/><Relationship Id="rId4" Type="http://schemas.openxmlformats.org/officeDocument/2006/relationships/image" Target="../media/image5.png"/><Relationship Id="rId5" Type="http://schemas.openxmlformats.org/officeDocument/2006/relationships/image" Target="../media/image286.png"/><Relationship Id="rId6" Type="http://schemas.openxmlformats.org/officeDocument/2006/relationships/image" Target="../media/image287.png"/><Relationship Id="rId7" Type="http://schemas.openxmlformats.org/officeDocument/2006/relationships/image" Target="../media/image288.png"/><Relationship Id="rId8" Type="http://schemas.openxmlformats.org/officeDocument/2006/relationships/image" Target="../media/image289.png"/><Relationship Id="rId9" Type="http://schemas.openxmlformats.org/officeDocument/2006/relationships/image" Target="../media/image290.png"/><Relationship Id="rId10" Type="http://schemas.openxmlformats.org/officeDocument/2006/relationships/image" Target="../media/image29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4" Type="http://schemas.openxmlformats.org/officeDocument/2006/relationships/image" Target="../media/image298.png"/><Relationship Id="rId5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image" Target="../media/image303.png"/><Relationship Id="rId7" Type="http://schemas.openxmlformats.org/officeDocument/2006/relationships/image" Target="../media/image304.png"/><Relationship Id="rId8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6.png"/><Relationship Id="rId4" Type="http://schemas.openxmlformats.org/officeDocument/2006/relationships/image" Target="../media/image307.png"/><Relationship Id="rId5" Type="http://schemas.openxmlformats.org/officeDocument/2006/relationships/image" Target="../media/image308.png"/><Relationship Id="rId6" Type="http://schemas.openxmlformats.org/officeDocument/2006/relationships/image" Target="../media/image309.png"/><Relationship Id="rId7" Type="http://schemas.openxmlformats.org/officeDocument/2006/relationships/image" Target="../media/image310.png"/><Relationship Id="rId8" Type="http://schemas.openxmlformats.org/officeDocument/2006/relationships/image" Target="../media/image311.png"/><Relationship Id="rId9" Type="http://schemas.openxmlformats.org/officeDocument/2006/relationships/image" Target="../media/image312.png"/><Relationship Id="rId10" Type="http://schemas.openxmlformats.org/officeDocument/2006/relationships/image" Target="../media/image3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7.png"/><Relationship Id="rId5" Type="http://schemas.openxmlformats.org/officeDocument/2006/relationships/image" Target="../media/image318.png"/><Relationship Id="rId6" Type="http://schemas.openxmlformats.org/officeDocument/2006/relationships/image" Target="../media/image319.png"/><Relationship Id="rId7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Short-Run Cost Curves</a:t>
            </a:r>
          </a:p>
        </p:txBody>
      </p:sp>
      <p:pic>
        <p:nvPicPr>
          <p:cNvPr id="36" name="Picture 8" descr="Fig07_01_step01_pane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12975"/>
            <a:ext cx="513715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9" descr="Fig07_01_step02_pane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12975"/>
            <a:ext cx="513715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02813" y="1066800"/>
                <a:ext cx="693837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=100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−4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+0.2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+450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13" y="1066800"/>
                <a:ext cx="693837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4191000" y="1447799"/>
            <a:ext cx="2849419" cy="655021"/>
            <a:chOff x="3200399" y="2057401"/>
            <a:chExt cx="2849419" cy="789437"/>
          </a:xfrm>
        </p:grpSpPr>
        <p:sp>
          <p:nvSpPr>
            <p:cNvPr id="43" name="Right Brace 42"/>
            <p:cNvSpPr/>
            <p:nvPr/>
          </p:nvSpPr>
          <p:spPr>
            <a:xfrm rot="5400000">
              <a:off x="4424034" y="833766"/>
              <a:ext cx="402150" cy="284941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871093" y="2401716"/>
                  <a:ext cx="1508032" cy="445122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𝑉𝐶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093" y="2401716"/>
                  <a:ext cx="1508032" cy="445122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7391400" y="1447798"/>
            <a:ext cx="672814" cy="655021"/>
            <a:chOff x="2793339" y="2057401"/>
            <a:chExt cx="3594167" cy="789437"/>
          </a:xfrm>
        </p:grpSpPr>
        <p:sp>
          <p:nvSpPr>
            <p:cNvPr id="66" name="Right Brace 65"/>
            <p:cNvSpPr/>
            <p:nvPr/>
          </p:nvSpPr>
          <p:spPr>
            <a:xfrm rot="5400000">
              <a:off x="4424034" y="833766"/>
              <a:ext cx="402150" cy="284941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793339" y="2401716"/>
                  <a:ext cx="3594167" cy="445122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𝐹</m:t>
                        </m:r>
                      </m:oMath>
                    </m:oMathPara>
                  </a14:m>
                  <a:endParaRPr lang="en-US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339" y="2401716"/>
                  <a:ext cx="3594167" cy="445122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903473" y="4992469"/>
                <a:ext cx="2402327" cy="61555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𝐹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a horizontal </a:t>
                </a:r>
                <a:r>
                  <a:rPr lang="en-US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</a:t>
                </a:r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ine</a:t>
                </a:r>
              </a:p>
              <a:p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does not vary with output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473" y="4992469"/>
                <a:ext cx="2402327" cy="61555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1266" t="-5941" r="-759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057400" y="5715000"/>
            <a:ext cx="304800" cy="304800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65386" y="5715000"/>
                <a:ext cx="1739462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𝑉𝐶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if</a:t>
                </a:r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86" y="5715000"/>
                <a:ext cx="1739462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91200" y="3364468"/>
                <a:ext cx="1771706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𝑉𝐶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364468"/>
                <a:ext cx="1771706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2057400" y="5105400"/>
            <a:ext cx="304800" cy="304800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65386" y="5117068"/>
                <a:ext cx="1587556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𝐹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if</a:t>
                </a:r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86" y="5117068"/>
                <a:ext cx="1587556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2508647"/>
                <a:ext cx="3124200" cy="61555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450 higher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𝑉𝐶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at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V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are parallel)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08647"/>
                <a:ext cx="3124200" cy="61555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 l="-975" t="-5941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724400" y="3124200"/>
            <a:ext cx="619857" cy="660424"/>
            <a:chOff x="4777080" y="3048000"/>
            <a:chExt cx="619857" cy="66042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334000" y="3048000"/>
              <a:ext cx="0" cy="520770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19626803">
              <a:off x="4777080" y="3339092"/>
              <a:ext cx="619857" cy="36933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450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956904" y="3835376"/>
            <a:ext cx="619857" cy="558848"/>
            <a:chOff x="4777080" y="3048000"/>
            <a:chExt cx="619857" cy="558848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334000" y="3048000"/>
              <a:ext cx="0" cy="520770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19626803">
              <a:off x="4777080" y="3237516"/>
              <a:ext cx="619857" cy="36933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450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987140" y="4495800"/>
            <a:ext cx="619857" cy="520770"/>
            <a:chOff x="4802677" y="3048000"/>
            <a:chExt cx="619857" cy="52077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5334000" y="3048000"/>
              <a:ext cx="0" cy="520770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9626803">
              <a:off x="4802677" y="3186692"/>
              <a:ext cx="619857" cy="36933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" grpId="0" animBg="1"/>
      <p:bldP spid="69" grpId="0"/>
      <p:bldP spid="70" grpId="0"/>
      <p:bldP spid="71" grpId="0" animBg="1"/>
      <p:bldP spid="72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Short-Run Cost Metrics Curves</a:t>
            </a:r>
          </a:p>
        </p:txBody>
      </p:sp>
      <p:pic>
        <p:nvPicPr>
          <p:cNvPr id="28" name="Picture 1028" descr="Fig07_01_step01_pane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52578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29" descr="Fig07_01_step02_panel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52578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030" descr="Fig07_01_step03_panel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52578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31" descr="Fig07_01_step04_panel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52578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032" descr="Fig07_01_step05_panel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52578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19772" y="3563779"/>
                <a:ext cx="22579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𝐴𝑉𝐶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=100−4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charset="0"/>
                        </a:rPr>
                        <m:t>+0.2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72" y="3563779"/>
                <a:ext cx="2257989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16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56999" y="3207569"/>
                <a:ext cx="1606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𝐴𝐶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𝐴𝑉𝐶</m:t>
                      </m:r>
                      <m:r>
                        <a:rPr lang="en-US" sz="1600" b="0" i="0" smtClean="0">
                          <a:latin typeface="Cambria Math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𝐴𝐹𝐶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99" y="3207569"/>
                <a:ext cx="1606081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2273" r="-1515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33366" y="2623436"/>
                <a:ext cx="21746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=100−8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charset="0"/>
                        </a:rPr>
                        <m:t>+0.6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66" y="2623436"/>
                <a:ext cx="2174634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1685" r="-28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19772" y="4147912"/>
                <a:ext cx="1716527" cy="61555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𝐴𝐹𝐶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𝐴𝐹𝐶</m:t>
                      </m:r>
                      <m:r>
                        <a:rPr lang="en-US" sz="1600" i="1">
                          <a:latin typeface="Cambria Math" charset="0"/>
                        </a:rPr>
                        <m:t>=450/</m:t>
                      </m:r>
                      <m:r>
                        <a:rPr lang="en-US" sz="160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72" y="4147912"/>
                <a:ext cx="1716527" cy="61555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 t="-4950"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3329199" y="1066800"/>
            <a:ext cx="1" cy="3721191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6"/>
          </p:cNvCxnSpPr>
          <p:nvPr/>
        </p:nvCxnSpPr>
        <p:spPr>
          <a:xfrm>
            <a:off x="1504972" y="3914740"/>
            <a:ext cx="1868424" cy="3048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3291100" y="3876640"/>
            <a:ext cx="82296" cy="82296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35074" y="5163337"/>
                <a:ext cx="1853436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𝐴𝑉𝐶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minimum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=10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𝑑𝐴𝑉𝐶</m:t>
                      </m:r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/</m:t>
                      </m:r>
                      <m:r>
                        <a:rPr lang="en-US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=0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74" y="5163337"/>
                <a:ext cx="1853436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 t="-3425" r="-3289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51231" y="6120825"/>
                <a:ext cx="2587341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&lt;10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𝐴𝑉𝐶</m:t>
                    </m:r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i="1" dirty="0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10</m:t>
                    </m:r>
                  </m:oMath>
                </a14:m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𝐴𝑉𝐶</m:t>
                    </m:r>
                    <m:r>
                      <a:rPr lang="en-US" sz="1600" i="1" dirty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i="1" dirty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31" y="6120825"/>
                <a:ext cx="2587341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1504972" y="4330440"/>
            <a:ext cx="1868424" cy="3048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3291100" y="4286152"/>
            <a:ext cx="82296" cy="82296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504972" y="3419792"/>
            <a:ext cx="1868424" cy="3048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3291100" y="3381692"/>
            <a:ext cx="82296" cy="82296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19470760">
                <a:off x="1969809" y="1376902"/>
                <a:ext cx="1400501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vertical sum 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𝐴𝑉𝐶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𝐴𝐹𝐶</m:t>
                    </m:r>
                  </m:oMath>
                </a14:m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70760">
                <a:off x="1969809" y="1376902"/>
                <a:ext cx="1400501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4"/>
                <a:stretch>
                  <a:fillRect l="-2058" t="-4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2670059" y="2104054"/>
            <a:ext cx="587513" cy="1172546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22415" y="5163337"/>
                <a:ext cx="1853436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minimum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=15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𝑑𝐴𝐶</m:t>
                      </m:r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/</m:t>
                      </m:r>
                      <m:r>
                        <a:rPr lang="en-US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=0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415" y="5163337"/>
                <a:ext cx="1853436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5"/>
                <a:stretch>
                  <a:fillRect t="-3425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638572" y="6120825"/>
                <a:ext cx="2587341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&lt;15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i="1" dirty="0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5</m:t>
                    </m:r>
                  </m:oMath>
                </a14:m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  <m:r>
                      <a:rPr lang="en-US" sz="1600" i="1" dirty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i="1" dirty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72" y="6120825"/>
                <a:ext cx="2587341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3181372" y="4821420"/>
            <a:ext cx="304800" cy="304800"/>
          </a:xfrm>
          <a:prstGeom prst="ellipse">
            <a:avLst/>
          </a:prstGeom>
          <a:solidFill>
            <a:srgbClr val="7030A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95772" y="4821420"/>
            <a:ext cx="304800" cy="304800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219063" y="3563779"/>
            <a:ext cx="25529" cy="1224212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504972" y="3528924"/>
            <a:ext cx="2739620" cy="5361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spect="1"/>
          </p:cNvSpPr>
          <p:nvPr/>
        </p:nvSpPr>
        <p:spPr>
          <a:xfrm>
            <a:off x="4187212" y="3474720"/>
            <a:ext cx="82296" cy="82296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165323" y="3781674"/>
            <a:ext cx="304800" cy="304800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82041" y="3363468"/>
            <a:ext cx="304800" cy="304800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70945" y="1235207"/>
                <a:ext cx="2001227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cuts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𝐴𝑉𝐶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at their minimums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945" y="1235207"/>
                <a:ext cx="2001227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7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V="1">
            <a:off x="3409972" y="1819982"/>
            <a:ext cx="859536" cy="196169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244592" y="1819982"/>
            <a:ext cx="632208" cy="1543486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943600" y="882674"/>
                <a:ext cx="2196776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𝐴𝑉𝐶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𝐴𝑉𝐶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falls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𝐴𝑉𝐶</m:t>
                    </m:r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r>
                      <a:rPr lang="en-US" sz="1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</m:t>
                    </m:r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</m:t>
                    </m:r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𝑉</m:t>
                    </m:r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rises</a:t>
                </a:r>
                <a:endParaRPr lang="en-US" sz="1600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882674"/>
                <a:ext cx="2196776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43600" y="1636613"/>
                <a:ext cx="2196776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falls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r>
                      <a:rPr lang="en-US" sz="1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</m:t>
                    </m:r>
                    <m:r>
                      <a:rPr lang="en-US" sz="1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rises</a:t>
                </a:r>
                <a:endParaRPr lang="en-US" sz="1600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636613"/>
                <a:ext cx="2196776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9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8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1"/>
      <p:bldP spid="4" grpId="0" animBg="1"/>
      <p:bldP spid="23" grpId="0"/>
      <p:bldP spid="24" grpId="0"/>
      <p:bldP spid="25" grpId="0" animBg="1"/>
      <p:bldP spid="34" grpId="0" animBg="1"/>
      <p:bldP spid="36" grpId="0"/>
      <p:bldP spid="38" grpId="0"/>
      <p:bldP spid="39" grpId="0"/>
      <p:bldP spid="40" grpId="0" animBg="1"/>
      <p:bldP spid="41" grpId="0" animBg="1"/>
      <p:bldP spid="46" grpId="0" animBg="1"/>
      <p:bldP spid="48" grpId="0" animBg="1"/>
      <p:bldP spid="49" grpId="0" animBg="1"/>
      <p:bldP spid="50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371600"/>
          </a:xfrm>
        </p:spPr>
        <p:txBody>
          <a:bodyPr/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Production Functions and the Shape of Cost Curves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4900" y="1336357"/>
            <a:ext cx="69342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production function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determines the shape of a firm’s cost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curves!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31468" y="4993957"/>
                <a:ext cx="173624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468" y="4993957"/>
                <a:ext cx="173624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83220" y="5603557"/>
            <a:ext cx="4377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Short-Run </a:t>
            </a:r>
            <a:r>
              <a:rPr lang="en-US" sz="26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Production Function</a:t>
            </a:r>
            <a:endParaRPr lang="en-US" sz="26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00" y="2717383"/>
            <a:ext cx="4267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Total Cost </a:t>
            </a:r>
            <a:r>
              <a:rPr lang="en-US" sz="2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lang="en-US" sz="26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648200" y="3606908"/>
                <a:ext cx="98014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𝑉𝐶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606908"/>
                <a:ext cx="98014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4572000" y="2717383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Variable Cost Function</a:t>
            </a:r>
            <a:endParaRPr lang="en-US" sz="26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57200" y="3586860"/>
                <a:ext cx="77175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86860"/>
                <a:ext cx="77175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180976" y="3595110"/>
                <a:ext cx="194322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i="1">
                          <a:latin typeface="Cambria Math" charset="0"/>
                        </a:rPr>
                        <m:t>𝐿</m:t>
                      </m:r>
                      <m:r>
                        <a:rPr lang="en-US" sz="2600" i="1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976" y="3595110"/>
                <a:ext cx="194322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590189" y="3606908"/>
                <a:ext cx="215161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𝑉𝐶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i="1">
                          <a:latin typeface="Cambria Math" charset="0"/>
                        </a:rPr>
                        <m:t>𝑓</m:t>
                      </m:r>
                      <m:r>
                        <a:rPr lang="en-US" sz="2600" i="1">
                          <a:latin typeface="Cambria Math" charset="0"/>
                        </a:rPr>
                        <m:t>(</m:t>
                      </m:r>
                      <m:r>
                        <a:rPr lang="en-US" sz="2600" i="1">
                          <a:latin typeface="Cambria Math" charset="0"/>
                        </a:rPr>
                        <m:t>𝐿</m:t>
                      </m:r>
                      <m:r>
                        <a:rPr lang="en-US" sz="2600" i="1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𝐾</m:t>
                          </m:r>
                        </m:e>
                      </m:acc>
                      <m:r>
                        <a:rPr lang="en-US" sz="2600" i="1">
                          <a:latin typeface="Cambria Math" charset="0"/>
                        </a:rPr>
                        <m:t>)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89" y="3606908"/>
                <a:ext cx="215161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 flipV="1">
            <a:off x="990600" y="4060908"/>
            <a:ext cx="2874580" cy="961106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865179" y="4060908"/>
            <a:ext cx="1448413" cy="961106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20391314">
                <a:off x="5939918" y="4547680"/>
                <a:ext cx="2653956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</m:oMath>
                </a14:m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𝑉𝐶</m:t>
                    </m:r>
                  </m:oMath>
                </a14:m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depends only on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91314">
                <a:off x="5939918" y="4547680"/>
                <a:ext cx="2653956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t="-6620" r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067289" y="3595110"/>
                <a:ext cx="110799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9" y="3595110"/>
                <a:ext cx="1107996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78185" y="3606908"/>
                <a:ext cx="131638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𝑉𝐶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85" y="3606908"/>
                <a:ext cx="1316386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429000" y="3602942"/>
            <a:ext cx="746285" cy="457966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3708" y="3602942"/>
            <a:ext cx="977856" cy="457966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 rot="20391314">
            <a:off x="2403663" y="3179272"/>
            <a:ext cx="921585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fixed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20391314">
            <a:off x="7045807" y="3179273"/>
            <a:ext cx="921585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fixed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5" grpId="0"/>
      <p:bldP spid="47" grpId="0"/>
      <p:bldP spid="52" grpId="0"/>
      <p:bldP spid="53" grpId="0"/>
      <p:bldP spid="55" grpId="0"/>
      <p:bldP spid="56" grpId="0"/>
      <p:bldP spid="67" grpId="0"/>
      <p:bldP spid="68" grpId="0"/>
      <p:bldP spid="69" grpId="0"/>
      <p:bldP spid="70" grpId="0" animBg="1"/>
      <p:bldP spid="71" grpId="0" animBg="1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Shape of the Marginal and Average Cost Curves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5600" y="1564957"/>
            <a:ext cx="3352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Variable </a:t>
            </a:r>
            <a:r>
              <a:rPr lang="en-US" sz="26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Cost Function</a:t>
            </a:r>
            <a:endParaRPr lang="en-US" sz="2600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651171" y="2226300"/>
                <a:ext cx="184165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𝑤𝐿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171" y="2226300"/>
                <a:ext cx="184165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995362" y="990600"/>
            <a:ext cx="7153275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only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variable cost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 the short run is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labor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cost!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457200" cy="4572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953000" y="2233049"/>
            <a:ext cx="609600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20044623">
                <a:off x="5573453" y="1948623"/>
                <a:ext cx="1443037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𝑤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the wage per unit of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4623">
                <a:off x="5573453" y="1948623"/>
                <a:ext cx="1443037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t="-1579" b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27112" y="3096714"/>
            <a:ext cx="228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Cost</a:t>
            </a:r>
            <a:endParaRPr lang="en-US" sz="26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7111" y="4800600"/>
            <a:ext cx="3176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Variable </a:t>
            </a:r>
            <a:r>
              <a:rPr lang="en-US" sz="2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Cost</a:t>
            </a:r>
            <a:endParaRPr lang="en-US" sz="26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27112" y="3847871"/>
                <a:ext cx="1943353" cy="765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𝑑𝑉𝐶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2" y="3847871"/>
                <a:ext cx="1943353" cy="7657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362200" y="3847871"/>
                <a:ext cx="1394100" cy="765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𝑑𝑉𝐶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847871"/>
                <a:ext cx="1394100" cy="7657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33800" y="3847871"/>
                <a:ext cx="1241237" cy="765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𝑤𝐿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47871"/>
                <a:ext cx="1241237" cy="7657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53000" y="3847871"/>
                <a:ext cx="1039965" cy="763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847871"/>
                <a:ext cx="1039965" cy="76347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943600" y="3847871"/>
                <a:ext cx="1538370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𝑑𝑞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𝑑𝐿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847871"/>
                <a:ext cx="1538370" cy="7561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538830" y="4572000"/>
            <a:ext cx="928770" cy="591886"/>
            <a:chOff x="6538830" y="4572000"/>
            <a:chExt cx="928770" cy="591886"/>
          </a:xfrm>
        </p:grpSpPr>
        <p:sp>
          <p:nvSpPr>
            <p:cNvPr id="64" name="Right Brace 63"/>
            <p:cNvSpPr/>
            <p:nvPr/>
          </p:nvSpPr>
          <p:spPr>
            <a:xfrm rot="5400000">
              <a:off x="6887367" y="4223463"/>
              <a:ext cx="231696" cy="92877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629400" y="4825332"/>
                  <a:ext cx="823314" cy="33855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𝑀𝑃𝐿</m:t>
                        </m:r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825332"/>
                  <a:ext cx="823314" cy="33855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4343400" y="2819400"/>
            <a:ext cx="2502902" cy="1057346"/>
            <a:chOff x="4343400" y="2819400"/>
            <a:chExt cx="2502902" cy="1057346"/>
          </a:xfrm>
        </p:grpSpPr>
        <p:sp>
          <p:nvSpPr>
            <p:cNvPr id="66" name="Right Brace 65"/>
            <p:cNvSpPr/>
            <p:nvPr/>
          </p:nvSpPr>
          <p:spPr>
            <a:xfrm rot="16200000">
              <a:off x="5511086" y="3394865"/>
              <a:ext cx="228597" cy="735165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2819400"/>
              <a:ext cx="2502902" cy="830997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Wage times the extra labor required to produce one </a:t>
              </a:r>
              <a:r>
                <a:rPr lang="en-US" sz="1600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extra unit of output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429036" y="3912119"/>
                <a:ext cx="1021497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𝑀𝑃𝐿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36" y="3912119"/>
                <a:ext cx="1021497" cy="6276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7729537" y="3912119"/>
            <a:ext cx="838200" cy="72515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27112" y="5443582"/>
                <a:ext cx="1461169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𝐴𝑉𝐶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𝑉𝐶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2" y="5443582"/>
                <a:ext cx="1461169" cy="75610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895518" y="5443582"/>
                <a:ext cx="797078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𝑤𝐿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518" y="5443582"/>
                <a:ext cx="797078" cy="75366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671898" y="5507445"/>
                <a:ext cx="894540" cy="692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898" y="5507445"/>
                <a:ext cx="894540" cy="69224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849609" y="6197249"/>
            <a:ext cx="823314" cy="576970"/>
            <a:chOff x="2681886" y="6197249"/>
            <a:chExt cx="823314" cy="576970"/>
          </a:xfrm>
        </p:grpSpPr>
        <p:sp>
          <p:nvSpPr>
            <p:cNvPr id="75" name="Right Brace 74"/>
            <p:cNvSpPr/>
            <p:nvPr/>
          </p:nvSpPr>
          <p:spPr>
            <a:xfrm rot="5400000">
              <a:off x="2985154" y="6000467"/>
              <a:ext cx="216779" cy="610343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681886" y="6435665"/>
                  <a:ext cx="823314" cy="33855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𝐴𝑃𝐿</m:t>
                        </m:r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886" y="6435665"/>
                  <a:ext cx="823314" cy="338554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591332" y="5507445"/>
                <a:ext cx="955774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𝐴𝑃𝐿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332" y="5507445"/>
                <a:ext cx="955774" cy="62760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3865728" y="5486400"/>
            <a:ext cx="706272" cy="72515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243763" y="1954668"/>
                <a:ext cx="1443037" cy="83099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Assumption</a:t>
                </a:r>
                <a:endPara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Wage rigidity!</a:t>
                </a:r>
              </a:p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𝑤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constant)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63" y="1954668"/>
                <a:ext cx="1443037" cy="83099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8"/>
                <a:stretch>
                  <a:fillRect l="-422" t="-2206" r="-844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334000" y="5276671"/>
                <a:ext cx="2693835" cy="120032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Result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𝑀𝑃𝐿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𝑉</m:t>
                    </m:r>
                    <m:r>
                      <a:rPr lang="en-US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𝐴𝑃𝐿</m:t>
                    </m:r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276671"/>
                <a:ext cx="2693835" cy="120032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9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53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60" grpId="0"/>
      <p:bldP spid="61" grpId="0"/>
      <p:bldP spid="62" grpId="0"/>
      <p:bldP spid="63" grpId="0"/>
      <p:bldP spid="68" grpId="0"/>
      <p:bldP spid="69" grpId="0" animBg="1"/>
      <p:bldP spid="70" grpId="0"/>
      <p:bldP spid="71" grpId="0"/>
      <p:bldP spid="72" grpId="0"/>
      <p:bldP spid="77" grpId="0"/>
      <p:bldP spid="78" grpId="0" animBg="1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990600"/>
            <a:ext cx="82296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Consider 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the following information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for a Japanese 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beer producer: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11344" y="1676400"/>
                <a:ext cx="2246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=1.52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0.6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0.4</m:t>
                        </m:r>
                      </m:sup>
                    </m:sSup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44" y="1676400"/>
                <a:ext cx="224625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891" t="-22951" r="-733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34006" y="1676400"/>
                <a:ext cx="12189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𝐾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=100</m:t>
                    </m:r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006" y="1676400"/>
                <a:ext cx="121898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500" t="-22951" r="-1400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29400" y="1676400"/>
                <a:ext cx="10616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676400"/>
                <a:ext cx="1061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74" r="-574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685799" y="5015758"/>
            <a:ext cx="2402329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Variable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5800" y="5854792"/>
            <a:ext cx="2130992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5800" y="2438400"/>
            <a:ext cx="2402327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Production Function?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750551" y="2481610"/>
                <a:ext cx="1905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=1.52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0.6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0.4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51" y="2481610"/>
                <a:ext cx="19059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17" t="-2174" r="-63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07965" y="2481610"/>
                <a:ext cx="108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b="0" i="1" smtClean="0">
                          <a:latin typeface="Cambria Math" charset="0"/>
                        </a:rPr>
                        <m:t>9.59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0.6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65" y="2481610"/>
                <a:ext cx="108151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60" t="-2174" r="-169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5824071" y="2438400"/>
            <a:ext cx="881529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50551" y="3184267"/>
                <a:ext cx="91422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𝐴𝑃𝐿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51" y="3184267"/>
                <a:ext cx="914225" cy="4725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85800" y="3279080"/>
            <a:ext cx="27432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Product of Labor?</a:t>
            </a:r>
            <a:endParaRPr lang="en-US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724400" y="3124200"/>
                <a:ext cx="11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9.59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0.6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124200"/>
                <a:ext cx="1148841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885485" y="3276632"/>
                <a:ext cx="1206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9.59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485" y="3276632"/>
                <a:ext cx="120654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10" t="-2222" r="-151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6096000" y="3209814"/>
            <a:ext cx="976133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750551" y="5015758"/>
                <a:ext cx="1220334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𝐴𝑉𝐶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𝐴𝑃𝐿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51" y="5015758"/>
                <a:ext cx="1220334" cy="47064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97798" y="4964141"/>
                <a:ext cx="127066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24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9.59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−0.4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98" y="4964141"/>
                <a:ext cx="1270669" cy="52046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274703" y="4964141"/>
                <a:ext cx="112319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24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9.59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703" y="4964141"/>
                <a:ext cx="1123192" cy="52046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373479" y="5084943"/>
                <a:ext cx="108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b="0" i="1" smtClean="0">
                          <a:latin typeface="Cambria Math" charset="0"/>
                        </a:rPr>
                        <m:t>2.50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79" y="5084943"/>
                <a:ext cx="108151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260" t="-2174" r="-169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7558267" y="5026761"/>
            <a:ext cx="976133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85800" y="4158003"/>
            <a:ext cx="28956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</a:t>
            </a:r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Product of Labor?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750551" y="4107348"/>
                <a:ext cx="110036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𝑀𝑃𝐿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𝑑𝑞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51" y="4107348"/>
                <a:ext cx="1100365" cy="52591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899245" y="4092407"/>
                <a:ext cx="141743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(9.59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0.6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45" y="4092407"/>
                <a:ext cx="1417439" cy="55579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325964" y="4259291"/>
                <a:ext cx="1206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=5.75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−0.4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64" y="4259291"/>
                <a:ext cx="120654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15" t="-2222" r="-101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6556380" y="4173622"/>
            <a:ext cx="976133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50551" y="5804137"/>
                <a:ext cx="1178656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𝑀𝑃𝐿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51" y="5804137"/>
                <a:ext cx="1178656" cy="47064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970066" y="5804137"/>
                <a:ext cx="127066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24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5.75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−0.4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66" y="5804137"/>
                <a:ext cx="1270669" cy="52046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261844" y="5804137"/>
                <a:ext cx="118731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24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5.75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44" y="5804137"/>
                <a:ext cx="1187312" cy="52046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452677" y="5925868"/>
                <a:ext cx="1084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4.17</m:t>
                          </m:r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677" y="5925868"/>
                <a:ext cx="1084721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260" t="-2174" r="-169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7634467" y="5881418"/>
            <a:ext cx="976133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8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6" grpId="0"/>
      <p:bldP spid="67" grpId="0"/>
      <p:bldP spid="68" grpId="0"/>
      <p:bldP spid="69" grpId="0"/>
      <p:bldP spid="70" grpId="0" animBg="1"/>
      <p:bldP spid="71" grpId="0"/>
      <p:bldP spid="80" grpId="0"/>
      <p:bldP spid="81" grpId="0"/>
      <p:bldP spid="82" grpId="0"/>
      <p:bldP spid="83" grpId="0" animBg="1"/>
      <p:bldP spid="84" grpId="0"/>
      <p:bldP spid="85" grpId="0"/>
      <p:bldP spid="86" grpId="0"/>
      <p:bldP spid="87" grpId="0"/>
      <p:bldP spid="88" grpId="0" animBg="1"/>
      <p:bldP spid="90" grpId="0"/>
      <p:bldP spid="91" grpId="0"/>
      <p:bldP spid="92" grpId="0"/>
      <p:bldP spid="93" grpId="0"/>
      <p:bldP spid="94" grpId="0" animBg="1"/>
      <p:bldP spid="95" grpId="0"/>
      <p:bldP spid="96" grpId="0"/>
      <p:bldP spid="97" grpId="0"/>
      <p:bldP spid="98" grpId="0"/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7200" y="990600"/>
                <a:ext cx="8229600" cy="46166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Now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𝐴𝑉𝐶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 terms of the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229600" cy="46166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685799" y="1981200"/>
            <a:ext cx="2402329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Variable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5800" y="3135868"/>
            <a:ext cx="2130992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5800" y="4284567"/>
                <a:ext cx="2402327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84567"/>
                <a:ext cx="2402327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365657" y="5468034"/>
                <a:ext cx="1280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=9.59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657" y="5468034"/>
                <a:ext cx="128086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" t="-2222" r="-14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344636" y="4114800"/>
                <a:ext cx="1393202" cy="626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9.59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0.6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36" y="4114800"/>
                <a:ext cx="1393202" cy="626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16236" y="4114800"/>
                <a:ext cx="1925912" cy="580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9.59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1.67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1.67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6" y="4114800"/>
                <a:ext cx="1925912" cy="5809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655503" y="4289783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0.023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1.67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03" y="4289783"/>
                <a:ext cx="132446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843" t="-4444" r="-138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6882707" y="4208367"/>
            <a:ext cx="1097261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52800" y="2029232"/>
                <a:ext cx="1586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𝐴𝑉𝐶</m:t>
                      </m:r>
                      <m:r>
                        <a:rPr lang="en-US" b="0" i="1" smtClean="0">
                          <a:latin typeface="Cambria Math" charset="0"/>
                        </a:rPr>
                        <m:t>=2.50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029232"/>
                <a:ext cx="158697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77" t="-2222" r="-76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65657" y="3182034"/>
                <a:ext cx="1493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4.17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657" y="3182034"/>
                <a:ext cx="149399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57" t="-2222" r="-122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35080" y="2029232"/>
                <a:ext cx="2257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2.50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0.023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1.67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80" y="2029232"/>
                <a:ext cx="225734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541" t="-8889" r="-54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162800" y="2029232"/>
                <a:ext cx="1201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b="0" i="1" smtClean="0">
                          <a:latin typeface="Cambria Math" charset="0"/>
                        </a:rPr>
                        <m:t>0.55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0.67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29232"/>
                <a:ext cx="12011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23" t="-2222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7391400" y="1981200"/>
            <a:ext cx="972563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76800" y="3182034"/>
                <a:ext cx="2257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4.17(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0.023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1.67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182034"/>
                <a:ext cx="225734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70" t="-8889" r="-54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104637" y="3182034"/>
                <a:ext cx="1201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b="0" i="1" smtClean="0">
                          <a:latin typeface="Cambria Math" charset="0"/>
                        </a:rPr>
                        <m:t>0.92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0.67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37" y="3182034"/>
                <a:ext cx="12011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" t="-2222" r="-10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7333237" y="3105794"/>
            <a:ext cx="972563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85800" y="5421868"/>
            <a:ext cx="2402327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Production Function: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Curved Connector 4"/>
          <p:cNvCxnSpPr>
            <a:stCxn id="34" idx="1"/>
            <a:endCxn id="35" idx="1"/>
          </p:cNvCxnSpPr>
          <p:nvPr/>
        </p:nvCxnSpPr>
        <p:spPr>
          <a:xfrm rot="10800000">
            <a:off x="3344637" y="4428284"/>
            <a:ext cx="21021" cy="1178250"/>
          </a:xfrm>
          <a:prstGeom prst="curvedConnector3">
            <a:avLst>
              <a:gd name="adj1" fmla="val 2033305"/>
            </a:avLst>
          </a:prstGeom>
          <a:ln w="38100">
            <a:solidFill>
              <a:srgbClr val="0070C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5" idx="1"/>
            <a:endCxn id="46" idx="1"/>
          </p:cNvCxnSpPr>
          <p:nvPr/>
        </p:nvCxnSpPr>
        <p:spPr>
          <a:xfrm rot="10800000" flipH="1">
            <a:off x="3344635" y="3320534"/>
            <a:ext cx="21021" cy="1107750"/>
          </a:xfrm>
          <a:prstGeom prst="curvedConnector3">
            <a:avLst>
              <a:gd name="adj1" fmla="val -1691642"/>
            </a:avLst>
          </a:prstGeom>
          <a:ln w="38100">
            <a:solidFill>
              <a:srgbClr val="C0000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5" idx="1"/>
            <a:endCxn id="45" idx="1"/>
          </p:cNvCxnSpPr>
          <p:nvPr/>
        </p:nvCxnSpPr>
        <p:spPr>
          <a:xfrm rot="10800000" flipH="1">
            <a:off x="3344636" y="2167732"/>
            <a:ext cx="8164" cy="2260552"/>
          </a:xfrm>
          <a:prstGeom prst="curvedConnector3">
            <a:avLst>
              <a:gd name="adj1" fmla="val -5755757"/>
            </a:avLst>
          </a:prstGeom>
          <a:ln w="38100">
            <a:solidFill>
              <a:srgbClr val="C0000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88127" y="4953000"/>
            <a:ext cx="2717821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invert </a:t>
            </a:r>
            <a:r>
              <a:rPr lang="en-US" sz="16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the production function</a:t>
            </a:r>
            <a:endParaRPr lang="en-US" sz="16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4" grpId="0"/>
      <p:bldP spid="35" grpId="0"/>
      <p:bldP spid="41" grpId="0"/>
      <p:bldP spid="42" grpId="0"/>
      <p:bldP spid="44" grpId="0" animBg="1"/>
      <p:bldP spid="47" grpId="0"/>
      <p:bldP spid="48" grpId="0"/>
      <p:bldP spid="49" grpId="0" animBg="1"/>
      <p:bldP spid="50" grpId="0"/>
      <p:bldP spid="51" grpId="0"/>
      <p:bldP spid="52" grpId="0" animBg="1"/>
      <p:bldP spid="53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990600"/>
            <a:ext cx="82296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Suppose the government applies a tax of $10 per unit of output: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9" name="Picture 5" descr="Fig07_02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7" y="2133600"/>
            <a:ext cx="45767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 descr="Fig07_02_ste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7" y="2133600"/>
            <a:ext cx="45767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 descr="Fig07_02_step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7" y="2133600"/>
            <a:ext cx="45767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18520" y="1840468"/>
            <a:ext cx="2192940" cy="1566534"/>
            <a:chOff x="457201" y="1840468"/>
            <a:chExt cx="2192940" cy="1566534"/>
          </a:xfrm>
        </p:grpSpPr>
        <p:sp>
          <p:nvSpPr>
            <p:cNvPr id="25" name="TextBox 24"/>
            <p:cNvSpPr txBox="1"/>
            <p:nvPr/>
          </p:nvSpPr>
          <p:spPr>
            <a:xfrm>
              <a:off x="457201" y="1840468"/>
              <a:ext cx="1524000" cy="36933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Before Taxes:</a:t>
              </a:r>
              <a:endParaRPr 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79510" y="2708001"/>
                  <a:ext cx="18378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𝐴𝑉𝐶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0.55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0.67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10" y="2708001"/>
                  <a:ext cx="183787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26" t="-2174" r="-997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9510" y="3130003"/>
                  <a:ext cx="2070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𝐴𝑉𝐶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𝐴𝐹𝐶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10" y="3130003"/>
                  <a:ext cx="207063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65" t="-2174" r="-177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79510" y="2286000"/>
                  <a:ext cx="17449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92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0.67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10" y="2286000"/>
                  <a:ext cx="174490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98" t="-2222" r="-104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618520" y="3615066"/>
            <a:ext cx="2277899" cy="1566534"/>
            <a:chOff x="457201" y="3615066"/>
            <a:chExt cx="2277899" cy="1566534"/>
          </a:xfrm>
        </p:grpSpPr>
        <p:sp>
          <p:nvSpPr>
            <p:cNvPr id="56" name="TextBox 55"/>
            <p:cNvSpPr txBox="1"/>
            <p:nvPr/>
          </p:nvSpPr>
          <p:spPr>
            <a:xfrm>
              <a:off x="457201" y="3615066"/>
              <a:ext cx="1524000" cy="36933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After Taxes:</a:t>
              </a:r>
              <a:endParaRPr 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9510" y="4482599"/>
                  <a:ext cx="2155590" cy="277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𝐴𝑉𝐶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𝐴𝑉𝐶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+$10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10" y="4482599"/>
                  <a:ext cx="2155590" cy="27770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83" r="-2833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579510" y="4904601"/>
                  <a:ext cx="2070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𝐴𝑉𝐶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𝐴𝐹𝐶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10" y="4904601"/>
                  <a:ext cx="2070631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360" r="-177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79510" y="4060598"/>
                  <a:ext cx="1969642" cy="277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𝑀𝐶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+$10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10" y="4060598"/>
                  <a:ext cx="1969642" cy="2777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58" r="-309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40829" y="5285601"/>
                <a:ext cx="2679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𝐴𝑉𝐶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+$10+</m:t>
                    </m:r>
                    <m:r>
                      <a:rPr lang="en-US" b="0" i="1" smtClean="0">
                        <a:latin typeface="Cambria Math" charset="0"/>
                      </a:rPr>
                      <m:t>𝐴𝐹𝐶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9" y="5285601"/>
                <a:ext cx="26794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t="-2174" r="-227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40829" y="5666601"/>
                <a:ext cx="182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𝐴𝐶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+$10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9" y="5666601"/>
                <a:ext cx="1824538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2222" r="-401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 rot="20044623">
            <a:off x="2602749" y="2574258"/>
            <a:ext cx="1297084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Assume some fixed cost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0829" y="2264262"/>
            <a:ext cx="1727916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40828" y="3051740"/>
            <a:ext cx="2070631" cy="393361"/>
          </a:xfrm>
          <a:prstGeom prst="rect">
            <a:avLst/>
          </a:prstGeom>
          <a:solidFill>
            <a:srgbClr val="00B05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40829" y="3988906"/>
            <a:ext cx="1969642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40828" y="4904601"/>
            <a:ext cx="2750889" cy="1097180"/>
          </a:xfrm>
          <a:prstGeom prst="rect">
            <a:avLst/>
          </a:prstGeom>
          <a:solidFill>
            <a:srgbClr val="00B05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8" grpId="0" animBg="1"/>
      <p:bldP spid="69" grpId="0" animBg="1"/>
      <p:bldP spid="70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Long-Run Costs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9725" y="990600"/>
            <a:ext cx="5924550" cy="800219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Long run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is when all inputs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be varied!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Labor and Capital are variable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2057400"/>
                <a:ext cx="8534400" cy="4221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decides how much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𝑲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employ in production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Fixed cost is zero (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𝑭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𝟎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Total cost equals variable cost (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𝑪</m:t>
                    </m:r>
                    <m:r>
                      <a:rPr lang="en-US" sz="2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𝑽𝑪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Focus now on 3 cost measures: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Total cost (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𝑪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Average cost (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𝑨𝑪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Marginal cost (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</m:t>
                    </m:r>
                    <m:r>
                      <a:rPr lang="en-US" sz="2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𝑪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057400"/>
                <a:ext cx="8534400" cy="4221605"/>
              </a:xfrm>
              <a:prstGeom prst="rect">
                <a:avLst/>
              </a:prstGeom>
              <a:blipFill rotWithShape="0">
                <a:blip r:embed="rId4"/>
                <a:stretch>
                  <a:fillRect l="-1071" b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75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Long-Run Costs &amp; Input Choice</a:t>
            </a: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1865813" y="1600200"/>
            <a:ext cx="5412374" cy="2286000"/>
            <a:chOff x="2409403" y="1295400"/>
            <a:chExt cx="4329899" cy="1828800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2409403" y="1295400"/>
              <a:ext cx="4325194" cy="1828800"/>
              <a:chOff x="307300" y="1651357"/>
              <a:chExt cx="8529399" cy="3606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312420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8" name="Freeform 7"/>
              <p:cNvSpPr/>
              <p:nvPr/>
            </p:nvSpPr>
            <p:spPr>
              <a:xfrm>
                <a:off x="307300" y="1651357"/>
                <a:ext cx="3046214" cy="1218485"/>
              </a:xfrm>
              <a:custGeom>
                <a:avLst/>
                <a:gdLst>
                  <a:gd name="connsiteX0" fmla="*/ 0 w 3046214"/>
                  <a:gd name="connsiteY0" fmla="*/ 0 h 1218485"/>
                  <a:gd name="connsiteX1" fmla="*/ 2436972 w 3046214"/>
                  <a:gd name="connsiteY1" fmla="*/ 0 h 1218485"/>
                  <a:gd name="connsiteX2" fmla="*/ 3046214 w 3046214"/>
                  <a:gd name="connsiteY2" fmla="*/ 609243 h 1218485"/>
                  <a:gd name="connsiteX3" fmla="*/ 2436972 w 3046214"/>
                  <a:gd name="connsiteY3" fmla="*/ 1218485 h 1218485"/>
                  <a:gd name="connsiteX4" fmla="*/ 0 w 3046214"/>
                  <a:gd name="connsiteY4" fmla="*/ 1218485 h 1218485"/>
                  <a:gd name="connsiteX5" fmla="*/ 609243 w 3046214"/>
                  <a:gd name="connsiteY5" fmla="*/ 609243 h 1218485"/>
                  <a:gd name="connsiteX6" fmla="*/ 0 w 3046214"/>
                  <a:gd name="connsiteY6" fmla="*/ 0 h 121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214" h="1218485">
                    <a:moveTo>
                      <a:pt x="0" y="0"/>
                    </a:moveTo>
                    <a:lnTo>
                      <a:pt x="2436972" y="0"/>
                    </a:lnTo>
                    <a:lnTo>
                      <a:pt x="3046214" y="609243"/>
                    </a:lnTo>
                    <a:lnTo>
                      <a:pt x="2436972" y="1218485"/>
                    </a:lnTo>
                    <a:lnTo>
                      <a:pt x="0" y="1218485"/>
                    </a:lnTo>
                    <a:lnTo>
                      <a:pt x="609243" y="60924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9253" tIns="26670" rIns="635912" bIns="2667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700" kern="12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048892" y="1651357"/>
                <a:ext cx="3046214" cy="1218485"/>
              </a:xfrm>
              <a:custGeom>
                <a:avLst/>
                <a:gdLst>
                  <a:gd name="connsiteX0" fmla="*/ 0 w 3046214"/>
                  <a:gd name="connsiteY0" fmla="*/ 0 h 1218485"/>
                  <a:gd name="connsiteX1" fmla="*/ 2436972 w 3046214"/>
                  <a:gd name="connsiteY1" fmla="*/ 0 h 1218485"/>
                  <a:gd name="connsiteX2" fmla="*/ 3046214 w 3046214"/>
                  <a:gd name="connsiteY2" fmla="*/ 609243 h 1218485"/>
                  <a:gd name="connsiteX3" fmla="*/ 2436972 w 3046214"/>
                  <a:gd name="connsiteY3" fmla="*/ 1218485 h 1218485"/>
                  <a:gd name="connsiteX4" fmla="*/ 0 w 3046214"/>
                  <a:gd name="connsiteY4" fmla="*/ 1218485 h 1218485"/>
                  <a:gd name="connsiteX5" fmla="*/ 609243 w 3046214"/>
                  <a:gd name="connsiteY5" fmla="*/ 609243 h 1218485"/>
                  <a:gd name="connsiteX6" fmla="*/ 0 w 3046214"/>
                  <a:gd name="connsiteY6" fmla="*/ 0 h 121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214" h="1218485">
                    <a:moveTo>
                      <a:pt x="0" y="0"/>
                    </a:moveTo>
                    <a:lnTo>
                      <a:pt x="2436972" y="0"/>
                    </a:lnTo>
                    <a:lnTo>
                      <a:pt x="3046214" y="609243"/>
                    </a:lnTo>
                    <a:lnTo>
                      <a:pt x="2436972" y="1218485"/>
                    </a:lnTo>
                    <a:lnTo>
                      <a:pt x="0" y="1218485"/>
                    </a:lnTo>
                    <a:lnTo>
                      <a:pt x="609243" y="60924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shade val="50000"/>
                  <a:hueOff val="0"/>
                  <a:satOff val="0"/>
                  <a:lumOff val="17643"/>
                  <a:alphaOff val="0"/>
                </a:schemeClr>
              </a:fillRef>
              <a:effectRef idx="2">
                <a:schemeClr val="accent3">
                  <a:shade val="50000"/>
                  <a:hueOff val="0"/>
                  <a:satOff val="0"/>
                  <a:lumOff val="1764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9253" tIns="26670" rIns="635912" bIns="2667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700" kern="12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790485" y="1651357"/>
                <a:ext cx="3046214" cy="1218485"/>
              </a:xfrm>
              <a:custGeom>
                <a:avLst/>
                <a:gdLst>
                  <a:gd name="connsiteX0" fmla="*/ 0 w 3046214"/>
                  <a:gd name="connsiteY0" fmla="*/ 0 h 1218485"/>
                  <a:gd name="connsiteX1" fmla="*/ 2436972 w 3046214"/>
                  <a:gd name="connsiteY1" fmla="*/ 0 h 1218485"/>
                  <a:gd name="connsiteX2" fmla="*/ 3046214 w 3046214"/>
                  <a:gd name="connsiteY2" fmla="*/ 609243 h 1218485"/>
                  <a:gd name="connsiteX3" fmla="*/ 2436972 w 3046214"/>
                  <a:gd name="connsiteY3" fmla="*/ 1218485 h 1218485"/>
                  <a:gd name="connsiteX4" fmla="*/ 0 w 3046214"/>
                  <a:gd name="connsiteY4" fmla="*/ 1218485 h 1218485"/>
                  <a:gd name="connsiteX5" fmla="*/ 609243 w 3046214"/>
                  <a:gd name="connsiteY5" fmla="*/ 609243 h 1218485"/>
                  <a:gd name="connsiteX6" fmla="*/ 0 w 3046214"/>
                  <a:gd name="connsiteY6" fmla="*/ 0 h 121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214" h="1218485">
                    <a:moveTo>
                      <a:pt x="0" y="0"/>
                    </a:moveTo>
                    <a:lnTo>
                      <a:pt x="2436972" y="0"/>
                    </a:lnTo>
                    <a:lnTo>
                      <a:pt x="3046214" y="609243"/>
                    </a:lnTo>
                    <a:lnTo>
                      <a:pt x="2436972" y="1218485"/>
                    </a:lnTo>
                    <a:lnTo>
                      <a:pt x="0" y="1218485"/>
                    </a:lnTo>
                    <a:lnTo>
                      <a:pt x="609243" y="60924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shade val="50000"/>
                  <a:hueOff val="0"/>
                  <a:satOff val="0"/>
                  <a:lumOff val="17643"/>
                  <a:alphaOff val="0"/>
                </a:schemeClr>
              </a:fillRef>
              <a:effectRef idx="2">
                <a:schemeClr val="accent3">
                  <a:shade val="50000"/>
                  <a:hueOff val="0"/>
                  <a:satOff val="0"/>
                  <a:lumOff val="1764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9253" tIns="26670" rIns="635912" bIns="2667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700" kern="12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31242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39624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39624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48006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48006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500" y="31242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500" y="39624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500" y="48006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9900" y="39624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0" y="31242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0" y="396240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0" y="4800600"/>
                <a:ext cx="457200" cy="457200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3928698" y="1367135"/>
              <a:ext cx="1405302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Technologically Efficient </a:t>
              </a:r>
              <a:endParaRPr lang="en-US" sz="1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0" y="1367135"/>
              <a:ext cx="1405302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Economically</a:t>
              </a:r>
            </a:p>
            <a:p>
              <a:pPr algn="ctr"/>
              <a:r>
                <a:rPr lang="en-US" sz="14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Efficient </a:t>
              </a:r>
              <a:endParaRPr lang="en-US" sz="1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64047" y="1475601"/>
              <a:ext cx="140530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Available</a:t>
              </a:r>
              <a:endParaRPr lang="en-US" sz="1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57601" y="4132264"/>
            <a:ext cx="1524001" cy="685799"/>
            <a:chOff x="3200399" y="2057401"/>
            <a:chExt cx="2849421" cy="826531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4424034" y="833766"/>
              <a:ext cx="402150" cy="284941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00399" y="2401716"/>
              <a:ext cx="2849421" cy="482216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Isoquant</a:t>
              </a:r>
              <a:endParaRPr lang="en-US" sz="20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627198" y="2460051"/>
            <a:ext cx="1554404" cy="159601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61625" y="2460051"/>
            <a:ext cx="1554404" cy="159601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376826" y="4132263"/>
            <a:ext cx="1524001" cy="1609128"/>
            <a:chOff x="3200399" y="2057401"/>
            <a:chExt cx="2849421" cy="1939334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424034" y="833766"/>
              <a:ext cx="402150" cy="284941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00399" y="2401715"/>
                  <a:ext cx="2849421" cy="1595020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i="1" dirty="0" smtClean="0">
                      <a:solidFill>
                        <a:srgbClr val="0070C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Isoquant</a:t>
                  </a:r>
                </a:p>
                <a:p>
                  <a:pPr algn="ctr"/>
                  <a:r>
                    <a:rPr lang="en-US" sz="2000" b="1" i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+</a:t>
                  </a:r>
                </a:p>
                <a:p>
                  <a:pPr algn="ctr"/>
                  <a:r>
                    <a:rPr lang="en-US" sz="2000" b="1" i="1" dirty="0" smtClean="0">
                      <a:solidFill>
                        <a:srgbClr val="C000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Isocost</a:t>
                  </a:r>
                </a:p>
                <a:p>
                  <a:pPr algn="ctr"/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(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Cost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𝑳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𝑲</m:t>
                      </m:r>
                    </m:oMath>
                  </a14:m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99" y="2401715"/>
                  <a:ext cx="2849421" cy="1595020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4"/>
                  <a:stretch>
                    <a:fillRect l="-3200" t="-2765" r="-3200"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TextBox 75"/>
          <p:cNvSpPr txBox="1"/>
          <p:nvPr/>
        </p:nvSpPr>
        <p:spPr>
          <a:xfrm rot="19802425">
            <a:off x="285338" y="1669149"/>
            <a:ext cx="1461023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Recall</a:t>
            </a:r>
            <a:r>
              <a:rPr lang="en-US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Production Workflow</a:t>
            </a:r>
            <a:endParaRPr lang="en-US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Isocost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14450" y="990600"/>
                <a:ext cx="6515099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Show the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efficient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combinations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that require the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same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total cost!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990600"/>
                <a:ext cx="6515099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592" t="-6849" r="-2996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03300"/>
            <a:ext cx="457200" cy="4572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04800" y="2403157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Total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7744" y="2819400"/>
                <a:ext cx="2421112" cy="1381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𝑟𝐾</m:t>
                      </m:r>
                    </m:oMath>
                  </m:oMathPara>
                </a14:m>
                <a:endParaRPr lang="en-US" sz="26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𝒘</m:t>
                    </m:r>
                  </m:oMath>
                </a14:m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: wage rate per unit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𝒓</m:t>
                    </m:r>
                  </m:oMath>
                </a14:m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: rental rate per unit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44" y="2819400"/>
                <a:ext cx="2421112" cy="1381404"/>
              </a:xfrm>
              <a:prstGeom prst="rect">
                <a:avLst/>
              </a:prstGeom>
              <a:blipFill rotWithShape="0">
                <a:blip r:embed="rId5"/>
                <a:stretch>
                  <a:fillRect l="-2519" r="-2267" b="-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38981" y="4410670"/>
                <a:ext cx="1998638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If the firm owns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𝑟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the implicit rental rate!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81" y="4410670"/>
                <a:ext cx="1998638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 l="-610" t="-3974" r="-274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238500" y="2403157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Isocost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587179" y="2895600"/>
                <a:ext cx="1969642" cy="601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600" b="1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𝑪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𝑟𝐾</m:t>
                      </m:r>
                    </m:oMath>
                  </m:oMathPara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179" y="2895600"/>
                <a:ext cx="1969642" cy="6014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 rot="19436523">
            <a:off x="2910546" y="2376074"/>
            <a:ext cx="103426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Notice the bar!</a:t>
            </a:r>
            <a:endParaRPr lang="en-US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587179" y="3620292"/>
                <a:ext cx="1998638" cy="64690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Cost is fixed at a level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179" y="3620292"/>
                <a:ext cx="1998638" cy="64690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905500" y="2403157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Isocost for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254179" y="2819400"/>
                <a:ext cx="1876283" cy="1203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179" y="2819400"/>
                <a:ext cx="1876283" cy="12035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015440" y="4191000"/>
                <a:ext cx="2447120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 the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vertical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axis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 the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horizontal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axis</a:t>
                </a:r>
                <a:endPara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440" y="4191000"/>
                <a:ext cx="2447120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3597689" y="2934835"/>
            <a:ext cx="1959132" cy="59960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  <a:endParaRPr lang="en-US" sz="16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Competition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Equilibrium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</a:t>
            </a:r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571" y="78316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5732416" y="2499573"/>
            <a:ext cx="2420984" cy="91044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32416" y="1148877"/>
            <a:ext cx="2420984" cy="91044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71800" y="1676400"/>
                <a:ext cx="2082387" cy="12074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676400"/>
                <a:ext cx="2082387" cy="12074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 flipV="1">
            <a:off x="2401161" y="2669814"/>
            <a:ext cx="37239" cy="306242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1806" y="5732238"/>
            <a:ext cx="4730994" cy="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9800" y="2314907"/>
                <a:ext cx="41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314907"/>
                <a:ext cx="41767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162800" y="5517617"/>
                <a:ext cx="376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517617"/>
                <a:ext cx="37696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431806" y="4817839"/>
            <a:ext cx="1530594" cy="914400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31806" y="4046642"/>
            <a:ext cx="2902194" cy="1685596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31806" y="3205971"/>
            <a:ext cx="4273794" cy="2496312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1802343">
                <a:off x="2674666" y="4932186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=$1,000</m:t>
                      </m:r>
                    </m:oMath>
                  </m:oMathPara>
                </a14:m>
                <a:endParaRPr lang="en-US" sz="1400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2343">
                <a:off x="2674666" y="4932186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797333" y="4589239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33" y="4589239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2511" y="5810357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511" y="5810357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1802343">
                <a:off x="3131866" y="4410454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=$2,000</m:t>
                      </m:r>
                    </m:oMath>
                  </m:oMathPara>
                </a14:m>
                <a:endParaRPr lang="en-US" sz="1400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2343">
                <a:off x="3131866" y="4410454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97333" y="3789520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33" y="3789520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59022" y="5810357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22" y="5810357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1802343">
                <a:off x="3566757" y="3877054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=$3,000</m:t>
                      </m:r>
                    </m:oMath>
                  </m:oMathPara>
                </a14:m>
                <a:endParaRPr lang="en-US" sz="1400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2343">
                <a:off x="3566757" y="3877054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97333" y="2967239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33" y="2967239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354422" y="5810357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422" y="5810357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4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13924" y="1178864"/>
                <a:ext cx="2363276" cy="802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=0⟹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mr-IN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924" y="1178864"/>
                <a:ext cx="2363276" cy="80233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732416" y="2514600"/>
                <a:ext cx="2420984" cy="802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=0⟹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mr-IN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416" y="2514600"/>
                <a:ext cx="2420984" cy="8023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6" idx="3"/>
            <a:endCxn id="14" idx="1"/>
          </p:cNvCxnSpPr>
          <p:nvPr/>
        </p:nvCxnSpPr>
        <p:spPr>
          <a:xfrm flipV="1">
            <a:off x="5054187" y="1580032"/>
            <a:ext cx="659737" cy="70009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6" idx="3"/>
            <a:endCxn id="62" idx="1"/>
          </p:cNvCxnSpPr>
          <p:nvPr/>
        </p:nvCxnSpPr>
        <p:spPr>
          <a:xfrm>
            <a:off x="5054187" y="2280123"/>
            <a:ext cx="678229" cy="63564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39" grpId="0"/>
      <p:bldP spid="40" grpId="0"/>
      <p:bldP spid="41" grpId="0"/>
      <p:bldP spid="43" grpId="0"/>
      <p:bldP spid="44" grpId="0"/>
      <p:bldP spid="45" grpId="0"/>
      <p:bldP spid="47" grpId="0"/>
      <p:bldP spid="48" grpId="0"/>
      <p:bldP spid="58" grpId="0"/>
      <p:bldP spid="14" grpId="0"/>
      <p:bldP spid="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V="1">
            <a:off x="1111735" y="3178224"/>
            <a:ext cx="1815332" cy="220633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Properties of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Isocosts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061028" y="2336107"/>
            <a:ext cx="37239" cy="306242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091673" y="5398531"/>
            <a:ext cx="4730994" cy="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69667" y="1981200"/>
                <a:ext cx="417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7" y="1981200"/>
                <a:ext cx="41767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22667" y="5183910"/>
                <a:ext cx="376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667" y="5183910"/>
                <a:ext cx="3769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091673" y="4484132"/>
            <a:ext cx="1530594" cy="914400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91673" y="3712935"/>
            <a:ext cx="2902194" cy="1685596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91673" y="2872264"/>
            <a:ext cx="4273794" cy="2496312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802343">
                <a:off x="1334533" y="4598479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=$1,000</m:t>
                      </m:r>
                    </m:oMath>
                  </m:oMathPara>
                </a14:m>
                <a:endParaRPr lang="en-US" sz="1400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2343">
                <a:off x="1334533" y="4598479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255532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55532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32378" y="5476650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78" y="5476650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802343">
                <a:off x="1791733" y="4076747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=$2,000</m:t>
                      </m:r>
                    </m:oMath>
                  </m:oMathPara>
                </a14:m>
                <a:endParaRPr lang="en-US" sz="1400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2343">
                <a:off x="1791733" y="4076747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0" y="3455813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55813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18889" y="5476650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89" y="5476650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02343">
                <a:off x="2226624" y="3543347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=$3,000</m:t>
                      </m:r>
                    </m:oMath>
                  </m:oMathPara>
                </a14:m>
                <a:endParaRPr lang="en-US" sz="1400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2343">
                <a:off x="2226624" y="3543347"/>
                <a:ext cx="1134368" cy="308226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" y="2633532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33532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14289" y="5476650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3,000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89" y="5476650"/>
                <a:ext cx="579778" cy="5142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96850" y="1096396"/>
                <a:ext cx="5042352" cy="2555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The firm’s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costs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input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prices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𝑤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𝑟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determine where the isocost line hits the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axes.</a:t>
                </a:r>
              </a:p>
              <a:p>
                <a:endParaRPr lang="en-US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20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Isocosts 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farther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from the origin have 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higher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costs than those closer to the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origin.</a:t>
                </a:r>
              </a:p>
              <a:p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20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The 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slope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of each isocost is the 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same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and is given by the 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relative prices </a:t>
                </a: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of the inputs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850" y="1096396"/>
                <a:ext cx="5042352" cy="2555251"/>
              </a:xfrm>
              <a:prstGeom prst="rect">
                <a:avLst/>
              </a:prstGeom>
              <a:blipFill rotWithShape="0">
                <a:blip r:embed="rId14"/>
                <a:stretch>
                  <a:fillRect l="-1330" t="-1432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2309119" y="5429808"/>
            <a:ext cx="589992" cy="589992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98871" y="5429808"/>
            <a:ext cx="589992" cy="589992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80970" y="5429808"/>
            <a:ext cx="589992" cy="589992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481" y="4191000"/>
            <a:ext cx="589992" cy="589992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9481" y="3372408"/>
            <a:ext cx="589992" cy="589992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9481" y="2590800"/>
            <a:ext cx="589992" cy="589992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955739">
            <a:off x="2743204" y="2550029"/>
            <a:ext cx="886303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Higher costs!</a:t>
            </a:r>
            <a:endParaRPr lang="en-US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77269" y="3886200"/>
                <a:ext cx="117352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𝑑𝐾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𝑑𝐿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69" y="3886200"/>
                <a:ext cx="1173526" cy="58432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47800" y="990600"/>
                <a:ext cx="2082387" cy="12074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990600"/>
                <a:ext cx="2082387" cy="120744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 rot="19329023">
            <a:off x="5354081" y="3741003"/>
            <a:ext cx="886303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MRTS</a:t>
            </a:r>
          </a:p>
        </p:txBody>
      </p:sp>
    </p:spTree>
    <p:extLst>
      <p:ext uri="{BB962C8B-B14F-4D97-AF65-F5344CB8AC3E}">
        <p14:creationId xmlns:p14="http://schemas.microsoft.com/office/powerpoint/2010/main" val="25633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/>
      <p:bldP spid="28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Cost Minimization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081" y="990600"/>
            <a:ext cx="7843838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Combining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isoquant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isocost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, a firm determines how to produce a given level of output at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lowest cost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457200" cy="457200"/>
          </a:xfrm>
          <a:prstGeom prst="rect">
            <a:avLst/>
          </a:prstGeom>
        </p:spPr>
      </p:pic>
      <p:pic>
        <p:nvPicPr>
          <p:cNvPr id="33" name="Picture 5" descr="Fig07_03_step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133600"/>
            <a:ext cx="502920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 descr="Fig07_03_step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133600"/>
            <a:ext cx="502920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 descr="Fig07_03_step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133600"/>
            <a:ext cx="502920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 descr="Fig07_03_step0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133600"/>
            <a:ext cx="502920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9" descr="Fig07_03_step0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133600"/>
            <a:ext cx="502920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37366" y="2261595"/>
                <a:ext cx="915635" cy="5539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𝒘</m:t>
                      </m:r>
                      <m:r>
                        <a:rPr lang="en-US" b="0" i="1" smtClean="0">
                          <a:latin typeface="Cambria Math" charset="0"/>
                        </a:rPr>
                        <m:t>=$24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𝒓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$8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366" y="2261595"/>
                <a:ext cx="915635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3311" r="-6623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3167642" y="3396241"/>
            <a:ext cx="261359" cy="261359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91842" y="5257800"/>
            <a:ext cx="261359" cy="261359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429001" y="3197099"/>
            <a:ext cx="16002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Cheapest mix?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13040" y="4919798"/>
            <a:ext cx="1540362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Cheapest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mix?</a:t>
            </a:r>
          </a:p>
        </p:txBody>
      </p:sp>
      <p:sp>
        <p:nvSpPr>
          <p:cNvPr id="42" name="Oval 41"/>
          <p:cNvSpPr/>
          <p:nvPr/>
        </p:nvSpPr>
        <p:spPr>
          <a:xfrm>
            <a:off x="4005842" y="4789118"/>
            <a:ext cx="261359" cy="261359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71901" y="4373266"/>
            <a:ext cx="11811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Cheapest!</a:t>
            </a:r>
            <a:endParaRPr lang="en-US" b="1" i="1" dirty="0" smtClean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1" y="5904914"/>
                <a:ext cx="2816712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This cost level cannot afford the production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=100!</m:t>
                    </m:r>
                  </m:oMath>
                </a14:m>
                <a:endParaRPr lang="en-US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5904914"/>
                <a:ext cx="2816712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l="-1948" t="-5660" r="-238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/>
          <p:cNvSpPr/>
          <p:nvPr/>
        </p:nvSpPr>
        <p:spPr>
          <a:xfrm rot="10800000">
            <a:off x="1905001" y="4672818"/>
            <a:ext cx="838200" cy="1346982"/>
          </a:xfrm>
          <a:prstGeom prst="arc">
            <a:avLst>
              <a:gd name="adj1" fmla="val 16296557"/>
              <a:gd name="adj2" fmla="val 5047238"/>
            </a:avLst>
          </a:prstGeom>
          <a:ln w="38100">
            <a:solidFill>
              <a:schemeClr val="bg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00601" y="3192730"/>
            <a:ext cx="691195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No!</a:t>
            </a:r>
            <a:endParaRPr lang="en-US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03643" y="4919797"/>
            <a:ext cx="691195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No!</a:t>
            </a:r>
            <a:endParaRPr lang="en-US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 animBg="1"/>
      <p:bldP spid="43" grpId="0"/>
      <p:bldP spid="45" grpId="0"/>
      <p:bldP spid="58" grpId="0" animBg="1"/>
      <p:bldP spid="60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Cost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Minimization Rules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04800" y="1219200"/>
            <a:ext cx="3013753" cy="2286000"/>
            <a:chOff x="609600" y="2286000"/>
            <a:chExt cx="5029200" cy="3814763"/>
          </a:xfrm>
        </p:grpSpPr>
        <p:pic>
          <p:nvPicPr>
            <p:cNvPr id="37" name="Picture 9" descr="Fig07_03_step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86000"/>
              <a:ext cx="5029200" cy="381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Oval 41"/>
            <p:cNvSpPr/>
            <p:nvPr/>
          </p:nvSpPr>
          <p:spPr>
            <a:xfrm>
              <a:off x="2558041" y="4941518"/>
              <a:ext cx="261359" cy="261359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429000" y="1066800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1. Lowest-isocost: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Pick the bundle of inputs where the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lowest isocost touches </a:t>
            </a:r>
            <a:r>
              <a:rPr lang="en-US" sz="2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isoquant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2. Tangency: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Pick the bundle of inputs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where the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isoquant </a:t>
            </a:r>
            <a:r>
              <a:rPr lang="en-US" sz="2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 tangent to the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isocost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ctr"/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3. </a:t>
            </a:r>
            <a:r>
              <a:rPr lang="en-US" sz="2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Last-dollar: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Pick the bundle of inputs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where the </a:t>
            </a:r>
            <a:r>
              <a:rPr lang="en-US" sz="2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last dollar spent on each input gives the same extra output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1647" y="5727821"/>
                <a:ext cx="1934953" cy="749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𝑀𝑃𝐾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47" y="5727821"/>
                <a:ext cx="1934953" cy="7491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4038600"/>
                <a:ext cx="105567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038600"/>
                <a:ext cx="1055674" cy="5259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838200" y="2967141"/>
            <a:ext cx="634205" cy="1071459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6200" y="4648200"/>
            <a:ext cx="761999" cy="491379"/>
            <a:chOff x="1490740" y="2057401"/>
            <a:chExt cx="5698834" cy="1107078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4424034" y="833766"/>
              <a:ext cx="402150" cy="284941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90740" y="2401716"/>
              <a:ext cx="5698834" cy="762763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MRTS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1600" y="4038600"/>
                <a:ext cx="193187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𝑀𝑅𝑇𝑆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𝑀𝑃𝐾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38600"/>
                <a:ext cx="1931876" cy="5167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2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Using Calculus to Minimize Cost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799" y="990600"/>
            <a:ext cx="6248401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firm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minimizes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its cost subject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to a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production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constraint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400" y="2399399"/>
            <a:ext cx="331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1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Write the Lagrangian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3733800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</a:t>
            </a:r>
            <a:r>
              <a:rPr lang="en-US" sz="20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Minimization Problem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5129775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</a:t>
            </a:r>
            <a:r>
              <a:rPr lang="en-US" sz="20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First-Order Conditions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91783" y="2477791"/>
                <a:ext cx="34023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𝑟𝐾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83" y="2477791"/>
                <a:ext cx="340234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254" r="-1971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19903452">
            <a:off x="7531311" y="1902750"/>
            <a:ext cx="1304092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Greek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letter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lambda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510268" y="2876029"/>
            <a:ext cx="1155057" cy="491377"/>
            <a:chOff x="2060624" y="2057405"/>
            <a:chExt cx="8638434" cy="1107074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6252768" y="-1474683"/>
              <a:ext cx="344317" cy="7408494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60624" y="2401716"/>
              <a:ext cx="8638434" cy="762763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Total Cost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34581" y="2876028"/>
            <a:ext cx="1207144" cy="737598"/>
            <a:chOff x="2720673" y="2057404"/>
            <a:chExt cx="9027981" cy="1661812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7062504" y="-2284427"/>
              <a:ext cx="344311" cy="9027974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10220" y="2401715"/>
              <a:ext cx="8638434" cy="1317501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Production Constraint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5936841" y="1973991"/>
            <a:ext cx="249827" cy="50380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24691" y="1708626"/>
            <a:ext cx="2055234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Lagrangian Multiplier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03358" y="3780317"/>
                <a:ext cx="3871509" cy="424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</m:fun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𝑟𝐾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358" y="3780317"/>
                <a:ext cx="3871509" cy="424155"/>
              </a:xfrm>
              <a:prstGeom prst="rect">
                <a:avLst/>
              </a:prstGeom>
              <a:blipFill rotWithShape="0">
                <a:blip r:embed="rId5"/>
                <a:stretch>
                  <a:fillRect l="-787" r="-189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5129775"/>
                <a:ext cx="849528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129775"/>
                <a:ext cx="849528" cy="5852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05836" y="5129775"/>
                <a:ext cx="877996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36" y="5129775"/>
                <a:ext cx="877996" cy="5852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125339" y="5129775"/>
                <a:ext cx="849528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39" y="5129775"/>
                <a:ext cx="849528" cy="5852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0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7" grpId="0"/>
      <p:bldP spid="21" grpId="0"/>
      <p:bldP spid="33" grpId="0"/>
      <p:bldP spid="35" grpId="0"/>
      <p:bldP spid="13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Solution of Cost Minimization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799" y="990600"/>
            <a:ext cx="62484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Calculating the First-Order Conditions: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3400" y="2515751"/>
                <a:ext cx="1017458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5751"/>
                <a:ext cx="1017458" cy="7022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3400" y="3963551"/>
                <a:ext cx="105067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63551"/>
                <a:ext cx="1050672" cy="7022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3400" y="5487551"/>
                <a:ext cx="1017458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7551"/>
                <a:ext cx="1017458" cy="7022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24000" y="2515751"/>
                <a:ext cx="3034420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</m:d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15751"/>
                <a:ext cx="3034420" cy="7167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33590" y="1676400"/>
                <a:ext cx="4079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𝑟𝐾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90" y="1676400"/>
                <a:ext cx="407957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96" r="-1943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572000" y="2596670"/>
                <a:ext cx="1718676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𝑀𝑃𝐿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96670"/>
                <a:ext cx="1718676" cy="6276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24000" y="3963551"/>
                <a:ext cx="295035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</m:d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963551"/>
                <a:ext cx="2950359" cy="7167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572000" y="4011833"/>
                <a:ext cx="1772986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𝑀𝑃𝐾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11833"/>
                <a:ext cx="1772986" cy="6301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24000" y="5667920"/>
                <a:ext cx="25864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acc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667920"/>
                <a:ext cx="258641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179" r="-212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21767" y="5667920"/>
                <a:ext cx="20504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767" y="5667920"/>
                <a:ext cx="205043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80" r="-445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477000" y="2515751"/>
            <a:ext cx="2316516" cy="2224295"/>
            <a:chOff x="6477000" y="2515751"/>
            <a:chExt cx="2316516" cy="2224295"/>
          </a:xfrm>
        </p:grpSpPr>
        <p:sp>
          <p:nvSpPr>
            <p:cNvPr id="2" name="Right Brace 1"/>
            <p:cNvSpPr/>
            <p:nvPr/>
          </p:nvSpPr>
          <p:spPr>
            <a:xfrm>
              <a:off x="6477000" y="2515751"/>
              <a:ext cx="304800" cy="2224295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10400" y="3276600"/>
                  <a:ext cx="1783116" cy="691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mr-IN" sz="24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𝑀𝑃𝐿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sz="24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𝑀𝑃𝐾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3276600"/>
                  <a:ext cx="1783116" cy="69140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 rot="19946195">
            <a:off x="7010400" y="2163260"/>
            <a:ext cx="1753516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Last-dollar Rule!</a:t>
            </a:r>
            <a:endParaRPr lang="en-US" sz="2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819400" y="3286497"/>
            <a:ext cx="1155057" cy="523503"/>
            <a:chOff x="2540336" y="2057402"/>
            <a:chExt cx="8638434" cy="1179455"/>
          </a:xfrm>
        </p:grpSpPr>
        <p:sp>
          <p:nvSpPr>
            <p:cNvPr id="47" name="Right Brace 46"/>
            <p:cNvSpPr/>
            <p:nvPr/>
          </p:nvSpPr>
          <p:spPr>
            <a:xfrm rot="5400000">
              <a:off x="6703345" y="-1925274"/>
              <a:ext cx="492737" cy="84580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40336" y="2474093"/>
              <a:ext cx="8638434" cy="762764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MPL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5029200" y="2514601"/>
            <a:ext cx="1354227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743200" y="4734297"/>
            <a:ext cx="1155057" cy="523503"/>
            <a:chOff x="2540336" y="2057402"/>
            <a:chExt cx="8638434" cy="1179455"/>
          </a:xfrm>
        </p:grpSpPr>
        <p:sp>
          <p:nvSpPr>
            <p:cNvPr id="51" name="Right Brace 50"/>
            <p:cNvSpPr/>
            <p:nvPr/>
          </p:nvSpPr>
          <p:spPr>
            <a:xfrm rot="5400000">
              <a:off x="6703345" y="-1925274"/>
              <a:ext cx="492737" cy="84580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40336" y="2474093"/>
              <a:ext cx="8638434" cy="762764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MPK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5029200" y="3946377"/>
            <a:ext cx="1354227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572000" y="5569165"/>
            <a:ext cx="1600200" cy="63149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9946195">
            <a:off x="6040891" y="5370761"/>
            <a:ext cx="1753516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Isoquant!</a:t>
            </a:r>
            <a:endParaRPr lang="en-US" sz="2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899827" y="3204687"/>
            <a:ext cx="1939373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0" grpId="0"/>
      <p:bldP spid="41" grpId="0"/>
      <p:bldP spid="42" grpId="0"/>
      <p:bldP spid="43" grpId="0"/>
      <p:bldP spid="45" grpId="0"/>
      <p:bldP spid="49" grpId="0" animBg="1"/>
      <p:bldP spid="53" grpId="0" animBg="1"/>
      <p:bldP spid="54" grpId="0" animBg="1"/>
      <p:bldP spid="55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38400" y="990600"/>
            <a:ext cx="426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Consider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following setup: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14400" y="1524000"/>
                <a:ext cx="2914066" cy="581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2914066" cy="5819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30447" y="1736622"/>
                <a:ext cx="1064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447" y="1736622"/>
                <a:ext cx="10643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747" r="-63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96822" y="1736622"/>
                <a:ext cx="1444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22" y="1736622"/>
                <a:ext cx="1444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10" r="-379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43300" y="1736622"/>
                <a:ext cx="8294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300" y="1736622"/>
                <a:ext cx="82945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353" r="-73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66900" y="2362200"/>
                <a:ext cx="5410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are the cost minimizing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sz="2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20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2362200"/>
                <a:ext cx="5410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l="-1689" t="-12500" r="-157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7752" y="3913715"/>
                <a:ext cx="134222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𝑀𝑃𝐾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2" y="3913715"/>
                <a:ext cx="1342227" cy="5186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7752" y="3169468"/>
                <a:ext cx="1206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2" y="3169468"/>
                <a:ext cx="120686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040" r="-606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57400" y="3913715"/>
                <a:ext cx="1387495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𝑀𝑃𝐾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13715"/>
                <a:ext cx="1387495" cy="5167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17752" y="4998268"/>
                <a:ext cx="167109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𝑀𝑃𝐿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2" y="4998268"/>
                <a:ext cx="1671098" cy="52758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17752" y="5912668"/>
                <a:ext cx="171181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𝑀𝑃𝐾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2" y="5912668"/>
                <a:ext cx="1711815" cy="52758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362200" y="4795654"/>
                <a:ext cx="2272610" cy="762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−1</m:t>
                              </m:r>
                            </m:sup>
                          </m:sSup>
                          <m: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95654"/>
                <a:ext cx="2272610" cy="7626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641855" y="4970207"/>
                <a:ext cx="2103075" cy="437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855" y="4970207"/>
                <a:ext cx="2103075" cy="4372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438400" y="5692459"/>
                <a:ext cx="2316916" cy="762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−1</m:t>
                              </m:r>
                            </m:sup>
                          </m:sSup>
                          <m: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692459"/>
                <a:ext cx="2316916" cy="7626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724400" y="5873854"/>
                <a:ext cx="2147383" cy="437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873854"/>
                <a:ext cx="2147383" cy="4372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429000" y="3702868"/>
                <a:ext cx="2761653" cy="932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702868"/>
                <a:ext cx="2761653" cy="9324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43242" y="3913715"/>
                <a:ext cx="1387495" cy="553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242" y="3913715"/>
                <a:ext cx="1387495" cy="5534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535216" y="4101967"/>
                <a:ext cx="9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216" y="4101967"/>
                <a:ext cx="99918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3049" r="-365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936243" y="3017068"/>
                <a:ext cx="1949957" cy="4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b="0" i="1" smtClean="0">
                          <a:latin typeface="Cambria Math" charset="0"/>
                        </a:rPr>
                        <m:t>4=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243" y="3017068"/>
                <a:ext cx="1949957" cy="43614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66569" y="3017068"/>
                <a:ext cx="1515287" cy="4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b="0" i="1" smtClean="0">
                          <a:latin typeface="Cambria Math" charset="0"/>
                        </a:rPr>
                        <m:t>4=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569" y="3017068"/>
                <a:ext cx="1515287" cy="43614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385598" y="3017068"/>
                <a:ext cx="1203471" cy="4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b="0" i="1" smtClean="0">
                          <a:latin typeface="Cambria Math" charset="0"/>
                        </a:rPr>
                        <m:t>4=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598" y="3017068"/>
                <a:ext cx="1203471" cy="43614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628043" y="3166694"/>
                <a:ext cx="1189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b="0" i="1" smtClean="0">
                          <a:latin typeface="Cambria Math" charset="0"/>
                        </a:rPr>
                        <m:t>4=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43" y="3166694"/>
                <a:ext cx="1189365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564" t="-2174" r="-15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04468" y="3166694"/>
                <a:ext cx="958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68" y="3166694"/>
                <a:ext cx="958532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3165" r="-44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4908752" y="4925034"/>
            <a:ext cx="1873048" cy="63326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984952" y="5841097"/>
            <a:ext cx="1873048" cy="63326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stCxn id="57" idx="1"/>
            <a:endCxn id="4" idx="1"/>
          </p:cNvCxnSpPr>
          <p:nvPr/>
        </p:nvCxnSpPr>
        <p:spPr>
          <a:xfrm rot="10800000">
            <a:off x="717752" y="4173018"/>
            <a:ext cx="12700" cy="1089041"/>
          </a:xfrm>
          <a:prstGeom prst="curvedConnector3">
            <a:avLst>
              <a:gd name="adj1" fmla="val 3167087"/>
            </a:avLst>
          </a:prstGeom>
          <a:ln w="38100">
            <a:solidFill>
              <a:srgbClr val="0070C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9" idx="1"/>
            <a:endCxn id="4" idx="1"/>
          </p:cNvCxnSpPr>
          <p:nvPr/>
        </p:nvCxnSpPr>
        <p:spPr>
          <a:xfrm rot="10800000">
            <a:off x="717752" y="4173018"/>
            <a:ext cx="12700" cy="2003441"/>
          </a:xfrm>
          <a:prstGeom prst="curvedConnector3">
            <a:avLst>
              <a:gd name="adj1" fmla="val 4169622"/>
            </a:avLst>
          </a:prstGeom>
          <a:ln w="38100">
            <a:solidFill>
              <a:srgbClr val="0070C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880668" y="4083868"/>
            <a:ext cx="653732" cy="3651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urved Connector 75"/>
          <p:cNvCxnSpPr>
            <a:stCxn id="4" idx="1"/>
            <a:endCxn id="38" idx="1"/>
          </p:cNvCxnSpPr>
          <p:nvPr/>
        </p:nvCxnSpPr>
        <p:spPr>
          <a:xfrm rot="10800000">
            <a:off x="717752" y="3307969"/>
            <a:ext cx="12700" cy="865049"/>
          </a:xfrm>
          <a:prstGeom prst="curvedConnector3">
            <a:avLst>
              <a:gd name="adj1" fmla="val 3167087"/>
            </a:avLst>
          </a:prstGeom>
          <a:ln w="38100">
            <a:solidFill>
              <a:srgbClr val="C0000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121222" y="3169469"/>
            <a:ext cx="717977" cy="29232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39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5" grpId="0" animBg="1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Output Maximization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0081" y="990600"/>
            <a:ext cx="7843838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equivalent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problem to minimize costs is to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maximize output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for a given level of cost!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457200" cy="457200"/>
          </a:xfrm>
          <a:prstGeom prst="rect">
            <a:avLst/>
          </a:prstGeom>
        </p:spPr>
      </p:pic>
      <p:pic>
        <p:nvPicPr>
          <p:cNvPr id="21" name="Picture 5" descr="Fig07_04_step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7" y="2438400"/>
            <a:ext cx="4792663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 descr="Fig07_04_step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7" y="2438400"/>
            <a:ext cx="4792663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 descr="Fig07_04_step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7" y="2438400"/>
            <a:ext cx="4792663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 descr="Fig07_04_step0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7" y="2438400"/>
            <a:ext cx="4792663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 descr="Fig07_04_step0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7" y="2438400"/>
            <a:ext cx="4792663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29184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20640" y="558698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4082041"/>
            <a:ext cx="261359" cy="261359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200" y="5494404"/>
            <a:ext cx="261359" cy="261359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58269" y="5016853"/>
            <a:ext cx="965200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Highest output?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43400" y="4946904"/>
            <a:ext cx="0" cy="91440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97680" y="492861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642616" y="4965192"/>
            <a:ext cx="1691640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207956" y="4844041"/>
            <a:ext cx="261359" cy="261359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1174" y="2636061"/>
            <a:ext cx="768826" cy="365169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42986" y="2221468"/>
            <a:ext cx="1095613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Highest!</a:t>
            </a:r>
            <a:endParaRPr lang="en-US" b="1" i="1" dirty="0" smtClean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23543" y="3153836"/>
            <a:ext cx="645772" cy="3651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69313" y="3135868"/>
                <a:ext cx="4369887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125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cannot be afforded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=2,000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313" y="3135868"/>
                <a:ext cx="4369887" cy="36933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418840" y="5298301"/>
            <a:ext cx="691195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No!</a:t>
            </a:r>
            <a:endParaRPr lang="en-US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7" grpId="0"/>
      <p:bldP spid="18" grpId="0" animBg="1"/>
      <p:bldP spid="28" grpId="0" animBg="1"/>
      <p:bldP spid="29" grpId="0" animBg="1"/>
      <p:bldP spid="31" grpId="0"/>
      <p:bldP spid="33" grpId="0" animBg="1"/>
      <p:bldP spid="34" grpId="1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Using Calculus to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Maximize 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799" y="990600"/>
            <a:ext cx="6248401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firm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maximizes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its output subject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to 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cost constraint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400" y="2399399"/>
            <a:ext cx="331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1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Write the Lagrangian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3733800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</a:t>
            </a:r>
            <a:r>
              <a:rPr lang="en-US" sz="20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Maximization Problem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5129775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</a:t>
            </a:r>
            <a:r>
              <a:rPr lang="en-US" sz="20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First-Order Conditions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91783" y="2477791"/>
                <a:ext cx="34036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𝑟𝐾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83" y="2477791"/>
                <a:ext cx="3403624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431" r="-2147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4510269" y="2876029"/>
            <a:ext cx="899932" cy="491377"/>
            <a:chOff x="2060624" y="2057405"/>
            <a:chExt cx="8638434" cy="1107074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6252768" y="-1474683"/>
              <a:ext cx="344317" cy="7408494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60624" y="2401716"/>
              <a:ext cx="8638434" cy="762763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Output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19799" y="2876029"/>
            <a:ext cx="1321924" cy="737598"/>
            <a:chOff x="1862246" y="2057405"/>
            <a:chExt cx="9886397" cy="1661811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6633289" y="-2713638"/>
              <a:ext cx="344311" cy="9886397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2138" y="2401716"/>
              <a:ext cx="8638433" cy="1317500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Cost Constraint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32" name="Straight Arrow Connector 31"/>
          <p:cNvCxnSpPr>
            <a:stCxn id="7" idx="0"/>
          </p:cNvCxnSpPr>
          <p:nvPr/>
        </p:nvCxnSpPr>
        <p:spPr>
          <a:xfrm flipV="1">
            <a:off x="5793595" y="1973992"/>
            <a:ext cx="393073" cy="503799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24691" y="1708626"/>
            <a:ext cx="2055234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Lagrangian Multiplier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03358" y="3780317"/>
                <a:ext cx="3926011" cy="434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</m:fun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acc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𝑟𝐾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358" y="3780317"/>
                <a:ext cx="3926011" cy="434030"/>
              </a:xfrm>
              <a:prstGeom prst="rect">
                <a:avLst/>
              </a:prstGeom>
              <a:blipFill rotWithShape="0">
                <a:blip r:embed="rId5"/>
                <a:stretch>
                  <a:fillRect l="-155" r="-1708"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5129775"/>
                <a:ext cx="849528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129775"/>
                <a:ext cx="849528" cy="5852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05836" y="5129775"/>
                <a:ext cx="877996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36" y="5129775"/>
                <a:ext cx="877996" cy="5852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125339" y="5129775"/>
                <a:ext cx="849528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0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39" y="5129775"/>
                <a:ext cx="849528" cy="5852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1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7" grpId="0"/>
      <p:bldP spid="33" grpId="0"/>
      <p:bldP spid="35" grpId="0"/>
      <p:bldP spid="13" grpId="0"/>
      <p:bldP spid="38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Solution of Output Maximization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799" y="990600"/>
            <a:ext cx="62484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Calculating the First-Order Conditions: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3400" y="2515751"/>
                <a:ext cx="1017458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5751"/>
                <a:ext cx="1017458" cy="7022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3400" y="3963551"/>
                <a:ext cx="105067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63551"/>
                <a:ext cx="1050672" cy="7022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3400" y="5487551"/>
                <a:ext cx="1017458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7551"/>
                <a:ext cx="1017458" cy="7022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24000" y="2515751"/>
                <a:ext cx="2977866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</m:d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15751"/>
                <a:ext cx="2977866" cy="7167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33590" y="1676400"/>
                <a:ext cx="4079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)+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𝑟𝐾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90" y="1676400"/>
                <a:ext cx="407957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95" r="-224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572000" y="2596670"/>
                <a:ext cx="1785553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96670"/>
                <a:ext cx="1785553" cy="6914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24000" y="3963551"/>
                <a:ext cx="2893806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</m:d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963551"/>
                <a:ext cx="2893806" cy="7167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572000" y="4011833"/>
                <a:ext cx="1772985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𝑀𝑃𝐾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11833"/>
                <a:ext cx="1772985" cy="6890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24000" y="5667920"/>
                <a:ext cx="2800190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acc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𝑟𝐾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667920"/>
                <a:ext cx="2800190" cy="370101"/>
              </a:xfrm>
              <a:prstGeom prst="rect">
                <a:avLst/>
              </a:prstGeom>
              <a:blipFill rotWithShape="0">
                <a:blip r:embed="rId11"/>
                <a:stretch>
                  <a:fillRect l="-1089" t="-1667" r="-1961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65190" y="5667920"/>
                <a:ext cx="2264210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90" y="5667920"/>
                <a:ext cx="2264210" cy="370101"/>
              </a:xfrm>
              <a:prstGeom prst="rect">
                <a:avLst/>
              </a:prstGeom>
              <a:blipFill rotWithShape="0">
                <a:blip r:embed="rId12"/>
                <a:stretch>
                  <a:fillRect l="-1344" t="-1667" r="-1882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477000" y="2515751"/>
            <a:ext cx="2316516" cy="2224295"/>
            <a:chOff x="6477000" y="2515751"/>
            <a:chExt cx="2316516" cy="2224295"/>
          </a:xfrm>
        </p:grpSpPr>
        <p:sp>
          <p:nvSpPr>
            <p:cNvPr id="2" name="Right Brace 1"/>
            <p:cNvSpPr/>
            <p:nvPr/>
          </p:nvSpPr>
          <p:spPr>
            <a:xfrm>
              <a:off x="6477000" y="2515751"/>
              <a:ext cx="304800" cy="2224295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10400" y="3276600"/>
                  <a:ext cx="1783116" cy="691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mr-IN" sz="24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𝑀𝑃𝐿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sz="24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𝑀𝑃𝐾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3276600"/>
                  <a:ext cx="1783116" cy="69140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 rot="19946195">
            <a:off x="7010400" y="2163260"/>
            <a:ext cx="1753516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Last-dollar Rule!</a:t>
            </a:r>
            <a:endParaRPr lang="en-US" sz="2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981200" y="3286497"/>
            <a:ext cx="1155057" cy="523503"/>
            <a:chOff x="2540336" y="2057402"/>
            <a:chExt cx="8638434" cy="1179455"/>
          </a:xfrm>
        </p:grpSpPr>
        <p:sp>
          <p:nvSpPr>
            <p:cNvPr id="47" name="Right Brace 46"/>
            <p:cNvSpPr/>
            <p:nvPr/>
          </p:nvSpPr>
          <p:spPr>
            <a:xfrm rot="5400000">
              <a:off x="6703345" y="-1925274"/>
              <a:ext cx="492737" cy="84580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40336" y="2474093"/>
              <a:ext cx="8638434" cy="762764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MPL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5029200" y="2514601"/>
            <a:ext cx="1354227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981200" y="4734297"/>
            <a:ext cx="1155057" cy="523503"/>
            <a:chOff x="2540336" y="2057402"/>
            <a:chExt cx="8638434" cy="1179455"/>
          </a:xfrm>
        </p:grpSpPr>
        <p:sp>
          <p:nvSpPr>
            <p:cNvPr id="51" name="Right Brace 50"/>
            <p:cNvSpPr/>
            <p:nvPr/>
          </p:nvSpPr>
          <p:spPr>
            <a:xfrm rot="5400000">
              <a:off x="6703345" y="-1925274"/>
              <a:ext cx="492737" cy="84580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40336" y="2474093"/>
              <a:ext cx="8638434" cy="762764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MPK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5029200" y="3946377"/>
            <a:ext cx="1354227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00600" y="5569165"/>
            <a:ext cx="1828800" cy="63149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9946195">
            <a:off x="6627205" y="5447482"/>
            <a:ext cx="1262424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Isocost!</a:t>
            </a:r>
            <a:endParaRPr lang="en-US" sz="2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899827" y="3204687"/>
            <a:ext cx="1939373" cy="83523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17648" y="4114800"/>
            <a:ext cx="1875867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Same result of cost minimization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6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0" grpId="0"/>
      <p:bldP spid="41" grpId="0"/>
      <p:bldP spid="42" grpId="0"/>
      <p:bldP spid="43" grpId="0"/>
      <p:bldP spid="45" grpId="0"/>
      <p:bldP spid="49" grpId="0" animBg="1"/>
      <p:bldP spid="53" grpId="0" animBg="1"/>
      <p:bldP spid="54" grpId="0" animBg="1"/>
      <p:bldP spid="55" grpId="0"/>
      <p:bldP spid="56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791200" y="1371600"/>
            <a:ext cx="3121698" cy="525779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371600"/>
          </a:xfrm>
        </p:spPr>
        <p:txBody>
          <a:bodyPr/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How does a firm determine </a:t>
            </a:r>
            <a:r>
              <a:rPr 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to produce a certain amount of output efficiently?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7200"/>
            <a:ext cx="457200" cy="4572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307300" y="1651357"/>
            <a:ext cx="3046214" cy="1218485"/>
          </a:xfrm>
          <a:custGeom>
            <a:avLst/>
            <a:gdLst>
              <a:gd name="connsiteX0" fmla="*/ 0 w 3046214"/>
              <a:gd name="connsiteY0" fmla="*/ 0 h 1218485"/>
              <a:gd name="connsiteX1" fmla="*/ 2436972 w 3046214"/>
              <a:gd name="connsiteY1" fmla="*/ 0 h 1218485"/>
              <a:gd name="connsiteX2" fmla="*/ 3046214 w 3046214"/>
              <a:gd name="connsiteY2" fmla="*/ 609243 h 1218485"/>
              <a:gd name="connsiteX3" fmla="*/ 2436972 w 3046214"/>
              <a:gd name="connsiteY3" fmla="*/ 1218485 h 1218485"/>
              <a:gd name="connsiteX4" fmla="*/ 0 w 3046214"/>
              <a:gd name="connsiteY4" fmla="*/ 1218485 h 1218485"/>
              <a:gd name="connsiteX5" fmla="*/ 609243 w 3046214"/>
              <a:gd name="connsiteY5" fmla="*/ 609243 h 1218485"/>
              <a:gd name="connsiteX6" fmla="*/ 0 w 3046214"/>
              <a:gd name="connsiteY6" fmla="*/ 0 h 121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214" h="1218485">
                <a:moveTo>
                  <a:pt x="0" y="0"/>
                </a:moveTo>
                <a:lnTo>
                  <a:pt x="2436972" y="0"/>
                </a:lnTo>
                <a:lnTo>
                  <a:pt x="3046214" y="609243"/>
                </a:lnTo>
                <a:lnTo>
                  <a:pt x="2436972" y="1218485"/>
                </a:lnTo>
                <a:lnTo>
                  <a:pt x="0" y="1218485"/>
                </a:lnTo>
                <a:lnTo>
                  <a:pt x="609243" y="6092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9253" tIns="26670" rIns="635912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i="1" kern="1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Available</a:t>
            </a:r>
            <a:r>
              <a:rPr lang="en-US" sz="2000" kern="1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kern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 Processes</a:t>
            </a:r>
            <a:endParaRPr lang="en-US" sz="200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048892" y="1651357"/>
            <a:ext cx="3046214" cy="1218485"/>
          </a:xfrm>
          <a:custGeom>
            <a:avLst/>
            <a:gdLst>
              <a:gd name="connsiteX0" fmla="*/ 0 w 3046214"/>
              <a:gd name="connsiteY0" fmla="*/ 0 h 1218485"/>
              <a:gd name="connsiteX1" fmla="*/ 2436972 w 3046214"/>
              <a:gd name="connsiteY1" fmla="*/ 0 h 1218485"/>
              <a:gd name="connsiteX2" fmla="*/ 3046214 w 3046214"/>
              <a:gd name="connsiteY2" fmla="*/ 609243 h 1218485"/>
              <a:gd name="connsiteX3" fmla="*/ 2436972 w 3046214"/>
              <a:gd name="connsiteY3" fmla="*/ 1218485 h 1218485"/>
              <a:gd name="connsiteX4" fmla="*/ 0 w 3046214"/>
              <a:gd name="connsiteY4" fmla="*/ 1218485 h 1218485"/>
              <a:gd name="connsiteX5" fmla="*/ 609243 w 3046214"/>
              <a:gd name="connsiteY5" fmla="*/ 609243 h 1218485"/>
              <a:gd name="connsiteX6" fmla="*/ 0 w 3046214"/>
              <a:gd name="connsiteY6" fmla="*/ 0 h 121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214" h="1218485">
                <a:moveTo>
                  <a:pt x="0" y="0"/>
                </a:moveTo>
                <a:lnTo>
                  <a:pt x="2436972" y="0"/>
                </a:lnTo>
                <a:lnTo>
                  <a:pt x="3046214" y="609243"/>
                </a:lnTo>
                <a:lnTo>
                  <a:pt x="2436972" y="1218485"/>
                </a:lnTo>
                <a:lnTo>
                  <a:pt x="0" y="1218485"/>
                </a:lnTo>
                <a:lnTo>
                  <a:pt x="609243" y="6092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shade val="50000"/>
              <a:hueOff val="0"/>
              <a:satOff val="0"/>
              <a:lumOff val="17643"/>
              <a:alphaOff val="0"/>
            </a:schemeClr>
          </a:fillRef>
          <a:effectRef idx="2">
            <a:schemeClr val="accent3">
              <a:shade val="50000"/>
              <a:hueOff val="0"/>
              <a:satOff val="0"/>
              <a:lumOff val="176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9253" tIns="26670" rIns="635912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i="1" kern="1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Technologically Efficient </a:t>
            </a:r>
            <a:r>
              <a:rPr lang="en-US" sz="2000" kern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 Processes</a:t>
            </a:r>
            <a:endParaRPr lang="en-US" sz="200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90485" y="1651357"/>
            <a:ext cx="3046214" cy="1218485"/>
          </a:xfrm>
          <a:custGeom>
            <a:avLst/>
            <a:gdLst>
              <a:gd name="connsiteX0" fmla="*/ 0 w 3046214"/>
              <a:gd name="connsiteY0" fmla="*/ 0 h 1218485"/>
              <a:gd name="connsiteX1" fmla="*/ 2436972 w 3046214"/>
              <a:gd name="connsiteY1" fmla="*/ 0 h 1218485"/>
              <a:gd name="connsiteX2" fmla="*/ 3046214 w 3046214"/>
              <a:gd name="connsiteY2" fmla="*/ 609243 h 1218485"/>
              <a:gd name="connsiteX3" fmla="*/ 2436972 w 3046214"/>
              <a:gd name="connsiteY3" fmla="*/ 1218485 h 1218485"/>
              <a:gd name="connsiteX4" fmla="*/ 0 w 3046214"/>
              <a:gd name="connsiteY4" fmla="*/ 1218485 h 1218485"/>
              <a:gd name="connsiteX5" fmla="*/ 609243 w 3046214"/>
              <a:gd name="connsiteY5" fmla="*/ 609243 h 1218485"/>
              <a:gd name="connsiteX6" fmla="*/ 0 w 3046214"/>
              <a:gd name="connsiteY6" fmla="*/ 0 h 121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214" h="1218485">
                <a:moveTo>
                  <a:pt x="0" y="0"/>
                </a:moveTo>
                <a:lnTo>
                  <a:pt x="2436972" y="0"/>
                </a:lnTo>
                <a:lnTo>
                  <a:pt x="3046214" y="609243"/>
                </a:lnTo>
                <a:lnTo>
                  <a:pt x="2436972" y="1218485"/>
                </a:lnTo>
                <a:lnTo>
                  <a:pt x="0" y="1218485"/>
                </a:lnTo>
                <a:lnTo>
                  <a:pt x="609243" y="6092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shade val="50000"/>
              <a:hueOff val="0"/>
              <a:satOff val="0"/>
              <a:lumOff val="17643"/>
              <a:alphaOff val="0"/>
            </a:schemeClr>
          </a:fillRef>
          <a:effectRef idx="2">
            <a:schemeClr val="accent3">
              <a:shade val="50000"/>
              <a:hueOff val="0"/>
              <a:satOff val="0"/>
              <a:lumOff val="176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9253" tIns="26670" rIns="635912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i="1" kern="1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Economically Efficient </a:t>
            </a:r>
            <a:r>
              <a:rPr lang="en-US" sz="2000" kern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 Process</a:t>
            </a:r>
            <a:endParaRPr lang="en-US" sz="200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267200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05400"/>
            <a:ext cx="457200" cy="457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105400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43600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943600"/>
            <a:ext cx="457200" cy="457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00400" y="3058180"/>
            <a:ext cx="2209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Produce </a:t>
            </a:r>
            <a:r>
              <a:rPr lang="en-US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the desired level of output </a:t>
            </a:r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with the </a:t>
            </a:r>
            <a:r>
              <a:rPr lang="en-US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least </a:t>
            </a:r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inputs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4267200"/>
            <a:ext cx="457200" cy="457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105400"/>
            <a:ext cx="45720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943600"/>
            <a:ext cx="457200" cy="4572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7200" y="305818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Many technical and organizational arrangements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43600" y="3058180"/>
            <a:ext cx="2209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Minimize the cost</a:t>
            </a:r>
            <a:r>
              <a:rPr lang="en-US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of producing a specified amount of output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5105400"/>
            <a:ext cx="457200" cy="457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267200"/>
            <a:ext cx="457200" cy="4572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05400"/>
            <a:ext cx="457200" cy="4572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943600"/>
            <a:ext cx="457200" cy="45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 rot="19445654">
            <a:off x="3070560" y="4633000"/>
            <a:ext cx="1197048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Previous lectures!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9445654">
            <a:off x="5649876" y="4633000"/>
            <a:ext cx="1197048" cy="6463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Current lecture!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90159" y="4872335"/>
            <a:ext cx="1272841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Chosen Production Process!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" grpId="2" animBg="1"/>
      <p:bldP spid="9" grpId="0" animBg="1"/>
      <p:bldP spid="10" grpId="0" animBg="1"/>
      <p:bldP spid="25" grpId="0"/>
      <p:bldP spid="37" grpId="0"/>
      <p:bldP spid="41" grpId="0"/>
      <p:bldP spid="48" grpId="0"/>
      <p:bldP spid="59" grpId="0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7799" y="4191000"/>
            <a:ext cx="821405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Dual Problems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1" y="990600"/>
            <a:ext cx="42671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Cost Minimization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1" y="990600"/>
            <a:ext cx="42671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Output Maximization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37229" y="1828800"/>
            <a:ext cx="3402342" cy="1135835"/>
            <a:chOff x="685800" y="1828800"/>
            <a:chExt cx="3402342" cy="11358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85800" y="1828800"/>
                  <a:ext cx="34023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𝑤𝐿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𝑟𝐾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828800"/>
                  <a:ext cx="34023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4" r="-1971" b="-4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1104285" y="2227038"/>
              <a:ext cx="1155057" cy="491377"/>
              <a:chOff x="2060624" y="2057405"/>
              <a:chExt cx="8638434" cy="1107074"/>
            </a:xfrm>
          </p:grpSpPr>
          <p:sp>
            <p:nvSpPr>
              <p:cNvPr id="59" name="Right Brace 58"/>
              <p:cNvSpPr/>
              <p:nvPr/>
            </p:nvSpPr>
            <p:spPr>
              <a:xfrm rot="5400000">
                <a:off x="6252768" y="-1474683"/>
                <a:ext cx="344317" cy="7408494"/>
              </a:xfrm>
              <a:prstGeom prst="rightBrace">
                <a:avLst/>
              </a:prstGeom>
              <a:ln w="381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60624" y="2401716"/>
                <a:ext cx="8638434" cy="76276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Total Cost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728598" y="2227037"/>
              <a:ext cx="1207144" cy="737598"/>
              <a:chOff x="2720673" y="2057404"/>
              <a:chExt cx="9027981" cy="1661812"/>
            </a:xfrm>
          </p:grpSpPr>
          <p:sp>
            <p:nvSpPr>
              <p:cNvPr id="62" name="Right Brace 61"/>
              <p:cNvSpPr/>
              <p:nvPr/>
            </p:nvSpPr>
            <p:spPr>
              <a:xfrm rot="5400000">
                <a:off x="7062504" y="-2284427"/>
                <a:ext cx="344311" cy="9027974"/>
              </a:xfrm>
              <a:prstGeom prst="rightBrace">
                <a:avLst/>
              </a:prstGeom>
              <a:ln w="381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110220" y="2401715"/>
                <a:ext cx="8638434" cy="131750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Production Constraint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003788" y="1846037"/>
            <a:ext cx="3403624" cy="1135836"/>
            <a:chOff x="4876800" y="2295920"/>
            <a:chExt cx="3403624" cy="1135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876800" y="2295920"/>
                  <a:ext cx="34036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e>
                        </m:d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𝑤𝐿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𝑟𝐾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295920"/>
                  <a:ext cx="340362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34" r="-2330" b="-4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5295286" y="2694158"/>
              <a:ext cx="899932" cy="491377"/>
              <a:chOff x="2060624" y="2057405"/>
              <a:chExt cx="8638434" cy="1107074"/>
            </a:xfrm>
          </p:grpSpPr>
          <p:sp>
            <p:nvSpPr>
              <p:cNvPr id="66" name="Right Brace 65"/>
              <p:cNvSpPr/>
              <p:nvPr/>
            </p:nvSpPr>
            <p:spPr>
              <a:xfrm rot="5400000">
                <a:off x="6252768" y="-1474683"/>
                <a:ext cx="344317" cy="7408494"/>
              </a:xfrm>
              <a:prstGeom prst="rightBrace">
                <a:avLst/>
              </a:prstGeom>
              <a:ln w="381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60624" y="2401716"/>
                <a:ext cx="8638434" cy="76276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Output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804816" y="2694158"/>
              <a:ext cx="1321924" cy="737598"/>
              <a:chOff x="1862246" y="2057405"/>
              <a:chExt cx="9886397" cy="1661811"/>
            </a:xfrm>
          </p:grpSpPr>
          <p:sp>
            <p:nvSpPr>
              <p:cNvPr id="69" name="Right Brace 68"/>
              <p:cNvSpPr/>
              <p:nvPr/>
            </p:nvSpPr>
            <p:spPr>
              <a:xfrm rot="5400000">
                <a:off x="6633289" y="-2713638"/>
                <a:ext cx="344311" cy="9886397"/>
              </a:xfrm>
              <a:prstGeom prst="rightBrace">
                <a:avLst/>
              </a:prstGeom>
              <a:ln w="381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32138" y="2401716"/>
                <a:ext cx="8638433" cy="131750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Cost Constraint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77799" y="3385845"/>
                <a:ext cx="3921202" cy="424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a:rPr lang="mr-IN" sz="2000" b="1" i="0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</m:fun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𝑟𝐾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9" y="3385845"/>
                <a:ext cx="3921202" cy="424155"/>
              </a:xfrm>
              <a:prstGeom prst="rect">
                <a:avLst/>
              </a:prstGeom>
              <a:blipFill rotWithShape="0">
                <a:blip r:embed="rId5"/>
                <a:stretch>
                  <a:fillRect l="-932" r="-155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719351" y="3363270"/>
                <a:ext cx="3972498" cy="433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a:rPr lang="mr-IN" sz="2000" b="1" i="0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𝐦</m:t>
                              </m:r>
                              <m:r>
                                <a:rPr lang="en-US" sz="2000" b="1" i="0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𝐚𝐱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</m:func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acc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𝑟𝐾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1" y="3363270"/>
                <a:ext cx="3972498" cy="433965"/>
              </a:xfrm>
              <a:prstGeom prst="rect">
                <a:avLst/>
              </a:prstGeom>
              <a:blipFill rotWithShape="0">
                <a:blip r:embed="rId6"/>
                <a:stretch>
                  <a:fillRect l="-307" r="-1687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32" idx="0"/>
          </p:cNvCxnSpPr>
          <p:nvPr/>
        </p:nvCxnSpPr>
        <p:spPr>
          <a:xfrm flipH="1">
            <a:off x="4572000" y="990600"/>
            <a:ext cx="1" cy="571500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0020" y="4343400"/>
                <a:ext cx="3156762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𝑀𝑃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𝑜𝑟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 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𝑀𝑃𝐾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0" y="4343400"/>
                <a:ext cx="3156762" cy="5761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127219" y="4343400"/>
                <a:ext cx="3156762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𝑀𝑃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𝑜𝑟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 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𝑀𝑃𝐾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219" y="4343400"/>
                <a:ext cx="3156762" cy="5761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 rot="19946195">
            <a:off x="3953612" y="4215992"/>
            <a:ext cx="1262424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Same result!</a:t>
            </a:r>
            <a:endParaRPr lang="en-US" sz="2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0020" y="5426006"/>
            <a:ext cx="3069044" cy="656128"/>
            <a:chOff x="860020" y="5426006"/>
            <a:chExt cx="3069044" cy="656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60020" y="5712802"/>
                  <a:ext cx="16026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20" y="5712802"/>
                  <a:ext cx="160268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22" r="-6084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 rot="19946195">
              <a:off x="2175548" y="5426006"/>
              <a:ext cx="1753516" cy="461665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Isoquant!</a:t>
              </a:r>
              <a:endParaRPr lang="en-US" sz="24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7219" y="5447480"/>
            <a:ext cx="2923500" cy="634654"/>
            <a:chOff x="5127219" y="5447480"/>
            <a:chExt cx="2923500" cy="634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127219" y="5712033"/>
                  <a:ext cx="1816458" cy="370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𝑤𝐿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𝑟𝐾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219" y="5712033"/>
                  <a:ext cx="1816458" cy="37010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020" r="-2685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/>
            <p:cNvSpPr txBox="1"/>
            <p:nvPr/>
          </p:nvSpPr>
          <p:spPr>
            <a:xfrm rot="19946195">
              <a:off x="6788295" y="5447480"/>
              <a:ext cx="1262424" cy="461665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Isocost!</a:t>
              </a:r>
              <a:endParaRPr lang="en-US" sz="24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80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1" grpId="0"/>
      <p:bldP spid="72" grpId="0"/>
      <p:bldP spid="8" grpId="0"/>
      <p:bldP spid="75" grpId="0"/>
      <p:bldP spid="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Input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Price Changes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" y="990600"/>
            <a:ext cx="8229599" cy="40011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How should the firm changes its behavior if the cost of </a:t>
            </a:r>
            <a:r>
              <a:rPr lang="en-US" sz="2000" i="1" smtClean="0">
                <a:latin typeface="Times New Roman" charset="0"/>
                <a:ea typeface="Times New Roman" charset="0"/>
                <a:cs typeface="Times New Roman" charset="0"/>
              </a:rPr>
              <a:t>one input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changes?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5" name="Picture 5" descr="Fig07_05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35325"/>
            <a:ext cx="47339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 descr="Fig07_05_ste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35325"/>
            <a:ext cx="47339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" y="3883224"/>
                <a:ext cx="915635" cy="5539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𝒘</m:t>
                      </m:r>
                      <m:r>
                        <a:rPr lang="en-US" b="0" i="1" smtClean="0">
                          <a:latin typeface="Cambria Math" charset="0"/>
                        </a:rPr>
                        <m:t>=$24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𝒓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$8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3224"/>
                <a:ext cx="91563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3333" r="-7333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 rot="5400000">
            <a:off x="800717" y="4686300"/>
            <a:ext cx="533400" cy="3048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71475" y="5187269"/>
                <a:ext cx="801501" cy="5539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𝒘</m:t>
                      </m:r>
                      <m:r>
                        <a:rPr lang="en-US" b="0" i="1" smtClean="0">
                          <a:latin typeface="Cambria Math" charset="0"/>
                        </a:rPr>
                        <m:t>=$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𝟖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𝒓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$8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5" y="5187269"/>
                <a:ext cx="801501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3030" r="-6061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20647239">
            <a:off x="2293081" y="5825254"/>
            <a:ext cx="921804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Isocost becomes flatter!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72432" y="3578424"/>
            <a:ext cx="1632768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Slope of isocost:</a:t>
            </a:r>
            <a:endParaRPr lang="en-US" sz="16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57380" y="3916978"/>
                <a:ext cx="165840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80" y="3916978"/>
                <a:ext cx="1658403" cy="52591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872432" y="4876800"/>
            <a:ext cx="1632768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Slope of isocost:</a:t>
            </a:r>
            <a:endParaRPr lang="en-US" sz="16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957380" y="5215354"/>
                <a:ext cx="165840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80" y="5215354"/>
                <a:ext cx="1658403" cy="525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376008" y="2049913"/>
            <a:ext cx="1370983" cy="617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Change in input prices</a:t>
            </a:r>
            <a:endParaRPr lang="en-US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73297" y="1668913"/>
            <a:ext cx="1615141" cy="617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Affect cost structure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73297" y="2507113"/>
            <a:ext cx="1615141" cy="617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Does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affect technology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28219" y="1668913"/>
            <a:ext cx="1578261" cy="617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Isocost changes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32139" y="2506180"/>
            <a:ext cx="1578261" cy="617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Isoquant does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change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Arrow Connector 13"/>
          <p:cNvCxnSpPr>
            <a:stCxn id="12" idx="3"/>
            <a:endCxn id="49" idx="1"/>
          </p:cNvCxnSpPr>
          <p:nvPr/>
        </p:nvCxnSpPr>
        <p:spPr>
          <a:xfrm flipV="1">
            <a:off x="2746991" y="1977457"/>
            <a:ext cx="526306" cy="3810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3"/>
            <a:endCxn id="50" idx="1"/>
          </p:cNvCxnSpPr>
          <p:nvPr/>
        </p:nvCxnSpPr>
        <p:spPr>
          <a:xfrm>
            <a:off x="2746991" y="2358457"/>
            <a:ext cx="526306" cy="4572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  <a:endCxn id="51" idx="1"/>
          </p:cNvCxnSpPr>
          <p:nvPr/>
        </p:nvCxnSpPr>
        <p:spPr>
          <a:xfrm>
            <a:off x="4888438" y="1977457"/>
            <a:ext cx="539781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0" idx="3"/>
            <a:endCxn id="52" idx="1"/>
          </p:cNvCxnSpPr>
          <p:nvPr/>
        </p:nvCxnSpPr>
        <p:spPr>
          <a:xfrm flipV="1">
            <a:off x="4888438" y="2814724"/>
            <a:ext cx="543701" cy="93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0047391">
            <a:off x="7011762" y="1624832"/>
            <a:ext cx="1490076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But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isocost changes?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24600" y="3400831"/>
                <a:ext cx="2667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Produce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Use </a:t>
                </a:r>
                <a:r>
                  <a:rPr lang="en-US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more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Use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less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Total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goes down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00831"/>
                <a:ext cx="2667000" cy="1754326"/>
              </a:xfrm>
              <a:prstGeom prst="rect">
                <a:avLst/>
              </a:prstGeom>
              <a:blipFill rotWithShape="0">
                <a:blip r:embed="rId9"/>
                <a:stretch>
                  <a:fillRect l="-1602" b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/>
          <p:cNvSpPr/>
          <p:nvPr/>
        </p:nvSpPr>
        <p:spPr>
          <a:xfrm>
            <a:off x="6710195" y="5799699"/>
            <a:ext cx="261359" cy="261359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781800" y="5486400"/>
                <a:ext cx="2191726" cy="338554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New bundle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486400"/>
                <a:ext cx="2191726" cy="338554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 animBg="1"/>
      <p:bldP spid="39" grpId="0" animBg="1"/>
      <p:bldP spid="41" grpId="0"/>
      <p:bldP spid="42" grpId="0"/>
      <p:bldP spid="6" grpId="0"/>
      <p:bldP spid="44" grpId="0"/>
      <p:bldP spid="45" grpId="0"/>
      <p:bldP spid="12" grpId="0" animBg="1"/>
      <p:bldP spid="49" grpId="0" animBg="1"/>
      <p:bldP spid="50" grpId="0" animBg="1"/>
      <p:bldP spid="51" grpId="0" animBg="1"/>
      <p:bldP spid="52" grpId="0" animBg="1"/>
      <p:bldP spid="81" grpId="0"/>
      <p:bldP spid="21" grpId="0" build="p"/>
      <p:bldP spid="84" grpId="0" animBg="1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587940" y="1989137"/>
            <a:ext cx="1219200" cy="2201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989137"/>
            <a:ext cx="1219200" cy="2201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Expansion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0081" y="990600"/>
                <a:ext cx="7843838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cost-minimizin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 combination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for each output level!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1" y="990600"/>
                <a:ext cx="7843838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684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457200" cy="457200"/>
          </a:xfrm>
          <a:prstGeom prst="rect">
            <a:avLst/>
          </a:prstGeom>
        </p:spPr>
      </p:pic>
      <p:pic>
        <p:nvPicPr>
          <p:cNvPr id="29" name="Picture 5" descr="Fig07_06_step01_pane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9137"/>
            <a:ext cx="4186237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 descr="Fig07_06_step02_pane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9137"/>
            <a:ext cx="4186237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 descr="Fig07_06_step03_panel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92" y="1989137"/>
            <a:ext cx="422592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 descr="Fig07_06_step04_panel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92" y="1989137"/>
            <a:ext cx="422592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50837" y="2145268"/>
                <a:ext cx="4088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=100  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=50   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37" y="2145268"/>
                <a:ext cx="408836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43" t="-137705" r="-1192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750837" y="2869168"/>
                <a:ext cx="4088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=150  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=75   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37" y="2869168"/>
                <a:ext cx="408836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43" t="-140000" r="-1192" b="-18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50837" y="3593068"/>
                <a:ext cx="4056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=200  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=100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37" y="3593068"/>
                <a:ext cx="40563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51" t="-137705" r="-1201" b="-178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220053" y="4296985"/>
                <a:ext cx="1149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053" y="4296985"/>
                <a:ext cx="114993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5820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22575" y="4296985"/>
                <a:ext cx="883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𝐾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75" y="4296985"/>
                <a:ext cx="88363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6207" r="-62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248400" y="4648200"/>
            <a:ext cx="2220119" cy="808418"/>
            <a:chOff x="6273799" y="4772304"/>
            <a:chExt cx="2220119" cy="808418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7217309" y="3828794"/>
              <a:ext cx="333099" cy="222011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20418" y="5211390"/>
                  <a:ext cx="10489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=2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418" y="5211390"/>
                  <a:ext cx="104894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5233" r="-523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/>
          <p:cNvSpPr txBox="1"/>
          <p:nvPr/>
        </p:nvSpPr>
        <p:spPr>
          <a:xfrm>
            <a:off x="6287995" y="5568022"/>
            <a:ext cx="2191726" cy="70788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Expansion </a:t>
            </a:r>
            <a:r>
              <a:rPr lang="en-US" sz="20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Path Equation</a:t>
            </a:r>
            <a:endParaRPr lang="en-US" sz="20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82318" y="5035605"/>
            <a:ext cx="1061643" cy="42101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" grpId="0" animBg="1"/>
      <p:bldP spid="3" grpId="0"/>
      <p:bldP spid="38" grpId="0"/>
      <p:bldP spid="40" grpId="0"/>
      <p:bldP spid="46" grpId="0"/>
      <p:bldP spid="47" grpId="0"/>
      <p:bldP spid="54" grpId="0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Fig07_06B_Step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724245"/>
            <a:ext cx="3486231" cy="3981353"/>
          </a:xfrm>
          <a:prstGeom prst="rect">
            <a:avLst/>
          </a:prstGeom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Long-Run Cost Function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0840" y="990600"/>
            <a:ext cx="712231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Shows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relationship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between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cost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95400" y="1903589"/>
                <a:ext cx="196964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𝑤𝐿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𝑟𝐾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03589"/>
                <a:ext cx="19696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76600" y="1763679"/>
                <a:ext cx="1680845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𝑟𝑞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763679"/>
                <a:ext cx="1680845" cy="6827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9003" y="1763679"/>
                <a:ext cx="1825436" cy="679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3" y="1763679"/>
                <a:ext cx="1825436" cy="6799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80077" y="1903589"/>
                <a:ext cx="99232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=20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77" y="1903589"/>
                <a:ext cx="99232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1981201" y="2303699"/>
            <a:ext cx="1143000" cy="917299"/>
            <a:chOff x="6273799" y="4772304"/>
            <a:chExt cx="2220119" cy="899129"/>
          </a:xfrm>
        </p:grpSpPr>
        <p:sp>
          <p:nvSpPr>
            <p:cNvPr id="42" name="Right Brace 41"/>
            <p:cNvSpPr/>
            <p:nvPr/>
          </p:nvSpPr>
          <p:spPr>
            <a:xfrm rot="5400000">
              <a:off x="7217309" y="3828794"/>
              <a:ext cx="333099" cy="222011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73799" y="5128409"/>
                  <a:ext cx="2220119" cy="5430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/2</m:t>
                        </m:r>
                      </m:oMath>
                    </m:oMathPara>
                  </a14:m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799" y="5128409"/>
                  <a:ext cx="2220119" cy="5430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11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5615021" y="1483043"/>
            <a:ext cx="533400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$24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72200" y="1734312"/>
            <a:ext cx="533400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$8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96916" y="1928989"/>
            <a:ext cx="749961" cy="42101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20647239">
            <a:off x="654693" y="2775971"/>
            <a:ext cx="1426116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Example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from previous slide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45" grpId="0"/>
      <p:bldP spid="49" grpId="0"/>
      <p:bldP spid="50" grpId="0" animBg="1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990600"/>
            <a:ext cx="8229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the following Cobb-Douglas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production function: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32987" y="1676400"/>
                <a:ext cx="1678023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87" y="1676400"/>
                <a:ext cx="1678023" cy="4072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57200" y="2348039"/>
            <a:ext cx="23622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Optimal Condition?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43201" y="2286000"/>
                <a:ext cx="1050864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𝑀𝑃𝐿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𝑀𝑃𝐾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2286000"/>
                <a:ext cx="1050864" cy="5167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93250" y="2254121"/>
                <a:ext cx="1315938" cy="56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𝑏𝐴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50" y="2254121"/>
                <a:ext cx="1315938" cy="5615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88650" y="2254121"/>
                <a:ext cx="1565044" cy="610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)/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)/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650" y="2254121"/>
                <a:ext cx="1565044" cy="6107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34603" y="2297145"/>
                <a:ext cx="642612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03" y="2297145"/>
                <a:ext cx="642612" cy="5185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743200" y="3110039"/>
            <a:ext cx="1050031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7200" y="3262439"/>
            <a:ext cx="23622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Expansion Path?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43201" y="3188732"/>
                <a:ext cx="105003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3188732"/>
                <a:ext cx="1050031" cy="525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25" idx="1"/>
            <a:endCxn id="34" idx="1"/>
          </p:cNvCxnSpPr>
          <p:nvPr/>
        </p:nvCxnSpPr>
        <p:spPr>
          <a:xfrm rot="10800000" flipV="1">
            <a:off x="2743201" y="2544373"/>
            <a:ext cx="12700" cy="907316"/>
          </a:xfrm>
          <a:prstGeom prst="curvedConnector3">
            <a:avLst>
              <a:gd name="adj1" fmla="val 2958622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" y="4176839"/>
            <a:ext cx="23622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Labor vs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43201" y="4223005"/>
                <a:ext cx="136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𝑤𝐿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𝑟𝐾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4223005"/>
                <a:ext cx="136518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125" r="-267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887030" y="3188732"/>
                <a:ext cx="149566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i="1" smtClean="0">
                          <a:latin typeface="Cambria Math" charset="0"/>
                        </a:rPr>
                        <m:t>𝑤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30" y="3188732"/>
                <a:ext cx="1495666" cy="52591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70592" y="3262439"/>
                <a:ext cx="1450462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𝑤𝐿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92" y="3262439"/>
                <a:ext cx="1450462" cy="4743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4250451" y="3110039"/>
            <a:ext cx="1120141" cy="762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00913" y="3110039"/>
            <a:ext cx="1120141" cy="762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98051" y="4098314"/>
                <a:ext cx="134562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𝑤𝐿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𝑤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51" y="4098314"/>
                <a:ext cx="1345625" cy="52591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419426" y="4098314"/>
                <a:ext cx="117763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𝑤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26" y="4098314"/>
                <a:ext cx="1177630" cy="52591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608327" y="4098314"/>
                <a:ext cx="162005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𝑳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𝑪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27" y="4098314"/>
                <a:ext cx="1620059" cy="52501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6985602" y="3979822"/>
            <a:ext cx="1254055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34" idx="1"/>
            <a:endCxn id="43" idx="1"/>
          </p:cNvCxnSpPr>
          <p:nvPr/>
        </p:nvCxnSpPr>
        <p:spPr>
          <a:xfrm rot="10800000" flipV="1">
            <a:off x="2743201" y="3451689"/>
            <a:ext cx="12700" cy="909816"/>
          </a:xfrm>
          <a:prstGeom prst="curvedConnector3">
            <a:avLst>
              <a:gd name="adj1" fmla="val 2875858"/>
            </a:avLst>
          </a:prstGeom>
          <a:ln w="38100">
            <a:solidFill>
              <a:srgbClr val="00B05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7200" y="5026707"/>
            <a:ext cx="23622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Capital vs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743201" y="5072873"/>
                <a:ext cx="136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𝑤𝐿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𝑟𝐾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5072873"/>
                <a:ext cx="136518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125" r="-267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98051" y="4948415"/>
                <a:ext cx="1305229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𝑟𝐾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𝑟𝐾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51" y="4948415"/>
                <a:ext cx="1305229" cy="47436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419426" y="4910093"/>
                <a:ext cx="115743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𝑟𝐾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26" y="4910093"/>
                <a:ext cx="1157433" cy="52591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8327" y="4923087"/>
                <a:ext cx="1625830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𝑲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𝑪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27" y="4923087"/>
                <a:ext cx="1625830" cy="53053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985602" y="4884693"/>
            <a:ext cx="1254055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7200" y="5867400"/>
            <a:ext cx="23622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LR Cost Function?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6" name="Curved Connector 65"/>
          <p:cNvCxnSpPr>
            <a:stCxn id="34" idx="1"/>
            <a:endCxn id="60" idx="1"/>
          </p:cNvCxnSpPr>
          <p:nvPr/>
        </p:nvCxnSpPr>
        <p:spPr>
          <a:xfrm rot="10800000" flipV="1">
            <a:off x="2743201" y="3451689"/>
            <a:ext cx="12700" cy="1759684"/>
          </a:xfrm>
          <a:prstGeom prst="curvedConnector3">
            <a:avLst>
              <a:gd name="adj1" fmla="val 3900000"/>
            </a:avLst>
          </a:prstGeom>
          <a:ln w="38100">
            <a:solidFill>
              <a:srgbClr val="00B05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743201" y="5905656"/>
                <a:ext cx="116422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5905656"/>
                <a:ext cx="1164229" cy="281937"/>
              </a:xfrm>
              <a:prstGeom prst="rect">
                <a:avLst/>
              </a:prstGeom>
              <a:blipFill rotWithShape="0">
                <a:blip r:embed="rId19"/>
                <a:stretch>
                  <a:fillRect l="-3665" t="-2174" r="-157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869451" y="5715493"/>
                <a:ext cx="2726837" cy="586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𝑪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𝑪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451" y="5715493"/>
                <a:ext cx="2726837" cy="586764"/>
              </a:xfrm>
              <a:prstGeom prst="rect">
                <a:avLst/>
              </a:prstGeom>
              <a:blipFill rotWithShape="0">
                <a:blip r:embed="rId20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urved Connector 71"/>
          <p:cNvCxnSpPr>
            <a:stCxn id="43" idx="1"/>
            <a:endCxn id="70" idx="1"/>
          </p:cNvCxnSpPr>
          <p:nvPr/>
        </p:nvCxnSpPr>
        <p:spPr>
          <a:xfrm rot="10800000" flipV="1">
            <a:off x="2743201" y="4361505"/>
            <a:ext cx="12700" cy="1685120"/>
          </a:xfrm>
          <a:prstGeom prst="curvedConnector3">
            <a:avLst>
              <a:gd name="adj1" fmla="val 4034488"/>
            </a:avLst>
          </a:prstGeom>
          <a:ln w="38100">
            <a:solidFill>
              <a:srgbClr val="C0000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0" idx="1"/>
            <a:endCxn id="70" idx="1"/>
          </p:cNvCxnSpPr>
          <p:nvPr/>
        </p:nvCxnSpPr>
        <p:spPr>
          <a:xfrm rot="10800000" flipV="1">
            <a:off x="2743201" y="5211373"/>
            <a:ext cx="12700" cy="835252"/>
          </a:xfrm>
          <a:prstGeom prst="curvedConnector3">
            <a:avLst>
              <a:gd name="adj1" fmla="val 3124134"/>
            </a:avLst>
          </a:prstGeom>
          <a:ln w="38100">
            <a:solidFill>
              <a:srgbClr val="C0000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414483" y="5817187"/>
                <a:ext cx="2163285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𝑪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charset="0"/>
                        </a:rPr>
                        <m:t> ×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𝒒</m:t>
                          </m:r>
                        </m:e>
                        <m:sup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483" y="5817187"/>
                <a:ext cx="2163285" cy="40241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6771743" y="5817187"/>
            <a:ext cx="1835222" cy="41954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715648" y="6197025"/>
            <a:ext cx="1894952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 the 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algebra to find the constant!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  <p:bldP spid="31" grpId="0"/>
      <p:bldP spid="32" grpId="0" animBg="1"/>
      <p:bldP spid="34" grpId="0"/>
      <p:bldP spid="43" grpId="0"/>
      <p:bldP spid="46" grpId="0"/>
      <p:bldP spid="47" grpId="0"/>
      <p:bldP spid="48" grpId="0" animBg="1"/>
      <p:bldP spid="52" grpId="0" animBg="1"/>
      <p:bldP spid="53" grpId="0"/>
      <p:bldP spid="55" grpId="0"/>
      <p:bldP spid="56" grpId="0"/>
      <p:bldP spid="57" grpId="0" animBg="1"/>
      <p:bldP spid="60" grpId="0"/>
      <p:bldP spid="61" grpId="0"/>
      <p:bldP spid="62" grpId="0"/>
      <p:bldP spid="63" grpId="0"/>
      <p:bldP spid="64" grpId="0" animBg="1"/>
      <p:bldP spid="70" grpId="0"/>
      <p:bldP spid="71" grpId="0"/>
      <p:bldP spid="80" grpId="0"/>
      <p:bldP spid="81" grpId="0" animBg="1"/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Shape of the Long-Run Cost Curves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7820" y="990600"/>
            <a:ext cx="782836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shape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average cost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curve indicates if the production results in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economies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diseconomies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scale!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4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619599"/>
                  </p:ext>
                </p:extLst>
              </p:nvPr>
            </p:nvGraphicFramePr>
            <p:xfrm>
              <a:off x="304802" y="2209800"/>
              <a:ext cx="8534399" cy="3962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198"/>
                    <a:gridCol w="2209800"/>
                    <a:gridCol w="4724401"/>
                  </a:tblGrid>
                  <a:tr h="138026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Economies</a:t>
                          </a:r>
                          <a:endParaRPr lang="en-US" sz="18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of Scale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Average cost </a:t>
                          </a:r>
                          <a:r>
                            <a:rPr lang="en-US" sz="1800" b="1" i="1" baseline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falls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as output rises</a:t>
                          </a:r>
                        </a:p>
                        <a:p>
                          <a:pPr algn="ctr"/>
                          <a:endParaRPr lang="en-US" sz="1800" b="0" baseline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𝐴𝐶</m:t>
                                </m:r>
                                <m:r>
                                  <a:rPr lang="en-US" sz="1800" b="0" i="1" baseline="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↓</m:t>
                                </m:r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𝑖𝑓</m:t>
                                </m:r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  <m:r>
                                  <a:rPr lang="en-US" sz="1800" b="0" i="1" baseline="0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1800" b="0" baseline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Doubling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1800" b="0" i="1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more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than doubles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, so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𝐴𝐶</m:t>
                              </m:r>
                            </m:oMath>
                          </a14:m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1800" b="0" i="1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falls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with higher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oMath>
                          </a14:m>
                          <a:endParaRPr lang="en-US" sz="1800" b="0" baseline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endParaRPr lang="en-US" sz="1600" b="0" baseline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r>
                            <a:rPr lang="en-US" sz="1600" b="0" i="1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Increasing Returns to Scale</a:t>
                          </a:r>
                          <a:r>
                            <a:rPr lang="en-US" sz="16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dirty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sz="16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1600" b="0" i="1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Economies of Scale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29106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i="1" baseline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Diseconomies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of Scale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Average cost </a:t>
                          </a:r>
                          <a:r>
                            <a:rPr lang="en-US" sz="1800" b="1" i="1" kern="1200" dirty="0" smtClean="0">
                              <a:solidFill>
                                <a:srgbClr val="00B05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rises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as output rises</a:t>
                          </a:r>
                        </a:p>
                        <a:p>
                          <a:pPr algn="ctr"/>
                          <a:endParaRPr lang="en-US" sz="1800" b="0" kern="120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𝐴𝐶</m:t>
                                </m:r>
                                <m:r>
                                  <a:rPr lang="en-US" sz="1800" b="0" i="1" baseline="0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↑</m:t>
                                </m:r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𝑖𝑓</m:t>
                                </m:r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  <m:r>
                                  <a:rPr lang="en-US" sz="1800" b="0" i="1" baseline="0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1800" b="0" baseline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Doubling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1800" b="0" i="1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less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than doubles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, so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𝐴𝐶</m:t>
                              </m:r>
                            </m:oMath>
                          </a14:m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1800" b="0" i="1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rises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with higher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oMath>
                          </a14:m>
                          <a:endParaRPr lang="en-US" sz="1800" b="0" kern="120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endParaRPr lang="en-US" sz="1800" b="0" kern="120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Decreasing Returns to Scale</a:t>
                          </a:r>
                          <a:r>
                            <a:rPr lang="en-US" sz="16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dirty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sz="16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1600" b="0" i="1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Diseconomies of Scale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91067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No Economies</a:t>
                          </a:r>
                          <a:endParaRPr lang="en-US" sz="18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of Scale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Average cost is the </a:t>
                          </a:r>
                          <a:r>
                            <a:rPr lang="en-US" sz="1800" b="1" i="1" kern="120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same</a:t>
                          </a:r>
                          <a:r>
                            <a:rPr lang="en-US" sz="1800" b="0" kern="1200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as output rises</a:t>
                          </a:r>
                        </a:p>
                        <a:p>
                          <a:pPr marL="0" algn="ctr" defTabSz="457200" rtl="0" eaLnBrk="1" latinLnBrk="0" hangingPunct="1"/>
                          <a:endParaRPr lang="en-US" sz="1800" b="0" kern="120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𝐴𝐶</m:t>
                                </m:r>
                                <m:r>
                                  <a:rPr lang="en-US" sz="1800" b="0" i="1" baseline="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𝑖𝑓</m:t>
                                </m:r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sz="1800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  <m:r>
                                  <a:rPr lang="en-US" sz="1800" b="0" i="1" baseline="0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1800" b="0" baseline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Doubling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</m:t>
                              </m:r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1800" b="0" i="1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exactly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doubles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, so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𝐴𝐶</m:t>
                              </m:r>
                            </m:oMath>
                          </a14:m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stays the </a:t>
                          </a:r>
                          <a:r>
                            <a:rPr lang="en-US" sz="1800" b="0" i="1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same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with higher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oMath>
                          </a14:m>
                          <a:endParaRPr lang="en-US" sz="1800" b="0" kern="120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marL="0" algn="l" defTabSz="457200" rtl="0" eaLnBrk="1" latinLnBrk="0" hangingPunct="1"/>
                          <a:endParaRPr lang="en-US" sz="1800" b="0" kern="120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Constant Returns to Scale</a:t>
                          </a:r>
                          <a:r>
                            <a:rPr lang="en-US" sz="16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dirty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sz="16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1600" b="0" i="1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No Economies of Scale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619599"/>
                  </p:ext>
                </p:extLst>
              </p:nvPr>
            </p:nvGraphicFramePr>
            <p:xfrm>
              <a:off x="304802" y="2209800"/>
              <a:ext cx="8534399" cy="3962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198"/>
                    <a:gridCol w="2209800"/>
                    <a:gridCol w="4724401"/>
                  </a:tblGrid>
                  <a:tr h="138026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Economies</a:t>
                          </a:r>
                          <a:endParaRPr lang="en-US" sz="18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of Scale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2652" t="-2203" r="-214088" b="-2123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80541" t="-2203" r="129" b="-212335"/>
                          </a:stretch>
                        </a:blipFill>
                      </a:tcPr>
                    </a:tc>
                  </a:tr>
                  <a:tr h="129106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i="1" baseline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Diseconomies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of Scale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2652" t="-109434" r="-214088" b="-127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80541" t="-109434" r="129" b="-127358"/>
                          </a:stretch>
                        </a:blipFill>
                      </a:tcPr>
                    </a:tc>
                  </a:tr>
                  <a:tr h="1291067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No Economies</a:t>
                          </a:r>
                          <a:endParaRPr lang="en-US" sz="18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of Scale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2652" t="-209434" r="-214088" b="-27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80541" t="-209434" r="129" b="-273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22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Long-Run Average Cost Curve</a:t>
            </a:r>
          </a:p>
        </p:txBody>
      </p:sp>
      <p:cxnSp>
        <p:nvCxnSpPr>
          <p:cNvPr id="6" name="Straight Arrow Connector 5"/>
          <p:cNvCxnSpPr>
            <a:endCxn id="8" idx="2"/>
          </p:cNvCxnSpPr>
          <p:nvPr/>
        </p:nvCxnSpPr>
        <p:spPr>
          <a:xfrm flipH="1" flipV="1">
            <a:off x="2404925" y="2274332"/>
            <a:ext cx="33476" cy="304800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31806" y="5322331"/>
            <a:ext cx="4730994" cy="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33600" y="1905000"/>
                <a:ext cx="542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905000"/>
                <a:ext cx="54264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62800" y="5107710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107710"/>
                <a:ext cx="3808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 rot="8049220">
            <a:off x="2920994" y="522047"/>
            <a:ext cx="3562701" cy="3978885"/>
          </a:xfrm>
          <a:prstGeom prst="arc">
            <a:avLst>
              <a:gd name="adj1" fmla="val 15123963"/>
              <a:gd name="adj2" fmla="val 1620806"/>
            </a:avLst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0600" y="4343400"/>
            <a:ext cx="100584" cy="10058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850892" y="4443984"/>
            <a:ext cx="0" cy="878347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"/>
          </p:cNvCxnSpPr>
          <p:nvPr/>
        </p:nvCxnSpPr>
        <p:spPr>
          <a:xfrm flipH="1">
            <a:off x="2419780" y="4393692"/>
            <a:ext cx="2380820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438400" y="2421284"/>
            <a:ext cx="2412492" cy="2871092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50892" y="2421284"/>
            <a:ext cx="2412492" cy="287109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62714" y="1652896"/>
            <a:ext cx="1894952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Economies of Scale Zone</a:t>
            </a:r>
            <a:endParaRPr lang="en-US" sz="1600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80277" y="1652896"/>
            <a:ext cx="2153722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Diseconomies of Scale Zone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77732" y="2591069"/>
                <a:ext cx="1333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𝐴𝐶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732" y="2591069"/>
                <a:ext cx="133382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86989" y="2591069"/>
                <a:ext cx="1333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𝐴𝐶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89" y="2591069"/>
                <a:ext cx="133382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/>
      <p:bldP spid="38" grpId="0"/>
      <p:bldP spid="35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Long-Run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Short-Run Average Cost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7820" y="990600"/>
                <a:ext cx="7828360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Because a firm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cannot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vary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in the SR but it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can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in the LR, SR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average cost 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at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least as high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as the 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LR 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one!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20" y="990600"/>
                <a:ext cx="7828360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6849" r="-1012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457200" cy="457200"/>
          </a:xfrm>
          <a:prstGeom prst="rect">
            <a:avLst/>
          </a:prstGeom>
        </p:spPr>
      </p:pic>
      <p:pic>
        <p:nvPicPr>
          <p:cNvPr id="19" name="Picture 10" descr="Fig07_07_step01_pane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48" y="2209800"/>
            <a:ext cx="58039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 descr="Fig07_07_step02_pane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48" y="2209800"/>
            <a:ext cx="58039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 descr="Fig07_07_step03_panel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48" y="2209800"/>
            <a:ext cx="58039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3" descr="Fig07_07_step04_panel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48" y="2209800"/>
            <a:ext cx="58039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Fig07_07_step05_panel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60" y="2209800"/>
            <a:ext cx="5805488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09538" y="2057400"/>
            <a:ext cx="4140732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Suppose the firm has 3 possible plant sizes: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67760" y="5291716"/>
            <a:ext cx="261359" cy="261359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34248" y="5628382"/>
                <a:ext cx="1798106" cy="107721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the firm </a:t>
                </a:r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minimizes</a:t>
                </a:r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it’s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𝑆𝑅𝐴𝐶</m:t>
                    </m:r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by choosing </a:t>
                </a:r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plant 1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48" y="5628382"/>
                <a:ext cx="1798106" cy="107721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t="-1695" r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4382248" y="5291716"/>
            <a:ext cx="261359" cy="261359"/>
          </a:xfrm>
          <a:prstGeom prst="ellipse">
            <a:avLst/>
          </a:prstGeom>
          <a:solidFill>
            <a:srgbClr val="0070C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60542" y="5605869"/>
                <a:ext cx="1798106" cy="107721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the firm </a:t>
                </a:r>
                <a:r>
                  <a:rPr lang="en-US" sz="1600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minimizes</a:t>
                </a:r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it’s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𝑆𝑅𝐴𝐶</m:t>
                    </m:r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by choosing </a:t>
                </a:r>
                <a:r>
                  <a:rPr lang="en-US" sz="1600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plant 2</a:t>
                </a:r>
                <a:endParaRPr lang="en-US" sz="1600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542" y="5605869"/>
                <a:ext cx="1798106" cy="107721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 t="-1705" r="-169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09538" y="2413575"/>
                <a:ext cx="4140732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 the LR, it selects the plant with the lowest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𝑆𝑅</m:t>
                    </m:r>
                    <m:r>
                      <a:rPr lang="en-US" sz="160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for each possible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538" y="2413575"/>
                <a:ext cx="4140732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20331024">
                <a:off x="1270374" y="4367242"/>
                <a:ext cx="16129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it selects </a:t>
                </a:r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plant 1</a:t>
                </a:r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 the LR</a:t>
                </a:r>
                <a:endParaRPr 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1024">
                <a:off x="1270374" y="4367242"/>
                <a:ext cx="16129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t="-541" r="-1418" b="-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58448" y="4648200"/>
                <a:ext cx="16129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it selects </a:t>
                </a:r>
                <a:r>
                  <a:rPr lang="en-US" sz="1600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plant 2</a:t>
                </a:r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 the LR</a:t>
                </a:r>
                <a:endParaRPr 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48" y="4648200"/>
                <a:ext cx="16129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4"/>
                <a:stretch>
                  <a:fillRect t="-315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6954033" y="2895600"/>
            <a:ext cx="476216" cy="3048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20404821">
                <a:off x="7463395" y="2601571"/>
                <a:ext cx="1415846" cy="83099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𝑳𝑹𝑨𝑪</m:t>
                    </m:r>
                  </m:oMath>
                </a14:m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the envelope of all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𝑺</m:t>
                    </m:r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𝑹𝑨𝑪</m:t>
                    </m:r>
                  </m:oMath>
                </a14:m>
                <a:endParaRPr 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4821">
                <a:off x="7463395" y="2601571"/>
                <a:ext cx="1415846" cy="83099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5"/>
                <a:stretch>
                  <a:fillRect t="-1449" b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2767760" y="4038600"/>
            <a:ext cx="261359" cy="261359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82248" y="4495800"/>
            <a:ext cx="261359" cy="261359"/>
          </a:xfrm>
          <a:prstGeom prst="ellipse">
            <a:avLst/>
          </a:prstGeom>
          <a:solidFill>
            <a:srgbClr val="0070C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9" grpId="0"/>
      <p:bldP spid="32" grpId="0" animBg="1"/>
      <p:bldP spid="34" grpId="0"/>
      <p:bldP spid="40" grpId="0"/>
      <p:bldP spid="41" grpId="0"/>
      <p:bldP spid="42" grpId="0"/>
      <p:bldP spid="43" grpId="0" animBg="1"/>
      <p:bldP spid="44" grpId="0"/>
      <p:bldP spid="45" grpId="0" animBg="1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990600"/>
            <a:ext cx="85344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Suppose the production function has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constant returns to scale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3295912" y="3547269"/>
            <a:ext cx="0" cy="15621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V="1">
            <a:off x="2198949" y="3539332"/>
            <a:ext cx="0" cy="156686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8"/>
          <p:cNvSpPr>
            <a:spLocks/>
          </p:cNvSpPr>
          <p:nvPr/>
        </p:nvSpPr>
        <p:spPr bwMode="auto">
          <a:xfrm>
            <a:off x="2254512" y="2770982"/>
            <a:ext cx="2419350" cy="1539875"/>
          </a:xfrm>
          <a:custGeom>
            <a:avLst/>
            <a:gdLst>
              <a:gd name="T0" fmla="*/ 0 w 1524"/>
              <a:gd name="T1" fmla="*/ 970 h 970"/>
              <a:gd name="T2" fmla="*/ 0 w 1524"/>
              <a:gd name="T3" fmla="*/ 970 h 970"/>
              <a:gd name="T4" fmla="*/ 46 w 1524"/>
              <a:gd name="T5" fmla="*/ 929 h 970"/>
              <a:gd name="T6" fmla="*/ 97 w 1524"/>
              <a:gd name="T7" fmla="*/ 887 h 970"/>
              <a:gd name="T8" fmla="*/ 206 w 1524"/>
              <a:gd name="T9" fmla="*/ 802 h 970"/>
              <a:gd name="T10" fmla="*/ 323 w 1524"/>
              <a:gd name="T11" fmla="*/ 717 h 970"/>
              <a:gd name="T12" fmla="*/ 444 w 1524"/>
              <a:gd name="T13" fmla="*/ 635 h 970"/>
              <a:gd name="T14" fmla="*/ 571 w 1524"/>
              <a:gd name="T15" fmla="*/ 552 h 970"/>
              <a:gd name="T16" fmla="*/ 697 w 1524"/>
              <a:gd name="T17" fmla="*/ 472 h 970"/>
              <a:gd name="T18" fmla="*/ 824 w 1524"/>
              <a:gd name="T19" fmla="*/ 394 h 970"/>
              <a:gd name="T20" fmla="*/ 945 w 1524"/>
              <a:gd name="T21" fmla="*/ 321 h 970"/>
              <a:gd name="T22" fmla="*/ 1171 w 1524"/>
              <a:gd name="T23" fmla="*/ 192 h 970"/>
              <a:gd name="T24" fmla="*/ 1354 w 1524"/>
              <a:gd name="T25" fmla="*/ 90 h 970"/>
              <a:gd name="T26" fmla="*/ 1478 w 1524"/>
              <a:gd name="T27" fmla="*/ 24 h 970"/>
              <a:gd name="T28" fmla="*/ 1524 w 1524"/>
              <a:gd name="T29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24" h="970">
                <a:moveTo>
                  <a:pt x="0" y="970"/>
                </a:moveTo>
                <a:lnTo>
                  <a:pt x="0" y="970"/>
                </a:lnTo>
                <a:lnTo>
                  <a:pt x="46" y="929"/>
                </a:lnTo>
                <a:lnTo>
                  <a:pt x="97" y="887"/>
                </a:lnTo>
                <a:lnTo>
                  <a:pt x="206" y="802"/>
                </a:lnTo>
                <a:lnTo>
                  <a:pt x="323" y="717"/>
                </a:lnTo>
                <a:lnTo>
                  <a:pt x="444" y="635"/>
                </a:lnTo>
                <a:lnTo>
                  <a:pt x="571" y="552"/>
                </a:lnTo>
                <a:lnTo>
                  <a:pt x="697" y="472"/>
                </a:lnTo>
                <a:lnTo>
                  <a:pt x="824" y="394"/>
                </a:lnTo>
                <a:lnTo>
                  <a:pt x="945" y="321"/>
                </a:lnTo>
                <a:lnTo>
                  <a:pt x="1171" y="192"/>
                </a:lnTo>
                <a:lnTo>
                  <a:pt x="1354" y="90"/>
                </a:lnTo>
                <a:lnTo>
                  <a:pt x="1478" y="24"/>
                </a:lnTo>
                <a:lnTo>
                  <a:pt x="1524" y="0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64706" y="1676400"/>
            <a:ext cx="4455318" cy="3853657"/>
            <a:chOff x="2504282" y="1739106"/>
            <a:chExt cx="4455318" cy="3853657"/>
          </a:xfrm>
        </p:grpSpPr>
        <p:sp>
          <p:nvSpPr>
            <p:cNvPr id="31" name="Freeform 76"/>
            <p:cNvSpPr>
              <a:spLocks/>
            </p:cNvSpPr>
            <p:nvPr/>
          </p:nvSpPr>
          <p:spPr bwMode="auto">
            <a:xfrm>
              <a:off x="2882900" y="1822450"/>
              <a:ext cx="4014788" cy="3362325"/>
            </a:xfrm>
            <a:custGeom>
              <a:avLst/>
              <a:gdLst>
                <a:gd name="T0" fmla="*/ 2529 w 2529"/>
                <a:gd name="T1" fmla="*/ 2118 h 2118"/>
                <a:gd name="T2" fmla="*/ 0 w 2529"/>
                <a:gd name="T3" fmla="*/ 2118 h 2118"/>
                <a:gd name="T4" fmla="*/ 0 w 2529"/>
                <a:gd name="T5" fmla="*/ 0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29" h="2118">
                  <a:moveTo>
                    <a:pt x="2529" y="2118"/>
                  </a:moveTo>
                  <a:lnTo>
                    <a:pt x="0" y="2118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 rot="16200000">
              <a:off x="2106613" y="2136775"/>
              <a:ext cx="9683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Costs per unit, $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82"/>
            <p:cNvSpPr>
              <a:spLocks noChangeArrowheads="1"/>
            </p:cNvSpPr>
            <p:nvPr/>
          </p:nvSpPr>
          <p:spPr bwMode="auto">
            <a:xfrm>
              <a:off x="3335338" y="5229225"/>
              <a:ext cx="266700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83"/>
            <p:cNvSpPr>
              <a:spLocks noChangeArrowheads="1"/>
            </p:cNvSpPr>
            <p:nvPr/>
          </p:nvSpPr>
          <p:spPr bwMode="auto">
            <a:xfrm>
              <a:off x="4430713" y="5229225"/>
              <a:ext cx="266700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84"/>
            <p:cNvSpPr>
              <a:spLocks noChangeArrowheads="1"/>
            </p:cNvSpPr>
            <p:nvPr/>
          </p:nvSpPr>
          <p:spPr bwMode="auto">
            <a:xfrm>
              <a:off x="6032500" y="5229225"/>
              <a:ext cx="36988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1,200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85"/>
            <p:cNvSpPr>
              <a:spLocks noChangeArrowheads="1"/>
            </p:cNvSpPr>
            <p:nvPr/>
          </p:nvSpPr>
          <p:spPr bwMode="auto">
            <a:xfrm>
              <a:off x="5762625" y="5414963"/>
              <a:ext cx="12700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86"/>
            <p:cNvSpPr>
              <a:spLocks noChangeArrowheads="1"/>
            </p:cNvSpPr>
            <p:nvPr/>
          </p:nvSpPr>
          <p:spPr bwMode="auto">
            <a:xfrm>
              <a:off x="5832475" y="5414963"/>
              <a:ext cx="112712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Beer units per day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87"/>
            <p:cNvSpPr>
              <a:spLocks noChangeArrowheads="1"/>
            </p:cNvSpPr>
            <p:nvPr/>
          </p:nvSpPr>
          <p:spPr bwMode="auto">
            <a:xfrm>
              <a:off x="2752725" y="5229225"/>
              <a:ext cx="127000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88"/>
            <p:cNvSpPr>
              <a:spLocks noChangeArrowheads="1"/>
            </p:cNvSpPr>
            <p:nvPr/>
          </p:nvSpPr>
          <p:spPr bwMode="auto">
            <a:xfrm>
              <a:off x="2682875" y="3551238"/>
              <a:ext cx="196850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89"/>
            <p:cNvSpPr>
              <a:spLocks noChangeArrowheads="1"/>
            </p:cNvSpPr>
            <p:nvPr/>
          </p:nvSpPr>
          <p:spPr bwMode="auto">
            <a:xfrm>
              <a:off x="2682875" y="2767013"/>
              <a:ext cx="196850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90"/>
            <p:cNvSpPr>
              <a:spLocks noChangeArrowheads="1"/>
            </p:cNvSpPr>
            <p:nvPr/>
          </p:nvSpPr>
          <p:spPr bwMode="auto">
            <a:xfrm>
              <a:off x="2682875" y="1992313"/>
              <a:ext cx="196850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91"/>
            <p:cNvSpPr>
              <a:spLocks noChangeArrowheads="1"/>
            </p:cNvSpPr>
            <p:nvPr/>
          </p:nvSpPr>
          <p:spPr bwMode="auto">
            <a:xfrm>
              <a:off x="2690813" y="4338638"/>
              <a:ext cx="127000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92"/>
            <p:cNvSpPr>
              <a:spLocks noChangeArrowheads="1"/>
            </p:cNvSpPr>
            <p:nvPr/>
          </p:nvSpPr>
          <p:spPr bwMode="auto">
            <a:xfrm>
              <a:off x="2752725" y="4338638"/>
              <a:ext cx="127000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0012" y="2126457"/>
            <a:ext cx="2806700" cy="1412875"/>
            <a:chOff x="3049588" y="2189163"/>
            <a:chExt cx="2806700" cy="1412875"/>
          </a:xfrm>
        </p:grpSpPr>
        <p:sp>
          <p:nvSpPr>
            <p:cNvPr id="54" name="Freeform 73"/>
            <p:cNvSpPr>
              <a:spLocks/>
            </p:cNvSpPr>
            <p:nvPr/>
          </p:nvSpPr>
          <p:spPr bwMode="auto">
            <a:xfrm>
              <a:off x="3049588" y="2274888"/>
              <a:ext cx="2470150" cy="1327150"/>
            </a:xfrm>
            <a:custGeom>
              <a:avLst/>
              <a:gdLst>
                <a:gd name="T0" fmla="*/ 0 w 1556"/>
                <a:gd name="T1" fmla="*/ 0 h 836"/>
                <a:gd name="T2" fmla="*/ 0 w 1556"/>
                <a:gd name="T3" fmla="*/ 0 h 836"/>
                <a:gd name="T4" fmla="*/ 10 w 1556"/>
                <a:gd name="T5" fmla="*/ 172 h 836"/>
                <a:gd name="T6" fmla="*/ 22 w 1556"/>
                <a:gd name="T7" fmla="*/ 330 h 836"/>
                <a:gd name="T8" fmla="*/ 29 w 1556"/>
                <a:gd name="T9" fmla="*/ 403 h 836"/>
                <a:gd name="T10" fmla="*/ 36 w 1556"/>
                <a:gd name="T11" fmla="*/ 471 h 836"/>
                <a:gd name="T12" fmla="*/ 46 w 1556"/>
                <a:gd name="T13" fmla="*/ 534 h 836"/>
                <a:gd name="T14" fmla="*/ 58 w 1556"/>
                <a:gd name="T15" fmla="*/ 593 h 836"/>
                <a:gd name="T16" fmla="*/ 70 w 1556"/>
                <a:gd name="T17" fmla="*/ 644 h 836"/>
                <a:gd name="T18" fmla="*/ 85 w 1556"/>
                <a:gd name="T19" fmla="*/ 692 h 836"/>
                <a:gd name="T20" fmla="*/ 104 w 1556"/>
                <a:gd name="T21" fmla="*/ 731 h 836"/>
                <a:gd name="T22" fmla="*/ 114 w 1556"/>
                <a:gd name="T23" fmla="*/ 751 h 836"/>
                <a:gd name="T24" fmla="*/ 124 w 1556"/>
                <a:gd name="T25" fmla="*/ 765 h 836"/>
                <a:gd name="T26" fmla="*/ 136 w 1556"/>
                <a:gd name="T27" fmla="*/ 780 h 836"/>
                <a:gd name="T28" fmla="*/ 148 w 1556"/>
                <a:gd name="T29" fmla="*/ 795 h 836"/>
                <a:gd name="T30" fmla="*/ 163 w 1556"/>
                <a:gd name="T31" fmla="*/ 804 h 836"/>
                <a:gd name="T32" fmla="*/ 175 w 1556"/>
                <a:gd name="T33" fmla="*/ 814 h 836"/>
                <a:gd name="T34" fmla="*/ 192 w 1556"/>
                <a:gd name="T35" fmla="*/ 824 h 836"/>
                <a:gd name="T36" fmla="*/ 207 w 1556"/>
                <a:gd name="T37" fmla="*/ 829 h 836"/>
                <a:gd name="T38" fmla="*/ 224 w 1556"/>
                <a:gd name="T39" fmla="*/ 833 h 836"/>
                <a:gd name="T40" fmla="*/ 243 w 1556"/>
                <a:gd name="T41" fmla="*/ 836 h 836"/>
                <a:gd name="T42" fmla="*/ 243 w 1556"/>
                <a:gd name="T43" fmla="*/ 836 h 836"/>
                <a:gd name="T44" fmla="*/ 267 w 1556"/>
                <a:gd name="T45" fmla="*/ 833 h 836"/>
                <a:gd name="T46" fmla="*/ 294 w 1556"/>
                <a:gd name="T47" fmla="*/ 829 h 836"/>
                <a:gd name="T48" fmla="*/ 328 w 1556"/>
                <a:gd name="T49" fmla="*/ 819 h 836"/>
                <a:gd name="T50" fmla="*/ 362 w 1556"/>
                <a:gd name="T51" fmla="*/ 807 h 836"/>
                <a:gd name="T52" fmla="*/ 401 w 1556"/>
                <a:gd name="T53" fmla="*/ 790 h 836"/>
                <a:gd name="T54" fmla="*/ 442 w 1556"/>
                <a:gd name="T55" fmla="*/ 768 h 836"/>
                <a:gd name="T56" fmla="*/ 530 w 1556"/>
                <a:gd name="T57" fmla="*/ 719 h 836"/>
                <a:gd name="T58" fmla="*/ 630 w 1556"/>
                <a:gd name="T59" fmla="*/ 661 h 836"/>
                <a:gd name="T60" fmla="*/ 732 w 1556"/>
                <a:gd name="T61" fmla="*/ 595 h 836"/>
                <a:gd name="T62" fmla="*/ 948 w 1556"/>
                <a:gd name="T63" fmla="*/ 452 h 836"/>
                <a:gd name="T64" fmla="*/ 948 w 1556"/>
                <a:gd name="T65" fmla="*/ 452 h 836"/>
                <a:gd name="T66" fmla="*/ 1320 w 1556"/>
                <a:gd name="T67" fmla="*/ 206 h 836"/>
                <a:gd name="T68" fmla="*/ 1556 w 1556"/>
                <a:gd name="T69" fmla="*/ 55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56" h="836">
                  <a:moveTo>
                    <a:pt x="0" y="0"/>
                  </a:moveTo>
                  <a:lnTo>
                    <a:pt x="0" y="0"/>
                  </a:lnTo>
                  <a:lnTo>
                    <a:pt x="10" y="172"/>
                  </a:lnTo>
                  <a:lnTo>
                    <a:pt x="22" y="330"/>
                  </a:lnTo>
                  <a:lnTo>
                    <a:pt x="29" y="403"/>
                  </a:lnTo>
                  <a:lnTo>
                    <a:pt x="36" y="471"/>
                  </a:lnTo>
                  <a:lnTo>
                    <a:pt x="46" y="534"/>
                  </a:lnTo>
                  <a:lnTo>
                    <a:pt x="58" y="593"/>
                  </a:lnTo>
                  <a:lnTo>
                    <a:pt x="70" y="644"/>
                  </a:lnTo>
                  <a:lnTo>
                    <a:pt x="85" y="692"/>
                  </a:lnTo>
                  <a:lnTo>
                    <a:pt x="104" y="731"/>
                  </a:lnTo>
                  <a:lnTo>
                    <a:pt x="114" y="751"/>
                  </a:lnTo>
                  <a:lnTo>
                    <a:pt x="124" y="765"/>
                  </a:lnTo>
                  <a:lnTo>
                    <a:pt x="136" y="780"/>
                  </a:lnTo>
                  <a:lnTo>
                    <a:pt x="148" y="795"/>
                  </a:lnTo>
                  <a:lnTo>
                    <a:pt x="163" y="804"/>
                  </a:lnTo>
                  <a:lnTo>
                    <a:pt x="175" y="814"/>
                  </a:lnTo>
                  <a:lnTo>
                    <a:pt x="192" y="824"/>
                  </a:lnTo>
                  <a:lnTo>
                    <a:pt x="207" y="829"/>
                  </a:lnTo>
                  <a:lnTo>
                    <a:pt x="224" y="833"/>
                  </a:lnTo>
                  <a:lnTo>
                    <a:pt x="243" y="836"/>
                  </a:lnTo>
                  <a:lnTo>
                    <a:pt x="243" y="836"/>
                  </a:lnTo>
                  <a:lnTo>
                    <a:pt x="267" y="833"/>
                  </a:lnTo>
                  <a:lnTo>
                    <a:pt x="294" y="829"/>
                  </a:lnTo>
                  <a:lnTo>
                    <a:pt x="328" y="819"/>
                  </a:lnTo>
                  <a:lnTo>
                    <a:pt x="362" y="807"/>
                  </a:lnTo>
                  <a:lnTo>
                    <a:pt x="401" y="790"/>
                  </a:lnTo>
                  <a:lnTo>
                    <a:pt x="442" y="768"/>
                  </a:lnTo>
                  <a:lnTo>
                    <a:pt x="530" y="719"/>
                  </a:lnTo>
                  <a:lnTo>
                    <a:pt x="630" y="661"/>
                  </a:lnTo>
                  <a:lnTo>
                    <a:pt x="732" y="595"/>
                  </a:lnTo>
                  <a:lnTo>
                    <a:pt x="948" y="452"/>
                  </a:lnTo>
                  <a:lnTo>
                    <a:pt x="948" y="452"/>
                  </a:lnTo>
                  <a:lnTo>
                    <a:pt x="1320" y="206"/>
                  </a:lnTo>
                  <a:lnTo>
                    <a:pt x="1556" y="55"/>
                  </a:lnTo>
                </a:path>
              </a:pathLst>
            </a:custGeom>
            <a:noFill/>
            <a:ln w="46038">
              <a:solidFill>
                <a:srgbClr val="B6DCA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93"/>
            <p:cNvSpPr>
              <a:spLocks noChangeArrowheads="1"/>
            </p:cNvSpPr>
            <p:nvPr/>
          </p:nvSpPr>
          <p:spPr bwMode="auto">
            <a:xfrm>
              <a:off x="5407025" y="2203450"/>
              <a:ext cx="41275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SRAC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94"/>
            <p:cNvSpPr>
              <a:spLocks noChangeArrowheads="1"/>
            </p:cNvSpPr>
            <p:nvPr/>
          </p:nvSpPr>
          <p:spPr bwMode="auto">
            <a:xfrm>
              <a:off x="5759450" y="2189163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17987" y="2231232"/>
            <a:ext cx="3551238" cy="1303338"/>
            <a:chOff x="3357563" y="2293938"/>
            <a:chExt cx="3551238" cy="1303338"/>
          </a:xfrm>
        </p:grpSpPr>
        <p:sp>
          <p:nvSpPr>
            <p:cNvPr id="58" name="Freeform 74"/>
            <p:cNvSpPr>
              <a:spLocks/>
            </p:cNvSpPr>
            <p:nvPr/>
          </p:nvSpPr>
          <p:spPr bwMode="auto">
            <a:xfrm>
              <a:off x="3357563" y="2293938"/>
              <a:ext cx="3532188" cy="1303338"/>
            </a:xfrm>
            <a:custGeom>
              <a:avLst/>
              <a:gdLst>
                <a:gd name="T0" fmla="*/ 0 w 2225"/>
                <a:gd name="T1" fmla="*/ 0 h 821"/>
                <a:gd name="T2" fmla="*/ 0 w 2225"/>
                <a:gd name="T3" fmla="*/ 0 h 821"/>
                <a:gd name="T4" fmla="*/ 15 w 2225"/>
                <a:gd name="T5" fmla="*/ 95 h 821"/>
                <a:gd name="T6" fmla="*/ 34 w 2225"/>
                <a:gd name="T7" fmla="*/ 206 h 821"/>
                <a:gd name="T8" fmla="*/ 49 w 2225"/>
                <a:gd name="T9" fmla="*/ 262 h 821"/>
                <a:gd name="T10" fmla="*/ 64 w 2225"/>
                <a:gd name="T11" fmla="*/ 323 h 821"/>
                <a:gd name="T12" fmla="*/ 83 w 2225"/>
                <a:gd name="T13" fmla="*/ 381 h 821"/>
                <a:gd name="T14" fmla="*/ 105 w 2225"/>
                <a:gd name="T15" fmla="*/ 440 h 821"/>
                <a:gd name="T16" fmla="*/ 129 w 2225"/>
                <a:gd name="T17" fmla="*/ 498 h 821"/>
                <a:gd name="T18" fmla="*/ 161 w 2225"/>
                <a:gd name="T19" fmla="*/ 552 h 821"/>
                <a:gd name="T20" fmla="*/ 178 w 2225"/>
                <a:gd name="T21" fmla="*/ 578 h 821"/>
                <a:gd name="T22" fmla="*/ 195 w 2225"/>
                <a:gd name="T23" fmla="*/ 605 h 821"/>
                <a:gd name="T24" fmla="*/ 214 w 2225"/>
                <a:gd name="T25" fmla="*/ 629 h 821"/>
                <a:gd name="T26" fmla="*/ 236 w 2225"/>
                <a:gd name="T27" fmla="*/ 651 h 821"/>
                <a:gd name="T28" fmla="*/ 258 w 2225"/>
                <a:gd name="T29" fmla="*/ 676 h 821"/>
                <a:gd name="T30" fmla="*/ 282 w 2225"/>
                <a:gd name="T31" fmla="*/ 695 h 821"/>
                <a:gd name="T32" fmla="*/ 307 w 2225"/>
                <a:gd name="T33" fmla="*/ 714 h 821"/>
                <a:gd name="T34" fmla="*/ 333 w 2225"/>
                <a:gd name="T35" fmla="*/ 732 h 821"/>
                <a:gd name="T36" fmla="*/ 363 w 2225"/>
                <a:gd name="T37" fmla="*/ 749 h 821"/>
                <a:gd name="T38" fmla="*/ 392 w 2225"/>
                <a:gd name="T39" fmla="*/ 763 h 821"/>
                <a:gd name="T40" fmla="*/ 426 w 2225"/>
                <a:gd name="T41" fmla="*/ 775 h 821"/>
                <a:gd name="T42" fmla="*/ 460 w 2225"/>
                <a:gd name="T43" fmla="*/ 787 h 821"/>
                <a:gd name="T44" fmla="*/ 460 w 2225"/>
                <a:gd name="T45" fmla="*/ 787 h 821"/>
                <a:gd name="T46" fmla="*/ 523 w 2225"/>
                <a:gd name="T47" fmla="*/ 802 h 821"/>
                <a:gd name="T48" fmla="*/ 594 w 2225"/>
                <a:gd name="T49" fmla="*/ 814 h 821"/>
                <a:gd name="T50" fmla="*/ 667 w 2225"/>
                <a:gd name="T51" fmla="*/ 819 h 821"/>
                <a:gd name="T52" fmla="*/ 747 w 2225"/>
                <a:gd name="T53" fmla="*/ 821 h 821"/>
                <a:gd name="T54" fmla="*/ 829 w 2225"/>
                <a:gd name="T55" fmla="*/ 819 h 821"/>
                <a:gd name="T56" fmla="*/ 919 w 2225"/>
                <a:gd name="T57" fmla="*/ 812 h 821"/>
                <a:gd name="T58" fmla="*/ 1014 w 2225"/>
                <a:gd name="T59" fmla="*/ 800 h 821"/>
                <a:gd name="T60" fmla="*/ 1116 w 2225"/>
                <a:gd name="T61" fmla="*/ 785 h 821"/>
                <a:gd name="T62" fmla="*/ 1226 w 2225"/>
                <a:gd name="T63" fmla="*/ 768 h 821"/>
                <a:gd name="T64" fmla="*/ 1342 w 2225"/>
                <a:gd name="T65" fmla="*/ 746 h 821"/>
                <a:gd name="T66" fmla="*/ 1466 w 2225"/>
                <a:gd name="T67" fmla="*/ 719 h 821"/>
                <a:gd name="T68" fmla="*/ 1600 w 2225"/>
                <a:gd name="T69" fmla="*/ 690 h 821"/>
                <a:gd name="T70" fmla="*/ 1894 w 2225"/>
                <a:gd name="T71" fmla="*/ 625 h 821"/>
                <a:gd name="T72" fmla="*/ 2225 w 2225"/>
                <a:gd name="T73" fmla="*/ 547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25" h="821">
                  <a:moveTo>
                    <a:pt x="0" y="0"/>
                  </a:moveTo>
                  <a:lnTo>
                    <a:pt x="0" y="0"/>
                  </a:lnTo>
                  <a:lnTo>
                    <a:pt x="15" y="95"/>
                  </a:lnTo>
                  <a:lnTo>
                    <a:pt x="34" y="206"/>
                  </a:lnTo>
                  <a:lnTo>
                    <a:pt x="49" y="262"/>
                  </a:lnTo>
                  <a:lnTo>
                    <a:pt x="64" y="323"/>
                  </a:lnTo>
                  <a:lnTo>
                    <a:pt x="83" y="381"/>
                  </a:lnTo>
                  <a:lnTo>
                    <a:pt x="105" y="440"/>
                  </a:lnTo>
                  <a:lnTo>
                    <a:pt x="129" y="498"/>
                  </a:lnTo>
                  <a:lnTo>
                    <a:pt x="161" y="552"/>
                  </a:lnTo>
                  <a:lnTo>
                    <a:pt x="178" y="578"/>
                  </a:lnTo>
                  <a:lnTo>
                    <a:pt x="195" y="605"/>
                  </a:lnTo>
                  <a:lnTo>
                    <a:pt x="214" y="629"/>
                  </a:lnTo>
                  <a:lnTo>
                    <a:pt x="236" y="651"/>
                  </a:lnTo>
                  <a:lnTo>
                    <a:pt x="258" y="676"/>
                  </a:lnTo>
                  <a:lnTo>
                    <a:pt x="282" y="695"/>
                  </a:lnTo>
                  <a:lnTo>
                    <a:pt x="307" y="714"/>
                  </a:lnTo>
                  <a:lnTo>
                    <a:pt x="333" y="732"/>
                  </a:lnTo>
                  <a:lnTo>
                    <a:pt x="363" y="749"/>
                  </a:lnTo>
                  <a:lnTo>
                    <a:pt x="392" y="763"/>
                  </a:lnTo>
                  <a:lnTo>
                    <a:pt x="426" y="775"/>
                  </a:lnTo>
                  <a:lnTo>
                    <a:pt x="460" y="787"/>
                  </a:lnTo>
                  <a:lnTo>
                    <a:pt x="460" y="787"/>
                  </a:lnTo>
                  <a:lnTo>
                    <a:pt x="523" y="802"/>
                  </a:lnTo>
                  <a:lnTo>
                    <a:pt x="594" y="814"/>
                  </a:lnTo>
                  <a:lnTo>
                    <a:pt x="667" y="819"/>
                  </a:lnTo>
                  <a:lnTo>
                    <a:pt x="747" y="821"/>
                  </a:lnTo>
                  <a:lnTo>
                    <a:pt x="829" y="819"/>
                  </a:lnTo>
                  <a:lnTo>
                    <a:pt x="919" y="812"/>
                  </a:lnTo>
                  <a:lnTo>
                    <a:pt x="1014" y="800"/>
                  </a:lnTo>
                  <a:lnTo>
                    <a:pt x="1116" y="785"/>
                  </a:lnTo>
                  <a:lnTo>
                    <a:pt x="1226" y="768"/>
                  </a:lnTo>
                  <a:lnTo>
                    <a:pt x="1342" y="746"/>
                  </a:lnTo>
                  <a:lnTo>
                    <a:pt x="1466" y="719"/>
                  </a:lnTo>
                  <a:lnTo>
                    <a:pt x="1600" y="690"/>
                  </a:lnTo>
                  <a:lnTo>
                    <a:pt x="1894" y="625"/>
                  </a:lnTo>
                  <a:lnTo>
                    <a:pt x="2225" y="547"/>
                  </a:lnTo>
                </a:path>
              </a:pathLst>
            </a:custGeom>
            <a:noFill/>
            <a:ln w="46038">
              <a:solidFill>
                <a:srgbClr val="B6DCA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97"/>
            <p:cNvSpPr>
              <a:spLocks noChangeArrowheads="1"/>
            </p:cNvSpPr>
            <p:nvPr/>
          </p:nvSpPr>
          <p:spPr bwMode="auto">
            <a:xfrm>
              <a:off x="6461125" y="2963863"/>
              <a:ext cx="41275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SRAC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98"/>
            <p:cNvSpPr>
              <a:spLocks noChangeArrowheads="1"/>
            </p:cNvSpPr>
            <p:nvPr/>
          </p:nvSpPr>
          <p:spPr bwMode="auto">
            <a:xfrm>
              <a:off x="6811963" y="2949575"/>
              <a:ext cx="9683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648087" y="3558382"/>
            <a:ext cx="4036219" cy="231775"/>
            <a:chOff x="2887663" y="3621088"/>
            <a:chExt cx="4036219" cy="231775"/>
          </a:xfrm>
        </p:grpSpPr>
        <p:sp>
          <p:nvSpPr>
            <p:cNvPr id="62" name="Line 75"/>
            <p:cNvSpPr>
              <a:spLocks noChangeShapeType="1"/>
            </p:cNvSpPr>
            <p:nvPr/>
          </p:nvSpPr>
          <p:spPr bwMode="auto">
            <a:xfrm flipH="1">
              <a:off x="2887663" y="3621088"/>
              <a:ext cx="4010025" cy="0"/>
            </a:xfrm>
            <a:prstGeom prst="line">
              <a:avLst/>
            </a:prstGeom>
            <a:noFill/>
            <a:ln w="46038">
              <a:solidFill>
                <a:srgbClr val="6DC0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01"/>
            <p:cNvSpPr>
              <a:spLocks noChangeArrowheads="1"/>
            </p:cNvSpPr>
            <p:nvPr/>
          </p:nvSpPr>
          <p:spPr bwMode="auto">
            <a:xfrm>
              <a:off x="6527007" y="3675063"/>
              <a:ext cx="396875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LRAC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" name="Oval 73"/>
          <p:cNvSpPr/>
          <p:nvPr/>
        </p:nvSpPr>
        <p:spPr>
          <a:xfrm>
            <a:off x="3245906" y="3509233"/>
            <a:ext cx="100584" cy="10058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53134" y="3509233"/>
            <a:ext cx="100584" cy="10058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38200" y="5453857"/>
                <a:ext cx="1798106" cy="107721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 produce 200, the firm </a:t>
                </a:r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minimizes</a:t>
                </a:r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it’s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𝑆𝑅𝐴𝐶</m:t>
                    </m:r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by choosing </a:t>
                </a:r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plant 1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53857"/>
                <a:ext cx="1798106" cy="107721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2041" t="-1705" r="-4762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>
          <a:xfrm>
            <a:off x="2070147" y="5116298"/>
            <a:ext cx="261359" cy="261359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41106" y="5453857"/>
                <a:ext cx="1798106" cy="107721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 produce 600, the firm </a:t>
                </a:r>
                <a:r>
                  <a:rPr lang="en-US" sz="1600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minimizes</a:t>
                </a:r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it’s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𝑆𝑅𝐴𝐶</m:t>
                    </m:r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by choosing </a:t>
                </a:r>
                <a:r>
                  <a:rPr lang="en-US" sz="1600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plant 2</a:t>
                </a:r>
                <a:endParaRPr lang="en-US" sz="1600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06" y="5453857"/>
                <a:ext cx="1798106" cy="107721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1695" t="-1705" r="-4746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/>
          <p:nvPr/>
        </p:nvSpPr>
        <p:spPr>
          <a:xfrm>
            <a:off x="3169706" y="5116298"/>
            <a:ext cx="261359" cy="261359"/>
          </a:xfrm>
          <a:prstGeom prst="ellipse">
            <a:avLst/>
          </a:prstGeom>
          <a:solidFill>
            <a:srgbClr val="0070C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240995" y="1828800"/>
                <a:ext cx="2572805" cy="2308324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Recall:</a:t>
                </a:r>
              </a:p>
              <a:p>
                <a:pPr algn="ctr"/>
                <a:endParaRPr lang="en-US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Constant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Returns to Scale</a:t>
                </a:r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⇓</m:t>
                      </m:r>
                    </m:oMath>
                  </m:oMathPara>
                </a14:m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No Economies of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Scale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⇓</m:t>
                      </m:r>
                    </m:oMath>
                  </m:oMathPara>
                </a14:m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𝐿𝑅𝐴𝐶</m:t>
                    </m:r>
                  </m:oMath>
                </a14:m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is the 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same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 as output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rises</a:t>
                </a:r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995" y="1828800"/>
                <a:ext cx="2572805" cy="2308324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l="-2133" t="-1319" r="-1896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5238784" y="3505200"/>
            <a:ext cx="476216" cy="3048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74" grpId="0" animBg="1"/>
      <p:bldP spid="76" grpId="0" animBg="1"/>
      <p:bldP spid="77" grpId="0"/>
      <p:bldP spid="78" grpId="0" animBg="1"/>
      <p:bldP spid="79" grpId="0"/>
      <p:bldP spid="80" grpId="0" animBg="1"/>
      <p:bldP spid="81" grpId="0"/>
      <p:bldP spid="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990600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Suppose the firm has two options of printers: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7200" y="1600201"/>
                <a:ext cx="4343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Laser: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𝐹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=$90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𝑉𝐶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=$0.04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per page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1"/>
                <a:ext cx="4343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403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57200" y="2057400"/>
                <a:ext cx="4343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Inkjet: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𝐹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=$30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𝑉𝐶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=$0.07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per page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4343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1403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638800" y="1623341"/>
                <a:ext cx="27432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𝑆𝑅𝐴𝐶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=$90/</m:t>
                      </m:r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+0.04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23341"/>
                <a:ext cx="27432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38800" y="2079686"/>
                <a:ext cx="2725738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𝑆𝑅𝐴𝐶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𝐼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=$30/</m:t>
                      </m:r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+0.07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079686"/>
                <a:ext cx="2725738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4999038" y="2981325"/>
            <a:ext cx="3457575" cy="2406650"/>
            <a:chOff x="3324225" y="1725613"/>
            <a:chExt cx="3457575" cy="2406650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324225" y="1725613"/>
              <a:ext cx="3457575" cy="2406650"/>
            </a:xfrm>
            <a:custGeom>
              <a:avLst/>
              <a:gdLst>
                <a:gd name="T0" fmla="*/ 2178 w 2178"/>
                <a:gd name="T1" fmla="*/ 1516 h 1516"/>
                <a:gd name="T2" fmla="*/ 2178 w 2178"/>
                <a:gd name="T3" fmla="*/ 1516 h 1516"/>
                <a:gd name="T4" fmla="*/ 1827 w 2178"/>
                <a:gd name="T5" fmla="*/ 1456 h 1516"/>
                <a:gd name="T6" fmla="*/ 1654 w 2178"/>
                <a:gd name="T7" fmla="*/ 1424 h 1516"/>
                <a:gd name="T8" fmla="*/ 1487 w 2178"/>
                <a:gd name="T9" fmla="*/ 1392 h 1516"/>
                <a:gd name="T10" fmla="*/ 1324 w 2178"/>
                <a:gd name="T11" fmla="*/ 1350 h 1516"/>
                <a:gd name="T12" fmla="*/ 1246 w 2178"/>
                <a:gd name="T13" fmla="*/ 1329 h 1516"/>
                <a:gd name="T14" fmla="*/ 1165 w 2178"/>
                <a:gd name="T15" fmla="*/ 1304 h 1516"/>
                <a:gd name="T16" fmla="*/ 1087 w 2178"/>
                <a:gd name="T17" fmla="*/ 1276 h 1516"/>
                <a:gd name="T18" fmla="*/ 1009 w 2178"/>
                <a:gd name="T19" fmla="*/ 1244 h 1516"/>
                <a:gd name="T20" fmla="*/ 935 w 2178"/>
                <a:gd name="T21" fmla="*/ 1212 h 1516"/>
                <a:gd name="T22" fmla="*/ 857 w 2178"/>
                <a:gd name="T23" fmla="*/ 1173 h 1516"/>
                <a:gd name="T24" fmla="*/ 857 w 2178"/>
                <a:gd name="T25" fmla="*/ 1173 h 1516"/>
                <a:gd name="T26" fmla="*/ 775 w 2178"/>
                <a:gd name="T27" fmla="*/ 1130 h 1516"/>
                <a:gd name="T28" fmla="*/ 697 w 2178"/>
                <a:gd name="T29" fmla="*/ 1081 h 1516"/>
                <a:gd name="T30" fmla="*/ 623 w 2178"/>
                <a:gd name="T31" fmla="*/ 1031 h 1516"/>
                <a:gd name="T32" fmla="*/ 556 w 2178"/>
                <a:gd name="T33" fmla="*/ 978 h 1516"/>
                <a:gd name="T34" fmla="*/ 492 w 2178"/>
                <a:gd name="T35" fmla="*/ 921 h 1516"/>
                <a:gd name="T36" fmla="*/ 432 w 2178"/>
                <a:gd name="T37" fmla="*/ 865 h 1516"/>
                <a:gd name="T38" fmla="*/ 375 w 2178"/>
                <a:gd name="T39" fmla="*/ 801 h 1516"/>
                <a:gd name="T40" fmla="*/ 322 w 2178"/>
                <a:gd name="T41" fmla="*/ 734 h 1516"/>
                <a:gd name="T42" fmla="*/ 272 w 2178"/>
                <a:gd name="T43" fmla="*/ 659 h 1516"/>
                <a:gd name="T44" fmla="*/ 226 w 2178"/>
                <a:gd name="T45" fmla="*/ 581 h 1516"/>
                <a:gd name="T46" fmla="*/ 180 w 2178"/>
                <a:gd name="T47" fmla="*/ 500 h 1516"/>
                <a:gd name="T48" fmla="*/ 141 w 2178"/>
                <a:gd name="T49" fmla="*/ 411 h 1516"/>
                <a:gd name="T50" fmla="*/ 102 w 2178"/>
                <a:gd name="T51" fmla="*/ 319 h 1516"/>
                <a:gd name="T52" fmla="*/ 67 w 2178"/>
                <a:gd name="T53" fmla="*/ 220 h 1516"/>
                <a:gd name="T54" fmla="*/ 32 w 2178"/>
                <a:gd name="T55" fmla="*/ 114 h 1516"/>
                <a:gd name="T56" fmla="*/ 0 w 2178"/>
                <a:gd name="T57" fmla="*/ 0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78" h="1516">
                  <a:moveTo>
                    <a:pt x="2178" y="1516"/>
                  </a:moveTo>
                  <a:lnTo>
                    <a:pt x="2178" y="1516"/>
                  </a:lnTo>
                  <a:lnTo>
                    <a:pt x="1827" y="1456"/>
                  </a:lnTo>
                  <a:lnTo>
                    <a:pt x="1654" y="1424"/>
                  </a:lnTo>
                  <a:lnTo>
                    <a:pt x="1487" y="1392"/>
                  </a:lnTo>
                  <a:lnTo>
                    <a:pt x="1324" y="1350"/>
                  </a:lnTo>
                  <a:lnTo>
                    <a:pt x="1246" y="1329"/>
                  </a:lnTo>
                  <a:lnTo>
                    <a:pt x="1165" y="1304"/>
                  </a:lnTo>
                  <a:lnTo>
                    <a:pt x="1087" y="1276"/>
                  </a:lnTo>
                  <a:lnTo>
                    <a:pt x="1009" y="1244"/>
                  </a:lnTo>
                  <a:lnTo>
                    <a:pt x="935" y="1212"/>
                  </a:lnTo>
                  <a:lnTo>
                    <a:pt x="857" y="1173"/>
                  </a:lnTo>
                  <a:lnTo>
                    <a:pt x="857" y="1173"/>
                  </a:lnTo>
                  <a:lnTo>
                    <a:pt x="775" y="1130"/>
                  </a:lnTo>
                  <a:lnTo>
                    <a:pt x="697" y="1081"/>
                  </a:lnTo>
                  <a:lnTo>
                    <a:pt x="623" y="1031"/>
                  </a:lnTo>
                  <a:lnTo>
                    <a:pt x="556" y="978"/>
                  </a:lnTo>
                  <a:lnTo>
                    <a:pt x="492" y="921"/>
                  </a:lnTo>
                  <a:lnTo>
                    <a:pt x="432" y="865"/>
                  </a:lnTo>
                  <a:lnTo>
                    <a:pt x="375" y="801"/>
                  </a:lnTo>
                  <a:lnTo>
                    <a:pt x="322" y="734"/>
                  </a:lnTo>
                  <a:lnTo>
                    <a:pt x="272" y="659"/>
                  </a:lnTo>
                  <a:lnTo>
                    <a:pt x="226" y="581"/>
                  </a:lnTo>
                  <a:lnTo>
                    <a:pt x="180" y="500"/>
                  </a:lnTo>
                  <a:lnTo>
                    <a:pt x="141" y="411"/>
                  </a:lnTo>
                  <a:lnTo>
                    <a:pt x="102" y="319"/>
                  </a:lnTo>
                  <a:lnTo>
                    <a:pt x="67" y="220"/>
                  </a:lnTo>
                  <a:lnTo>
                    <a:pt x="32" y="114"/>
                  </a:lnTo>
                  <a:lnTo>
                    <a:pt x="0" y="0"/>
                  </a:lnTo>
                </a:path>
              </a:pathLst>
            </a:custGeom>
            <a:noFill/>
            <a:ln w="68263">
              <a:solidFill>
                <a:srgbClr val="CCE7D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3475038" y="1792288"/>
              <a:ext cx="623887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SRAC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76688" y="1792288"/>
              <a:ext cx="1316037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of laser printer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49788" y="2981325"/>
            <a:ext cx="4014788" cy="2087563"/>
            <a:chOff x="2974975" y="1725613"/>
            <a:chExt cx="4014788" cy="2087563"/>
          </a:xfrm>
        </p:grpSpPr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2974975" y="1725613"/>
              <a:ext cx="3773487" cy="2087563"/>
            </a:xfrm>
            <a:custGeom>
              <a:avLst/>
              <a:gdLst>
                <a:gd name="T0" fmla="*/ 0 w 2377"/>
                <a:gd name="T1" fmla="*/ 0 h 1315"/>
                <a:gd name="T2" fmla="*/ 0 w 2377"/>
                <a:gd name="T3" fmla="*/ 0 h 1315"/>
                <a:gd name="T4" fmla="*/ 28 w 2377"/>
                <a:gd name="T5" fmla="*/ 117 h 1315"/>
                <a:gd name="T6" fmla="*/ 60 w 2377"/>
                <a:gd name="T7" fmla="*/ 230 h 1315"/>
                <a:gd name="T8" fmla="*/ 96 w 2377"/>
                <a:gd name="T9" fmla="*/ 333 h 1315"/>
                <a:gd name="T10" fmla="*/ 138 w 2377"/>
                <a:gd name="T11" fmla="*/ 432 h 1315"/>
                <a:gd name="T12" fmla="*/ 181 w 2377"/>
                <a:gd name="T13" fmla="*/ 525 h 1315"/>
                <a:gd name="T14" fmla="*/ 234 w 2377"/>
                <a:gd name="T15" fmla="*/ 610 h 1315"/>
                <a:gd name="T16" fmla="*/ 287 w 2377"/>
                <a:gd name="T17" fmla="*/ 687 h 1315"/>
                <a:gd name="T18" fmla="*/ 347 w 2377"/>
                <a:gd name="T19" fmla="*/ 758 h 1315"/>
                <a:gd name="T20" fmla="*/ 414 w 2377"/>
                <a:gd name="T21" fmla="*/ 826 h 1315"/>
                <a:gd name="T22" fmla="*/ 489 w 2377"/>
                <a:gd name="T23" fmla="*/ 889 h 1315"/>
                <a:gd name="T24" fmla="*/ 567 w 2377"/>
                <a:gd name="T25" fmla="*/ 943 h 1315"/>
                <a:gd name="T26" fmla="*/ 652 w 2377"/>
                <a:gd name="T27" fmla="*/ 996 h 1315"/>
                <a:gd name="T28" fmla="*/ 740 w 2377"/>
                <a:gd name="T29" fmla="*/ 1042 h 1315"/>
                <a:gd name="T30" fmla="*/ 840 w 2377"/>
                <a:gd name="T31" fmla="*/ 1081 h 1315"/>
                <a:gd name="T32" fmla="*/ 942 w 2377"/>
                <a:gd name="T33" fmla="*/ 1116 h 1315"/>
                <a:gd name="T34" fmla="*/ 1056 w 2377"/>
                <a:gd name="T35" fmla="*/ 1148 h 1315"/>
                <a:gd name="T36" fmla="*/ 1056 w 2377"/>
                <a:gd name="T37" fmla="*/ 1148 h 1315"/>
                <a:gd name="T38" fmla="*/ 1236 w 2377"/>
                <a:gd name="T39" fmla="*/ 1191 h 1315"/>
                <a:gd name="T40" fmla="*/ 1403 w 2377"/>
                <a:gd name="T41" fmla="*/ 1222 h 1315"/>
                <a:gd name="T42" fmla="*/ 1562 w 2377"/>
                <a:gd name="T43" fmla="*/ 1244 h 1315"/>
                <a:gd name="T44" fmla="*/ 1718 w 2377"/>
                <a:gd name="T45" fmla="*/ 1265 h 1315"/>
                <a:gd name="T46" fmla="*/ 1874 w 2377"/>
                <a:gd name="T47" fmla="*/ 1276 h 1315"/>
                <a:gd name="T48" fmla="*/ 2033 w 2377"/>
                <a:gd name="T49" fmla="*/ 1290 h 1315"/>
                <a:gd name="T50" fmla="*/ 2377 w 2377"/>
                <a:gd name="T51" fmla="*/ 1315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77" h="1315">
                  <a:moveTo>
                    <a:pt x="0" y="0"/>
                  </a:moveTo>
                  <a:lnTo>
                    <a:pt x="0" y="0"/>
                  </a:lnTo>
                  <a:lnTo>
                    <a:pt x="28" y="117"/>
                  </a:lnTo>
                  <a:lnTo>
                    <a:pt x="60" y="230"/>
                  </a:lnTo>
                  <a:lnTo>
                    <a:pt x="96" y="333"/>
                  </a:lnTo>
                  <a:lnTo>
                    <a:pt x="138" y="432"/>
                  </a:lnTo>
                  <a:lnTo>
                    <a:pt x="181" y="525"/>
                  </a:lnTo>
                  <a:lnTo>
                    <a:pt x="234" y="610"/>
                  </a:lnTo>
                  <a:lnTo>
                    <a:pt x="287" y="687"/>
                  </a:lnTo>
                  <a:lnTo>
                    <a:pt x="347" y="758"/>
                  </a:lnTo>
                  <a:lnTo>
                    <a:pt x="414" y="826"/>
                  </a:lnTo>
                  <a:lnTo>
                    <a:pt x="489" y="889"/>
                  </a:lnTo>
                  <a:lnTo>
                    <a:pt x="567" y="943"/>
                  </a:lnTo>
                  <a:lnTo>
                    <a:pt x="652" y="996"/>
                  </a:lnTo>
                  <a:lnTo>
                    <a:pt x="740" y="1042"/>
                  </a:lnTo>
                  <a:lnTo>
                    <a:pt x="840" y="1081"/>
                  </a:lnTo>
                  <a:lnTo>
                    <a:pt x="942" y="1116"/>
                  </a:lnTo>
                  <a:lnTo>
                    <a:pt x="1056" y="1148"/>
                  </a:lnTo>
                  <a:lnTo>
                    <a:pt x="1056" y="1148"/>
                  </a:lnTo>
                  <a:lnTo>
                    <a:pt x="1236" y="1191"/>
                  </a:lnTo>
                  <a:lnTo>
                    <a:pt x="1403" y="1222"/>
                  </a:lnTo>
                  <a:lnTo>
                    <a:pt x="1562" y="1244"/>
                  </a:lnTo>
                  <a:lnTo>
                    <a:pt x="1718" y="1265"/>
                  </a:lnTo>
                  <a:lnTo>
                    <a:pt x="1874" y="1276"/>
                  </a:lnTo>
                  <a:lnTo>
                    <a:pt x="2033" y="1290"/>
                  </a:lnTo>
                  <a:lnTo>
                    <a:pt x="2377" y="1315"/>
                  </a:lnTo>
                </a:path>
              </a:pathLst>
            </a:custGeom>
            <a:noFill/>
            <a:ln w="68263">
              <a:solidFill>
                <a:srgbClr val="CCE7D3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145088" y="3417888"/>
              <a:ext cx="623887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SRAC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640388" y="3417888"/>
              <a:ext cx="134937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of inkjet printer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87876" y="2981325"/>
            <a:ext cx="3875087" cy="2767013"/>
            <a:chOff x="2913063" y="1725613"/>
            <a:chExt cx="3875087" cy="2767013"/>
          </a:xfrm>
        </p:grpSpPr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13063" y="1725613"/>
              <a:ext cx="1743075" cy="1890713"/>
            </a:xfrm>
            <a:custGeom>
              <a:avLst/>
              <a:gdLst>
                <a:gd name="T0" fmla="*/ 0 w 1098"/>
                <a:gd name="T1" fmla="*/ 0 h 1191"/>
                <a:gd name="T2" fmla="*/ 0 w 1098"/>
                <a:gd name="T3" fmla="*/ 0 h 1191"/>
                <a:gd name="T4" fmla="*/ 28 w 1098"/>
                <a:gd name="T5" fmla="*/ 117 h 1191"/>
                <a:gd name="T6" fmla="*/ 60 w 1098"/>
                <a:gd name="T7" fmla="*/ 230 h 1191"/>
                <a:gd name="T8" fmla="*/ 96 w 1098"/>
                <a:gd name="T9" fmla="*/ 337 h 1191"/>
                <a:gd name="T10" fmla="*/ 135 w 1098"/>
                <a:gd name="T11" fmla="*/ 436 h 1191"/>
                <a:gd name="T12" fmla="*/ 181 w 1098"/>
                <a:gd name="T13" fmla="*/ 528 h 1191"/>
                <a:gd name="T14" fmla="*/ 227 w 1098"/>
                <a:gd name="T15" fmla="*/ 613 h 1191"/>
                <a:gd name="T16" fmla="*/ 283 w 1098"/>
                <a:gd name="T17" fmla="*/ 695 h 1191"/>
                <a:gd name="T18" fmla="*/ 344 w 1098"/>
                <a:gd name="T19" fmla="*/ 769 h 1191"/>
                <a:gd name="T20" fmla="*/ 376 w 1098"/>
                <a:gd name="T21" fmla="*/ 804 h 1191"/>
                <a:gd name="T22" fmla="*/ 411 w 1098"/>
                <a:gd name="T23" fmla="*/ 836 h 1191"/>
                <a:gd name="T24" fmla="*/ 446 w 1098"/>
                <a:gd name="T25" fmla="*/ 868 h 1191"/>
                <a:gd name="T26" fmla="*/ 482 w 1098"/>
                <a:gd name="T27" fmla="*/ 900 h 1191"/>
                <a:gd name="T28" fmla="*/ 563 w 1098"/>
                <a:gd name="T29" fmla="*/ 960 h 1191"/>
                <a:gd name="T30" fmla="*/ 655 w 1098"/>
                <a:gd name="T31" fmla="*/ 1013 h 1191"/>
                <a:gd name="T32" fmla="*/ 751 w 1098"/>
                <a:gd name="T33" fmla="*/ 1063 h 1191"/>
                <a:gd name="T34" fmla="*/ 857 w 1098"/>
                <a:gd name="T35" fmla="*/ 1109 h 1191"/>
                <a:gd name="T36" fmla="*/ 974 w 1098"/>
                <a:gd name="T37" fmla="*/ 1152 h 1191"/>
                <a:gd name="T38" fmla="*/ 1098 w 1098"/>
                <a:gd name="T39" fmla="*/ 1191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8" h="1191">
                  <a:moveTo>
                    <a:pt x="0" y="0"/>
                  </a:moveTo>
                  <a:lnTo>
                    <a:pt x="0" y="0"/>
                  </a:lnTo>
                  <a:lnTo>
                    <a:pt x="28" y="117"/>
                  </a:lnTo>
                  <a:lnTo>
                    <a:pt x="60" y="230"/>
                  </a:lnTo>
                  <a:lnTo>
                    <a:pt x="96" y="337"/>
                  </a:lnTo>
                  <a:lnTo>
                    <a:pt x="135" y="436"/>
                  </a:lnTo>
                  <a:lnTo>
                    <a:pt x="181" y="528"/>
                  </a:lnTo>
                  <a:lnTo>
                    <a:pt x="227" y="613"/>
                  </a:lnTo>
                  <a:lnTo>
                    <a:pt x="283" y="695"/>
                  </a:lnTo>
                  <a:lnTo>
                    <a:pt x="344" y="769"/>
                  </a:lnTo>
                  <a:lnTo>
                    <a:pt x="376" y="804"/>
                  </a:lnTo>
                  <a:lnTo>
                    <a:pt x="411" y="836"/>
                  </a:lnTo>
                  <a:lnTo>
                    <a:pt x="446" y="868"/>
                  </a:lnTo>
                  <a:lnTo>
                    <a:pt x="482" y="900"/>
                  </a:lnTo>
                  <a:lnTo>
                    <a:pt x="563" y="960"/>
                  </a:lnTo>
                  <a:lnTo>
                    <a:pt x="655" y="1013"/>
                  </a:lnTo>
                  <a:lnTo>
                    <a:pt x="751" y="1063"/>
                  </a:lnTo>
                  <a:lnTo>
                    <a:pt x="857" y="1109"/>
                  </a:lnTo>
                  <a:lnTo>
                    <a:pt x="974" y="1152"/>
                  </a:lnTo>
                  <a:lnTo>
                    <a:pt x="1098" y="1191"/>
                  </a:lnTo>
                </a:path>
              </a:pathLst>
            </a:custGeom>
            <a:noFill/>
            <a:ln w="68263">
              <a:solidFill>
                <a:srgbClr val="6DC0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4645025" y="3616325"/>
              <a:ext cx="2132012" cy="555625"/>
            </a:xfrm>
            <a:custGeom>
              <a:avLst/>
              <a:gdLst>
                <a:gd name="T0" fmla="*/ 0 w 1343"/>
                <a:gd name="T1" fmla="*/ 0 h 350"/>
                <a:gd name="T2" fmla="*/ 0 w 1343"/>
                <a:gd name="T3" fmla="*/ 0 h 350"/>
                <a:gd name="T4" fmla="*/ 60 w 1343"/>
                <a:gd name="T5" fmla="*/ 35 h 350"/>
                <a:gd name="T6" fmla="*/ 131 w 1343"/>
                <a:gd name="T7" fmla="*/ 70 h 350"/>
                <a:gd name="T8" fmla="*/ 209 w 1343"/>
                <a:gd name="T9" fmla="*/ 102 h 350"/>
                <a:gd name="T10" fmla="*/ 294 w 1343"/>
                <a:gd name="T11" fmla="*/ 134 h 350"/>
                <a:gd name="T12" fmla="*/ 386 w 1343"/>
                <a:gd name="T13" fmla="*/ 163 h 350"/>
                <a:gd name="T14" fmla="*/ 482 w 1343"/>
                <a:gd name="T15" fmla="*/ 187 h 350"/>
                <a:gd name="T16" fmla="*/ 581 w 1343"/>
                <a:gd name="T17" fmla="*/ 212 h 350"/>
                <a:gd name="T18" fmla="*/ 680 w 1343"/>
                <a:gd name="T19" fmla="*/ 237 h 350"/>
                <a:gd name="T20" fmla="*/ 875 w 1343"/>
                <a:gd name="T21" fmla="*/ 276 h 350"/>
                <a:gd name="T22" fmla="*/ 1059 w 1343"/>
                <a:gd name="T23" fmla="*/ 308 h 350"/>
                <a:gd name="T24" fmla="*/ 1219 w 1343"/>
                <a:gd name="T25" fmla="*/ 333 h 350"/>
                <a:gd name="T26" fmla="*/ 1343 w 1343"/>
                <a:gd name="T27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3" h="350">
                  <a:moveTo>
                    <a:pt x="0" y="0"/>
                  </a:moveTo>
                  <a:lnTo>
                    <a:pt x="0" y="0"/>
                  </a:lnTo>
                  <a:lnTo>
                    <a:pt x="60" y="35"/>
                  </a:lnTo>
                  <a:lnTo>
                    <a:pt x="131" y="70"/>
                  </a:lnTo>
                  <a:lnTo>
                    <a:pt x="209" y="102"/>
                  </a:lnTo>
                  <a:lnTo>
                    <a:pt x="294" y="134"/>
                  </a:lnTo>
                  <a:lnTo>
                    <a:pt x="386" y="163"/>
                  </a:lnTo>
                  <a:lnTo>
                    <a:pt x="482" y="187"/>
                  </a:lnTo>
                  <a:lnTo>
                    <a:pt x="581" y="212"/>
                  </a:lnTo>
                  <a:lnTo>
                    <a:pt x="680" y="237"/>
                  </a:lnTo>
                  <a:lnTo>
                    <a:pt x="875" y="276"/>
                  </a:lnTo>
                  <a:lnTo>
                    <a:pt x="1059" y="308"/>
                  </a:lnTo>
                  <a:lnTo>
                    <a:pt x="1219" y="333"/>
                  </a:lnTo>
                  <a:lnTo>
                    <a:pt x="1343" y="350"/>
                  </a:lnTo>
                </a:path>
              </a:pathLst>
            </a:custGeom>
            <a:noFill/>
            <a:ln w="68263">
              <a:solidFill>
                <a:srgbClr val="6DC0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186488" y="4227513"/>
              <a:ext cx="601662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LRAC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44926" y="2885280"/>
            <a:ext cx="4897437" cy="3667920"/>
            <a:chOff x="2170113" y="1629568"/>
            <a:chExt cx="4897437" cy="3667920"/>
          </a:xfrm>
        </p:grpSpPr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474913" y="1747838"/>
              <a:ext cx="4492625" cy="3233738"/>
            </a:xfrm>
            <a:custGeom>
              <a:avLst/>
              <a:gdLst>
                <a:gd name="T0" fmla="*/ 2830 w 2830"/>
                <a:gd name="T1" fmla="*/ 2037 h 2037"/>
                <a:gd name="T2" fmla="*/ 0 w 2830"/>
                <a:gd name="T3" fmla="*/ 2037 h 2037"/>
                <a:gd name="T4" fmla="*/ 0 w 2830"/>
                <a:gd name="T5" fmla="*/ 0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0" h="2037">
                  <a:moveTo>
                    <a:pt x="2830" y="2037"/>
                  </a:moveTo>
                  <a:lnTo>
                    <a:pt x="0" y="2037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424113" y="5038725"/>
              <a:ext cx="1905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170113" y="3475038"/>
              <a:ext cx="3492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317750" y="4554538"/>
              <a:ext cx="1905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437063" y="5038725"/>
              <a:ext cx="56197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2,000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 rot="16200000">
              <a:off x="1625600" y="2174875"/>
              <a:ext cx="13493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Cents per page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584825" y="5014913"/>
              <a:ext cx="190500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684838" y="5014913"/>
              <a:ext cx="1382712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Lifetime pages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413000" y="4773613"/>
              <a:ext cx="139700" cy="119063"/>
            </a:xfrm>
            <a:custGeom>
              <a:avLst/>
              <a:gdLst>
                <a:gd name="T0" fmla="*/ 88 w 88"/>
                <a:gd name="T1" fmla="*/ 22 h 75"/>
                <a:gd name="T2" fmla="*/ 17 w 88"/>
                <a:gd name="T3" fmla="*/ 75 h 75"/>
                <a:gd name="T4" fmla="*/ 0 w 88"/>
                <a:gd name="T5" fmla="*/ 53 h 75"/>
                <a:gd name="T6" fmla="*/ 74 w 88"/>
                <a:gd name="T7" fmla="*/ 0 h 75"/>
                <a:gd name="T8" fmla="*/ 88 w 88"/>
                <a:gd name="T9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88" y="22"/>
                  </a:moveTo>
                  <a:lnTo>
                    <a:pt x="17" y="75"/>
                  </a:lnTo>
                  <a:lnTo>
                    <a:pt x="0" y="53"/>
                  </a:lnTo>
                  <a:lnTo>
                    <a:pt x="74" y="0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 flipH="1">
              <a:off x="2417763" y="4824413"/>
              <a:ext cx="119062" cy="952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8"/>
            <p:cNvSpPr>
              <a:spLocks noChangeShapeType="1"/>
            </p:cNvSpPr>
            <p:nvPr/>
          </p:nvSpPr>
          <p:spPr bwMode="auto">
            <a:xfrm flipH="1">
              <a:off x="2417763" y="4768850"/>
              <a:ext cx="119062" cy="889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143376" y="4792662"/>
            <a:ext cx="2249487" cy="1439863"/>
            <a:chOff x="2468563" y="3536950"/>
            <a:chExt cx="2249487" cy="1439863"/>
          </a:xfrm>
        </p:grpSpPr>
        <p:sp>
          <p:nvSpPr>
            <p:cNvPr id="94" name="Line 5"/>
            <p:cNvSpPr>
              <a:spLocks noChangeShapeType="1"/>
            </p:cNvSpPr>
            <p:nvPr/>
          </p:nvSpPr>
          <p:spPr bwMode="auto">
            <a:xfrm flipH="1">
              <a:off x="2468563" y="3587750"/>
              <a:ext cx="219392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6"/>
            <p:cNvSpPr>
              <a:spLocks noChangeShapeType="1"/>
            </p:cNvSpPr>
            <p:nvPr/>
          </p:nvSpPr>
          <p:spPr bwMode="auto">
            <a:xfrm flipV="1">
              <a:off x="4662488" y="3587750"/>
              <a:ext cx="0" cy="1389063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4611688" y="3536950"/>
              <a:ext cx="106362" cy="106363"/>
            </a:xfrm>
            <a:custGeom>
              <a:avLst/>
              <a:gdLst>
                <a:gd name="T0" fmla="*/ 32 w 67"/>
                <a:gd name="T1" fmla="*/ 67 h 67"/>
                <a:gd name="T2" fmla="*/ 32 w 67"/>
                <a:gd name="T3" fmla="*/ 67 h 67"/>
                <a:gd name="T4" fmla="*/ 46 w 67"/>
                <a:gd name="T5" fmla="*/ 64 h 67"/>
                <a:gd name="T6" fmla="*/ 56 w 67"/>
                <a:gd name="T7" fmla="*/ 57 h 67"/>
                <a:gd name="T8" fmla="*/ 64 w 67"/>
                <a:gd name="T9" fmla="*/ 46 h 67"/>
                <a:gd name="T10" fmla="*/ 67 w 67"/>
                <a:gd name="T11" fmla="*/ 32 h 67"/>
                <a:gd name="T12" fmla="*/ 67 w 67"/>
                <a:gd name="T13" fmla="*/ 32 h 67"/>
                <a:gd name="T14" fmla="*/ 64 w 67"/>
                <a:gd name="T15" fmla="*/ 21 h 67"/>
                <a:gd name="T16" fmla="*/ 56 w 67"/>
                <a:gd name="T17" fmla="*/ 11 h 67"/>
                <a:gd name="T18" fmla="*/ 46 w 67"/>
                <a:gd name="T19" fmla="*/ 3 h 67"/>
                <a:gd name="T20" fmla="*/ 32 w 67"/>
                <a:gd name="T21" fmla="*/ 0 h 67"/>
                <a:gd name="T22" fmla="*/ 32 w 67"/>
                <a:gd name="T23" fmla="*/ 0 h 67"/>
                <a:gd name="T24" fmla="*/ 21 w 67"/>
                <a:gd name="T25" fmla="*/ 3 h 67"/>
                <a:gd name="T26" fmla="*/ 10 w 67"/>
                <a:gd name="T27" fmla="*/ 11 h 67"/>
                <a:gd name="T28" fmla="*/ 3 w 67"/>
                <a:gd name="T29" fmla="*/ 21 h 67"/>
                <a:gd name="T30" fmla="*/ 0 w 67"/>
                <a:gd name="T31" fmla="*/ 32 h 67"/>
                <a:gd name="T32" fmla="*/ 0 w 67"/>
                <a:gd name="T33" fmla="*/ 32 h 67"/>
                <a:gd name="T34" fmla="*/ 3 w 67"/>
                <a:gd name="T35" fmla="*/ 46 h 67"/>
                <a:gd name="T36" fmla="*/ 10 w 67"/>
                <a:gd name="T37" fmla="*/ 57 h 67"/>
                <a:gd name="T38" fmla="*/ 21 w 67"/>
                <a:gd name="T39" fmla="*/ 64 h 67"/>
                <a:gd name="T40" fmla="*/ 32 w 67"/>
                <a:gd name="T4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67">
                  <a:moveTo>
                    <a:pt x="32" y="67"/>
                  </a:moveTo>
                  <a:lnTo>
                    <a:pt x="32" y="67"/>
                  </a:lnTo>
                  <a:lnTo>
                    <a:pt x="46" y="64"/>
                  </a:lnTo>
                  <a:lnTo>
                    <a:pt x="56" y="57"/>
                  </a:lnTo>
                  <a:lnTo>
                    <a:pt x="64" y="46"/>
                  </a:lnTo>
                  <a:lnTo>
                    <a:pt x="67" y="32"/>
                  </a:lnTo>
                  <a:lnTo>
                    <a:pt x="67" y="32"/>
                  </a:lnTo>
                  <a:lnTo>
                    <a:pt x="64" y="21"/>
                  </a:lnTo>
                  <a:lnTo>
                    <a:pt x="56" y="11"/>
                  </a:lnTo>
                  <a:lnTo>
                    <a:pt x="46" y="3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1" y="3"/>
                  </a:lnTo>
                  <a:lnTo>
                    <a:pt x="10" y="11"/>
                  </a:lnTo>
                  <a:lnTo>
                    <a:pt x="3" y="2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" y="46"/>
                  </a:lnTo>
                  <a:lnTo>
                    <a:pt x="10" y="57"/>
                  </a:lnTo>
                  <a:lnTo>
                    <a:pt x="21" y="64"/>
                  </a:lnTo>
                  <a:lnTo>
                    <a:pt x="32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611688" y="3536950"/>
              <a:ext cx="106362" cy="106363"/>
            </a:xfrm>
            <a:custGeom>
              <a:avLst/>
              <a:gdLst>
                <a:gd name="T0" fmla="*/ 32 w 67"/>
                <a:gd name="T1" fmla="*/ 67 h 67"/>
                <a:gd name="T2" fmla="*/ 32 w 67"/>
                <a:gd name="T3" fmla="*/ 67 h 67"/>
                <a:gd name="T4" fmla="*/ 46 w 67"/>
                <a:gd name="T5" fmla="*/ 64 h 67"/>
                <a:gd name="T6" fmla="*/ 56 w 67"/>
                <a:gd name="T7" fmla="*/ 57 h 67"/>
                <a:gd name="T8" fmla="*/ 64 w 67"/>
                <a:gd name="T9" fmla="*/ 46 h 67"/>
                <a:gd name="T10" fmla="*/ 67 w 67"/>
                <a:gd name="T11" fmla="*/ 32 h 67"/>
                <a:gd name="T12" fmla="*/ 67 w 67"/>
                <a:gd name="T13" fmla="*/ 32 h 67"/>
                <a:gd name="T14" fmla="*/ 64 w 67"/>
                <a:gd name="T15" fmla="*/ 21 h 67"/>
                <a:gd name="T16" fmla="*/ 56 w 67"/>
                <a:gd name="T17" fmla="*/ 11 h 67"/>
                <a:gd name="T18" fmla="*/ 46 w 67"/>
                <a:gd name="T19" fmla="*/ 3 h 67"/>
                <a:gd name="T20" fmla="*/ 32 w 67"/>
                <a:gd name="T21" fmla="*/ 0 h 67"/>
                <a:gd name="T22" fmla="*/ 32 w 67"/>
                <a:gd name="T23" fmla="*/ 0 h 67"/>
                <a:gd name="T24" fmla="*/ 21 w 67"/>
                <a:gd name="T25" fmla="*/ 3 h 67"/>
                <a:gd name="T26" fmla="*/ 10 w 67"/>
                <a:gd name="T27" fmla="*/ 11 h 67"/>
                <a:gd name="T28" fmla="*/ 3 w 67"/>
                <a:gd name="T29" fmla="*/ 21 h 67"/>
                <a:gd name="T30" fmla="*/ 0 w 67"/>
                <a:gd name="T31" fmla="*/ 32 h 67"/>
                <a:gd name="T32" fmla="*/ 0 w 67"/>
                <a:gd name="T33" fmla="*/ 32 h 67"/>
                <a:gd name="T34" fmla="*/ 3 w 67"/>
                <a:gd name="T35" fmla="*/ 46 h 67"/>
                <a:gd name="T36" fmla="*/ 10 w 67"/>
                <a:gd name="T37" fmla="*/ 57 h 67"/>
                <a:gd name="T38" fmla="*/ 21 w 67"/>
                <a:gd name="T39" fmla="*/ 64 h 67"/>
                <a:gd name="T40" fmla="*/ 32 w 67"/>
                <a:gd name="T4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67">
                  <a:moveTo>
                    <a:pt x="32" y="67"/>
                  </a:moveTo>
                  <a:lnTo>
                    <a:pt x="32" y="67"/>
                  </a:lnTo>
                  <a:lnTo>
                    <a:pt x="46" y="64"/>
                  </a:lnTo>
                  <a:lnTo>
                    <a:pt x="56" y="57"/>
                  </a:lnTo>
                  <a:lnTo>
                    <a:pt x="64" y="46"/>
                  </a:lnTo>
                  <a:lnTo>
                    <a:pt x="67" y="32"/>
                  </a:lnTo>
                  <a:lnTo>
                    <a:pt x="67" y="32"/>
                  </a:lnTo>
                  <a:lnTo>
                    <a:pt x="64" y="21"/>
                  </a:lnTo>
                  <a:lnTo>
                    <a:pt x="56" y="11"/>
                  </a:lnTo>
                  <a:lnTo>
                    <a:pt x="46" y="3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1" y="3"/>
                  </a:lnTo>
                  <a:lnTo>
                    <a:pt x="10" y="11"/>
                  </a:lnTo>
                  <a:lnTo>
                    <a:pt x="3" y="2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" y="46"/>
                  </a:lnTo>
                  <a:lnTo>
                    <a:pt x="10" y="57"/>
                  </a:lnTo>
                  <a:lnTo>
                    <a:pt x="21" y="64"/>
                  </a:lnTo>
                  <a:lnTo>
                    <a:pt x="32" y="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4800600" y="1791554"/>
            <a:ext cx="685800" cy="4572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04800" y="2885280"/>
                <a:ext cx="3334546" cy="224676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Notice:</a:t>
                </a:r>
              </a:p>
              <a:p>
                <a:pPr algn="ctr"/>
                <a:endParaRPr lang="en-US" sz="2000" b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&lt;2,000</m:t>
                    </m:r>
                  </m:oMath>
                </a14:m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𝑆𝑅𝐴𝐶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𝑆𝑅𝐴𝐶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2,000</m:t>
                    </m:r>
                  </m:oMath>
                </a14:m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𝑆𝑅𝐴𝐶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𝑆𝑅𝐴𝐶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sz="2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r>
                      <a:rPr lang="en-US" sz="20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2,000</m:t>
                    </m:r>
                  </m:oMath>
                </a14:m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𝑆𝑅𝐴𝐶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𝑆𝑅𝐴𝐶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85280"/>
                <a:ext cx="3334546" cy="2246769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6764339" y="4614861"/>
            <a:ext cx="1844674" cy="33813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105400" y="3000375"/>
            <a:ext cx="1844674" cy="33813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 rot="20404821">
                <a:off x="6667729" y="5537408"/>
                <a:ext cx="1244336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Envelope </a:t>
                </a:r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of all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𝑺</m:t>
                    </m:r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𝑹𝑨𝑪</m:t>
                    </m:r>
                  </m:oMath>
                </a14:m>
                <a:endParaRPr 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4821">
                <a:off x="6667729" y="5537408"/>
                <a:ext cx="1244336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444" t="-3125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0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2" grpId="0" animBg="1"/>
      <p:bldP spid="98" grpId="0"/>
      <p:bldP spid="99" grpId="0" animBg="1"/>
      <p:bldP spid="100" grpId="0" animBg="1"/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Measuring Costs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52139"/>
              </p:ext>
            </p:extLst>
          </p:nvPr>
        </p:nvGraphicFramePr>
        <p:xfrm>
          <a:off x="304800" y="1125323"/>
          <a:ext cx="8534400" cy="511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4419600"/>
                <a:gridCol w="1981200"/>
              </a:tblGrid>
              <a:tr h="10844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Type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Definition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Considered in Production</a:t>
                      </a:r>
                      <a:r>
                        <a:rPr lang="en-US" sz="2000" b="1" baseline="0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Decisions?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0228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Explicit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Costs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Direct payments for inputs</a:t>
                      </a:r>
                    </a:p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sz="1800" b="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e.g.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labor, capital, energy, and materials)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1165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solidFill>
                            <a:srgbClr val="C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Opportunity</a:t>
                      </a:r>
                      <a:endParaRPr lang="en-US" sz="2000" b="1" i="1" dirty="0" smtClean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Costs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 of the best alternative use of inputs</a:t>
                      </a:r>
                    </a:p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(Reflect a forgone </a:t>
                      </a:r>
                      <a:r>
                        <a:rPr lang="en-US" sz="1800" b="1" i="1" dirty="0" smtClean="0">
                          <a:solidFill>
                            <a:srgbClr val="C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opportunity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sz="1800" b="1" i="1" dirty="0" smtClean="0">
                        <a:solidFill>
                          <a:srgbClr val="C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YES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1165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 smtClean="0">
                          <a:solidFill>
                            <a:srgbClr val="C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Sunk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Costs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Past expenditure that cannot be recovered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9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Short-Run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Long-Run Expansion Paths</a:t>
            </a:r>
          </a:p>
        </p:txBody>
      </p:sp>
      <p:pic>
        <p:nvPicPr>
          <p:cNvPr id="47" name="Picture 5" descr="Fig07_08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82225"/>
            <a:ext cx="55499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 descr="Fig07_08_ste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82225"/>
            <a:ext cx="55499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7" descr="Fig07_08_step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82225"/>
            <a:ext cx="55499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 descr="Fig07_08_step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82225"/>
            <a:ext cx="55499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9" descr="Fig07_08_step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82225"/>
            <a:ext cx="55499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4953000" y="3834825"/>
            <a:ext cx="1447800" cy="26193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705600" y="3765828"/>
                <a:ext cx="1905000" cy="83099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 produce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=200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 the SR, cannot adjust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𝐾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only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765828"/>
                <a:ext cx="1905000" cy="83099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639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5486400" y="4212223"/>
            <a:ext cx="1289050" cy="76560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854200" y="6044625"/>
                <a:ext cx="12700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LR bundle 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=100</m:t>
                    </m:r>
                  </m:oMath>
                </a14:m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6044625"/>
                <a:ext cx="12700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l="-957" t="-3125" r="-5263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489200" y="5249287"/>
            <a:ext cx="558800" cy="795338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81400" y="3072825"/>
                <a:ext cx="12700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LR bundle 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=200</m:t>
                    </m:r>
                  </m:oMath>
                </a14:m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072825"/>
                <a:ext cx="1270000" cy="58477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l="-1442" t="-3125" r="-528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4114800" y="3657600"/>
            <a:ext cx="25400" cy="905887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84900" y="4937283"/>
            <a:ext cx="901700" cy="31200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099300" y="4910732"/>
            <a:ext cx="1270000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Horizontal!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232400" y="2122028"/>
                <a:ext cx="3136900" cy="132459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cost to produce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=200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 the SR is </a:t>
                </a:r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higher than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 the LR:</a:t>
                </a:r>
              </a:p>
              <a:p>
                <a:endParaRPr lang="en-US" sz="1600" dirty="0" smtClean="0">
                  <a:solidFill>
                    <a:schemeClr val="tx1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Isocost in LR: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=$4,000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point z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r>
                  <a:rPr lang="en-US" sz="1600" i="1" dirty="0">
                    <a:latin typeface="Times New Roman" charset="0"/>
                    <a:ea typeface="Times New Roman" charset="0"/>
                    <a:cs typeface="Times New Roman" charset="0"/>
                  </a:rPr>
                  <a:t>Isocost in </a:t>
                </a:r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SR</a:t>
                </a:r>
                <a:r>
                  <a:rPr lang="en-US" sz="1600" i="1" dirty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</m:acc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=$4,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616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1600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point </a:t>
                </a:r>
                <a:r>
                  <a:rPr lang="en-US" sz="1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2122028"/>
                <a:ext cx="3136900" cy="132459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1"/>
                <a:stretch>
                  <a:fillRect l="-971" t="-1382" r="-777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657820" y="990600"/>
            <a:ext cx="782836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Expanding output is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cheaper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in LR than in SR because of ability to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move away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from fixed capital choice!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  <p:bldP spid="56" grpId="0"/>
      <p:bldP spid="59" grpId="0" animBg="1"/>
      <p:bldP spid="60" grpId="0"/>
      <p:bldP spid="6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Learning by Doing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90910" y="990600"/>
            <a:ext cx="696218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productive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skills and knowledge of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better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ways to produce that firms gain from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experience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457200" cy="457200"/>
          </a:xfrm>
          <a:prstGeom prst="rect">
            <a:avLst/>
          </a:prstGeom>
        </p:spPr>
      </p:pic>
      <p:pic>
        <p:nvPicPr>
          <p:cNvPr id="20" name="Picture 4" descr="Fig07_09_step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025900" y="2362200"/>
            <a:ext cx="42037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438400"/>
            <a:ext cx="3187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As we keep doing the same activity, we get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better over time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1784350" y="4000500"/>
            <a:ext cx="685800" cy="4572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" y="4724400"/>
            <a:ext cx="3187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average cost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production tends to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fall over time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63110" y="4059823"/>
            <a:ext cx="814090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400" i="1" baseline="3000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lang="en-US" sz="1400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Year</a:t>
            </a:r>
            <a:endParaRPr lang="en-US" sz="14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51700" y="4267200"/>
            <a:ext cx="825500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i="1" baseline="30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nd</a:t>
            </a:r>
            <a:r>
              <a:rPr lang="en-US" sz="14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Year</a:t>
            </a:r>
            <a:endParaRPr lang="en-US" sz="14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9000" y="4495800"/>
            <a:ext cx="825500" cy="30777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400" i="1" baseline="30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rd</a:t>
            </a:r>
            <a:r>
              <a:rPr lang="en-US" sz="14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Year</a:t>
            </a:r>
            <a:endParaRPr lang="en-US" sz="1400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97390">
            <a:off x="6282504" y="2660882"/>
            <a:ext cx="1534194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Average cost curves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move down over time!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00600" y="4081461"/>
            <a:ext cx="1066800" cy="28613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/>
      <p:bldP spid="24" grpId="0"/>
      <p:bldP spid="25" grpId="0"/>
      <p:bldP spid="26" grpId="0"/>
      <p:bldP spid="28" grpId="0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Cost of Producing Multiple Goods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1500" y="990600"/>
            <a:ext cx="80010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If a firm produces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multiple goods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, the cost of one good may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depend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on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level of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457200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66900" y="2236687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e.g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Production of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beef</a:t>
            </a:r>
            <a:r>
              <a:rPr lang="en-US" sz="2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hide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60" y="3886200"/>
            <a:ext cx="685800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0760" y="5089843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latin typeface="Times New Roman" charset="0"/>
                <a:ea typeface="Times New Roman" charset="0"/>
                <a:cs typeface="Times New Roman" charset="0"/>
              </a:rPr>
              <a:t>Beef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25160" y="5089843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Hide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9360" y="293879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Producing together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9185" y="293879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Producing separately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0" name="Straight Arrow Connector 29"/>
          <p:cNvCxnSpPr>
            <a:stCxn id="4" idx="2"/>
            <a:endCxn id="17" idx="0"/>
          </p:cNvCxnSpPr>
          <p:nvPr/>
        </p:nvCxnSpPr>
        <p:spPr>
          <a:xfrm flipH="1">
            <a:off x="2867960" y="4572000"/>
            <a:ext cx="533400" cy="51784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18" idx="0"/>
          </p:cNvCxnSpPr>
          <p:nvPr/>
        </p:nvCxnSpPr>
        <p:spPr>
          <a:xfrm>
            <a:off x="3401360" y="4572000"/>
            <a:ext cx="381000" cy="51784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574456">
            <a:off x="2354512" y="3735806"/>
            <a:ext cx="1206936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Single cow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60" y="3886200"/>
            <a:ext cx="685800" cy="685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11060" y="5089843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latin typeface="Times New Roman" charset="0"/>
                <a:ea typeface="Times New Roman" charset="0"/>
                <a:cs typeface="Times New Roman" charset="0"/>
              </a:rPr>
              <a:t>Beef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25460" y="5089843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Hide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6" name="Straight Arrow Connector 35"/>
          <p:cNvCxnSpPr>
            <a:stCxn id="33" idx="2"/>
            <a:endCxn id="34" idx="0"/>
          </p:cNvCxnSpPr>
          <p:nvPr/>
        </p:nvCxnSpPr>
        <p:spPr>
          <a:xfrm>
            <a:off x="5268260" y="4572000"/>
            <a:ext cx="0" cy="51784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2"/>
            <a:endCxn id="35" idx="0"/>
          </p:cNvCxnSpPr>
          <p:nvPr/>
        </p:nvCxnSpPr>
        <p:spPr>
          <a:xfrm>
            <a:off x="6182660" y="4572000"/>
            <a:ext cx="0" cy="51784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60" y="3886200"/>
            <a:ext cx="685800" cy="6858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19574456">
            <a:off x="4016439" y="3463244"/>
            <a:ext cx="1397677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Throw away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unused input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8792" y="5791200"/>
            <a:ext cx="546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Less expensive to </a:t>
            </a:r>
            <a:r>
              <a:rPr lang="en-US" sz="28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produce together!</a:t>
            </a:r>
            <a:endParaRPr lang="en-US" sz="28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7" grpId="0"/>
      <p:bldP spid="32" grpId="0"/>
      <p:bldP spid="34" grpId="0"/>
      <p:bldP spid="35" grpId="0"/>
      <p:bldP spid="39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Economies of Scope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85850" y="990600"/>
            <a:ext cx="69723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There are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economies of scope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if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it’s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cheaper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to produce goods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jointly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than separately!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81100" y="2133600"/>
                <a:ext cx="6781800" cy="16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cost of producing both goods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  <m:r>
                      <a:rPr lang="en-US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0</m:t>
                    </m:r>
                    <m:r>
                      <a:rPr lang="en-US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cost 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of producing 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by itself</a:t>
                </a:r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  <m:r>
                      <a:rPr lang="en-US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(0,</m:t>
                    </m:r>
                    <m:sSub>
                      <m:sSubPr>
                        <m:ctrlP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:   cost of producing 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by 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itself</a:t>
                </a:r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2133600"/>
                <a:ext cx="6781800" cy="1687963"/>
              </a:xfrm>
              <a:prstGeom prst="rect">
                <a:avLst/>
              </a:prstGeom>
              <a:blipFill rotWithShape="0">
                <a:blip r:embed="rId4"/>
                <a:stretch>
                  <a:fillRect l="-1259" b="-7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65283" y="4646664"/>
                <a:ext cx="481343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𝑆𝐶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283" y="4646664"/>
                <a:ext cx="4813434" cy="7822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 rot="19574456">
            <a:off x="1178526" y="4227688"/>
            <a:ext cx="1206936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Degree of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Scope Economies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33450" y="5580896"/>
                <a:ext cx="7277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𝑺𝑪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𝟎</m:t>
                    </m:r>
                  </m:oMath>
                </a14:m>
                <a:r>
                  <a:rPr lang="en-US" sz="28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implies it’s cheaper to produce jointly!</a:t>
                </a:r>
                <a:endParaRPr lang="en-US" sz="28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5580896"/>
                <a:ext cx="72771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87180" y="6183868"/>
                <a:ext cx="336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𝑪</m:t>
                      </m:r>
                      <m:d>
                        <m:dPr>
                          <m:ctrlPr>
                            <a:rPr lang="en-US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𝟎</m:t>
                          </m:r>
                        </m:e>
                      </m:d>
                      <m:r>
                        <a:rPr lang="en-US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𝑪</m:t>
                      </m:r>
                      <m:d>
                        <m:dPr>
                          <m:ctrlPr>
                            <a:rPr lang="en-US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&gt;</m:t>
                      </m:r>
                      <m:r>
                        <a:rPr lang="en-US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𝑪</m:t>
                      </m:r>
                      <m:r>
                        <a:rPr lang="en-US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80" y="6183868"/>
                <a:ext cx="336964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2907298" y="3810000"/>
            <a:ext cx="2502902" cy="892394"/>
            <a:chOff x="5162551" y="2984351"/>
            <a:chExt cx="2502902" cy="892394"/>
          </a:xfrm>
        </p:grpSpPr>
        <p:sp>
          <p:nvSpPr>
            <p:cNvPr id="29" name="Right Brace 28"/>
            <p:cNvSpPr/>
            <p:nvPr/>
          </p:nvSpPr>
          <p:spPr>
            <a:xfrm rot="16200000">
              <a:off x="6278547" y="2566039"/>
              <a:ext cx="289961" cy="2331451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2551" y="2984351"/>
              <a:ext cx="2502902" cy="584775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Cost of producing both goods </a:t>
              </a:r>
              <a:r>
                <a:rPr lang="en-US" sz="1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separately</a:t>
              </a:r>
              <a:endPara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05369" y="3810000"/>
            <a:ext cx="2502902" cy="892394"/>
            <a:chOff x="4485672" y="2984351"/>
            <a:chExt cx="2502902" cy="892394"/>
          </a:xfrm>
        </p:grpSpPr>
        <p:sp>
          <p:nvSpPr>
            <p:cNvPr id="43" name="Right Brace 42"/>
            <p:cNvSpPr/>
            <p:nvPr/>
          </p:nvSpPr>
          <p:spPr>
            <a:xfrm rot="16200000">
              <a:off x="5653072" y="3191513"/>
              <a:ext cx="289962" cy="1080501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85672" y="2984351"/>
              <a:ext cx="2502902" cy="584775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Cost of producing both goods </a:t>
              </a:r>
              <a:r>
                <a:rPr lang="en-US" sz="1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jointly</a:t>
              </a:r>
              <a:endPara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 rot="1567460">
            <a:off x="7587161" y="4965530"/>
            <a:ext cx="1206936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There are 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economies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scope!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5" grpId="0"/>
      <p:bldP spid="26" grpId="0"/>
      <p:bldP spid="6" grpId="0"/>
      <p:bldP spid="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430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2098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Owns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and manages a firm</a:t>
            </a:r>
            <a:endParaRPr lang="en-US" sz="26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4000957"/>
            <a:ext cx="243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Could work for another firm and earn</a:t>
            </a:r>
          </a:p>
          <a:p>
            <a:pPr algn="ctr"/>
            <a:r>
              <a:rPr lang="en-US" sz="26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en-US" sz="26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11,000</a:t>
            </a:r>
            <a:endParaRPr lang="en-US" sz="26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4000957"/>
            <a:ext cx="243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Pays himself a monthly salary of</a:t>
            </a:r>
          </a:p>
          <a:p>
            <a:pPr algn="ctr"/>
            <a:r>
              <a:rPr lang="en-US" sz="26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$1,000</a:t>
            </a:r>
            <a:endParaRPr lang="en-US" sz="2600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76173">
            <a:off x="4960593" y="2865039"/>
            <a:ext cx="1308283" cy="87357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Different opportunity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11" idx="0"/>
          </p:cNvCxnSpPr>
          <p:nvPr/>
        </p:nvCxnSpPr>
        <p:spPr>
          <a:xfrm flipH="1">
            <a:off x="2590800" y="2702243"/>
            <a:ext cx="1981200" cy="1298714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>
          <a:xfrm>
            <a:off x="4572000" y="2702243"/>
            <a:ext cx="1981200" cy="1298714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19200" y="5067518"/>
            <a:ext cx="2743200" cy="1180882"/>
            <a:chOff x="1219200" y="5140165"/>
            <a:chExt cx="2743200" cy="1180882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2360652" y="4151113"/>
              <a:ext cx="460296" cy="24384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0" y="5613161"/>
              <a:ext cx="2743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Explicit</a:t>
              </a:r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 cost of the firm (</a:t>
              </a:r>
              <a:r>
                <a:rPr lang="en-US" sz="2000" i="1" dirty="0" smtClean="0">
                  <a:latin typeface="Times New Roman" charset="0"/>
                  <a:ea typeface="Times New Roman" charset="0"/>
                  <a:cs typeface="Times New Roman" charset="0"/>
                </a:rPr>
                <a:t>labor cost</a:t>
              </a:r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28261" y="5067518"/>
            <a:ext cx="3325139" cy="1180882"/>
            <a:chOff x="865861" y="5140165"/>
            <a:chExt cx="3325139" cy="1180882"/>
          </a:xfrm>
        </p:grpSpPr>
        <p:sp>
          <p:nvSpPr>
            <p:cNvPr id="22" name="Right Brace 21"/>
            <p:cNvSpPr/>
            <p:nvPr/>
          </p:nvSpPr>
          <p:spPr>
            <a:xfrm rot="5400000">
              <a:off x="2360652" y="4151113"/>
              <a:ext cx="460296" cy="24384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5861" y="5613161"/>
              <a:ext cx="33251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Opportunity</a:t>
              </a:r>
              <a:r>
                <a:rPr lang="en-US" sz="2000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cost of the owner</a:t>
              </a:r>
            </a:p>
            <a:p>
              <a:pPr algn="ctr"/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sz="2000" i="1" dirty="0" smtClean="0">
                  <a:latin typeface="Times New Roman" charset="0"/>
                  <a:ea typeface="Times New Roman" charset="0"/>
                  <a:cs typeface="Times New Roman" charset="0"/>
                </a:rPr>
                <a:t>forgone benefit</a:t>
              </a:r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rot="19445654">
            <a:off x="385060" y="3319576"/>
            <a:ext cx="2004932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Also earns uncertain profits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at the end of the year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5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43000"/>
            <a:ext cx="914400" cy="914400"/>
          </a:xfrm>
          <a:prstGeom prst="rect">
            <a:avLst/>
          </a:prstGeom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209800"/>
            <a:ext cx="365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Firm buys a machine for</a:t>
            </a:r>
          </a:p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$25,000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4000957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Cannot resell it</a:t>
            </a:r>
            <a:endParaRPr lang="en-US" sz="26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095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Can resell it for the same price</a:t>
            </a:r>
            <a:endParaRPr lang="en-US" sz="2600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11" idx="0"/>
          </p:cNvCxnSpPr>
          <p:nvPr/>
        </p:nvCxnSpPr>
        <p:spPr>
          <a:xfrm flipH="1">
            <a:off x="1676400" y="3102352"/>
            <a:ext cx="2895600" cy="89860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>
          <a:xfrm>
            <a:off x="4572000" y="3102352"/>
            <a:ext cx="0" cy="898605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04800" y="4800600"/>
            <a:ext cx="2743200" cy="1346568"/>
            <a:chOff x="1219200" y="5140165"/>
            <a:chExt cx="2743200" cy="1346568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2360652" y="4151113"/>
              <a:ext cx="460296" cy="24384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0" y="5613161"/>
              <a:ext cx="2743200" cy="8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Opportunity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cost:  $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25,000</a:t>
              </a:r>
              <a:endParaRPr lang="en-US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Sunk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cost:              </a:t>
              </a:r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zero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24200" y="4800600"/>
            <a:ext cx="2895600" cy="1346568"/>
            <a:chOff x="1143000" y="5140165"/>
            <a:chExt cx="2895600" cy="1346568"/>
          </a:xfrm>
        </p:grpSpPr>
        <p:sp>
          <p:nvSpPr>
            <p:cNvPr id="22" name="Right Brace 21"/>
            <p:cNvSpPr/>
            <p:nvPr/>
          </p:nvSpPr>
          <p:spPr>
            <a:xfrm rot="5400000">
              <a:off x="2360652" y="4151113"/>
              <a:ext cx="460296" cy="24384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3000" y="5613161"/>
              <a:ext cx="2895600" cy="8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Opportunity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 cost: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zero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Sunk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 cost: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         $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25,000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248400" y="400095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Can resell it for 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$10,000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096000" y="4800600"/>
            <a:ext cx="2743200" cy="1396326"/>
            <a:chOff x="1219200" y="5140165"/>
            <a:chExt cx="2743200" cy="1396326"/>
          </a:xfrm>
        </p:grpSpPr>
        <p:sp>
          <p:nvSpPr>
            <p:cNvPr id="27" name="Right Brace 26"/>
            <p:cNvSpPr/>
            <p:nvPr/>
          </p:nvSpPr>
          <p:spPr>
            <a:xfrm rot="5400000">
              <a:off x="2360652" y="4151113"/>
              <a:ext cx="460296" cy="24384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0" y="5613161"/>
              <a:ext cx="2743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Opportunity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 cost: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$10,000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Sunk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 cost:            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$15,000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29" name="Straight Arrow Connector 28"/>
          <p:cNvCxnSpPr>
            <a:stCxn id="6" idx="2"/>
            <a:endCxn id="25" idx="0"/>
          </p:cNvCxnSpPr>
          <p:nvPr/>
        </p:nvCxnSpPr>
        <p:spPr>
          <a:xfrm>
            <a:off x="4572000" y="3102352"/>
            <a:ext cx="2895600" cy="898605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Short-Run Costs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3450" y="990600"/>
            <a:ext cx="7277100" cy="800219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Short run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is when at least one input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cannot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be varied!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Labor is variable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&amp;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Capital is fixed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468414"/>
                  </p:ext>
                </p:extLst>
              </p:nvPr>
            </p:nvGraphicFramePr>
            <p:xfrm>
              <a:off x="304800" y="2133600"/>
              <a:ext cx="8534400" cy="304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0635"/>
                    <a:gridCol w="988765"/>
                    <a:gridCol w="5715000"/>
                  </a:tblGrid>
                  <a:tr h="106174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Fixed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Cost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0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Doesn’t vary 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with the level of output produced</a:t>
                          </a:r>
                        </a:p>
                        <a:p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</a:t>
                          </a:r>
                          <a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expenditures on land or production facilities)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9931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Variable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Cost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𝑉𝐶</m:t>
                                </m:r>
                              </m:oMath>
                            </m:oMathPara>
                          </a14:m>
                          <a:endParaRPr lang="en-US" sz="18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2000" b="0" i="1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Changes</a:t>
                          </a:r>
                          <a:r>
                            <a:rPr lang="en-US" sz="20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with the level of output produced</a:t>
                          </a:r>
                        </a:p>
                        <a:p>
                          <a:pPr marL="0" algn="l" defTabSz="457200" rtl="0" eaLnBrk="1" latinLnBrk="0" hangingPunct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</a:t>
                          </a:r>
                          <a:r>
                            <a:rPr lang="en-US" sz="1800" b="0" i="1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labor or material costs)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93128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Total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Cost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0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Sum of variable and fixed costs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468414"/>
                  </p:ext>
                </p:extLst>
              </p:nvPr>
            </p:nvGraphicFramePr>
            <p:xfrm>
              <a:off x="304800" y="2133600"/>
              <a:ext cx="8534400" cy="304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0635"/>
                    <a:gridCol w="988765"/>
                    <a:gridCol w="5715000"/>
                  </a:tblGrid>
                  <a:tr h="106174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Fixed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Cost</a:t>
                          </a:r>
                          <a:endParaRPr lang="en-US" sz="20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84049" r="-574847" b="-187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Doesn’t vary 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with the level of output produced</a:t>
                          </a:r>
                        </a:p>
                        <a:p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</a:t>
                          </a:r>
                          <a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expenditures on land or production facilities)</a:t>
                          </a:r>
                          <a:endParaRPr lang="en-US" sz="18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9931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Variable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Cost</a:t>
                          </a:r>
                          <a:endParaRPr lang="en-US" sz="2000" b="0" baseline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84049" t="-106748" r="-57484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2000" b="0" i="1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Changes</a:t>
                          </a:r>
                          <a:r>
                            <a:rPr lang="en-US" sz="20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with the level of output produced</a:t>
                          </a:r>
                        </a:p>
                        <a:p>
                          <a:pPr marL="0" algn="l" defTabSz="457200" rtl="0" eaLnBrk="1" latinLnBrk="0" hangingPunct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</a:t>
                          </a:r>
                          <a:r>
                            <a:rPr lang="en-US" sz="1800" b="0" i="1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labor or material costs)</a:t>
                          </a:r>
                          <a:endParaRPr lang="en-US" sz="1800" b="0" kern="120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93128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Total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Cost</a:t>
                          </a:r>
                          <a:endParaRPr lang="en-US" sz="20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84049" t="-206748" r="-574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kern="12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Sum of variable and fixed costs</a:t>
                          </a:r>
                          <a:endParaRPr lang="en-US" sz="2000" b="0" kern="120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84385" y="5562598"/>
                <a:ext cx="1775230" cy="400110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𝑪</m:t>
                      </m:r>
                      <m:r>
                        <a:rPr lang="en-US" sz="2600" b="1" i="1" smtClean="0">
                          <a:latin typeface="Cambria Math" charset="0"/>
                        </a:rPr>
                        <m:t>=</m:t>
                      </m:r>
                      <m:r>
                        <a:rPr lang="en-US" sz="2600" b="1" i="1" smtClean="0">
                          <a:latin typeface="Cambria Math" charset="0"/>
                        </a:rPr>
                        <m:t>𝑽𝑪</m:t>
                      </m:r>
                      <m:r>
                        <a:rPr lang="en-US" sz="2600" b="1" i="1" smtClean="0">
                          <a:latin typeface="Cambria Math" charset="0"/>
                        </a:rPr>
                        <m:t>+</m:t>
                      </m:r>
                      <m:r>
                        <a:rPr lang="en-US" sz="2600" b="1" i="1" smtClean="0">
                          <a:latin typeface="Cambria Math" charset="0"/>
                        </a:rPr>
                        <m:t>𝑭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385" y="5562598"/>
                <a:ext cx="177523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42508" y="4458690"/>
                <a:ext cx="17870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𝐴𝑉𝐶</m:t>
                      </m:r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𝐴𝐹𝐶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08" y="4458690"/>
                <a:ext cx="178709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Cost Metrics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1125" y="990600"/>
            <a:ext cx="638175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Help firms to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decide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on how much to produce!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457200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4000" y="1724679"/>
            <a:ext cx="256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Fixed Cost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Fixed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cost divided by units of output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produced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62514" y="1841091"/>
                <a:ext cx="1233286" cy="720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𝐴𝐹𝐶</m:t>
                      </m:r>
                      <m:r>
                        <a:rPr lang="en-US" sz="20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14" y="1841091"/>
                <a:ext cx="1233286" cy="7203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05400" y="1981200"/>
                <a:ext cx="17463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⟹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𝐴𝐹𝐶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981200"/>
                <a:ext cx="174631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6970" b="-1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54000" y="2953186"/>
            <a:ext cx="256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Variable Cost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Variable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cost divided by units of output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produced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62514" y="3022279"/>
                <a:ext cx="1393267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𝑉</m:t>
                      </m:r>
                      <m:r>
                        <a:rPr lang="en-US" sz="20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𝐶</m:t>
                      </m:r>
                      <m:r>
                        <a:rPr lang="en-US" sz="20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𝑉𝐶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14" y="3022279"/>
                <a:ext cx="1393267" cy="7223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05400" y="3183412"/>
                <a:ext cx="28178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⟹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𝐴𝑉𝐶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𝑜𝑟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𝐴𝑉𝐶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183412"/>
                <a:ext cx="2817823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96970" b="-1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000" y="4181693"/>
            <a:ext cx="256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Total Cost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Total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cost divided by units of output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produced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62514" y="4297557"/>
                <a:ext cx="1072665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𝐴</m:t>
                      </m:r>
                      <m:r>
                        <a:rPr lang="en-US" sz="20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𝐶</m:t>
                      </m:r>
                      <m:r>
                        <a:rPr lang="en-US" sz="20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14" y="4297557"/>
                <a:ext cx="1072665" cy="7223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54000" y="5410200"/>
            <a:ext cx="2565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Cost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Change in cost caused by the production of one more unit of output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62514" y="5660556"/>
                <a:ext cx="1277850" cy="728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𝐶</m:t>
                      </m:r>
                      <m:r>
                        <a:rPr lang="en-US" sz="20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14" y="5660556"/>
                <a:ext cx="1277850" cy="72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178171" y="4297557"/>
                <a:ext cx="1309718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𝑉𝐶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1" y="4297557"/>
                <a:ext cx="1309718" cy="7223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10339" y="4297557"/>
                <a:ext cx="1309718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𝑉</m:t>
                          </m:r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339" y="4297557"/>
                <a:ext cx="1309718" cy="7223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781800" y="4428574"/>
            <a:ext cx="1371600" cy="448226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76600" y="1841091"/>
            <a:ext cx="1219200" cy="72039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62513" y="2984873"/>
            <a:ext cx="1393267" cy="825127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99752" y="4250584"/>
            <a:ext cx="967448" cy="825127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343400" y="5660556"/>
                <a:ext cx="1678536" cy="730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𝑉𝐶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660556"/>
                <a:ext cx="1678536" cy="73039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813939" y="5660556"/>
                <a:ext cx="1607876" cy="728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𝑉</m:t>
                          </m:r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𝑑𝑞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39" y="5660556"/>
                <a:ext cx="1607876" cy="72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44267" y="5660556"/>
                <a:ext cx="985333" cy="728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𝑑𝑉𝐶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267" y="5660556"/>
                <a:ext cx="985333" cy="72853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3276600" y="5612258"/>
            <a:ext cx="1196048" cy="825127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43800" y="5678557"/>
            <a:ext cx="685800" cy="710532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5117068"/>
            <a:ext cx="762000" cy="597932"/>
            <a:chOff x="6781800" y="5117068"/>
            <a:chExt cx="762000" cy="597932"/>
          </a:xfrm>
        </p:grpSpPr>
        <p:sp>
          <p:nvSpPr>
            <p:cNvPr id="9" name="Right Brace 8"/>
            <p:cNvSpPr/>
            <p:nvPr/>
          </p:nvSpPr>
          <p:spPr>
            <a:xfrm rot="16200000">
              <a:off x="7032119" y="5325303"/>
              <a:ext cx="215578" cy="563815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51170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= </a:t>
              </a:r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zero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4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" grpId="0"/>
      <p:bldP spid="5" grpId="0"/>
      <p:bldP spid="12" grpId="0"/>
      <p:bldP spid="13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199" y="990600"/>
            <a:ext cx="74676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 manufacturing plant has a short-run cost function of: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0385" y="1600200"/>
                <a:ext cx="500322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=100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−4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+0.2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+450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85" y="1600200"/>
                <a:ext cx="5003229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28600" y="2746678"/>
            <a:ext cx="2402327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Variable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67000" y="2786902"/>
                <a:ext cx="2961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=100</m:t>
                      </m:r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+0.2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786902"/>
                <a:ext cx="296106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37" t="-2174" r="-20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19802425">
                <a:off x="-6970" y="1612477"/>
                <a:ext cx="2053143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Recall: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𝑪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𝑽𝑪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𝑭</m:t>
                      </m:r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2425">
                <a:off x="-6970" y="1612477"/>
                <a:ext cx="2053143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200399" y="2000311"/>
            <a:ext cx="2849419" cy="592135"/>
            <a:chOff x="3200399" y="2057401"/>
            <a:chExt cx="2849419" cy="713646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4424034" y="833766"/>
              <a:ext cx="402150" cy="284941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871093" y="2401716"/>
                  <a:ext cx="1508032" cy="369331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smtClean="0">
                      <a:solidFill>
                        <a:srgbClr val="0070C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Depends </a:t>
                  </a:r>
                  <a:r>
                    <a:rPr lang="en-US" i="1" dirty="0" smtClean="0">
                      <a:solidFill>
                        <a:srgbClr val="0070C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</m:oMath>
                  </a14:m>
                  <a:endParaRPr lang="en-US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093" y="2401716"/>
                  <a:ext cx="1508032" cy="369331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 l="-1619" t="-10000" b="-5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228600" y="3439856"/>
            <a:ext cx="2402327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Fixed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400801" y="2000311"/>
            <a:ext cx="672814" cy="592135"/>
            <a:chOff x="2793339" y="2057401"/>
            <a:chExt cx="3594167" cy="713646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4424034" y="833766"/>
              <a:ext cx="402150" cy="284941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793339" y="2401716"/>
                  <a:ext cx="3594167" cy="369331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smtClean="0">
                      <a:solidFill>
                        <a:srgbClr val="0070C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No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𝑞</m:t>
                      </m:r>
                    </m:oMath>
                  </a14:m>
                  <a:endParaRPr lang="en-US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339" y="2401716"/>
                  <a:ext cx="3594167" cy="369331"/>
                </a:xfrm>
                <a:custGeom>
                  <a:avLst/>
                  <a:gdLst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0 w 4381500"/>
                    <a:gd name="connsiteY3" fmla="*/ 492443 h 492443"/>
                    <a:gd name="connsiteX4" fmla="*/ 0 w 4381500"/>
                    <a:gd name="connsiteY4" fmla="*/ 0 h 492443"/>
                    <a:gd name="connsiteX0" fmla="*/ 0 w 4381500"/>
                    <a:gd name="connsiteY0" fmla="*/ 0 h 492443"/>
                    <a:gd name="connsiteX1" fmla="*/ 4381500 w 4381500"/>
                    <a:gd name="connsiteY1" fmla="*/ 0 h 492443"/>
                    <a:gd name="connsiteX2" fmla="*/ 4381500 w 4381500"/>
                    <a:gd name="connsiteY2" fmla="*/ 492443 h 492443"/>
                    <a:gd name="connsiteX3" fmla="*/ 514350 w 4381500"/>
                    <a:gd name="connsiteY3" fmla="*/ 482600 h 492443"/>
                    <a:gd name="connsiteX4" fmla="*/ 0 w 4381500"/>
                    <a:gd name="connsiteY4" fmla="*/ 492443 h 492443"/>
                    <a:gd name="connsiteX5" fmla="*/ 0 w 4381500"/>
                    <a:gd name="connsiteY5" fmla="*/ 0 h 492443"/>
                    <a:gd name="connsiteX0" fmla="*/ 0 w 4381500"/>
                    <a:gd name="connsiteY0" fmla="*/ 0 h 497512"/>
                    <a:gd name="connsiteX1" fmla="*/ 4381500 w 4381500"/>
                    <a:gd name="connsiteY1" fmla="*/ 0 h 497512"/>
                    <a:gd name="connsiteX2" fmla="*/ 4381500 w 4381500"/>
                    <a:gd name="connsiteY2" fmla="*/ 492443 h 497512"/>
                    <a:gd name="connsiteX3" fmla="*/ 514350 w 4381500"/>
                    <a:gd name="connsiteY3" fmla="*/ 482600 h 497512"/>
                    <a:gd name="connsiteX4" fmla="*/ 0 w 4381500"/>
                    <a:gd name="connsiteY4" fmla="*/ 492443 h 497512"/>
                    <a:gd name="connsiteX5" fmla="*/ 0 w 4381500"/>
                    <a:gd name="connsiteY5" fmla="*/ 0 h 497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1500" h="497512">
                      <a:moveTo>
                        <a:pt x="0" y="0"/>
                      </a:moveTo>
                      <a:lnTo>
                        <a:pt x="4381500" y="0"/>
                      </a:lnTo>
                      <a:lnTo>
                        <a:pt x="4381500" y="492443"/>
                      </a:lnTo>
                      <a:lnTo>
                        <a:pt x="514350" y="482600"/>
                      </a:lnTo>
                      <a:cubicBezTo>
                        <a:pt x="342900" y="511281"/>
                        <a:pt x="171450" y="489162"/>
                        <a:pt x="0" y="4924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 rotWithShape="0">
                  <a:blip r:embed="rId7"/>
                  <a:stretch>
                    <a:fillRect l="-4545" t="-10000" b="-5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67000" y="3482850"/>
                <a:ext cx="900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=450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482850"/>
                <a:ext cx="90031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762" r="-544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28599" y="4133034"/>
            <a:ext cx="2402329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Variable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667000" y="4016463"/>
                <a:ext cx="1420261" cy="574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𝐴𝑉𝐶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𝑉𝐶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016463"/>
                <a:ext cx="1420261" cy="5742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28600" y="4826212"/>
            <a:ext cx="2402327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Fixed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67000" y="4739454"/>
                <a:ext cx="950517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𝐴𝐹𝐶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739454"/>
                <a:ext cx="950517" cy="56521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228600" y="5519390"/>
            <a:ext cx="2402327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Average Total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67000" y="5565555"/>
                <a:ext cx="1808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𝐴𝑉𝐶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𝐴𝐹𝐶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565555"/>
                <a:ext cx="180812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65" r="-202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228600" y="6212570"/>
            <a:ext cx="2130992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Cost?</a:t>
            </a:r>
            <a:endParaRPr lang="en-US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67000" y="6096000"/>
                <a:ext cx="1460335" cy="574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𝑑𝑉𝐶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96000"/>
                <a:ext cx="1460335" cy="57426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59214" y="4016463"/>
                <a:ext cx="2281074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100</m:t>
                          </m:r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+0.2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214" y="4016463"/>
                <a:ext cx="2281074" cy="60247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324600" y="4165093"/>
                <a:ext cx="2041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=100−4</m:t>
                      </m:r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+0.2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165093"/>
                <a:ext cx="204171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99" t="-2174" r="-59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657315" y="4739454"/>
                <a:ext cx="68608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450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15" y="4739454"/>
                <a:ext cx="686085" cy="5726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460650" y="5417727"/>
                <a:ext cx="2702150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100−4</m:t>
                      </m:r>
                      <m:r>
                        <a:rPr lang="en-US" i="1">
                          <a:latin typeface="Cambria Math" charset="0"/>
                        </a:rPr>
                        <m:t>𝑞</m:t>
                      </m:r>
                      <m:r>
                        <a:rPr lang="en-US" i="1">
                          <a:latin typeface="Cambria Math" charset="0"/>
                        </a:rPr>
                        <m:t>+0.2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450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50" y="5417727"/>
                <a:ext cx="2702150" cy="57265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14800" y="6096000"/>
                <a:ext cx="2613792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100</m:t>
                          </m:r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+0.2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096000"/>
                <a:ext cx="2613792" cy="60247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721287" y="6258736"/>
                <a:ext cx="2041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=100−8</m:t>
                      </m:r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+0.6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87" y="6258736"/>
                <a:ext cx="204171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97" t="-2222" r="-2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3581400" y="2743200"/>
            <a:ext cx="2082740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24200" y="3429000"/>
            <a:ext cx="533115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551402" y="4139600"/>
            <a:ext cx="1813113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86200" y="4724553"/>
            <a:ext cx="481311" cy="664962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00289" y="5372295"/>
            <a:ext cx="2462511" cy="664962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934200" y="6200554"/>
            <a:ext cx="1813113" cy="393361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0" grpId="0"/>
      <p:bldP spid="3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19503</TotalTime>
  <Words>4611</Words>
  <Application>Microsoft Macintosh PowerPoint</Application>
  <PresentationFormat>On-screen Show (4:3)</PresentationFormat>
  <Paragraphs>697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Italic</vt:lpstr>
      <vt:lpstr>Calibri</vt:lpstr>
      <vt:lpstr>Cambria Math</vt:lpstr>
      <vt:lpstr>Times New Roman</vt:lpstr>
      <vt:lpstr>Verdana</vt:lpstr>
      <vt:lpstr>ヒラギノ角ゴ Pro W3</vt:lpstr>
      <vt:lpstr>Template_Perloff</vt:lpstr>
      <vt:lpstr>PowerPoint Presentation</vt:lpstr>
      <vt:lpstr>PowerPoint Presentation</vt:lpstr>
      <vt:lpstr>How does a firm determine how to produce a certain amount of output efficiently?</vt:lpstr>
      <vt:lpstr>Measuring Costs</vt:lpstr>
      <vt:lpstr>Example</vt:lpstr>
      <vt:lpstr>Example (cont.)</vt:lpstr>
      <vt:lpstr>Short-Run Costs</vt:lpstr>
      <vt:lpstr>Cost Metrics</vt:lpstr>
      <vt:lpstr>Example</vt:lpstr>
      <vt:lpstr>Short-Run Cost Curves</vt:lpstr>
      <vt:lpstr>Short-Run Cost Metrics Curves</vt:lpstr>
      <vt:lpstr>Production Functions and the Shape of Cost Curves</vt:lpstr>
      <vt:lpstr>Shape of the Marginal and Average Cost Curves</vt:lpstr>
      <vt:lpstr>Example</vt:lpstr>
      <vt:lpstr>Example (cont.)</vt:lpstr>
      <vt:lpstr>Example (cont.)</vt:lpstr>
      <vt:lpstr>Long-Run Costs</vt:lpstr>
      <vt:lpstr>Long-Run Costs &amp; Input Choice</vt:lpstr>
      <vt:lpstr>Isocost Lines</vt:lpstr>
      <vt:lpstr>Graphical Analysis</vt:lpstr>
      <vt:lpstr>Properties of Isocosts</vt:lpstr>
      <vt:lpstr>Cost Minimization</vt:lpstr>
      <vt:lpstr>Cost Minimization Rules</vt:lpstr>
      <vt:lpstr>Using Calculus to Minimize Cost</vt:lpstr>
      <vt:lpstr>Solution of Cost Minimization</vt:lpstr>
      <vt:lpstr>Example</vt:lpstr>
      <vt:lpstr>Output Maximization</vt:lpstr>
      <vt:lpstr>Using Calculus to Maximize Output</vt:lpstr>
      <vt:lpstr>Solution of Output Maximization</vt:lpstr>
      <vt:lpstr>Dual Problems</vt:lpstr>
      <vt:lpstr>Input Price Changes</vt:lpstr>
      <vt:lpstr>Expansion Path</vt:lpstr>
      <vt:lpstr>Long-Run Cost Function</vt:lpstr>
      <vt:lpstr>Example</vt:lpstr>
      <vt:lpstr>The Shape of the Long-Run Cost Curves</vt:lpstr>
      <vt:lpstr>Long-Run Average Cost Curve</vt:lpstr>
      <vt:lpstr>Long-Run vs Short-Run Average Cost Curves</vt:lpstr>
      <vt:lpstr>Example</vt:lpstr>
      <vt:lpstr>Application</vt:lpstr>
      <vt:lpstr>Short-Run vs Long-Run Expansion Paths</vt:lpstr>
      <vt:lpstr>Learning by Doing</vt:lpstr>
      <vt:lpstr>Cost of Producing Multiple Goods</vt:lpstr>
      <vt:lpstr>Economies of Scope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1221</cp:revision>
  <cp:lastPrinted>2016-01-28T01:47:07Z</cp:lastPrinted>
  <dcterms:created xsi:type="dcterms:W3CDTF">2013-06-06T11:47:38Z</dcterms:created>
  <dcterms:modified xsi:type="dcterms:W3CDTF">2019-01-29T02:55:15Z</dcterms:modified>
  <cp:category/>
</cp:coreProperties>
</file>