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9" r:id="rId1"/>
  </p:sldMasterIdLst>
  <p:notesMasterIdLst>
    <p:notesMasterId r:id="rId36"/>
  </p:notesMasterIdLst>
  <p:sldIdLst>
    <p:sldId id="256" r:id="rId2"/>
    <p:sldId id="278" r:id="rId3"/>
    <p:sldId id="261" r:id="rId4"/>
    <p:sldId id="262" r:id="rId5"/>
    <p:sldId id="263" r:id="rId6"/>
    <p:sldId id="264" r:id="rId7"/>
    <p:sldId id="265" r:id="rId8"/>
    <p:sldId id="267" r:id="rId9"/>
    <p:sldId id="269" r:id="rId10"/>
    <p:sldId id="268" r:id="rId11"/>
    <p:sldId id="270" r:id="rId12"/>
    <p:sldId id="271" r:id="rId13"/>
    <p:sldId id="273" r:id="rId14"/>
    <p:sldId id="274" r:id="rId15"/>
    <p:sldId id="272" r:id="rId16"/>
    <p:sldId id="276" r:id="rId17"/>
    <p:sldId id="275" r:id="rId18"/>
    <p:sldId id="279" r:id="rId19"/>
    <p:sldId id="277" r:id="rId20"/>
    <p:sldId id="280" r:id="rId21"/>
    <p:sldId id="281" r:id="rId22"/>
    <p:sldId id="283" r:id="rId23"/>
    <p:sldId id="284" r:id="rId24"/>
    <p:sldId id="282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57" r:id="rId3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ssica Howell" initials="JSH" lastIdx="1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790"/>
    <p:restoredTop sz="96291"/>
  </p:normalViewPr>
  <p:slideViewPr>
    <p:cSldViewPr>
      <p:cViewPr varScale="1">
        <p:scale>
          <a:sx n="122" d="100"/>
          <a:sy n="122" d="100"/>
        </p:scale>
        <p:origin x="432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commentAuthors" Target="commentAuthors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8" y="0"/>
            <a:ext cx="3170583" cy="48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548F487-0A54-41E2-A8D3-3C9E4B7B1149}" type="datetimeFigureOut">
              <a:rPr lang="en-US"/>
              <a:pPr>
                <a:defRPr/>
              </a:pPr>
              <a:t>3/4/19</a:t>
            </a:fld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693" y="4561226"/>
            <a:ext cx="5363817" cy="432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813"/>
            <a:ext cx="3170583" cy="48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8" y="9120813"/>
            <a:ext cx="3170583" cy="48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5049308-7259-4B1D-B0D1-D876059601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999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0082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69819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0186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312881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01116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581011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136910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942064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93263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011074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6029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558769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206318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74445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959351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765093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578127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186834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312689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53967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568914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32810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30952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31436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901257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413399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763269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30271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24122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29239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60969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48061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47196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74923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0"/>
            <a:ext cx="21145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0"/>
            <a:ext cx="61912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148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1148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47800"/>
            <a:ext cx="8382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gray">
          <a:xfrm>
            <a:off x="8382000" y="6553200"/>
            <a:ext cx="360363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GB" sz="900" dirty="0" smtClean="0">
                <a:solidFill>
                  <a:schemeClr val="bg1"/>
                </a:solidFill>
                <a:latin typeface="Verdana" pitchFamily="-1" charset="0"/>
              </a:rPr>
              <a:t>4-</a:t>
            </a:r>
            <a:fld id="{0D5D8CE0-65B4-7B4F-ABEE-184424C5202C}" type="slidenum">
              <a:rPr lang="en-GB" sz="900">
                <a:solidFill>
                  <a:schemeClr val="bg1"/>
                </a:solidFill>
                <a:latin typeface="Verdana" pitchFamily="-1" charset="0"/>
              </a:rPr>
              <a:pPr algn="r">
                <a:defRPr/>
              </a:pPr>
              <a:t>‹#›</a:t>
            </a:fld>
            <a:r>
              <a:rPr lang="en-GB" sz="900" dirty="0">
                <a:solidFill>
                  <a:schemeClr val="bg1"/>
                </a:solidFill>
                <a:latin typeface="Verdana" pitchFamily="-1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ヒラギノ角ゴ Pro W3" pitchFamily="-1" charset="-128"/>
          <a:cs typeface="ヒラギノ角ゴ Pro W3" pitchFamily="-1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  <a:ea typeface="ヒラギノ角ゴ Pro W3" pitchFamily="-1" charset="-128"/>
          <a:cs typeface="ヒラギノ角ゴ Pro W3" pitchFamily="-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  <a:ea typeface="ヒラギノ角ゴ Pro W3" pitchFamily="-1" charset="-128"/>
          <a:cs typeface="ヒラギノ角ゴ Pro W3" pitchFamily="-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  <a:ea typeface="ヒラギノ角ゴ Pro W3" pitchFamily="-1" charset="-128"/>
          <a:cs typeface="ヒラギノ角ゴ Pro W3" pitchFamily="-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  <a:ea typeface="ヒラギノ角ゴ Pro W3" pitchFamily="-1" charset="-128"/>
          <a:cs typeface="ヒラギノ角ゴ Pro W3" pitchFamily="-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ヒラギノ角ゴ Pro W3" pitchFamily="-1" charset="-128"/>
          <a:cs typeface="ヒラギノ角ゴ Pro W3" pitchFamily="-1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ヒラギノ角ゴ Pro W3" pitchFamily="-1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ヒラギノ角ゴ Pro W3" pitchFamily="-1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ヒラギノ角ゴ Pro W3" pitchFamily="-1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pitchFamily="-1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pitchFamily="-1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pitchFamily="-1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pitchFamily="-1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Relationship Id="rId11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Relationship Id="rId9" Type="http://schemas.openxmlformats.org/officeDocument/2006/relationships/image" Target="../media/image64.png"/><Relationship Id="rId10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69.png"/><Relationship Id="rId7" Type="http://schemas.openxmlformats.org/officeDocument/2006/relationships/image" Target="../media/image70.png"/><Relationship Id="rId8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Relationship Id="rId8" Type="http://schemas.openxmlformats.org/officeDocument/2006/relationships/image" Target="../media/image77.png"/><Relationship Id="rId9" Type="http://schemas.openxmlformats.org/officeDocument/2006/relationships/image" Target="../media/image78.png"/><Relationship Id="rId10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8.png"/><Relationship Id="rId12" Type="http://schemas.openxmlformats.org/officeDocument/2006/relationships/image" Target="../media/image89.png"/><Relationship Id="rId13" Type="http://schemas.openxmlformats.org/officeDocument/2006/relationships/image" Target="../media/image90.png"/><Relationship Id="rId14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8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0.png"/><Relationship Id="rId12" Type="http://schemas.openxmlformats.org/officeDocument/2006/relationships/image" Target="../media/image101.png"/><Relationship Id="rId13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58.png"/><Relationship Id="rId7" Type="http://schemas.openxmlformats.org/officeDocument/2006/relationships/image" Target="../media/image80.png"/><Relationship Id="rId8" Type="http://schemas.openxmlformats.org/officeDocument/2006/relationships/image" Target="../media/image81.png"/><Relationship Id="rId9" Type="http://schemas.openxmlformats.org/officeDocument/2006/relationships/image" Target="../media/image82.png"/><Relationship Id="rId10" Type="http://schemas.openxmlformats.org/officeDocument/2006/relationships/image" Target="../media/image8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03.png"/><Relationship Id="rId5" Type="http://schemas.openxmlformats.org/officeDocument/2006/relationships/image" Target="../media/image104.png"/><Relationship Id="rId6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4.png"/><Relationship Id="rId12" Type="http://schemas.openxmlformats.org/officeDocument/2006/relationships/image" Target="../media/image115.png"/><Relationship Id="rId13" Type="http://schemas.openxmlformats.org/officeDocument/2006/relationships/image" Target="../media/image116.png"/><Relationship Id="rId14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92.png"/><Relationship Id="rId7" Type="http://schemas.openxmlformats.org/officeDocument/2006/relationships/image" Target="../media/image93.png"/><Relationship Id="rId8" Type="http://schemas.openxmlformats.org/officeDocument/2006/relationships/image" Target="../media/image111.png"/><Relationship Id="rId9" Type="http://schemas.openxmlformats.org/officeDocument/2006/relationships/image" Target="../media/image112.png"/><Relationship Id="rId10" Type="http://schemas.openxmlformats.org/officeDocument/2006/relationships/image" Target="../media/image1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4" Type="http://schemas.openxmlformats.org/officeDocument/2006/relationships/image" Target="../media/image119.png"/><Relationship Id="rId5" Type="http://schemas.openxmlformats.org/officeDocument/2006/relationships/image" Target="../media/image120.png"/><Relationship Id="rId6" Type="http://schemas.openxmlformats.org/officeDocument/2006/relationships/image" Target="../media/image121.png"/><Relationship Id="rId7" Type="http://schemas.openxmlformats.org/officeDocument/2006/relationships/image" Target="../media/image122.png"/><Relationship Id="rId8" Type="http://schemas.openxmlformats.org/officeDocument/2006/relationships/image" Target="../media/image123.png"/><Relationship Id="rId9" Type="http://schemas.openxmlformats.org/officeDocument/2006/relationships/image" Target="../media/image124.png"/><Relationship Id="rId10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Relationship Id="rId6" Type="http://schemas.openxmlformats.org/officeDocument/2006/relationships/image" Target="../media/image97.png"/><Relationship Id="rId7" Type="http://schemas.openxmlformats.org/officeDocument/2006/relationships/image" Target="../media/image130.png"/><Relationship Id="rId8" Type="http://schemas.openxmlformats.org/officeDocument/2006/relationships/image" Target="../media/image131.png"/><Relationship Id="rId9" Type="http://schemas.openxmlformats.org/officeDocument/2006/relationships/image" Target="../media/image132.png"/><Relationship Id="rId10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1.png"/><Relationship Id="rId12" Type="http://schemas.openxmlformats.org/officeDocument/2006/relationships/image" Target="../media/image142.png"/><Relationship Id="rId13" Type="http://schemas.openxmlformats.org/officeDocument/2006/relationships/image" Target="../media/image143.png"/><Relationship Id="rId14" Type="http://schemas.openxmlformats.org/officeDocument/2006/relationships/image" Target="../media/image144.png"/><Relationship Id="rId15" Type="http://schemas.openxmlformats.org/officeDocument/2006/relationships/image" Target="../media/image145.png"/><Relationship Id="rId16" Type="http://schemas.openxmlformats.org/officeDocument/2006/relationships/image" Target="../media/image146.png"/><Relationship Id="rId17" Type="http://schemas.openxmlformats.org/officeDocument/2006/relationships/image" Target="../media/image147.png"/><Relationship Id="rId18" Type="http://schemas.openxmlformats.org/officeDocument/2006/relationships/image" Target="../media/image148.png"/><Relationship Id="rId19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98.png"/><Relationship Id="rId5" Type="http://schemas.openxmlformats.org/officeDocument/2006/relationships/image" Target="../media/image99.png"/><Relationship Id="rId6" Type="http://schemas.openxmlformats.org/officeDocument/2006/relationships/image" Target="../media/image106.png"/><Relationship Id="rId7" Type="http://schemas.openxmlformats.org/officeDocument/2006/relationships/image" Target="../media/image107.png"/><Relationship Id="rId8" Type="http://schemas.openxmlformats.org/officeDocument/2006/relationships/image" Target="../media/image108.png"/><Relationship Id="rId9" Type="http://schemas.openxmlformats.org/officeDocument/2006/relationships/image" Target="../media/image139.png"/><Relationship Id="rId10" Type="http://schemas.openxmlformats.org/officeDocument/2006/relationships/image" Target="../media/image1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4" Type="http://schemas.openxmlformats.org/officeDocument/2006/relationships/image" Target="../media/image151.png"/><Relationship Id="rId5" Type="http://schemas.openxmlformats.org/officeDocument/2006/relationships/image" Target="../media/image152.png"/><Relationship Id="rId6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4" Type="http://schemas.openxmlformats.org/officeDocument/2006/relationships/image" Target="../media/image2.png"/><Relationship Id="rId5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3.png"/><Relationship Id="rId12" Type="http://schemas.openxmlformats.org/officeDocument/2006/relationships/image" Target="../media/image164.png"/><Relationship Id="rId13" Type="http://schemas.openxmlformats.org/officeDocument/2006/relationships/image" Target="../media/image165.png"/><Relationship Id="rId14" Type="http://schemas.openxmlformats.org/officeDocument/2006/relationships/image" Target="../media/image166.png"/><Relationship Id="rId15" Type="http://schemas.openxmlformats.org/officeDocument/2006/relationships/image" Target="../media/image16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6.png"/><Relationship Id="rId4" Type="http://schemas.openxmlformats.org/officeDocument/2006/relationships/image" Target="../media/image2.png"/><Relationship Id="rId5" Type="http://schemas.openxmlformats.org/officeDocument/2006/relationships/image" Target="../media/image110.png"/><Relationship Id="rId6" Type="http://schemas.openxmlformats.org/officeDocument/2006/relationships/image" Target="../media/image126.png"/><Relationship Id="rId7" Type="http://schemas.openxmlformats.org/officeDocument/2006/relationships/image" Target="../media/image127.png"/><Relationship Id="rId8" Type="http://schemas.openxmlformats.org/officeDocument/2006/relationships/image" Target="../media/image128.png"/><Relationship Id="rId9" Type="http://schemas.openxmlformats.org/officeDocument/2006/relationships/image" Target="../media/image129.png"/><Relationship Id="rId10" Type="http://schemas.openxmlformats.org/officeDocument/2006/relationships/image" Target="../media/image16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4" Type="http://schemas.openxmlformats.org/officeDocument/2006/relationships/image" Target="../media/image136.png"/><Relationship Id="rId5" Type="http://schemas.openxmlformats.org/officeDocument/2006/relationships/image" Target="../media/image171.png"/><Relationship Id="rId6" Type="http://schemas.openxmlformats.org/officeDocument/2006/relationships/image" Target="../media/image172.png"/><Relationship Id="rId7" Type="http://schemas.openxmlformats.org/officeDocument/2006/relationships/image" Target="../media/image17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37.png"/><Relationship Id="rId5" Type="http://schemas.openxmlformats.org/officeDocument/2006/relationships/image" Target="../media/image138.png"/><Relationship Id="rId6" Type="http://schemas.openxmlformats.org/officeDocument/2006/relationships/image" Target="../media/image150.png"/><Relationship Id="rId7" Type="http://schemas.openxmlformats.org/officeDocument/2006/relationships/image" Target="../media/image157.png"/><Relationship Id="rId8" Type="http://schemas.openxmlformats.org/officeDocument/2006/relationships/image" Target="../media/image158.png"/><Relationship Id="rId9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04800"/>
            <a:ext cx="8534400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BUEC 311</a:t>
            </a:r>
          </a:p>
          <a:p>
            <a:pPr algn="ctr">
              <a:lnSpc>
                <a:spcPct val="150000"/>
              </a:lnSpc>
            </a:pP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Business Economics, Organizations and Management</a:t>
            </a:r>
          </a:p>
          <a:p>
            <a:pPr algn="ctr">
              <a:lnSpc>
                <a:spcPct val="150000"/>
              </a:lnSpc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Winter 2019</a:t>
            </a:r>
          </a:p>
          <a:p>
            <a:pPr algn="ctr">
              <a:lnSpc>
                <a:spcPct val="150000"/>
              </a:lnSpc>
            </a:pPr>
            <a:endParaRPr lang="en-US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>
              <a:lnSpc>
                <a:spcPct val="150000"/>
              </a:lnSpc>
            </a:pPr>
            <a:r>
              <a:rPr lang="en-US" sz="3200" i="1" dirty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Competitive Firms and Markets</a:t>
            </a:r>
            <a:endParaRPr lang="en-US" sz="3200" i="1" dirty="0" smtClean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>
              <a:lnSpc>
                <a:spcPct val="150000"/>
              </a:lnSpc>
            </a:pP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>
              <a:lnSpc>
                <a:spcPct val="150000"/>
              </a:lnSpc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Diego 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B. P.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Gomes</a:t>
            </a: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>
              <a:lnSpc>
                <a:spcPct val="150000"/>
              </a:lnSpc>
            </a:pP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5410200"/>
            <a:ext cx="2743200" cy="643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Graphical Intuition</a:t>
            </a:r>
          </a:p>
        </p:txBody>
      </p:sp>
      <p:pic>
        <p:nvPicPr>
          <p:cNvPr id="17" name="Picture 5" descr="Fig08_02_step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76400"/>
            <a:ext cx="6227763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6" descr="Fig08_02_step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76400"/>
            <a:ext cx="6227763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7" descr="Fig08_02_step0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76400"/>
            <a:ext cx="6227763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8" descr="Fig08_02_step0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76400"/>
            <a:ext cx="6227763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9" descr="Fig08_02_step0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76400"/>
            <a:ext cx="6227763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>
            <a:spLocks noChangeAspect="1"/>
          </p:cNvSpPr>
          <p:nvPr/>
        </p:nvSpPr>
        <p:spPr>
          <a:xfrm>
            <a:off x="6144768" y="4495800"/>
            <a:ext cx="91440" cy="91440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734634" y="2234625"/>
            <a:ext cx="1199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Maximum Profit</a:t>
            </a:r>
            <a:endParaRPr lang="en-US" sz="16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4334256" y="3081528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2112264" y="4495800"/>
            <a:ext cx="91440" cy="91440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157984" y="4617720"/>
            <a:ext cx="0" cy="914400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181344" y="4617720"/>
            <a:ext cx="0" cy="914400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334000" y="5532120"/>
                <a:ext cx="173196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</m:oMath>
                  </m:oMathPara>
                </a14:m>
                <a:endParaRPr lang="en-US" sz="1600" i="1" dirty="0" smtClean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ctr"/>
                <a:r>
                  <a:rPr lang="en-US" sz="1600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Negative Profit</a:t>
                </a:r>
                <a:endParaRPr lang="en-US" sz="1600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5532120"/>
                <a:ext cx="1731963" cy="584775"/>
              </a:xfrm>
              <a:prstGeom prst="rect">
                <a:avLst/>
              </a:prstGeom>
              <a:blipFill rotWithShape="0">
                <a:blip r:embed="rId8"/>
                <a:stretch>
                  <a:fillRect b="-1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292002" y="5532120"/>
                <a:ext cx="173196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⟸</m:t>
                      </m:r>
                    </m:oMath>
                  </m:oMathPara>
                </a14:m>
                <a:endParaRPr lang="en-US" sz="1600" b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ctr"/>
                <a:r>
                  <a:rPr lang="en-US" sz="1600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Negative Profit</a:t>
                </a:r>
                <a:endParaRPr lang="en-US" sz="1600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002" y="5532120"/>
                <a:ext cx="1731963" cy="584775"/>
              </a:xfrm>
              <a:prstGeom prst="rect">
                <a:avLst/>
              </a:prstGeom>
              <a:blipFill rotWithShape="0">
                <a:blip r:embed="rId9"/>
                <a:stretch>
                  <a:fillRect b="-1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>
            <a:spLocks/>
          </p:cNvSpPr>
          <p:nvPr/>
        </p:nvSpPr>
        <p:spPr>
          <a:xfrm>
            <a:off x="1752600" y="2234625"/>
            <a:ext cx="2606040" cy="2940625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37971" y="1771442"/>
                <a:ext cx="10683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↑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𝜋</m:t>
                      </m:r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971" y="1771442"/>
                <a:ext cx="1068305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3977" t="-146667" r="-5114" b="-18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>
            <a:spLocks/>
          </p:cNvSpPr>
          <p:nvPr/>
        </p:nvSpPr>
        <p:spPr>
          <a:xfrm>
            <a:off x="4361688" y="2234625"/>
            <a:ext cx="2606040" cy="2940625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139699" y="1771442"/>
                <a:ext cx="10683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↑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𝜋</m:t>
                      </m:r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699" y="1771442"/>
                <a:ext cx="1068305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4000" t="-146667" r="-5714" b="-18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/>
          <p:nvPr/>
        </p:nvCxnSpPr>
        <p:spPr>
          <a:xfrm flipV="1">
            <a:off x="2819400" y="3429000"/>
            <a:ext cx="990600" cy="6858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800600" y="3352800"/>
            <a:ext cx="914400" cy="9144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63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0"/>
      <p:bldP spid="23" grpId="0" animBg="1"/>
      <p:bldP spid="24" grpId="0" animBg="1"/>
      <p:bldP spid="29" grpId="0"/>
      <p:bldP spid="30" grpId="0"/>
      <p:bldP spid="31" grpId="0" animBg="1"/>
      <p:bldP spid="9" grpId="0"/>
      <p:bldP spid="33" grpId="0" animBg="1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Profit Maximization: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Shutdown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Rules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6300" y="990600"/>
            <a:ext cx="73914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A firm shuts down only if</a:t>
            </a:r>
            <a:r>
              <a:rPr lang="mr-IN" sz="2600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4800" y="1676400"/>
            <a:ext cx="8514954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Shutdown Rule 1: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mr-IN" sz="2600" i="1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it can reduce its loss by doing so</a:t>
            </a:r>
            <a:endParaRPr lang="en-US" sz="26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04800" y="3429000"/>
                <a:ext cx="851495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 i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Example:</a:t>
                </a:r>
                <a:r>
                  <a:rPr lang="en-US" sz="2600" b="1" i="1" dirty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𝑉𝐶</m:t>
                    </m:r>
                    <m:r>
                      <a:rPr lang="en-US" sz="26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=$</m:t>
                    </m:r>
                    <m:r>
                      <a:rPr lang="en-US" sz="26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1</m:t>
                    </m:r>
                    <m:r>
                      <a:rPr lang="en-US" sz="26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,000</m:t>
                    </m:r>
                  </m:oMath>
                </a14:m>
                <a:r>
                  <a:rPr lang="en-US" sz="26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𝐹</m:t>
                    </m:r>
                    <m:r>
                      <a:rPr lang="en-US" sz="26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=$</m:t>
                    </m:r>
                    <m:r>
                      <a:rPr lang="en-US" sz="26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3</m:t>
                    </m:r>
                    <m:r>
                      <a:rPr lang="en-US" sz="26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,000</m:t>
                    </m:r>
                  </m:oMath>
                </a14:m>
                <a:endParaRPr lang="en-US" sz="2600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429000"/>
                <a:ext cx="8514954" cy="492443"/>
              </a:xfrm>
              <a:prstGeom prst="rect">
                <a:avLst/>
              </a:prstGeom>
              <a:blipFill rotWithShape="0">
                <a:blip r:embed="rId3"/>
                <a:stretch>
                  <a:fillRect t="-12500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30977" y="5257800"/>
                <a:ext cx="183787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𝜋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𝑉𝐶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𝐹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77" y="5257800"/>
                <a:ext cx="1837874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1329" r="-1993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304800" y="2476500"/>
            <a:ext cx="85344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Shutdown </a:t>
            </a:r>
            <a:r>
              <a:rPr lang="en-US" sz="2600" b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Rule 2: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mr-IN" sz="2600" i="1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its revenue is less than its avoidable cost</a:t>
            </a:r>
            <a:endParaRPr lang="en-US" sz="26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rot="20723336">
            <a:off x="4140349" y="3114521"/>
            <a:ext cx="1060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Avoidable</a:t>
            </a:r>
            <a:endParaRPr lang="en-US" sz="16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20591028">
            <a:off x="6055775" y="3162148"/>
            <a:ext cx="607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Sunk</a:t>
            </a:r>
            <a:endParaRPr lang="en-US" sz="16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3" name="Straight Arrow Connector 32"/>
          <p:cNvCxnSpPr>
            <a:stCxn id="3" idx="3"/>
            <a:endCxn id="34" idx="1"/>
          </p:cNvCxnSpPr>
          <p:nvPr/>
        </p:nvCxnSpPr>
        <p:spPr>
          <a:xfrm flipV="1">
            <a:off x="2568851" y="4799112"/>
            <a:ext cx="600526" cy="612577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169377" y="4645223"/>
                <a:ext cx="132978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=$2,000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377" y="4645223"/>
                <a:ext cx="1329788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3670" r="-3670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169377" y="5867400"/>
                <a:ext cx="13586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=$500   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377" y="5867400"/>
                <a:ext cx="1358641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3587" t="-142000" r="-6278" b="-18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>
            <a:stCxn id="3" idx="3"/>
            <a:endCxn id="35" idx="1"/>
          </p:cNvCxnSpPr>
          <p:nvPr/>
        </p:nvCxnSpPr>
        <p:spPr>
          <a:xfrm>
            <a:off x="2568851" y="5411689"/>
            <a:ext cx="600526" cy="609600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990682" y="4264223"/>
                <a:ext cx="239700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Operates: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=−2,000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682" y="4264223"/>
                <a:ext cx="2397003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6616" t="-26000" r="-2799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990682" y="4953000"/>
                <a:ext cx="246913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Shutdown: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=−3,000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682" y="4953000"/>
                <a:ext cx="2469137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6420" t="-26000" r="-2716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990682" y="5565577"/>
                <a:ext cx="239700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i="1" dirty="0">
                    <a:latin typeface="Times New Roman" charset="0"/>
                    <a:ea typeface="Times New Roman" charset="0"/>
                    <a:cs typeface="Times New Roman" charset="0"/>
                  </a:rPr>
                  <a:t>Operates: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=−3,500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682" y="5565577"/>
                <a:ext cx="2397003" cy="307777"/>
              </a:xfrm>
              <a:prstGeom prst="rect">
                <a:avLst/>
              </a:prstGeom>
              <a:blipFill rotWithShape="0">
                <a:blip r:embed="rId9"/>
                <a:stretch>
                  <a:fillRect l="-6616" t="-26000" r="-2799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990682" y="6172200"/>
                <a:ext cx="246913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i="1" dirty="0">
                    <a:latin typeface="Times New Roman" charset="0"/>
                    <a:ea typeface="Times New Roman" charset="0"/>
                    <a:cs typeface="Times New Roman" charset="0"/>
                  </a:rPr>
                  <a:t>Shutdown: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=−3,000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682" y="6172200"/>
                <a:ext cx="2469137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6420" t="-26000" r="-2716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>
            <a:stCxn id="34" idx="3"/>
            <a:endCxn id="39" idx="1"/>
          </p:cNvCxnSpPr>
          <p:nvPr/>
        </p:nvCxnSpPr>
        <p:spPr>
          <a:xfrm flipV="1">
            <a:off x="4499165" y="4418112"/>
            <a:ext cx="491517" cy="381000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4" idx="3"/>
            <a:endCxn id="40" idx="1"/>
          </p:cNvCxnSpPr>
          <p:nvPr/>
        </p:nvCxnSpPr>
        <p:spPr>
          <a:xfrm>
            <a:off x="4499165" y="4799112"/>
            <a:ext cx="491517" cy="307777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5" idx="3"/>
            <a:endCxn id="41" idx="1"/>
          </p:cNvCxnSpPr>
          <p:nvPr/>
        </p:nvCxnSpPr>
        <p:spPr>
          <a:xfrm flipV="1">
            <a:off x="4528018" y="5719466"/>
            <a:ext cx="462664" cy="301823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5" idx="3"/>
            <a:endCxn id="42" idx="1"/>
          </p:cNvCxnSpPr>
          <p:nvPr/>
        </p:nvCxnSpPr>
        <p:spPr>
          <a:xfrm>
            <a:off x="4528018" y="6021289"/>
            <a:ext cx="462664" cy="304800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4953000" y="4267201"/>
            <a:ext cx="2461642" cy="386954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953000" y="6132611"/>
            <a:ext cx="2461642" cy="386954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 rot="20723336">
            <a:off x="7416981" y="4043815"/>
            <a:ext cx="1060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Best decision!</a:t>
            </a:r>
            <a:endParaRPr lang="en-US" sz="16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 rot="20723336">
            <a:off x="7416981" y="5986316"/>
            <a:ext cx="1060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Best decision!</a:t>
            </a:r>
            <a:endParaRPr lang="en-US" sz="16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 rot="20500797">
                <a:off x="3076447" y="4218808"/>
                <a:ext cx="9770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C0000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𝑹</m:t>
                      </m:r>
                      <m:r>
                        <a:rPr lang="en-US" sz="1600" b="1" i="1" dirty="0" smtClean="0">
                          <a:solidFill>
                            <a:srgbClr val="C0000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&gt;</m:t>
                      </m:r>
                      <m:r>
                        <a:rPr lang="en-US" sz="1600" b="1" i="1" dirty="0" smtClean="0">
                          <a:solidFill>
                            <a:srgbClr val="C0000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𝑽𝑪</m:t>
                      </m:r>
                    </m:oMath>
                  </m:oMathPara>
                </a14:m>
                <a:endParaRPr lang="en-US" sz="1600" b="1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00797">
                <a:off x="3076447" y="4218808"/>
                <a:ext cx="977082" cy="33855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 rot="20500797">
                <a:off x="3076446" y="5431819"/>
                <a:ext cx="9770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C0000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𝑹</m:t>
                      </m:r>
                      <m:r>
                        <a:rPr lang="en-US" sz="1600" b="1" i="1" dirty="0" smtClean="0">
                          <a:solidFill>
                            <a:srgbClr val="C0000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&lt;</m:t>
                      </m:r>
                      <m:r>
                        <a:rPr lang="en-US" sz="1600" b="1" i="1" dirty="0" smtClean="0">
                          <a:solidFill>
                            <a:srgbClr val="C0000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𝑽𝑪</m:t>
                      </m:r>
                    </m:oMath>
                  </m:oMathPara>
                </a14:m>
                <a:endParaRPr lang="en-US" sz="1600" b="1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00797">
                <a:off x="3076446" y="5431819"/>
                <a:ext cx="977082" cy="33855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85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5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3" grpId="0"/>
      <p:bldP spid="29" grpId="0"/>
      <p:bldP spid="30" grpId="0"/>
      <p:bldP spid="32" grpId="0"/>
      <p:bldP spid="34" grpId="0"/>
      <p:bldP spid="35" grpId="0"/>
      <p:bldP spid="39" grpId="0"/>
      <p:bldP spid="40" grpId="0"/>
      <p:bldP spid="41" grpId="0"/>
      <p:bldP spid="42" grpId="0"/>
      <p:bldP spid="56" grpId="0" animBg="1"/>
      <p:bldP spid="57" grpId="0" animBg="1"/>
      <p:bldP spid="58" grpId="0"/>
      <p:bldP spid="59" grpId="0"/>
      <p:bldP spid="60" grpId="0"/>
      <p:bldP spid="6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Short-Run Output Decision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76300" y="990600"/>
            <a:ext cx="73914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Applying the output rules for profit maximization: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280588" y="2286000"/>
                <a:ext cx="25828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𝑀𝑅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 =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𝐶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588" y="2286000"/>
                <a:ext cx="258282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887" t="-137705" r="-3774" b="-177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1638300" y="1676400"/>
            <a:ext cx="5867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Marginal Revenue equals Marginal Cost</a:t>
            </a:r>
            <a:endParaRPr lang="en-US" sz="26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52800" y="3076049"/>
            <a:ext cx="24765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But notice that: </a:t>
            </a:r>
            <a:endParaRPr lang="en-US" sz="20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818649" y="3637210"/>
                <a:ext cx="14665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)=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649" y="3637210"/>
                <a:ext cx="146655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3734" r="-3320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253328" y="3634335"/>
                <a:ext cx="20712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𝑀</m:t>
                      </m:r>
                      <m:r>
                        <a:rPr 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328" y="3634335"/>
                <a:ext cx="207127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765" t="-137705" r="-2353" b="-178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 rot="20723336">
                <a:off x="6343981" y="3087091"/>
                <a:ext cx="222890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Marginal Revenue equals the market price for every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𝑞</m:t>
                    </m:r>
                  </m:oMath>
                </a14:m>
                <a:endParaRPr lang="en-US" sz="1600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23336">
                <a:off x="6343981" y="3087091"/>
                <a:ext cx="2228903" cy="8309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3736386" y="5726668"/>
                <a:ext cx="16712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𝐶</m:t>
                      </m:r>
                      <m:d>
                        <m:dPr>
                          <m:ctrlPr>
                            <a:rPr lang="en-US" sz="2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386" y="5726668"/>
                <a:ext cx="1671227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285" r="-2920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urved Connector 3"/>
          <p:cNvCxnSpPr>
            <a:stCxn id="38" idx="1"/>
            <a:endCxn id="63" idx="1"/>
          </p:cNvCxnSpPr>
          <p:nvPr/>
        </p:nvCxnSpPr>
        <p:spPr>
          <a:xfrm rot="10800000" flipH="1" flipV="1">
            <a:off x="3280588" y="2470666"/>
            <a:ext cx="455798" cy="3440668"/>
          </a:xfrm>
          <a:prstGeom prst="curvedConnector3">
            <a:avLst>
              <a:gd name="adj1" fmla="val -566681"/>
            </a:avLst>
          </a:prstGeom>
          <a:ln w="38100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53" idx="1"/>
            <a:endCxn id="63" idx="1"/>
          </p:cNvCxnSpPr>
          <p:nvPr/>
        </p:nvCxnSpPr>
        <p:spPr>
          <a:xfrm rot="10800000" flipH="1" flipV="1">
            <a:off x="2818648" y="3821876"/>
            <a:ext cx="917737" cy="2089458"/>
          </a:xfrm>
          <a:prstGeom prst="curvedConnector3">
            <a:avLst>
              <a:gd name="adj1" fmla="val -152031"/>
            </a:avLst>
          </a:prstGeom>
          <a:ln w="38100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447800" y="4517648"/>
                <a:ext cx="6096000" cy="892552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i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The firm produces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𝑞</m:t>
                        </m:r>
                      </m:e>
                      <m:sup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600" i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such that</a:t>
                </a:r>
                <a:endParaRPr lang="en-US" sz="2600" i="1" dirty="0" smtClean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ctr"/>
                <a:r>
                  <a:rPr lang="en-US" sz="26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Marginal Cost equals Market Price</a:t>
                </a:r>
                <a:endParaRPr lang="en-US" sz="2000" b="1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517648"/>
                <a:ext cx="6096000" cy="892552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8"/>
                <a:stretch>
                  <a:fillRect t="-6122" b="-16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/>
          <p:cNvSpPr/>
          <p:nvPr/>
        </p:nvSpPr>
        <p:spPr>
          <a:xfrm>
            <a:off x="3733800" y="5689937"/>
            <a:ext cx="1673813" cy="482263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0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50" grpId="0"/>
      <p:bldP spid="51" grpId="0"/>
      <p:bldP spid="53" grpId="0"/>
      <p:bldP spid="55" grpId="0"/>
      <p:bldP spid="62" grpId="0"/>
      <p:bldP spid="63" grpId="0"/>
      <p:bldP spid="65" grpId="0"/>
      <p:bldP spid="6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Graphical Analysis</a:t>
            </a:r>
          </a:p>
        </p:txBody>
      </p:sp>
      <p:sp>
        <p:nvSpPr>
          <p:cNvPr id="21" name="Line 26"/>
          <p:cNvSpPr>
            <a:spLocks noChangeShapeType="1"/>
          </p:cNvSpPr>
          <p:nvPr/>
        </p:nvSpPr>
        <p:spPr bwMode="auto">
          <a:xfrm>
            <a:off x="1447800" y="3089275"/>
            <a:ext cx="6467475" cy="0"/>
          </a:xfrm>
          <a:prstGeom prst="line">
            <a:avLst/>
          </a:prstGeom>
          <a:noFill/>
          <a:ln w="2540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883443" y="1600200"/>
            <a:ext cx="7727157" cy="3729038"/>
            <a:chOff x="1188244" y="1671637"/>
            <a:chExt cx="7727157" cy="3729038"/>
          </a:xfrm>
        </p:grpSpPr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706563" y="2633662"/>
              <a:ext cx="46038" cy="107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1706563" y="4265612"/>
              <a:ext cx="46038" cy="1063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1752601" y="1739900"/>
              <a:ext cx="7116763" cy="3368675"/>
            </a:xfrm>
            <a:custGeom>
              <a:avLst/>
              <a:gdLst>
                <a:gd name="T0" fmla="*/ 4483 w 4483"/>
                <a:gd name="T1" fmla="*/ 2122 h 2122"/>
                <a:gd name="T2" fmla="*/ 0 w 4483"/>
                <a:gd name="T3" fmla="*/ 2122 h 2122"/>
                <a:gd name="T4" fmla="*/ 0 w 4483"/>
                <a:gd name="T5" fmla="*/ 0 h 2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83" h="2122">
                  <a:moveTo>
                    <a:pt x="4483" y="2122"/>
                  </a:moveTo>
                  <a:lnTo>
                    <a:pt x="0" y="2122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1711326" y="4910137"/>
              <a:ext cx="87313" cy="122238"/>
            </a:xfrm>
            <a:custGeom>
              <a:avLst/>
              <a:gdLst>
                <a:gd name="T0" fmla="*/ 0 w 55"/>
                <a:gd name="T1" fmla="*/ 35 h 77"/>
                <a:gd name="T2" fmla="*/ 55 w 55"/>
                <a:gd name="T3" fmla="*/ 0 h 77"/>
                <a:gd name="T4" fmla="*/ 55 w 55"/>
                <a:gd name="T5" fmla="*/ 42 h 77"/>
                <a:gd name="T6" fmla="*/ 0 w 55"/>
                <a:gd name="T7" fmla="*/ 77 h 77"/>
                <a:gd name="T8" fmla="*/ 0 w 55"/>
                <a:gd name="T9" fmla="*/ 3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77">
                  <a:moveTo>
                    <a:pt x="0" y="35"/>
                  </a:moveTo>
                  <a:lnTo>
                    <a:pt x="55" y="0"/>
                  </a:lnTo>
                  <a:lnTo>
                    <a:pt x="55" y="42"/>
                  </a:lnTo>
                  <a:lnTo>
                    <a:pt x="0" y="77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32"/>
            <p:cNvSpPr>
              <a:spLocks noChangeShapeType="1"/>
            </p:cNvSpPr>
            <p:nvPr/>
          </p:nvSpPr>
          <p:spPr bwMode="auto">
            <a:xfrm flipV="1">
              <a:off x="1711326" y="4910137"/>
              <a:ext cx="87313" cy="555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33"/>
            <p:cNvSpPr>
              <a:spLocks noChangeShapeType="1"/>
            </p:cNvSpPr>
            <p:nvPr/>
          </p:nvSpPr>
          <p:spPr bwMode="auto">
            <a:xfrm flipH="1">
              <a:off x="1711326" y="4976812"/>
              <a:ext cx="87313" cy="555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 rot="16200000">
              <a:off x="1222375" y="2363787"/>
              <a:ext cx="163513" cy="230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cs typeface="Arial" pitchFamily="34" charset="0"/>
                </a:rPr>
                <a:t>p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 rot="16200000">
              <a:off x="1031875" y="2100262"/>
              <a:ext cx="531813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, $ per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 rot="16200000">
              <a:off x="1239838" y="1793875"/>
              <a:ext cx="117475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 rot="16200000">
              <a:off x="1173163" y="1687512"/>
              <a:ext cx="250825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on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4692651" y="5170487"/>
              <a:ext cx="347663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284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3122613" y="5170487"/>
              <a:ext cx="163513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3209926" y="5170487"/>
              <a:ext cx="163513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3295651" y="5170487"/>
              <a:ext cx="163513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1577976" y="5170487"/>
              <a:ext cx="163513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5945188" y="5170487"/>
              <a:ext cx="163513" cy="230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cs typeface="Arial" pitchFamily="34" charset="0"/>
                </a:rPr>
                <a:t>q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6037263" y="5170487"/>
              <a:ext cx="2878138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, Thousand metric tons of lime per year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1577976" y="3074987"/>
              <a:ext cx="163513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1347788" y="4097337"/>
              <a:ext cx="393700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6.50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1577976" y="4424362"/>
              <a:ext cx="163513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1497013" y="1724025"/>
              <a:ext cx="163513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1577976" y="1724025"/>
              <a:ext cx="163513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447800" y="3008313"/>
            <a:ext cx="7158037" cy="230188"/>
            <a:chOff x="1752601" y="3079750"/>
            <a:chExt cx="7158037" cy="230188"/>
          </a:xfrm>
        </p:grpSpPr>
        <p:sp>
          <p:nvSpPr>
            <p:cNvPr id="58" name="Line 27"/>
            <p:cNvSpPr>
              <a:spLocks noChangeShapeType="1"/>
            </p:cNvSpPr>
            <p:nvPr/>
          </p:nvSpPr>
          <p:spPr bwMode="auto">
            <a:xfrm>
              <a:off x="1752601" y="3160712"/>
              <a:ext cx="6467475" cy="0"/>
            </a:xfrm>
            <a:prstGeom prst="line">
              <a:avLst/>
            </a:prstGeom>
            <a:noFill/>
            <a:ln w="61913">
              <a:solidFill>
                <a:srgbClr val="00AEE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58"/>
            <p:cNvSpPr>
              <a:spLocks noChangeArrowheads="1"/>
            </p:cNvSpPr>
            <p:nvPr/>
          </p:nvSpPr>
          <p:spPr bwMode="auto">
            <a:xfrm>
              <a:off x="8296276" y="3079750"/>
              <a:ext cx="163513" cy="230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cs typeface="Arial" pitchFamily="34" charset="0"/>
                </a:rPr>
                <a:t>p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8399463" y="3079750"/>
              <a:ext cx="214313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=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8583613" y="3079750"/>
              <a:ext cx="327025" cy="230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cs typeface="Arial" pitchFamily="34" charset="0"/>
                </a:rPr>
                <a:t>MR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682750" y="1684338"/>
            <a:ext cx="6523038" cy="3214687"/>
            <a:chOff x="1987551" y="1755775"/>
            <a:chExt cx="6523038" cy="3214687"/>
          </a:xfrm>
        </p:grpSpPr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1987551" y="2000250"/>
              <a:ext cx="6170613" cy="2495550"/>
            </a:xfrm>
            <a:custGeom>
              <a:avLst/>
              <a:gdLst>
                <a:gd name="T0" fmla="*/ 0 w 3887"/>
                <a:gd name="T1" fmla="*/ 0 h 1572"/>
                <a:gd name="T2" fmla="*/ 0 w 3887"/>
                <a:gd name="T3" fmla="*/ 0 h 1572"/>
                <a:gd name="T4" fmla="*/ 19 w 3887"/>
                <a:gd name="T5" fmla="*/ 261 h 1572"/>
                <a:gd name="T6" fmla="*/ 42 w 3887"/>
                <a:gd name="T7" fmla="*/ 490 h 1572"/>
                <a:gd name="T8" fmla="*/ 55 w 3887"/>
                <a:gd name="T9" fmla="*/ 593 h 1572"/>
                <a:gd name="T10" fmla="*/ 68 w 3887"/>
                <a:gd name="T11" fmla="*/ 689 h 1572"/>
                <a:gd name="T12" fmla="*/ 84 w 3887"/>
                <a:gd name="T13" fmla="*/ 779 h 1572"/>
                <a:gd name="T14" fmla="*/ 100 w 3887"/>
                <a:gd name="T15" fmla="*/ 863 h 1572"/>
                <a:gd name="T16" fmla="*/ 116 w 3887"/>
                <a:gd name="T17" fmla="*/ 940 h 1572"/>
                <a:gd name="T18" fmla="*/ 135 w 3887"/>
                <a:gd name="T19" fmla="*/ 1011 h 1572"/>
                <a:gd name="T20" fmla="*/ 155 w 3887"/>
                <a:gd name="T21" fmla="*/ 1079 h 1572"/>
                <a:gd name="T22" fmla="*/ 177 w 3887"/>
                <a:gd name="T23" fmla="*/ 1140 h 1572"/>
                <a:gd name="T24" fmla="*/ 200 w 3887"/>
                <a:gd name="T25" fmla="*/ 1195 h 1572"/>
                <a:gd name="T26" fmla="*/ 222 w 3887"/>
                <a:gd name="T27" fmla="*/ 1246 h 1572"/>
                <a:gd name="T28" fmla="*/ 245 w 3887"/>
                <a:gd name="T29" fmla="*/ 1292 h 1572"/>
                <a:gd name="T30" fmla="*/ 271 w 3887"/>
                <a:gd name="T31" fmla="*/ 1333 h 1572"/>
                <a:gd name="T32" fmla="*/ 296 w 3887"/>
                <a:gd name="T33" fmla="*/ 1369 h 1572"/>
                <a:gd name="T34" fmla="*/ 322 w 3887"/>
                <a:gd name="T35" fmla="*/ 1401 h 1572"/>
                <a:gd name="T36" fmla="*/ 351 w 3887"/>
                <a:gd name="T37" fmla="*/ 1433 h 1572"/>
                <a:gd name="T38" fmla="*/ 380 w 3887"/>
                <a:gd name="T39" fmla="*/ 1459 h 1572"/>
                <a:gd name="T40" fmla="*/ 409 w 3887"/>
                <a:gd name="T41" fmla="*/ 1478 h 1572"/>
                <a:gd name="T42" fmla="*/ 438 w 3887"/>
                <a:gd name="T43" fmla="*/ 1498 h 1572"/>
                <a:gd name="T44" fmla="*/ 470 w 3887"/>
                <a:gd name="T45" fmla="*/ 1517 h 1572"/>
                <a:gd name="T46" fmla="*/ 502 w 3887"/>
                <a:gd name="T47" fmla="*/ 1530 h 1572"/>
                <a:gd name="T48" fmla="*/ 535 w 3887"/>
                <a:gd name="T49" fmla="*/ 1540 h 1572"/>
                <a:gd name="T50" fmla="*/ 570 w 3887"/>
                <a:gd name="T51" fmla="*/ 1549 h 1572"/>
                <a:gd name="T52" fmla="*/ 641 w 3887"/>
                <a:gd name="T53" fmla="*/ 1562 h 1572"/>
                <a:gd name="T54" fmla="*/ 715 w 3887"/>
                <a:gd name="T55" fmla="*/ 1569 h 1572"/>
                <a:gd name="T56" fmla="*/ 789 w 3887"/>
                <a:gd name="T57" fmla="*/ 1572 h 1572"/>
                <a:gd name="T58" fmla="*/ 789 w 3887"/>
                <a:gd name="T59" fmla="*/ 1572 h 1572"/>
                <a:gd name="T60" fmla="*/ 876 w 3887"/>
                <a:gd name="T61" fmla="*/ 1569 h 1572"/>
                <a:gd name="T62" fmla="*/ 976 w 3887"/>
                <a:gd name="T63" fmla="*/ 1562 h 1572"/>
                <a:gd name="T64" fmla="*/ 1092 w 3887"/>
                <a:gd name="T65" fmla="*/ 1546 h 1572"/>
                <a:gd name="T66" fmla="*/ 1221 w 3887"/>
                <a:gd name="T67" fmla="*/ 1520 h 1572"/>
                <a:gd name="T68" fmla="*/ 1362 w 3887"/>
                <a:gd name="T69" fmla="*/ 1488 h 1572"/>
                <a:gd name="T70" fmla="*/ 1520 w 3887"/>
                <a:gd name="T71" fmla="*/ 1446 h 1572"/>
                <a:gd name="T72" fmla="*/ 1691 w 3887"/>
                <a:gd name="T73" fmla="*/ 1395 h 1572"/>
                <a:gd name="T74" fmla="*/ 1878 w 3887"/>
                <a:gd name="T75" fmla="*/ 1330 h 1572"/>
                <a:gd name="T76" fmla="*/ 2077 w 3887"/>
                <a:gd name="T77" fmla="*/ 1256 h 1572"/>
                <a:gd name="T78" fmla="*/ 2293 w 3887"/>
                <a:gd name="T79" fmla="*/ 1172 h 1572"/>
                <a:gd name="T80" fmla="*/ 2522 w 3887"/>
                <a:gd name="T81" fmla="*/ 1076 h 1572"/>
                <a:gd name="T82" fmla="*/ 2766 w 3887"/>
                <a:gd name="T83" fmla="*/ 966 h 1572"/>
                <a:gd name="T84" fmla="*/ 3024 w 3887"/>
                <a:gd name="T85" fmla="*/ 841 h 1572"/>
                <a:gd name="T86" fmla="*/ 3298 w 3887"/>
                <a:gd name="T87" fmla="*/ 705 h 1572"/>
                <a:gd name="T88" fmla="*/ 3585 w 3887"/>
                <a:gd name="T89" fmla="*/ 551 h 1572"/>
                <a:gd name="T90" fmla="*/ 3887 w 3887"/>
                <a:gd name="T91" fmla="*/ 383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887" h="1572">
                  <a:moveTo>
                    <a:pt x="0" y="0"/>
                  </a:moveTo>
                  <a:lnTo>
                    <a:pt x="0" y="0"/>
                  </a:lnTo>
                  <a:lnTo>
                    <a:pt x="19" y="261"/>
                  </a:lnTo>
                  <a:lnTo>
                    <a:pt x="42" y="490"/>
                  </a:lnTo>
                  <a:lnTo>
                    <a:pt x="55" y="593"/>
                  </a:lnTo>
                  <a:lnTo>
                    <a:pt x="68" y="689"/>
                  </a:lnTo>
                  <a:lnTo>
                    <a:pt x="84" y="779"/>
                  </a:lnTo>
                  <a:lnTo>
                    <a:pt x="100" y="863"/>
                  </a:lnTo>
                  <a:lnTo>
                    <a:pt x="116" y="940"/>
                  </a:lnTo>
                  <a:lnTo>
                    <a:pt x="135" y="1011"/>
                  </a:lnTo>
                  <a:lnTo>
                    <a:pt x="155" y="1079"/>
                  </a:lnTo>
                  <a:lnTo>
                    <a:pt x="177" y="1140"/>
                  </a:lnTo>
                  <a:lnTo>
                    <a:pt x="200" y="1195"/>
                  </a:lnTo>
                  <a:lnTo>
                    <a:pt x="222" y="1246"/>
                  </a:lnTo>
                  <a:lnTo>
                    <a:pt x="245" y="1292"/>
                  </a:lnTo>
                  <a:lnTo>
                    <a:pt x="271" y="1333"/>
                  </a:lnTo>
                  <a:lnTo>
                    <a:pt x="296" y="1369"/>
                  </a:lnTo>
                  <a:lnTo>
                    <a:pt x="322" y="1401"/>
                  </a:lnTo>
                  <a:lnTo>
                    <a:pt x="351" y="1433"/>
                  </a:lnTo>
                  <a:lnTo>
                    <a:pt x="380" y="1459"/>
                  </a:lnTo>
                  <a:lnTo>
                    <a:pt x="409" y="1478"/>
                  </a:lnTo>
                  <a:lnTo>
                    <a:pt x="438" y="1498"/>
                  </a:lnTo>
                  <a:lnTo>
                    <a:pt x="470" y="1517"/>
                  </a:lnTo>
                  <a:lnTo>
                    <a:pt x="502" y="1530"/>
                  </a:lnTo>
                  <a:lnTo>
                    <a:pt x="535" y="1540"/>
                  </a:lnTo>
                  <a:lnTo>
                    <a:pt x="570" y="1549"/>
                  </a:lnTo>
                  <a:lnTo>
                    <a:pt x="641" y="1562"/>
                  </a:lnTo>
                  <a:lnTo>
                    <a:pt x="715" y="1569"/>
                  </a:lnTo>
                  <a:lnTo>
                    <a:pt x="789" y="1572"/>
                  </a:lnTo>
                  <a:lnTo>
                    <a:pt x="789" y="1572"/>
                  </a:lnTo>
                  <a:lnTo>
                    <a:pt x="876" y="1569"/>
                  </a:lnTo>
                  <a:lnTo>
                    <a:pt x="976" y="1562"/>
                  </a:lnTo>
                  <a:lnTo>
                    <a:pt x="1092" y="1546"/>
                  </a:lnTo>
                  <a:lnTo>
                    <a:pt x="1221" y="1520"/>
                  </a:lnTo>
                  <a:lnTo>
                    <a:pt x="1362" y="1488"/>
                  </a:lnTo>
                  <a:lnTo>
                    <a:pt x="1520" y="1446"/>
                  </a:lnTo>
                  <a:lnTo>
                    <a:pt x="1691" y="1395"/>
                  </a:lnTo>
                  <a:lnTo>
                    <a:pt x="1878" y="1330"/>
                  </a:lnTo>
                  <a:lnTo>
                    <a:pt x="2077" y="1256"/>
                  </a:lnTo>
                  <a:lnTo>
                    <a:pt x="2293" y="1172"/>
                  </a:lnTo>
                  <a:lnTo>
                    <a:pt x="2522" y="1076"/>
                  </a:lnTo>
                  <a:lnTo>
                    <a:pt x="2766" y="966"/>
                  </a:lnTo>
                  <a:lnTo>
                    <a:pt x="3024" y="841"/>
                  </a:lnTo>
                  <a:lnTo>
                    <a:pt x="3298" y="705"/>
                  </a:lnTo>
                  <a:lnTo>
                    <a:pt x="3585" y="551"/>
                  </a:lnTo>
                  <a:lnTo>
                    <a:pt x="3887" y="383"/>
                  </a:lnTo>
                </a:path>
              </a:pathLst>
            </a:custGeom>
            <a:noFill/>
            <a:ln w="61913">
              <a:solidFill>
                <a:srgbClr val="6DC06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2632076" y="1852612"/>
              <a:ext cx="3373438" cy="3117850"/>
            </a:xfrm>
            <a:custGeom>
              <a:avLst/>
              <a:gdLst>
                <a:gd name="T0" fmla="*/ 0 w 2125"/>
                <a:gd name="T1" fmla="*/ 1964 h 1964"/>
                <a:gd name="T2" fmla="*/ 0 w 2125"/>
                <a:gd name="T3" fmla="*/ 1964 h 1964"/>
                <a:gd name="T4" fmla="*/ 135 w 2125"/>
                <a:gd name="T5" fmla="*/ 1864 h 1964"/>
                <a:gd name="T6" fmla="*/ 270 w 2125"/>
                <a:gd name="T7" fmla="*/ 1761 h 1964"/>
                <a:gd name="T8" fmla="*/ 409 w 2125"/>
                <a:gd name="T9" fmla="*/ 1652 h 1964"/>
                <a:gd name="T10" fmla="*/ 547 w 2125"/>
                <a:gd name="T11" fmla="*/ 1539 h 1964"/>
                <a:gd name="T12" fmla="*/ 689 w 2125"/>
                <a:gd name="T13" fmla="*/ 1426 h 1964"/>
                <a:gd name="T14" fmla="*/ 827 w 2125"/>
                <a:gd name="T15" fmla="*/ 1307 h 1964"/>
                <a:gd name="T16" fmla="*/ 969 w 2125"/>
                <a:gd name="T17" fmla="*/ 1185 h 1964"/>
                <a:gd name="T18" fmla="*/ 1108 w 2125"/>
                <a:gd name="T19" fmla="*/ 1059 h 1964"/>
                <a:gd name="T20" fmla="*/ 1243 w 2125"/>
                <a:gd name="T21" fmla="*/ 930 h 1964"/>
                <a:gd name="T22" fmla="*/ 1378 w 2125"/>
                <a:gd name="T23" fmla="*/ 802 h 1964"/>
                <a:gd name="T24" fmla="*/ 1513 w 2125"/>
                <a:gd name="T25" fmla="*/ 673 h 1964"/>
                <a:gd name="T26" fmla="*/ 1642 w 2125"/>
                <a:gd name="T27" fmla="*/ 537 h 1964"/>
                <a:gd name="T28" fmla="*/ 1768 w 2125"/>
                <a:gd name="T29" fmla="*/ 405 h 1964"/>
                <a:gd name="T30" fmla="*/ 1893 w 2125"/>
                <a:gd name="T31" fmla="*/ 270 h 1964"/>
                <a:gd name="T32" fmla="*/ 2009 w 2125"/>
                <a:gd name="T33" fmla="*/ 135 h 1964"/>
                <a:gd name="T34" fmla="*/ 2125 w 2125"/>
                <a:gd name="T35" fmla="*/ 0 h 1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25" h="1964">
                  <a:moveTo>
                    <a:pt x="0" y="1964"/>
                  </a:moveTo>
                  <a:lnTo>
                    <a:pt x="0" y="1964"/>
                  </a:lnTo>
                  <a:lnTo>
                    <a:pt x="135" y="1864"/>
                  </a:lnTo>
                  <a:lnTo>
                    <a:pt x="270" y="1761"/>
                  </a:lnTo>
                  <a:lnTo>
                    <a:pt x="409" y="1652"/>
                  </a:lnTo>
                  <a:lnTo>
                    <a:pt x="547" y="1539"/>
                  </a:lnTo>
                  <a:lnTo>
                    <a:pt x="689" y="1426"/>
                  </a:lnTo>
                  <a:lnTo>
                    <a:pt x="827" y="1307"/>
                  </a:lnTo>
                  <a:lnTo>
                    <a:pt x="969" y="1185"/>
                  </a:lnTo>
                  <a:lnTo>
                    <a:pt x="1108" y="1059"/>
                  </a:lnTo>
                  <a:lnTo>
                    <a:pt x="1243" y="930"/>
                  </a:lnTo>
                  <a:lnTo>
                    <a:pt x="1378" y="802"/>
                  </a:lnTo>
                  <a:lnTo>
                    <a:pt x="1513" y="673"/>
                  </a:lnTo>
                  <a:lnTo>
                    <a:pt x="1642" y="537"/>
                  </a:lnTo>
                  <a:lnTo>
                    <a:pt x="1768" y="405"/>
                  </a:lnTo>
                  <a:lnTo>
                    <a:pt x="1893" y="270"/>
                  </a:lnTo>
                  <a:lnTo>
                    <a:pt x="2009" y="135"/>
                  </a:lnTo>
                  <a:lnTo>
                    <a:pt x="2125" y="0"/>
                  </a:lnTo>
                </a:path>
              </a:pathLst>
            </a:custGeom>
            <a:noFill/>
            <a:ln w="61913">
              <a:solidFill>
                <a:srgbClr val="EE322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69"/>
            <p:cNvSpPr>
              <a:spLocks noChangeArrowheads="1"/>
            </p:cNvSpPr>
            <p:nvPr/>
          </p:nvSpPr>
          <p:spPr bwMode="auto">
            <a:xfrm>
              <a:off x="8220076" y="2522537"/>
              <a:ext cx="179388" cy="230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cs typeface="Arial" pitchFamily="34" charset="0"/>
                </a:rPr>
                <a:t>A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Rectangle 70"/>
            <p:cNvSpPr>
              <a:spLocks noChangeArrowheads="1"/>
            </p:cNvSpPr>
            <p:nvPr/>
          </p:nvSpPr>
          <p:spPr bwMode="auto">
            <a:xfrm>
              <a:off x="8321676" y="2522537"/>
              <a:ext cx="188913" cy="230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cs typeface="Arial" pitchFamily="34" charset="0"/>
                </a:rPr>
                <a:t>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" name="Rectangle 71"/>
            <p:cNvSpPr>
              <a:spLocks noChangeArrowheads="1"/>
            </p:cNvSpPr>
            <p:nvPr/>
          </p:nvSpPr>
          <p:spPr bwMode="auto">
            <a:xfrm>
              <a:off x="6067426" y="1755775"/>
              <a:ext cx="327025" cy="230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cs typeface="Arial" pitchFamily="34" charset="0"/>
                </a:rPr>
                <a:t>MC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321175" y="2906713"/>
            <a:ext cx="214312" cy="2101056"/>
            <a:chOff x="4625976" y="2978150"/>
            <a:chExt cx="214312" cy="2101056"/>
          </a:xfrm>
        </p:grpSpPr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4738688" y="3109912"/>
              <a:ext cx="101600" cy="101600"/>
            </a:xfrm>
            <a:custGeom>
              <a:avLst/>
              <a:gdLst>
                <a:gd name="T0" fmla="*/ 32 w 64"/>
                <a:gd name="T1" fmla="*/ 64 h 64"/>
                <a:gd name="T2" fmla="*/ 32 w 64"/>
                <a:gd name="T3" fmla="*/ 64 h 64"/>
                <a:gd name="T4" fmla="*/ 45 w 64"/>
                <a:gd name="T5" fmla="*/ 61 h 64"/>
                <a:gd name="T6" fmla="*/ 54 w 64"/>
                <a:gd name="T7" fmla="*/ 55 h 64"/>
                <a:gd name="T8" fmla="*/ 64 w 64"/>
                <a:gd name="T9" fmla="*/ 45 h 64"/>
                <a:gd name="T10" fmla="*/ 64 w 64"/>
                <a:gd name="T11" fmla="*/ 32 h 64"/>
                <a:gd name="T12" fmla="*/ 64 w 64"/>
                <a:gd name="T13" fmla="*/ 32 h 64"/>
                <a:gd name="T14" fmla="*/ 64 w 64"/>
                <a:gd name="T15" fmla="*/ 19 h 64"/>
                <a:gd name="T16" fmla="*/ 54 w 64"/>
                <a:gd name="T17" fmla="*/ 10 h 64"/>
                <a:gd name="T18" fmla="*/ 45 w 64"/>
                <a:gd name="T19" fmla="*/ 3 h 64"/>
                <a:gd name="T20" fmla="*/ 32 w 64"/>
                <a:gd name="T21" fmla="*/ 0 h 64"/>
                <a:gd name="T22" fmla="*/ 32 w 64"/>
                <a:gd name="T23" fmla="*/ 0 h 64"/>
                <a:gd name="T24" fmla="*/ 19 w 64"/>
                <a:gd name="T25" fmla="*/ 3 h 64"/>
                <a:gd name="T26" fmla="*/ 9 w 64"/>
                <a:gd name="T27" fmla="*/ 10 h 64"/>
                <a:gd name="T28" fmla="*/ 3 w 64"/>
                <a:gd name="T29" fmla="*/ 19 h 64"/>
                <a:gd name="T30" fmla="*/ 0 w 64"/>
                <a:gd name="T31" fmla="*/ 32 h 64"/>
                <a:gd name="T32" fmla="*/ 0 w 64"/>
                <a:gd name="T33" fmla="*/ 32 h 64"/>
                <a:gd name="T34" fmla="*/ 3 w 64"/>
                <a:gd name="T35" fmla="*/ 45 h 64"/>
                <a:gd name="T36" fmla="*/ 9 w 64"/>
                <a:gd name="T37" fmla="*/ 55 h 64"/>
                <a:gd name="T38" fmla="*/ 19 w 64"/>
                <a:gd name="T39" fmla="*/ 61 h 64"/>
                <a:gd name="T40" fmla="*/ 32 w 64"/>
                <a:gd name="T4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" h="64">
                  <a:moveTo>
                    <a:pt x="32" y="64"/>
                  </a:moveTo>
                  <a:lnTo>
                    <a:pt x="32" y="64"/>
                  </a:lnTo>
                  <a:lnTo>
                    <a:pt x="45" y="61"/>
                  </a:lnTo>
                  <a:lnTo>
                    <a:pt x="54" y="55"/>
                  </a:lnTo>
                  <a:lnTo>
                    <a:pt x="64" y="45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64" y="19"/>
                  </a:lnTo>
                  <a:lnTo>
                    <a:pt x="54" y="10"/>
                  </a:lnTo>
                  <a:lnTo>
                    <a:pt x="45" y="3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19" y="3"/>
                  </a:lnTo>
                  <a:lnTo>
                    <a:pt x="9" y="10"/>
                  </a:lnTo>
                  <a:lnTo>
                    <a:pt x="3" y="1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3" y="45"/>
                  </a:lnTo>
                  <a:lnTo>
                    <a:pt x="9" y="55"/>
                  </a:lnTo>
                  <a:lnTo>
                    <a:pt x="19" y="61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4738688" y="3109912"/>
              <a:ext cx="101600" cy="101600"/>
            </a:xfrm>
            <a:custGeom>
              <a:avLst/>
              <a:gdLst>
                <a:gd name="T0" fmla="*/ 32 w 64"/>
                <a:gd name="T1" fmla="*/ 64 h 64"/>
                <a:gd name="T2" fmla="*/ 32 w 64"/>
                <a:gd name="T3" fmla="*/ 64 h 64"/>
                <a:gd name="T4" fmla="*/ 45 w 64"/>
                <a:gd name="T5" fmla="*/ 61 h 64"/>
                <a:gd name="T6" fmla="*/ 54 w 64"/>
                <a:gd name="T7" fmla="*/ 55 h 64"/>
                <a:gd name="T8" fmla="*/ 64 w 64"/>
                <a:gd name="T9" fmla="*/ 45 h 64"/>
                <a:gd name="T10" fmla="*/ 64 w 64"/>
                <a:gd name="T11" fmla="*/ 32 h 64"/>
                <a:gd name="T12" fmla="*/ 64 w 64"/>
                <a:gd name="T13" fmla="*/ 32 h 64"/>
                <a:gd name="T14" fmla="*/ 64 w 64"/>
                <a:gd name="T15" fmla="*/ 19 h 64"/>
                <a:gd name="T16" fmla="*/ 54 w 64"/>
                <a:gd name="T17" fmla="*/ 10 h 64"/>
                <a:gd name="T18" fmla="*/ 45 w 64"/>
                <a:gd name="T19" fmla="*/ 3 h 64"/>
                <a:gd name="T20" fmla="*/ 32 w 64"/>
                <a:gd name="T21" fmla="*/ 0 h 64"/>
                <a:gd name="T22" fmla="*/ 32 w 64"/>
                <a:gd name="T23" fmla="*/ 0 h 64"/>
                <a:gd name="T24" fmla="*/ 19 w 64"/>
                <a:gd name="T25" fmla="*/ 3 h 64"/>
                <a:gd name="T26" fmla="*/ 9 w 64"/>
                <a:gd name="T27" fmla="*/ 10 h 64"/>
                <a:gd name="T28" fmla="*/ 3 w 64"/>
                <a:gd name="T29" fmla="*/ 19 h 64"/>
                <a:gd name="T30" fmla="*/ 0 w 64"/>
                <a:gd name="T31" fmla="*/ 32 h 64"/>
                <a:gd name="T32" fmla="*/ 0 w 64"/>
                <a:gd name="T33" fmla="*/ 32 h 64"/>
                <a:gd name="T34" fmla="*/ 3 w 64"/>
                <a:gd name="T35" fmla="*/ 45 h 64"/>
                <a:gd name="T36" fmla="*/ 9 w 64"/>
                <a:gd name="T37" fmla="*/ 55 h 64"/>
                <a:gd name="T38" fmla="*/ 19 w 64"/>
                <a:gd name="T39" fmla="*/ 61 h 64"/>
                <a:gd name="T40" fmla="*/ 32 w 64"/>
                <a:gd name="T4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" h="64">
                  <a:moveTo>
                    <a:pt x="32" y="64"/>
                  </a:moveTo>
                  <a:lnTo>
                    <a:pt x="32" y="64"/>
                  </a:lnTo>
                  <a:lnTo>
                    <a:pt x="45" y="61"/>
                  </a:lnTo>
                  <a:lnTo>
                    <a:pt x="54" y="55"/>
                  </a:lnTo>
                  <a:lnTo>
                    <a:pt x="64" y="45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64" y="19"/>
                  </a:lnTo>
                  <a:lnTo>
                    <a:pt x="54" y="10"/>
                  </a:lnTo>
                  <a:lnTo>
                    <a:pt x="45" y="3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19" y="3"/>
                  </a:lnTo>
                  <a:lnTo>
                    <a:pt x="9" y="10"/>
                  </a:lnTo>
                  <a:lnTo>
                    <a:pt x="3" y="1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3" y="45"/>
                  </a:lnTo>
                  <a:lnTo>
                    <a:pt x="9" y="55"/>
                  </a:lnTo>
                  <a:lnTo>
                    <a:pt x="19" y="61"/>
                  </a:lnTo>
                  <a:lnTo>
                    <a:pt x="32" y="6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76" name="Straight Connector 75"/>
            <p:cNvCxnSpPr/>
            <p:nvPr/>
          </p:nvCxnSpPr>
          <p:spPr>
            <a:xfrm flipV="1">
              <a:off x="4789489" y="3115468"/>
              <a:ext cx="0" cy="1963738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4625976" y="2978150"/>
              <a:ext cx="163513" cy="230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cs typeface="Arial" pitchFamily="34" charset="0"/>
                </a:rPr>
                <a:t>e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" name="Oval 1"/>
          <p:cNvSpPr/>
          <p:nvPr/>
        </p:nvSpPr>
        <p:spPr>
          <a:xfrm>
            <a:off x="1169194" y="2951163"/>
            <a:ext cx="304800" cy="304800"/>
          </a:xfrm>
          <a:prstGeom prst="ellipse">
            <a:avLst/>
          </a:prstGeom>
          <a:solidFill>
            <a:srgbClr val="00B0F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 rot="20723336">
            <a:off x="295414" y="2830798"/>
            <a:ext cx="909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Market</a:t>
            </a:r>
          </a:p>
          <a:p>
            <a:pPr algn="ctr"/>
            <a:r>
              <a:rPr lang="en-US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Price</a:t>
            </a:r>
            <a:endParaRPr lang="en-US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971800" y="5410200"/>
                <a:ext cx="168309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Recall: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𝑀𝐶</m:t>
                    </m:r>
                  </m:oMath>
                </a14:m>
                <a:r>
                  <a:rPr lang="en-US" i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cuts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𝐴𝐶</m:t>
                    </m:r>
                  </m:oMath>
                </a14:m>
                <a:r>
                  <a:rPr lang="en-US" i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on its minimum</a:t>
                </a:r>
                <a:endParaRPr lang="en-US" i="1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5410200"/>
                <a:ext cx="1683091" cy="923330"/>
              </a:xfrm>
              <a:prstGeom prst="rect">
                <a:avLst/>
              </a:prstGeom>
              <a:blipFill rotWithShape="0">
                <a:blip r:embed="rId3"/>
                <a:stretch>
                  <a:fillRect t="-3974" r="-2899" b="-9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/>
          <p:cNvCxnSpPr/>
          <p:nvPr/>
        </p:nvCxnSpPr>
        <p:spPr>
          <a:xfrm>
            <a:off x="2971800" y="4495800"/>
            <a:ext cx="808038" cy="893762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506662" y="1603971"/>
                <a:ext cx="21720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Optimal Condition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C0000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𝑀𝐶</m:t>
                      </m:r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𝑝</m:t>
                      </m:r>
                    </m:oMath>
                  </m:oMathPara>
                </a14:m>
                <a:endParaRPr lang="en-US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662" y="1603971"/>
                <a:ext cx="2172041" cy="646331"/>
              </a:xfrm>
              <a:prstGeom prst="rect">
                <a:avLst/>
              </a:prstGeom>
              <a:blipFill rotWithShape="0">
                <a:blip r:embed="rId4"/>
                <a:stretch>
                  <a:fillRect t="-4717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Oval 81"/>
          <p:cNvSpPr/>
          <p:nvPr/>
        </p:nvSpPr>
        <p:spPr>
          <a:xfrm>
            <a:off x="4334256" y="2951163"/>
            <a:ext cx="304800" cy="304800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>
            <a:endCxn id="81" idx="2"/>
          </p:cNvCxnSpPr>
          <p:nvPr/>
        </p:nvCxnSpPr>
        <p:spPr>
          <a:xfrm flipH="1" flipV="1">
            <a:off x="3592683" y="2250302"/>
            <a:ext cx="745003" cy="656810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343400" y="5020056"/>
            <a:ext cx="366712" cy="366712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4735343" y="4050268"/>
                <a:ext cx="21004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Optimal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𝑞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343" y="4050268"/>
                <a:ext cx="210043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45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Arrow Connector 85"/>
          <p:cNvCxnSpPr/>
          <p:nvPr/>
        </p:nvCxnSpPr>
        <p:spPr>
          <a:xfrm flipV="1">
            <a:off x="4635121" y="4495800"/>
            <a:ext cx="663160" cy="508794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76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1" grpId="0"/>
      <p:bldP spid="82" grpId="0" animBg="1"/>
      <p:bldP spid="84" grpId="0" animBg="1"/>
      <p:bldP spid="8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2972353" y="4384671"/>
            <a:ext cx="3149174" cy="568329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Profit &amp; Average Cost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85800" y="2051714"/>
                <a:ext cx="2096792" cy="8295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𝐴𝑃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𝑞</m:t>
                          </m:r>
                        </m:e>
                      </m:d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𝑞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051714"/>
                <a:ext cx="2096792" cy="82952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876300" y="5181600"/>
            <a:ext cx="73914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Alternative way of </a:t>
            </a:r>
            <a:r>
              <a:rPr lang="en-US" sz="26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defining profits!</a:t>
            </a:r>
            <a:endParaRPr lang="en-US" sz="20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819400" y="2051714"/>
                <a:ext cx="1885068" cy="8295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𝑝𝑞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𝐶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𝑞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2051714"/>
                <a:ext cx="1885068" cy="82952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724877" y="2051714"/>
                <a:ext cx="1700530" cy="843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𝑝</m:t>
                      </m:r>
                      <m:r>
                        <a:rPr lang="en-US" sz="2600" b="0" i="1" smtClean="0">
                          <a:latin typeface="Cambria Math" charset="0"/>
                        </a:rPr>
                        <m:t>−</m:t>
                      </m:r>
                      <m:f>
                        <m:fPr>
                          <m:ctrlPr>
                            <a:rPr lang="mr-IN" sz="26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𝑞</m:t>
                              </m:r>
                            </m:e>
                          </m:d>
                        </m:num>
                        <m:den>
                          <m:r>
                            <a:rPr lang="en-US" sz="2600" i="1">
                              <a:latin typeface="Cambria Math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877" y="2051714"/>
                <a:ext cx="1700530" cy="84388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 rot="19956285">
            <a:off x="3000019" y="1711076"/>
            <a:ext cx="895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Revenue</a:t>
            </a:r>
            <a:endParaRPr lang="en-US" sz="16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rot="19956285">
            <a:off x="3920000" y="1721144"/>
            <a:ext cx="608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Cost</a:t>
            </a:r>
            <a:endParaRPr lang="en-US" sz="16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393673" y="2273601"/>
                <a:ext cx="1912127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𝑝</m:t>
                      </m:r>
                      <m:r>
                        <a:rPr lang="en-US" sz="2600" b="0" i="1" smtClean="0">
                          <a:latin typeface="Cambria Math" charset="0"/>
                        </a:rPr>
                        <m:t>−</m:t>
                      </m:r>
                      <m:r>
                        <a:rPr lang="en-US" sz="2600" i="1">
                          <a:latin typeface="Cambria Math" charset="0"/>
                        </a:rPr>
                        <m:t>𝐴𝐶</m:t>
                      </m:r>
                      <m:d>
                        <m:d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𝑞</m:t>
                          </m:r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673" y="2273601"/>
                <a:ext cx="1912127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>
            <a:off x="5640486" y="1981199"/>
            <a:ext cx="836514" cy="990600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9956285">
            <a:off x="6320532" y="1548449"/>
            <a:ext cx="911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Average Cost</a:t>
            </a:r>
            <a:endParaRPr lang="en-US" sz="16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9" name="Right Brace 28"/>
          <p:cNvSpPr/>
          <p:nvPr/>
        </p:nvSpPr>
        <p:spPr>
          <a:xfrm rot="5400000">
            <a:off x="2280040" y="2813439"/>
            <a:ext cx="231044" cy="695275"/>
          </a:xfrm>
          <a:prstGeom prst="rightBrace">
            <a:avLst/>
          </a:prstGeom>
          <a:ln w="381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Brace 30"/>
          <p:cNvSpPr/>
          <p:nvPr/>
        </p:nvSpPr>
        <p:spPr>
          <a:xfrm rot="5400000">
            <a:off x="7395840" y="2404741"/>
            <a:ext cx="252165" cy="1491553"/>
          </a:xfrm>
          <a:prstGeom prst="rightBrace">
            <a:avLst/>
          </a:prstGeom>
          <a:ln w="381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022473" y="4419600"/>
                <a:ext cx="3099054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sz="2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𝜋</m:t>
                      </m:r>
                      <m:d>
                        <m:dPr>
                          <m:ctrlP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𝑞</m:t>
                          </m:r>
                        </m:e>
                      </m:d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𝑞</m:t>
                      </m:r>
                      <m:r>
                        <a:rPr lang="en-US" sz="2600" b="0" i="1" smtClean="0">
                          <a:latin typeface="Cambria Math" charset="0"/>
                        </a:rPr>
                        <m:t>[</m:t>
                      </m:r>
                      <m:r>
                        <a:rPr lang="en-US" sz="2600" i="1">
                          <a:latin typeface="Cambria Math" charset="0"/>
                        </a:rPr>
                        <m:t>𝑝</m:t>
                      </m:r>
                      <m:r>
                        <a:rPr lang="en-US" sz="2600" i="1">
                          <a:latin typeface="Cambria Math" charset="0"/>
                        </a:rPr>
                        <m:t>−</m:t>
                      </m:r>
                      <m:r>
                        <a:rPr lang="en-US" sz="2600" i="1">
                          <a:latin typeface="Cambria Math" charset="0"/>
                        </a:rPr>
                        <m:t>𝐴𝐶</m:t>
                      </m:r>
                      <m:d>
                        <m:d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𝑞</m:t>
                          </m:r>
                        </m:e>
                      </m:d>
                      <m:r>
                        <a:rPr lang="en-US" sz="2600" b="0" i="1" smtClean="0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473" y="4419600"/>
                <a:ext cx="3099054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876300" y="990600"/>
            <a:ext cx="73914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Consider the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average profit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of a firm: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5" name="Straight Arrow Connector 34"/>
          <p:cNvCxnSpPr>
            <a:endCxn id="33" idx="0"/>
          </p:cNvCxnSpPr>
          <p:nvPr/>
        </p:nvCxnSpPr>
        <p:spPr>
          <a:xfrm>
            <a:off x="2438400" y="3352800"/>
            <a:ext cx="2108540" cy="1031871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3" idx="0"/>
          </p:cNvCxnSpPr>
          <p:nvPr/>
        </p:nvCxnSpPr>
        <p:spPr>
          <a:xfrm flipH="1">
            <a:off x="4546940" y="3352800"/>
            <a:ext cx="2920660" cy="1031871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37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 animBg="1"/>
      <p:bldP spid="26" grpId="0"/>
      <p:bldP spid="29" grpId="0" animBg="1"/>
      <p:bldP spid="31" grpId="0" animBg="1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Graphical Representation of Profit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47800" y="3360405"/>
            <a:ext cx="3036888" cy="1022350"/>
          </a:xfrm>
          <a:prstGeom prst="rect">
            <a:avLst/>
          </a:prstGeom>
          <a:solidFill>
            <a:srgbClr val="FFE4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1447800" y="4382755"/>
            <a:ext cx="3036888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26"/>
          <p:cNvSpPr>
            <a:spLocks noChangeShapeType="1"/>
          </p:cNvSpPr>
          <p:nvPr/>
        </p:nvSpPr>
        <p:spPr bwMode="auto">
          <a:xfrm>
            <a:off x="1447800" y="3360405"/>
            <a:ext cx="6467475" cy="0"/>
          </a:xfrm>
          <a:prstGeom prst="line">
            <a:avLst/>
          </a:prstGeom>
          <a:noFill/>
          <a:ln w="2540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883443" y="1871330"/>
            <a:ext cx="7727157" cy="3729038"/>
            <a:chOff x="1188244" y="1671637"/>
            <a:chExt cx="7727157" cy="3729038"/>
          </a:xfrm>
        </p:grpSpPr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706563" y="2633662"/>
              <a:ext cx="46038" cy="107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1706563" y="4265612"/>
              <a:ext cx="46038" cy="1063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1752601" y="1739900"/>
              <a:ext cx="7116763" cy="3368675"/>
            </a:xfrm>
            <a:custGeom>
              <a:avLst/>
              <a:gdLst>
                <a:gd name="T0" fmla="*/ 4483 w 4483"/>
                <a:gd name="T1" fmla="*/ 2122 h 2122"/>
                <a:gd name="T2" fmla="*/ 0 w 4483"/>
                <a:gd name="T3" fmla="*/ 2122 h 2122"/>
                <a:gd name="T4" fmla="*/ 0 w 4483"/>
                <a:gd name="T5" fmla="*/ 0 h 2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83" h="2122">
                  <a:moveTo>
                    <a:pt x="4483" y="2122"/>
                  </a:moveTo>
                  <a:lnTo>
                    <a:pt x="0" y="2122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1711326" y="4910137"/>
              <a:ext cx="87313" cy="122238"/>
            </a:xfrm>
            <a:custGeom>
              <a:avLst/>
              <a:gdLst>
                <a:gd name="T0" fmla="*/ 0 w 55"/>
                <a:gd name="T1" fmla="*/ 35 h 77"/>
                <a:gd name="T2" fmla="*/ 55 w 55"/>
                <a:gd name="T3" fmla="*/ 0 h 77"/>
                <a:gd name="T4" fmla="*/ 55 w 55"/>
                <a:gd name="T5" fmla="*/ 42 h 77"/>
                <a:gd name="T6" fmla="*/ 0 w 55"/>
                <a:gd name="T7" fmla="*/ 77 h 77"/>
                <a:gd name="T8" fmla="*/ 0 w 55"/>
                <a:gd name="T9" fmla="*/ 3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77">
                  <a:moveTo>
                    <a:pt x="0" y="35"/>
                  </a:moveTo>
                  <a:lnTo>
                    <a:pt x="55" y="0"/>
                  </a:lnTo>
                  <a:lnTo>
                    <a:pt x="55" y="42"/>
                  </a:lnTo>
                  <a:lnTo>
                    <a:pt x="0" y="77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32"/>
            <p:cNvSpPr>
              <a:spLocks noChangeShapeType="1"/>
            </p:cNvSpPr>
            <p:nvPr/>
          </p:nvSpPr>
          <p:spPr bwMode="auto">
            <a:xfrm flipV="1">
              <a:off x="1711326" y="4910137"/>
              <a:ext cx="87313" cy="555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33"/>
            <p:cNvSpPr>
              <a:spLocks noChangeShapeType="1"/>
            </p:cNvSpPr>
            <p:nvPr/>
          </p:nvSpPr>
          <p:spPr bwMode="auto">
            <a:xfrm flipH="1">
              <a:off x="1711326" y="4976812"/>
              <a:ext cx="87313" cy="555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 rot="16200000">
              <a:off x="1222375" y="2363787"/>
              <a:ext cx="163513" cy="230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cs typeface="Arial" pitchFamily="34" charset="0"/>
                </a:rPr>
                <a:t>p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 rot="16200000">
              <a:off x="1031875" y="2100262"/>
              <a:ext cx="531813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, $ per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 rot="16200000">
              <a:off x="1239838" y="1793875"/>
              <a:ext cx="117475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 rot="16200000">
              <a:off x="1173163" y="1687512"/>
              <a:ext cx="250825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on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4692651" y="5170487"/>
              <a:ext cx="347663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284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3122613" y="5170487"/>
              <a:ext cx="163513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3209926" y="5170487"/>
              <a:ext cx="163513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3295651" y="5170487"/>
              <a:ext cx="163513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1577976" y="5170487"/>
              <a:ext cx="163513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5945188" y="5170487"/>
              <a:ext cx="163513" cy="230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cs typeface="Arial" pitchFamily="34" charset="0"/>
                </a:rPr>
                <a:t>q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6037263" y="5170487"/>
              <a:ext cx="2878138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, Thousand metric tons of lime per year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1577976" y="3074987"/>
              <a:ext cx="163513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1347788" y="4097337"/>
              <a:ext cx="393700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6.50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1577976" y="4424362"/>
              <a:ext cx="163513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1497013" y="1724025"/>
              <a:ext cx="163513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1577976" y="1724025"/>
              <a:ext cx="163513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382837" y="3801730"/>
            <a:ext cx="1074738" cy="219075"/>
            <a:chOff x="2687638" y="3602037"/>
            <a:chExt cx="1074738" cy="219075"/>
          </a:xfrm>
        </p:grpSpPr>
        <p:sp>
          <p:nvSpPr>
            <p:cNvPr id="48" name="Rectangle 47"/>
            <p:cNvSpPr/>
            <p:nvPr/>
          </p:nvSpPr>
          <p:spPr>
            <a:xfrm>
              <a:off x="3209926" y="3602037"/>
              <a:ext cx="163513" cy="173975"/>
            </a:xfrm>
            <a:prstGeom prst="rect">
              <a:avLst/>
            </a:prstGeom>
            <a:solidFill>
              <a:srgbClr val="FFE4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2687638" y="3602037"/>
              <a:ext cx="1074738" cy="219075"/>
              <a:chOff x="2687638" y="3602037"/>
              <a:chExt cx="1074738" cy="219075"/>
            </a:xfrm>
          </p:grpSpPr>
          <p:sp>
            <p:nvSpPr>
              <p:cNvPr id="52" name="Freeform 51"/>
              <p:cNvSpPr>
                <a:spLocks/>
              </p:cNvSpPr>
              <p:nvPr/>
            </p:nvSpPr>
            <p:spPr bwMode="auto">
              <a:xfrm>
                <a:off x="2687638" y="3636962"/>
                <a:ext cx="112713" cy="106363"/>
              </a:xfrm>
              <a:custGeom>
                <a:avLst/>
                <a:gdLst>
                  <a:gd name="T0" fmla="*/ 55 w 71"/>
                  <a:gd name="T1" fmla="*/ 16 h 67"/>
                  <a:gd name="T2" fmla="*/ 55 w 71"/>
                  <a:gd name="T3" fmla="*/ 19 h 67"/>
                  <a:gd name="T4" fmla="*/ 55 w 71"/>
                  <a:gd name="T5" fmla="*/ 45 h 67"/>
                  <a:gd name="T6" fmla="*/ 55 w 71"/>
                  <a:gd name="T7" fmla="*/ 61 h 67"/>
                  <a:gd name="T8" fmla="*/ 58 w 71"/>
                  <a:gd name="T9" fmla="*/ 64 h 67"/>
                  <a:gd name="T10" fmla="*/ 61 w 71"/>
                  <a:gd name="T11" fmla="*/ 61 h 67"/>
                  <a:gd name="T12" fmla="*/ 65 w 71"/>
                  <a:gd name="T13" fmla="*/ 58 h 67"/>
                  <a:gd name="T14" fmla="*/ 71 w 71"/>
                  <a:gd name="T15" fmla="*/ 45 h 67"/>
                  <a:gd name="T16" fmla="*/ 71 w 71"/>
                  <a:gd name="T17" fmla="*/ 48 h 67"/>
                  <a:gd name="T18" fmla="*/ 68 w 71"/>
                  <a:gd name="T19" fmla="*/ 64 h 67"/>
                  <a:gd name="T20" fmla="*/ 61 w 71"/>
                  <a:gd name="T21" fmla="*/ 67 h 67"/>
                  <a:gd name="T22" fmla="*/ 55 w 71"/>
                  <a:gd name="T23" fmla="*/ 67 h 67"/>
                  <a:gd name="T24" fmla="*/ 45 w 71"/>
                  <a:gd name="T25" fmla="*/ 64 h 67"/>
                  <a:gd name="T26" fmla="*/ 42 w 71"/>
                  <a:gd name="T27" fmla="*/ 54 h 67"/>
                  <a:gd name="T28" fmla="*/ 42 w 71"/>
                  <a:gd name="T29" fmla="*/ 42 h 67"/>
                  <a:gd name="T30" fmla="*/ 42 w 71"/>
                  <a:gd name="T31" fmla="*/ 29 h 67"/>
                  <a:gd name="T32" fmla="*/ 42 w 71"/>
                  <a:gd name="T33" fmla="*/ 16 h 67"/>
                  <a:gd name="T34" fmla="*/ 36 w 71"/>
                  <a:gd name="T35" fmla="*/ 13 h 67"/>
                  <a:gd name="T36" fmla="*/ 23 w 71"/>
                  <a:gd name="T37" fmla="*/ 13 h 67"/>
                  <a:gd name="T38" fmla="*/ 20 w 71"/>
                  <a:gd name="T39" fmla="*/ 58 h 67"/>
                  <a:gd name="T40" fmla="*/ 16 w 71"/>
                  <a:gd name="T41" fmla="*/ 67 h 67"/>
                  <a:gd name="T42" fmla="*/ 10 w 71"/>
                  <a:gd name="T43" fmla="*/ 67 h 67"/>
                  <a:gd name="T44" fmla="*/ 3 w 71"/>
                  <a:gd name="T45" fmla="*/ 64 h 67"/>
                  <a:gd name="T46" fmla="*/ 0 w 71"/>
                  <a:gd name="T47" fmla="*/ 51 h 67"/>
                  <a:gd name="T48" fmla="*/ 3 w 71"/>
                  <a:gd name="T49" fmla="*/ 51 h 67"/>
                  <a:gd name="T50" fmla="*/ 3 w 71"/>
                  <a:gd name="T51" fmla="*/ 54 h 67"/>
                  <a:gd name="T52" fmla="*/ 7 w 71"/>
                  <a:gd name="T53" fmla="*/ 58 h 67"/>
                  <a:gd name="T54" fmla="*/ 13 w 71"/>
                  <a:gd name="T55" fmla="*/ 54 h 67"/>
                  <a:gd name="T56" fmla="*/ 16 w 71"/>
                  <a:gd name="T57" fmla="*/ 48 h 67"/>
                  <a:gd name="T58" fmla="*/ 16 w 71"/>
                  <a:gd name="T59" fmla="*/ 13 h 67"/>
                  <a:gd name="T60" fmla="*/ 7 w 71"/>
                  <a:gd name="T61" fmla="*/ 16 h 67"/>
                  <a:gd name="T62" fmla="*/ 3 w 71"/>
                  <a:gd name="T63" fmla="*/ 22 h 67"/>
                  <a:gd name="T64" fmla="*/ 0 w 71"/>
                  <a:gd name="T65" fmla="*/ 22 h 67"/>
                  <a:gd name="T66" fmla="*/ 7 w 71"/>
                  <a:gd name="T67" fmla="*/ 9 h 67"/>
                  <a:gd name="T68" fmla="*/ 13 w 71"/>
                  <a:gd name="T69" fmla="*/ 6 h 67"/>
                  <a:gd name="T70" fmla="*/ 23 w 71"/>
                  <a:gd name="T71" fmla="*/ 3 h 67"/>
                  <a:gd name="T72" fmla="*/ 36 w 71"/>
                  <a:gd name="T73" fmla="*/ 3 h 67"/>
                  <a:gd name="T74" fmla="*/ 58 w 71"/>
                  <a:gd name="T75" fmla="*/ 6 h 67"/>
                  <a:gd name="T76" fmla="*/ 65 w 71"/>
                  <a:gd name="T77" fmla="*/ 3 h 67"/>
                  <a:gd name="T78" fmla="*/ 68 w 71"/>
                  <a:gd name="T79" fmla="*/ 0 h 67"/>
                  <a:gd name="T80" fmla="*/ 71 w 71"/>
                  <a:gd name="T81" fmla="*/ 0 h 67"/>
                  <a:gd name="T82" fmla="*/ 71 w 71"/>
                  <a:gd name="T83" fmla="*/ 6 h 67"/>
                  <a:gd name="T84" fmla="*/ 68 w 71"/>
                  <a:gd name="T85" fmla="*/ 13 h 67"/>
                  <a:gd name="T86" fmla="*/ 58 w 71"/>
                  <a:gd name="T87" fmla="*/ 16 h 67"/>
                  <a:gd name="T88" fmla="*/ 55 w 71"/>
                  <a:gd name="T89" fmla="*/ 16 h 67"/>
                  <a:gd name="T90" fmla="*/ 55 w 71"/>
                  <a:gd name="T91" fmla="*/ 1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1" h="67">
                    <a:moveTo>
                      <a:pt x="55" y="16"/>
                    </a:moveTo>
                    <a:lnTo>
                      <a:pt x="55" y="16"/>
                    </a:lnTo>
                    <a:lnTo>
                      <a:pt x="55" y="19"/>
                    </a:lnTo>
                    <a:lnTo>
                      <a:pt x="55" y="19"/>
                    </a:lnTo>
                    <a:lnTo>
                      <a:pt x="55" y="38"/>
                    </a:lnTo>
                    <a:lnTo>
                      <a:pt x="55" y="45"/>
                    </a:lnTo>
                    <a:lnTo>
                      <a:pt x="55" y="45"/>
                    </a:lnTo>
                    <a:lnTo>
                      <a:pt x="55" y="61"/>
                    </a:lnTo>
                    <a:lnTo>
                      <a:pt x="55" y="61"/>
                    </a:lnTo>
                    <a:lnTo>
                      <a:pt x="58" y="64"/>
                    </a:lnTo>
                    <a:lnTo>
                      <a:pt x="58" y="64"/>
                    </a:lnTo>
                    <a:lnTo>
                      <a:pt x="61" y="61"/>
                    </a:lnTo>
                    <a:lnTo>
                      <a:pt x="65" y="58"/>
                    </a:lnTo>
                    <a:lnTo>
                      <a:pt x="65" y="58"/>
                    </a:lnTo>
                    <a:lnTo>
                      <a:pt x="68" y="45"/>
                    </a:lnTo>
                    <a:lnTo>
                      <a:pt x="71" y="45"/>
                    </a:lnTo>
                    <a:lnTo>
                      <a:pt x="71" y="48"/>
                    </a:lnTo>
                    <a:lnTo>
                      <a:pt x="71" y="48"/>
                    </a:lnTo>
                    <a:lnTo>
                      <a:pt x="71" y="58"/>
                    </a:lnTo>
                    <a:lnTo>
                      <a:pt x="68" y="64"/>
                    </a:lnTo>
                    <a:lnTo>
                      <a:pt x="68" y="64"/>
                    </a:lnTo>
                    <a:lnTo>
                      <a:pt x="61" y="67"/>
                    </a:lnTo>
                    <a:lnTo>
                      <a:pt x="55" y="67"/>
                    </a:lnTo>
                    <a:lnTo>
                      <a:pt x="55" y="67"/>
                    </a:lnTo>
                    <a:lnTo>
                      <a:pt x="49" y="67"/>
                    </a:lnTo>
                    <a:lnTo>
                      <a:pt x="45" y="64"/>
                    </a:lnTo>
                    <a:lnTo>
                      <a:pt x="45" y="64"/>
                    </a:lnTo>
                    <a:lnTo>
                      <a:pt x="42" y="54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42" y="29"/>
                    </a:lnTo>
                    <a:lnTo>
                      <a:pt x="42" y="29"/>
                    </a:lnTo>
                    <a:lnTo>
                      <a:pt x="42" y="16"/>
                    </a:lnTo>
                    <a:lnTo>
                      <a:pt x="42" y="16"/>
                    </a:lnTo>
                    <a:lnTo>
                      <a:pt x="36" y="13"/>
                    </a:lnTo>
                    <a:lnTo>
                      <a:pt x="36" y="13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42"/>
                    </a:lnTo>
                    <a:lnTo>
                      <a:pt x="20" y="58"/>
                    </a:lnTo>
                    <a:lnTo>
                      <a:pt x="20" y="58"/>
                    </a:lnTo>
                    <a:lnTo>
                      <a:pt x="16" y="67"/>
                    </a:lnTo>
                    <a:lnTo>
                      <a:pt x="10" y="67"/>
                    </a:lnTo>
                    <a:lnTo>
                      <a:pt x="10" y="67"/>
                    </a:lnTo>
                    <a:lnTo>
                      <a:pt x="3" y="67"/>
                    </a:lnTo>
                    <a:lnTo>
                      <a:pt x="3" y="64"/>
                    </a:lnTo>
                    <a:lnTo>
                      <a:pt x="3" y="64"/>
                    </a:lnTo>
                    <a:lnTo>
                      <a:pt x="0" y="51"/>
                    </a:lnTo>
                    <a:lnTo>
                      <a:pt x="0" y="51"/>
                    </a:lnTo>
                    <a:lnTo>
                      <a:pt x="3" y="51"/>
                    </a:lnTo>
                    <a:lnTo>
                      <a:pt x="3" y="51"/>
                    </a:lnTo>
                    <a:lnTo>
                      <a:pt x="3" y="54"/>
                    </a:lnTo>
                    <a:lnTo>
                      <a:pt x="3" y="54"/>
                    </a:lnTo>
                    <a:lnTo>
                      <a:pt x="7" y="58"/>
                    </a:lnTo>
                    <a:lnTo>
                      <a:pt x="7" y="58"/>
                    </a:lnTo>
                    <a:lnTo>
                      <a:pt x="13" y="54"/>
                    </a:lnTo>
                    <a:lnTo>
                      <a:pt x="16" y="48"/>
                    </a:lnTo>
                    <a:lnTo>
                      <a:pt x="16" y="48"/>
                    </a:lnTo>
                    <a:lnTo>
                      <a:pt x="20" y="13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7" y="16"/>
                    </a:lnTo>
                    <a:lnTo>
                      <a:pt x="7" y="16"/>
                    </a:lnTo>
                    <a:lnTo>
                      <a:pt x="3" y="2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3" y="13"/>
                    </a:lnTo>
                    <a:lnTo>
                      <a:pt x="7" y="9"/>
                    </a:lnTo>
                    <a:lnTo>
                      <a:pt x="7" y="9"/>
                    </a:lnTo>
                    <a:lnTo>
                      <a:pt x="13" y="6"/>
                    </a:lnTo>
                    <a:lnTo>
                      <a:pt x="23" y="3"/>
                    </a:lnTo>
                    <a:lnTo>
                      <a:pt x="23" y="3"/>
                    </a:lnTo>
                    <a:lnTo>
                      <a:pt x="36" y="3"/>
                    </a:lnTo>
                    <a:lnTo>
                      <a:pt x="36" y="3"/>
                    </a:lnTo>
                    <a:lnTo>
                      <a:pt x="58" y="6"/>
                    </a:lnTo>
                    <a:lnTo>
                      <a:pt x="58" y="6"/>
                    </a:lnTo>
                    <a:lnTo>
                      <a:pt x="65" y="3"/>
                    </a:lnTo>
                    <a:lnTo>
                      <a:pt x="65" y="3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71" y="0"/>
                    </a:lnTo>
                    <a:lnTo>
                      <a:pt x="71" y="0"/>
                    </a:lnTo>
                    <a:lnTo>
                      <a:pt x="71" y="0"/>
                    </a:lnTo>
                    <a:lnTo>
                      <a:pt x="71" y="6"/>
                    </a:lnTo>
                    <a:lnTo>
                      <a:pt x="68" y="13"/>
                    </a:lnTo>
                    <a:lnTo>
                      <a:pt x="68" y="13"/>
                    </a:lnTo>
                    <a:lnTo>
                      <a:pt x="65" y="13"/>
                    </a:lnTo>
                    <a:lnTo>
                      <a:pt x="58" y="16"/>
                    </a:lnTo>
                    <a:lnTo>
                      <a:pt x="58" y="16"/>
                    </a:lnTo>
                    <a:lnTo>
                      <a:pt x="55" y="16"/>
                    </a:lnTo>
                    <a:lnTo>
                      <a:pt x="55" y="16"/>
                    </a:lnTo>
                    <a:lnTo>
                      <a:pt x="55" y="16"/>
                    </a:lnTo>
                    <a:lnTo>
                      <a:pt x="55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Rectangle 53"/>
              <p:cNvSpPr>
                <a:spLocks noChangeArrowheads="1"/>
              </p:cNvSpPr>
              <p:nvPr/>
            </p:nvSpPr>
            <p:spPr bwMode="auto">
              <a:xfrm>
                <a:off x="2811463" y="3602037"/>
                <a:ext cx="950913" cy="219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 = $426,000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57" name="Group 56"/>
          <p:cNvGrpSpPr/>
          <p:nvPr/>
        </p:nvGrpSpPr>
        <p:grpSpPr>
          <a:xfrm>
            <a:off x="1447800" y="3279443"/>
            <a:ext cx="7158037" cy="230188"/>
            <a:chOff x="1752601" y="3079750"/>
            <a:chExt cx="7158037" cy="230188"/>
          </a:xfrm>
        </p:grpSpPr>
        <p:sp>
          <p:nvSpPr>
            <p:cNvPr id="58" name="Line 27"/>
            <p:cNvSpPr>
              <a:spLocks noChangeShapeType="1"/>
            </p:cNvSpPr>
            <p:nvPr/>
          </p:nvSpPr>
          <p:spPr bwMode="auto">
            <a:xfrm>
              <a:off x="1752601" y="3160712"/>
              <a:ext cx="6467475" cy="0"/>
            </a:xfrm>
            <a:prstGeom prst="line">
              <a:avLst/>
            </a:prstGeom>
            <a:noFill/>
            <a:ln w="61913">
              <a:solidFill>
                <a:srgbClr val="00AEE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58"/>
            <p:cNvSpPr>
              <a:spLocks noChangeArrowheads="1"/>
            </p:cNvSpPr>
            <p:nvPr/>
          </p:nvSpPr>
          <p:spPr bwMode="auto">
            <a:xfrm>
              <a:off x="8296276" y="3079750"/>
              <a:ext cx="163513" cy="230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cs typeface="Arial" pitchFamily="34" charset="0"/>
                </a:rPr>
                <a:t>p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8399463" y="3079750"/>
              <a:ext cx="214313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=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8583613" y="3079750"/>
              <a:ext cx="327025" cy="230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cs typeface="Arial" pitchFamily="34" charset="0"/>
                </a:rPr>
                <a:t>MR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682750" y="1955468"/>
            <a:ext cx="6523038" cy="3214687"/>
            <a:chOff x="1987551" y="1755775"/>
            <a:chExt cx="6523038" cy="3214687"/>
          </a:xfrm>
        </p:grpSpPr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1987551" y="2000250"/>
              <a:ext cx="6170613" cy="2495550"/>
            </a:xfrm>
            <a:custGeom>
              <a:avLst/>
              <a:gdLst>
                <a:gd name="T0" fmla="*/ 0 w 3887"/>
                <a:gd name="T1" fmla="*/ 0 h 1572"/>
                <a:gd name="T2" fmla="*/ 0 w 3887"/>
                <a:gd name="T3" fmla="*/ 0 h 1572"/>
                <a:gd name="T4" fmla="*/ 19 w 3887"/>
                <a:gd name="T5" fmla="*/ 261 h 1572"/>
                <a:gd name="T6" fmla="*/ 42 w 3887"/>
                <a:gd name="T7" fmla="*/ 490 h 1572"/>
                <a:gd name="T8" fmla="*/ 55 w 3887"/>
                <a:gd name="T9" fmla="*/ 593 h 1572"/>
                <a:gd name="T10" fmla="*/ 68 w 3887"/>
                <a:gd name="T11" fmla="*/ 689 h 1572"/>
                <a:gd name="T12" fmla="*/ 84 w 3887"/>
                <a:gd name="T13" fmla="*/ 779 h 1572"/>
                <a:gd name="T14" fmla="*/ 100 w 3887"/>
                <a:gd name="T15" fmla="*/ 863 h 1572"/>
                <a:gd name="T16" fmla="*/ 116 w 3887"/>
                <a:gd name="T17" fmla="*/ 940 h 1572"/>
                <a:gd name="T18" fmla="*/ 135 w 3887"/>
                <a:gd name="T19" fmla="*/ 1011 h 1572"/>
                <a:gd name="T20" fmla="*/ 155 w 3887"/>
                <a:gd name="T21" fmla="*/ 1079 h 1572"/>
                <a:gd name="T22" fmla="*/ 177 w 3887"/>
                <a:gd name="T23" fmla="*/ 1140 h 1572"/>
                <a:gd name="T24" fmla="*/ 200 w 3887"/>
                <a:gd name="T25" fmla="*/ 1195 h 1572"/>
                <a:gd name="T26" fmla="*/ 222 w 3887"/>
                <a:gd name="T27" fmla="*/ 1246 h 1572"/>
                <a:gd name="T28" fmla="*/ 245 w 3887"/>
                <a:gd name="T29" fmla="*/ 1292 h 1572"/>
                <a:gd name="T30" fmla="*/ 271 w 3887"/>
                <a:gd name="T31" fmla="*/ 1333 h 1572"/>
                <a:gd name="T32" fmla="*/ 296 w 3887"/>
                <a:gd name="T33" fmla="*/ 1369 h 1572"/>
                <a:gd name="T34" fmla="*/ 322 w 3887"/>
                <a:gd name="T35" fmla="*/ 1401 h 1572"/>
                <a:gd name="T36" fmla="*/ 351 w 3887"/>
                <a:gd name="T37" fmla="*/ 1433 h 1572"/>
                <a:gd name="T38" fmla="*/ 380 w 3887"/>
                <a:gd name="T39" fmla="*/ 1459 h 1572"/>
                <a:gd name="T40" fmla="*/ 409 w 3887"/>
                <a:gd name="T41" fmla="*/ 1478 h 1572"/>
                <a:gd name="T42" fmla="*/ 438 w 3887"/>
                <a:gd name="T43" fmla="*/ 1498 h 1572"/>
                <a:gd name="T44" fmla="*/ 470 w 3887"/>
                <a:gd name="T45" fmla="*/ 1517 h 1572"/>
                <a:gd name="T46" fmla="*/ 502 w 3887"/>
                <a:gd name="T47" fmla="*/ 1530 h 1572"/>
                <a:gd name="T48" fmla="*/ 535 w 3887"/>
                <a:gd name="T49" fmla="*/ 1540 h 1572"/>
                <a:gd name="T50" fmla="*/ 570 w 3887"/>
                <a:gd name="T51" fmla="*/ 1549 h 1572"/>
                <a:gd name="T52" fmla="*/ 641 w 3887"/>
                <a:gd name="T53" fmla="*/ 1562 h 1572"/>
                <a:gd name="T54" fmla="*/ 715 w 3887"/>
                <a:gd name="T55" fmla="*/ 1569 h 1572"/>
                <a:gd name="T56" fmla="*/ 789 w 3887"/>
                <a:gd name="T57" fmla="*/ 1572 h 1572"/>
                <a:gd name="T58" fmla="*/ 789 w 3887"/>
                <a:gd name="T59" fmla="*/ 1572 h 1572"/>
                <a:gd name="T60" fmla="*/ 876 w 3887"/>
                <a:gd name="T61" fmla="*/ 1569 h 1572"/>
                <a:gd name="T62" fmla="*/ 976 w 3887"/>
                <a:gd name="T63" fmla="*/ 1562 h 1572"/>
                <a:gd name="T64" fmla="*/ 1092 w 3887"/>
                <a:gd name="T65" fmla="*/ 1546 h 1572"/>
                <a:gd name="T66" fmla="*/ 1221 w 3887"/>
                <a:gd name="T67" fmla="*/ 1520 h 1572"/>
                <a:gd name="T68" fmla="*/ 1362 w 3887"/>
                <a:gd name="T69" fmla="*/ 1488 h 1572"/>
                <a:gd name="T70" fmla="*/ 1520 w 3887"/>
                <a:gd name="T71" fmla="*/ 1446 h 1572"/>
                <a:gd name="T72" fmla="*/ 1691 w 3887"/>
                <a:gd name="T73" fmla="*/ 1395 h 1572"/>
                <a:gd name="T74" fmla="*/ 1878 w 3887"/>
                <a:gd name="T75" fmla="*/ 1330 h 1572"/>
                <a:gd name="T76" fmla="*/ 2077 w 3887"/>
                <a:gd name="T77" fmla="*/ 1256 h 1572"/>
                <a:gd name="T78" fmla="*/ 2293 w 3887"/>
                <a:gd name="T79" fmla="*/ 1172 h 1572"/>
                <a:gd name="T80" fmla="*/ 2522 w 3887"/>
                <a:gd name="T81" fmla="*/ 1076 h 1572"/>
                <a:gd name="T82" fmla="*/ 2766 w 3887"/>
                <a:gd name="T83" fmla="*/ 966 h 1572"/>
                <a:gd name="T84" fmla="*/ 3024 w 3887"/>
                <a:gd name="T85" fmla="*/ 841 h 1572"/>
                <a:gd name="T86" fmla="*/ 3298 w 3887"/>
                <a:gd name="T87" fmla="*/ 705 h 1572"/>
                <a:gd name="T88" fmla="*/ 3585 w 3887"/>
                <a:gd name="T89" fmla="*/ 551 h 1572"/>
                <a:gd name="T90" fmla="*/ 3887 w 3887"/>
                <a:gd name="T91" fmla="*/ 383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887" h="1572">
                  <a:moveTo>
                    <a:pt x="0" y="0"/>
                  </a:moveTo>
                  <a:lnTo>
                    <a:pt x="0" y="0"/>
                  </a:lnTo>
                  <a:lnTo>
                    <a:pt x="19" y="261"/>
                  </a:lnTo>
                  <a:lnTo>
                    <a:pt x="42" y="490"/>
                  </a:lnTo>
                  <a:lnTo>
                    <a:pt x="55" y="593"/>
                  </a:lnTo>
                  <a:lnTo>
                    <a:pt x="68" y="689"/>
                  </a:lnTo>
                  <a:lnTo>
                    <a:pt x="84" y="779"/>
                  </a:lnTo>
                  <a:lnTo>
                    <a:pt x="100" y="863"/>
                  </a:lnTo>
                  <a:lnTo>
                    <a:pt x="116" y="940"/>
                  </a:lnTo>
                  <a:lnTo>
                    <a:pt x="135" y="1011"/>
                  </a:lnTo>
                  <a:lnTo>
                    <a:pt x="155" y="1079"/>
                  </a:lnTo>
                  <a:lnTo>
                    <a:pt x="177" y="1140"/>
                  </a:lnTo>
                  <a:lnTo>
                    <a:pt x="200" y="1195"/>
                  </a:lnTo>
                  <a:lnTo>
                    <a:pt x="222" y="1246"/>
                  </a:lnTo>
                  <a:lnTo>
                    <a:pt x="245" y="1292"/>
                  </a:lnTo>
                  <a:lnTo>
                    <a:pt x="271" y="1333"/>
                  </a:lnTo>
                  <a:lnTo>
                    <a:pt x="296" y="1369"/>
                  </a:lnTo>
                  <a:lnTo>
                    <a:pt x="322" y="1401"/>
                  </a:lnTo>
                  <a:lnTo>
                    <a:pt x="351" y="1433"/>
                  </a:lnTo>
                  <a:lnTo>
                    <a:pt x="380" y="1459"/>
                  </a:lnTo>
                  <a:lnTo>
                    <a:pt x="409" y="1478"/>
                  </a:lnTo>
                  <a:lnTo>
                    <a:pt x="438" y="1498"/>
                  </a:lnTo>
                  <a:lnTo>
                    <a:pt x="470" y="1517"/>
                  </a:lnTo>
                  <a:lnTo>
                    <a:pt x="502" y="1530"/>
                  </a:lnTo>
                  <a:lnTo>
                    <a:pt x="535" y="1540"/>
                  </a:lnTo>
                  <a:lnTo>
                    <a:pt x="570" y="1549"/>
                  </a:lnTo>
                  <a:lnTo>
                    <a:pt x="641" y="1562"/>
                  </a:lnTo>
                  <a:lnTo>
                    <a:pt x="715" y="1569"/>
                  </a:lnTo>
                  <a:lnTo>
                    <a:pt x="789" y="1572"/>
                  </a:lnTo>
                  <a:lnTo>
                    <a:pt x="789" y="1572"/>
                  </a:lnTo>
                  <a:lnTo>
                    <a:pt x="876" y="1569"/>
                  </a:lnTo>
                  <a:lnTo>
                    <a:pt x="976" y="1562"/>
                  </a:lnTo>
                  <a:lnTo>
                    <a:pt x="1092" y="1546"/>
                  </a:lnTo>
                  <a:lnTo>
                    <a:pt x="1221" y="1520"/>
                  </a:lnTo>
                  <a:lnTo>
                    <a:pt x="1362" y="1488"/>
                  </a:lnTo>
                  <a:lnTo>
                    <a:pt x="1520" y="1446"/>
                  </a:lnTo>
                  <a:lnTo>
                    <a:pt x="1691" y="1395"/>
                  </a:lnTo>
                  <a:lnTo>
                    <a:pt x="1878" y="1330"/>
                  </a:lnTo>
                  <a:lnTo>
                    <a:pt x="2077" y="1256"/>
                  </a:lnTo>
                  <a:lnTo>
                    <a:pt x="2293" y="1172"/>
                  </a:lnTo>
                  <a:lnTo>
                    <a:pt x="2522" y="1076"/>
                  </a:lnTo>
                  <a:lnTo>
                    <a:pt x="2766" y="966"/>
                  </a:lnTo>
                  <a:lnTo>
                    <a:pt x="3024" y="841"/>
                  </a:lnTo>
                  <a:lnTo>
                    <a:pt x="3298" y="705"/>
                  </a:lnTo>
                  <a:lnTo>
                    <a:pt x="3585" y="551"/>
                  </a:lnTo>
                  <a:lnTo>
                    <a:pt x="3887" y="383"/>
                  </a:lnTo>
                </a:path>
              </a:pathLst>
            </a:custGeom>
            <a:noFill/>
            <a:ln w="61913">
              <a:solidFill>
                <a:srgbClr val="6DC06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2632076" y="1852612"/>
              <a:ext cx="3373438" cy="3117850"/>
            </a:xfrm>
            <a:custGeom>
              <a:avLst/>
              <a:gdLst>
                <a:gd name="T0" fmla="*/ 0 w 2125"/>
                <a:gd name="T1" fmla="*/ 1964 h 1964"/>
                <a:gd name="T2" fmla="*/ 0 w 2125"/>
                <a:gd name="T3" fmla="*/ 1964 h 1964"/>
                <a:gd name="T4" fmla="*/ 135 w 2125"/>
                <a:gd name="T5" fmla="*/ 1864 h 1964"/>
                <a:gd name="T6" fmla="*/ 270 w 2125"/>
                <a:gd name="T7" fmla="*/ 1761 h 1964"/>
                <a:gd name="T8" fmla="*/ 409 w 2125"/>
                <a:gd name="T9" fmla="*/ 1652 h 1964"/>
                <a:gd name="T10" fmla="*/ 547 w 2125"/>
                <a:gd name="T11" fmla="*/ 1539 h 1964"/>
                <a:gd name="T12" fmla="*/ 689 w 2125"/>
                <a:gd name="T13" fmla="*/ 1426 h 1964"/>
                <a:gd name="T14" fmla="*/ 827 w 2125"/>
                <a:gd name="T15" fmla="*/ 1307 h 1964"/>
                <a:gd name="T16" fmla="*/ 969 w 2125"/>
                <a:gd name="T17" fmla="*/ 1185 h 1964"/>
                <a:gd name="T18" fmla="*/ 1108 w 2125"/>
                <a:gd name="T19" fmla="*/ 1059 h 1964"/>
                <a:gd name="T20" fmla="*/ 1243 w 2125"/>
                <a:gd name="T21" fmla="*/ 930 h 1964"/>
                <a:gd name="T22" fmla="*/ 1378 w 2125"/>
                <a:gd name="T23" fmla="*/ 802 h 1964"/>
                <a:gd name="T24" fmla="*/ 1513 w 2125"/>
                <a:gd name="T25" fmla="*/ 673 h 1964"/>
                <a:gd name="T26" fmla="*/ 1642 w 2125"/>
                <a:gd name="T27" fmla="*/ 537 h 1964"/>
                <a:gd name="T28" fmla="*/ 1768 w 2125"/>
                <a:gd name="T29" fmla="*/ 405 h 1964"/>
                <a:gd name="T30" fmla="*/ 1893 w 2125"/>
                <a:gd name="T31" fmla="*/ 270 h 1964"/>
                <a:gd name="T32" fmla="*/ 2009 w 2125"/>
                <a:gd name="T33" fmla="*/ 135 h 1964"/>
                <a:gd name="T34" fmla="*/ 2125 w 2125"/>
                <a:gd name="T35" fmla="*/ 0 h 1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25" h="1964">
                  <a:moveTo>
                    <a:pt x="0" y="1964"/>
                  </a:moveTo>
                  <a:lnTo>
                    <a:pt x="0" y="1964"/>
                  </a:lnTo>
                  <a:lnTo>
                    <a:pt x="135" y="1864"/>
                  </a:lnTo>
                  <a:lnTo>
                    <a:pt x="270" y="1761"/>
                  </a:lnTo>
                  <a:lnTo>
                    <a:pt x="409" y="1652"/>
                  </a:lnTo>
                  <a:lnTo>
                    <a:pt x="547" y="1539"/>
                  </a:lnTo>
                  <a:lnTo>
                    <a:pt x="689" y="1426"/>
                  </a:lnTo>
                  <a:lnTo>
                    <a:pt x="827" y="1307"/>
                  </a:lnTo>
                  <a:lnTo>
                    <a:pt x="969" y="1185"/>
                  </a:lnTo>
                  <a:lnTo>
                    <a:pt x="1108" y="1059"/>
                  </a:lnTo>
                  <a:lnTo>
                    <a:pt x="1243" y="930"/>
                  </a:lnTo>
                  <a:lnTo>
                    <a:pt x="1378" y="802"/>
                  </a:lnTo>
                  <a:lnTo>
                    <a:pt x="1513" y="673"/>
                  </a:lnTo>
                  <a:lnTo>
                    <a:pt x="1642" y="537"/>
                  </a:lnTo>
                  <a:lnTo>
                    <a:pt x="1768" y="405"/>
                  </a:lnTo>
                  <a:lnTo>
                    <a:pt x="1893" y="270"/>
                  </a:lnTo>
                  <a:lnTo>
                    <a:pt x="2009" y="135"/>
                  </a:lnTo>
                  <a:lnTo>
                    <a:pt x="2125" y="0"/>
                  </a:lnTo>
                </a:path>
              </a:pathLst>
            </a:custGeom>
            <a:noFill/>
            <a:ln w="61913">
              <a:solidFill>
                <a:srgbClr val="EE322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69"/>
            <p:cNvSpPr>
              <a:spLocks noChangeArrowheads="1"/>
            </p:cNvSpPr>
            <p:nvPr/>
          </p:nvSpPr>
          <p:spPr bwMode="auto">
            <a:xfrm>
              <a:off x="8220076" y="2522537"/>
              <a:ext cx="179388" cy="230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cs typeface="Arial" pitchFamily="34" charset="0"/>
                </a:rPr>
                <a:t>A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Rectangle 70"/>
            <p:cNvSpPr>
              <a:spLocks noChangeArrowheads="1"/>
            </p:cNvSpPr>
            <p:nvPr/>
          </p:nvSpPr>
          <p:spPr bwMode="auto">
            <a:xfrm>
              <a:off x="8321676" y="2522537"/>
              <a:ext cx="188913" cy="230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cs typeface="Arial" pitchFamily="34" charset="0"/>
                </a:rPr>
                <a:t>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" name="Rectangle 71"/>
            <p:cNvSpPr>
              <a:spLocks noChangeArrowheads="1"/>
            </p:cNvSpPr>
            <p:nvPr/>
          </p:nvSpPr>
          <p:spPr bwMode="auto">
            <a:xfrm>
              <a:off x="6067426" y="1755775"/>
              <a:ext cx="327025" cy="230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cs typeface="Arial" pitchFamily="34" charset="0"/>
                </a:rPr>
                <a:t>MC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321175" y="3177843"/>
            <a:ext cx="214312" cy="2101056"/>
            <a:chOff x="4625976" y="2978150"/>
            <a:chExt cx="214312" cy="2101056"/>
          </a:xfrm>
        </p:grpSpPr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4738688" y="3109912"/>
              <a:ext cx="101600" cy="101600"/>
            </a:xfrm>
            <a:custGeom>
              <a:avLst/>
              <a:gdLst>
                <a:gd name="T0" fmla="*/ 32 w 64"/>
                <a:gd name="T1" fmla="*/ 64 h 64"/>
                <a:gd name="T2" fmla="*/ 32 w 64"/>
                <a:gd name="T3" fmla="*/ 64 h 64"/>
                <a:gd name="T4" fmla="*/ 45 w 64"/>
                <a:gd name="T5" fmla="*/ 61 h 64"/>
                <a:gd name="T6" fmla="*/ 54 w 64"/>
                <a:gd name="T7" fmla="*/ 55 h 64"/>
                <a:gd name="T8" fmla="*/ 64 w 64"/>
                <a:gd name="T9" fmla="*/ 45 h 64"/>
                <a:gd name="T10" fmla="*/ 64 w 64"/>
                <a:gd name="T11" fmla="*/ 32 h 64"/>
                <a:gd name="T12" fmla="*/ 64 w 64"/>
                <a:gd name="T13" fmla="*/ 32 h 64"/>
                <a:gd name="T14" fmla="*/ 64 w 64"/>
                <a:gd name="T15" fmla="*/ 19 h 64"/>
                <a:gd name="T16" fmla="*/ 54 w 64"/>
                <a:gd name="T17" fmla="*/ 10 h 64"/>
                <a:gd name="T18" fmla="*/ 45 w 64"/>
                <a:gd name="T19" fmla="*/ 3 h 64"/>
                <a:gd name="T20" fmla="*/ 32 w 64"/>
                <a:gd name="T21" fmla="*/ 0 h 64"/>
                <a:gd name="T22" fmla="*/ 32 w 64"/>
                <a:gd name="T23" fmla="*/ 0 h 64"/>
                <a:gd name="T24" fmla="*/ 19 w 64"/>
                <a:gd name="T25" fmla="*/ 3 h 64"/>
                <a:gd name="T26" fmla="*/ 9 w 64"/>
                <a:gd name="T27" fmla="*/ 10 h 64"/>
                <a:gd name="T28" fmla="*/ 3 w 64"/>
                <a:gd name="T29" fmla="*/ 19 h 64"/>
                <a:gd name="T30" fmla="*/ 0 w 64"/>
                <a:gd name="T31" fmla="*/ 32 h 64"/>
                <a:gd name="T32" fmla="*/ 0 w 64"/>
                <a:gd name="T33" fmla="*/ 32 h 64"/>
                <a:gd name="T34" fmla="*/ 3 w 64"/>
                <a:gd name="T35" fmla="*/ 45 h 64"/>
                <a:gd name="T36" fmla="*/ 9 w 64"/>
                <a:gd name="T37" fmla="*/ 55 h 64"/>
                <a:gd name="T38" fmla="*/ 19 w 64"/>
                <a:gd name="T39" fmla="*/ 61 h 64"/>
                <a:gd name="T40" fmla="*/ 32 w 64"/>
                <a:gd name="T4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" h="64">
                  <a:moveTo>
                    <a:pt x="32" y="64"/>
                  </a:moveTo>
                  <a:lnTo>
                    <a:pt x="32" y="64"/>
                  </a:lnTo>
                  <a:lnTo>
                    <a:pt x="45" y="61"/>
                  </a:lnTo>
                  <a:lnTo>
                    <a:pt x="54" y="55"/>
                  </a:lnTo>
                  <a:lnTo>
                    <a:pt x="64" y="45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64" y="19"/>
                  </a:lnTo>
                  <a:lnTo>
                    <a:pt x="54" y="10"/>
                  </a:lnTo>
                  <a:lnTo>
                    <a:pt x="45" y="3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19" y="3"/>
                  </a:lnTo>
                  <a:lnTo>
                    <a:pt x="9" y="10"/>
                  </a:lnTo>
                  <a:lnTo>
                    <a:pt x="3" y="1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3" y="45"/>
                  </a:lnTo>
                  <a:lnTo>
                    <a:pt x="9" y="55"/>
                  </a:lnTo>
                  <a:lnTo>
                    <a:pt x="19" y="61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4738688" y="3109912"/>
              <a:ext cx="101600" cy="101600"/>
            </a:xfrm>
            <a:custGeom>
              <a:avLst/>
              <a:gdLst>
                <a:gd name="T0" fmla="*/ 32 w 64"/>
                <a:gd name="T1" fmla="*/ 64 h 64"/>
                <a:gd name="T2" fmla="*/ 32 w 64"/>
                <a:gd name="T3" fmla="*/ 64 h 64"/>
                <a:gd name="T4" fmla="*/ 45 w 64"/>
                <a:gd name="T5" fmla="*/ 61 h 64"/>
                <a:gd name="T6" fmla="*/ 54 w 64"/>
                <a:gd name="T7" fmla="*/ 55 h 64"/>
                <a:gd name="T8" fmla="*/ 64 w 64"/>
                <a:gd name="T9" fmla="*/ 45 h 64"/>
                <a:gd name="T10" fmla="*/ 64 w 64"/>
                <a:gd name="T11" fmla="*/ 32 h 64"/>
                <a:gd name="T12" fmla="*/ 64 w 64"/>
                <a:gd name="T13" fmla="*/ 32 h 64"/>
                <a:gd name="T14" fmla="*/ 64 w 64"/>
                <a:gd name="T15" fmla="*/ 19 h 64"/>
                <a:gd name="T16" fmla="*/ 54 w 64"/>
                <a:gd name="T17" fmla="*/ 10 h 64"/>
                <a:gd name="T18" fmla="*/ 45 w 64"/>
                <a:gd name="T19" fmla="*/ 3 h 64"/>
                <a:gd name="T20" fmla="*/ 32 w 64"/>
                <a:gd name="T21" fmla="*/ 0 h 64"/>
                <a:gd name="T22" fmla="*/ 32 w 64"/>
                <a:gd name="T23" fmla="*/ 0 h 64"/>
                <a:gd name="T24" fmla="*/ 19 w 64"/>
                <a:gd name="T25" fmla="*/ 3 h 64"/>
                <a:gd name="T26" fmla="*/ 9 w 64"/>
                <a:gd name="T27" fmla="*/ 10 h 64"/>
                <a:gd name="T28" fmla="*/ 3 w 64"/>
                <a:gd name="T29" fmla="*/ 19 h 64"/>
                <a:gd name="T30" fmla="*/ 0 w 64"/>
                <a:gd name="T31" fmla="*/ 32 h 64"/>
                <a:gd name="T32" fmla="*/ 0 w 64"/>
                <a:gd name="T33" fmla="*/ 32 h 64"/>
                <a:gd name="T34" fmla="*/ 3 w 64"/>
                <a:gd name="T35" fmla="*/ 45 h 64"/>
                <a:gd name="T36" fmla="*/ 9 w 64"/>
                <a:gd name="T37" fmla="*/ 55 h 64"/>
                <a:gd name="T38" fmla="*/ 19 w 64"/>
                <a:gd name="T39" fmla="*/ 61 h 64"/>
                <a:gd name="T40" fmla="*/ 32 w 64"/>
                <a:gd name="T4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" h="64">
                  <a:moveTo>
                    <a:pt x="32" y="64"/>
                  </a:moveTo>
                  <a:lnTo>
                    <a:pt x="32" y="64"/>
                  </a:lnTo>
                  <a:lnTo>
                    <a:pt x="45" y="61"/>
                  </a:lnTo>
                  <a:lnTo>
                    <a:pt x="54" y="55"/>
                  </a:lnTo>
                  <a:lnTo>
                    <a:pt x="64" y="45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64" y="19"/>
                  </a:lnTo>
                  <a:lnTo>
                    <a:pt x="54" y="10"/>
                  </a:lnTo>
                  <a:lnTo>
                    <a:pt x="45" y="3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19" y="3"/>
                  </a:lnTo>
                  <a:lnTo>
                    <a:pt x="9" y="10"/>
                  </a:lnTo>
                  <a:lnTo>
                    <a:pt x="3" y="1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3" y="45"/>
                  </a:lnTo>
                  <a:lnTo>
                    <a:pt x="9" y="55"/>
                  </a:lnTo>
                  <a:lnTo>
                    <a:pt x="19" y="61"/>
                  </a:lnTo>
                  <a:lnTo>
                    <a:pt x="32" y="6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76" name="Straight Connector 75"/>
            <p:cNvCxnSpPr/>
            <p:nvPr/>
          </p:nvCxnSpPr>
          <p:spPr>
            <a:xfrm flipV="1">
              <a:off x="4789489" y="3115468"/>
              <a:ext cx="0" cy="1963738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4625976" y="2978150"/>
              <a:ext cx="163513" cy="230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cs typeface="Arial" pitchFamily="34" charset="0"/>
                </a:rPr>
                <a:t>e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" name="Oval 1"/>
          <p:cNvSpPr/>
          <p:nvPr/>
        </p:nvSpPr>
        <p:spPr>
          <a:xfrm>
            <a:off x="1169194" y="3222293"/>
            <a:ext cx="304800" cy="304800"/>
          </a:xfrm>
          <a:prstGeom prst="ellipse">
            <a:avLst/>
          </a:prstGeom>
          <a:solidFill>
            <a:srgbClr val="00B0F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1192941" y="2819400"/>
                <a:ext cx="331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𝒑</m:t>
                      </m:r>
                    </m:oMath>
                  </m:oMathPara>
                </a14:m>
                <a:endParaRPr lang="en-US" b="1" i="1" dirty="0">
                  <a:solidFill>
                    <a:srgbClr val="0070C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941" y="2819400"/>
                <a:ext cx="33105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5556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Oval 81"/>
          <p:cNvSpPr/>
          <p:nvPr/>
        </p:nvSpPr>
        <p:spPr>
          <a:xfrm>
            <a:off x="4334256" y="3222293"/>
            <a:ext cx="304800" cy="304800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4343400" y="5291186"/>
            <a:ext cx="366712" cy="366712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3022473" y="1123890"/>
                <a:ext cx="3491661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sz="2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𝜋</m:t>
                      </m:r>
                      <m:d>
                        <m:dPr>
                          <m:ctrlP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6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p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en-US" sz="2600" b="0" i="1" smtClean="0">
                          <a:latin typeface="Cambria Math" charset="0"/>
                        </a:rPr>
                        <m:t>[</m:t>
                      </m:r>
                      <m:r>
                        <a:rPr lang="en-US" sz="2600" i="1">
                          <a:latin typeface="Cambria Math" charset="0"/>
                        </a:rPr>
                        <m:t>𝑝</m:t>
                      </m:r>
                      <m:r>
                        <a:rPr lang="en-US" sz="2600" i="1">
                          <a:latin typeface="Cambria Math" charset="0"/>
                        </a:rPr>
                        <m:t>−</m:t>
                      </m:r>
                      <m:r>
                        <a:rPr lang="en-US" sz="2600" i="1">
                          <a:latin typeface="Cambria Math" charset="0"/>
                        </a:rPr>
                        <m:t>𝐴𝐶</m:t>
                      </m:r>
                      <m:d>
                        <m:d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600" b="0" i="1" smtClean="0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473" y="1123890"/>
                <a:ext cx="3491661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96" name="Group 4095"/>
          <p:cNvGrpSpPr/>
          <p:nvPr/>
        </p:nvGrpSpPr>
        <p:grpSpPr>
          <a:xfrm>
            <a:off x="1447800" y="5681424"/>
            <a:ext cx="3087688" cy="719376"/>
            <a:chOff x="1447800" y="5879162"/>
            <a:chExt cx="3087688" cy="7193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1931108" y="6229206"/>
                  <a:ext cx="21004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C00000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Optimal Output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𝒒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∗</m:t>
                          </m:r>
                        </m:sup>
                      </m:sSup>
                    </m:oMath>
                  </a14:m>
                  <a:endParaRPr lang="en-US" b="1" i="1" dirty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1108" y="6229206"/>
                  <a:ext cx="2100434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453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Right Brace 88"/>
            <p:cNvSpPr/>
            <p:nvPr/>
          </p:nvSpPr>
          <p:spPr>
            <a:xfrm rot="5400000">
              <a:off x="2807025" y="4519937"/>
              <a:ext cx="369237" cy="3087688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Oval 90"/>
          <p:cNvSpPr>
            <a:spLocks noChangeAspect="1"/>
          </p:cNvSpPr>
          <p:nvPr/>
        </p:nvSpPr>
        <p:spPr>
          <a:xfrm>
            <a:off x="4419600" y="4313302"/>
            <a:ext cx="137160" cy="13716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 rot="19758512">
                <a:off x="338685" y="4613726"/>
                <a:ext cx="8620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𝑨𝑪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𝒒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∗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)</m:t>
                      </m:r>
                    </m:oMath>
                  </m:oMathPara>
                </a14:m>
                <a:endParaRPr lang="en-US" b="1" i="1" dirty="0">
                  <a:solidFill>
                    <a:srgbClr val="00B05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58512">
                <a:off x="338685" y="4613726"/>
                <a:ext cx="862012" cy="369332"/>
              </a:xfrm>
              <a:prstGeom prst="rect">
                <a:avLst/>
              </a:prstGeom>
              <a:blipFill rotWithShape="0">
                <a:blip r:embed="rId6"/>
                <a:stretch>
                  <a:fillRect r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Oval 92"/>
          <p:cNvSpPr/>
          <p:nvPr/>
        </p:nvSpPr>
        <p:spPr>
          <a:xfrm>
            <a:off x="990600" y="4191000"/>
            <a:ext cx="431008" cy="431008"/>
          </a:xfrm>
          <a:prstGeom prst="ellipse">
            <a:avLst/>
          </a:prstGeom>
          <a:solidFill>
            <a:srgbClr val="00B05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 rot="5400000">
            <a:off x="-113421" y="3522217"/>
            <a:ext cx="1403416" cy="719374"/>
            <a:chOff x="953118" y="5879162"/>
            <a:chExt cx="4056423" cy="7193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 rot="10800000">
                  <a:off x="953118" y="6229204"/>
                  <a:ext cx="405642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𝒑</m:t>
                        </m:r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𝑨𝑪</m:t>
                        </m:r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pPr>
                          <m:e>
                            <m: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)</m:t>
                        </m:r>
                      </m:oMath>
                    </m:oMathPara>
                  </a14:m>
                  <a:endParaRPr lang="en-US" b="1" i="1" dirty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953118" y="6229204"/>
                  <a:ext cx="4056423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Right Brace 95"/>
            <p:cNvSpPr/>
            <p:nvPr/>
          </p:nvSpPr>
          <p:spPr>
            <a:xfrm rot="5400000">
              <a:off x="2807025" y="4519937"/>
              <a:ext cx="369237" cy="3087688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2085976" y="2194629"/>
            <a:ext cx="2100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Profit is the area of </a:t>
            </a:r>
            <a:r>
              <a:rPr lang="en-US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the rectangle</a:t>
            </a:r>
            <a:endParaRPr lang="en-US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98" name="Straight Arrow Connector 97"/>
          <p:cNvCxnSpPr>
            <a:endCxn id="97" idx="2"/>
          </p:cNvCxnSpPr>
          <p:nvPr/>
        </p:nvCxnSpPr>
        <p:spPr>
          <a:xfrm flipV="1">
            <a:off x="2817812" y="2840960"/>
            <a:ext cx="318381" cy="816640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08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0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4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  <p:bldP spid="91" grpId="0" animBg="1"/>
      <p:bldP spid="92" grpId="0"/>
      <p:bldP spid="93" grpId="0" animBg="1"/>
      <p:bldP spid="9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Example: Taxes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" y="990600"/>
                <a:ext cx="8229600" cy="461665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Suppose the government applies a tax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𝒕</m:t>
                    </m:r>
                  </m:oMath>
                </a14:m>
                <a:r>
                  <a:rPr lang="en-US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per unit of output:</a:t>
                </a:r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90600"/>
                <a:ext cx="8229600" cy="461665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3"/>
                <a:stretch>
                  <a:fillRect t="-10667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3636962" y="3151188"/>
            <a:ext cx="2852738" cy="2027238"/>
            <a:chOff x="1879600" y="3151188"/>
            <a:chExt cx="2852738" cy="2027238"/>
          </a:xfrm>
        </p:grpSpPr>
        <p:grpSp>
          <p:nvGrpSpPr>
            <p:cNvPr id="5" name="Group 4"/>
            <p:cNvGrpSpPr/>
            <p:nvPr/>
          </p:nvGrpSpPr>
          <p:grpSpPr>
            <a:xfrm>
              <a:off x="1879600" y="3151188"/>
              <a:ext cx="2852738" cy="2027238"/>
              <a:chOff x="1879600" y="3151188"/>
              <a:chExt cx="2852738" cy="2027238"/>
            </a:xfrm>
          </p:grpSpPr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2351088" y="3182938"/>
                <a:ext cx="2262188" cy="730250"/>
              </a:xfrm>
              <a:prstGeom prst="rect">
                <a:avLst/>
              </a:prstGeom>
              <a:solidFill>
                <a:srgbClr val="FFE5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351088" y="3182938"/>
                <a:ext cx="1697038" cy="393700"/>
              </a:xfrm>
              <a:prstGeom prst="rect">
                <a:avLst/>
              </a:prstGeom>
              <a:solidFill>
                <a:srgbClr val="FFF1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8"/>
              <p:cNvSpPr>
                <a:spLocks/>
              </p:cNvSpPr>
              <p:nvPr/>
            </p:nvSpPr>
            <p:spPr bwMode="auto">
              <a:xfrm>
                <a:off x="4583113" y="3151188"/>
                <a:ext cx="69850" cy="69850"/>
              </a:xfrm>
              <a:custGeom>
                <a:avLst/>
                <a:gdLst>
                  <a:gd name="T0" fmla="*/ 22 w 44"/>
                  <a:gd name="T1" fmla="*/ 44 h 44"/>
                  <a:gd name="T2" fmla="*/ 22 w 44"/>
                  <a:gd name="T3" fmla="*/ 44 h 44"/>
                  <a:gd name="T4" fmla="*/ 30 w 44"/>
                  <a:gd name="T5" fmla="*/ 42 h 44"/>
                  <a:gd name="T6" fmla="*/ 37 w 44"/>
                  <a:gd name="T7" fmla="*/ 38 h 44"/>
                  <a:gd name="T8" fmla="*/ 41 w 44"/>
                  <a:gd name="T9" fmla="*/ 31 h 44"/>
                  <a:gd name="T10" fmla="*/ 44 w 44"/>
                  <a:gd name="T11" fmla="*/ 22 h 44"/>
                  <a:gd name="T12" fmla="*/ 44 w 44"/>
                  <a:gd name="T13" fmla="*/ 22 h 44"/>
                  <a:gd name="T14" fmla="*/ 41 w 44"/>
                  <a:gd name="T15" fmla="*/ 13 h 44"/>
                  <a:gd name="T16" fmla="*/ 37 w 44"/>
                  <a:gd name="T17" fmla="*/ 7 h 44"/>
                  <a:gd name="T18" fmla="*/ 30 w 44"/>
                  <a:gd name="T19" fmla="*/ 2 h 44"/>
                  <a:gd name="T20" fmla="*/ 22 w 44"/>
                  <a:gd name="T21" fmla="*/ 0 h 44"/>
                  <a:gd name="T22" fmla="*/ 22 w 44"/>
                  <a:gd name="T23" fmla="*/ 0 h 44"/>
                  <a:gd name="T24" fmla="*/ 13 w 44"/>
                  <a:gd name="T25" fmla="*/ 2 h 44"/>
                  <a:gd name="T26" fmla="*/ 6 w 44"/>
                  <a:gd name="T27" fmla="*/ 7 h 44"/>
                  <a:gd name="T28" fmla="*/ 0 w 44"/>
                  <a:gd name="T29" fmla="*/ 13 h 44"/>
                  <a:gd name="T30" fmla="*/ 0 w 44"/>
                  <a:gd name="T31" fmla="*/ 22 h 44"/>
                  <a:gd name="T32" fmla="*/ 0 w 44"/>
                  <a:gd name="T33" fmla="*/ 22 h 44"/>
                  <a:gd name="T34" fmla="*/ 0 w 44"/>
                  <a:gd name="T35" fmla="*/ 31 h 44"/>
                  <a:gd name="T36" fmla="*/ 6 w 44"/>
                  <a:gd name="T37" fmla="*/ 38 h 44"/>
                  <a:gd name="T38" fmla="*/ 13 w 44"/>
                  <a:gd name="T39" fmla="*/ 42 h 44"/>
                  <a:gd name="T40" fmla="*/ 22 w 44"/>
                  <a:gd name="T41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4" h="44">
                    <a:moveTo>
                      <a:pt x="22" y="44"/>
                    </a:moveTo>
                    <a:lnTo>
                      <a:pt x="22" y="44"/>
                    </a:lnTo>
                    <a:lnTo>
                      <a:pt x="30" y="42"/>
                    </a:lnTo>
                    <a:lnTo>
                      <a:pt x="37" y="38"/>
                    </a:lnTo>
                    <a:lnTo>
                      <a:pt x="41" y="31"/>
                    </a:lnTo>
                    <a:lnTo>
                      <a:pt x="44" y="22"/>
                    </a:lnTo>
                    <a:lnTo>
                      <a:pt x="44" y="22"/>
                    </a:lnTo>
                    <a:lnTo>
                      <a:pt x="41" y="13"/>
                    </a:lnTo>
                    <a:lnTo>
                      <a:pt x="37" y="7"/>
                    </a:lnTo>
                    <a:lnTo>
                      <a:pt x="30" y="2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3" y="2"/>
                    </a:lnTo>
                    <a:lnTo>
                      <a:pt x="6" y="7"/>
                    </a:lnTo>
                    <a:lnTo>
                      <a:pt x="0" y="13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31"/>
                    </a:lnTo>
                    <a:lnTo>
                      <a:pt x="6" y="38"/>
                    </a:lnTo>
                    <a:lnTo>
                      <a:pt x="13" y="42"/>
                    </a:lnTo>
                    <a:lnTo>
                      <a:pt x="22" y="4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Line 10"/>
              <p:cNvSpPr>
                <a:spLocks noChangeShapeType="1"/>
              </p:cNvSpPr>
              <p:nvPr/>
            </p:nvSpPr>
            <p:spPr bwMode="auto">
              <a:xfrm flipV="1">
                <a:off x="4618038" y="3186113"/>
                <a:ext cx="0" cy="177800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4583113" y="4999038"/>
                <a:ext cx="115888" cy="160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Italic" charset="0"/>
                    <a:cs typeface="Arial" pitchFamily="34" charset="0"/>
                  </a:rPr>
                  <a:t>q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4645025" y="5062538"/>
                <a:ext cx="87313" cy="115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1879600" y="3849688"/>
                <a:ext cx="128588" cy="160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Italic" charset="0"/>
                    <a:cs typeface="Arial" pitchFamily="34" charset="0"/>
                  </a:rPr>
                  <a:t>A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1955800" y="3849688"/>
                <a:ext cx="136525" cy="160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Italic" charset="0"/>
                    <a:cs typeface="Arial" pitchFamily="34" charset="0"/>
                  </a:rPr>
                  <a:t>C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2043113" y="3835400"/>
                <a:ext cx="87313" cy="115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2095500" y="3849688"/>
                <a:ext cx="90488" cy="157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(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2138363" y="3849688"/>
                <a:ext cx="115888" cy="160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Italic" charset="0"/>
                    <a:cs typeface="Arial" pitchFamily="34" charset="0"/>
                  </a:rPr>
                  <a:t>q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2205038" y="3913188"/>
                <a:ext cx="87313" cy="115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2257425" y="3849688"/>
                <a:ext cx="90488" cy="157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)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" name="Rectangle 19"/>
              <p:cNvSpPr>
                <a:spLocks noChangeArrowheads="1"/>
              </p:cNvSpPr>
              <p:nvPr/>
            </p:nvSpPr>
            <p:spPr bwMode="auto">
              <a:xfrm>
                <a:off x="3175000" y="3314700"/>
                <a:ext cx="128588" cy="160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Italic" charset="0"/>
                    <a:cs typeface="Arial" pitchFamily="34" charset="0"/>
                  </a:rPr>
                  <a:t>A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4289425" y="3675063"/>
                <a:ext cx="128588" cy="160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Italic" charset="0"/>
                    <a:cs typeface="Arial" pitchFamily="34" charset="0"/>
                  </a:rPr>
                  <a:t>B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" name="Line 7"/>
            <p:cNvSpPr>
              <a:spLocks noChangeShapeType="1"/>
            </p:cNvSpPr>
            <p:nvPr/>
          </p:nvSpPr>
          <p:spPr bwMode="auto">
            <a:xfrm flipH="1">
              <a:off x="2362200" y="3925888"/>
              <a:ext cx="2209800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265612" y="2044700"/>
            <a:ext cx="4665663" cy="2800350"/>
            <a:chOff x="2508250" y="2044700"/>
            <a:chExt cx="4665663" cy="2800350"/>
          </a:xfrm>
        </p:grpSpPr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2522538" y="2344738"/>
              <a:ext cx="4371975" cy="1808163"/>
            </a:xfrm>
            <a:custGeom>
              <a:avLst/>
              <a:gdLst>
                <a:gd name="T0" fmla="*/ 0 w 2754"/>
                <a:gd name="T1" fmla="*/ 0 h 1139"/>
                <a:gd name="T2" fmla="*/ 0 w 2754"/>
                <a:gd name="T3" fmla="*/ 0 h 1139"/>
                <a:gd name="T4" fmla="*/ 24 w 2754"/>
                <a:gd name="T5" fmla="*/ 242 h 1139"/>
                <a:gd name="T6" fmla="*/ 35 w 2754"/>
                <a:gd name="T7" fmla="*/ 350 h 1139"/>
                <a:gd name="T8" fmla="*/ 48 w 2754"/>
                <a:gd name="T9" fmla="*/ 447 h 1139"/>
                <a:gd name="T10" fmla="*/ 59 w 2754"/>
                <a:gd name="T11" fmla="*/ 535 h 1139"/>
                <a:gd name="T12" fmla="*/ 75 w 2754"/>
                <a:gd name="T13" fmla="*/ 614 h 1139"/>
                <a:gd name="T14" fmla="*/ 88 w 2754"/>
                <a:gd name="T15" fmla="*/ 686 h 1139"/>
                <a:gd name="T16" fmla="*/ 105 w 2754"/>
                <a:gd name="T17" fmla="*/ 752 h 1139"/>
                <a:gd name="T18" fmla="*/ 123 w 2754"/>
                <a:gd name="T19" fmla="*/ 809 h 1139"/>
                <a:gd name="T20" fmla="*/ 145 w 2754"/>
                <a:gd name="T21" fmla="*/ 862 h 1139"/>
                <a:gd name="T22" fmla="*/ 169 w 2754"/>
                <a:gd name="T23" fmla="*/ 911 h 1139"/>
                <a:gd name="T24" fmla="*/ 196 w 2754"/>
                <a:gd name="T25" fmla="*/ 952 h 1139"/>
                <a:gd name="T26" fmla="*/ 209 w 2754"/>
                <a:gd name="T27" fmla="*/ 972 h 1139"/>
                <a:gd name="T28" fmla="*/ 226 w 2754"/>
                <a:gd name="T29" fmla="*/ 990 h 1139"/>
                <a:gd name="T30" fmla="*/ 259 w 2754"/>
                <a:gd name="T31" fmla="*/ 1025 h 1139"/>
                <a:gd name="T32" fmla="*/ 297 w 2754"/>
                <a:gd name="T33" fmla="*/ 1056 h 1139"/>
                <a:gd name="T34" fmla="*/ 341 w 2754"/>
                <a:gd name="T35" fmla="*/ 1084 h 1139"/>
                <a:gd name="T36" fmla="*/ 341 w 2754"/>
                <a:gd name="T37" fmla="*/ 1084 h 1139"/>
                <a:gd name="T38" fmla="*/ 358 w 2754"/>
                <a:gd name="T39" fmla="*/ 1095 h 1139"/>
                <a:gd name="T40" fmla="*/ 378 w 2754"/>
                <a:gd name="T41" fmla="*/ 1104 h 1139"/>
                <a:gd name="T42" fmla="*/ 400 w 2754"/>
                <a:gd name="T43" fmla="*/ 1113 h 1139"/>
                <a:gd name="T44" fmla="*/ 424 w 2754"/>
                <a:gd name="T45" fmla="*/ 1120 h 1139"/>
                <a:gd name="T46" fmla="*/ 446 w 2754"/>
                <a:gd name="T47" fmla="*/ 1126 h 1139"/>
                <a:gd name="T48" fmla="*/ 473 w 2754"/>
                <a:gd name="T49" fmla="*/ 1131 h 1139"/>
                <a:gd name="T50" fmla="*/ 528 w 2754"/>
                <a:gd name="T51" fmla="*/ 1137 h 1139"/>
                <a:gd name="T52" fmla="*/ 587 w 2754"/>
                <a:gd name="T53" fmla="*/ 1139 h 1139"/>
                <a:gd name="T54" fmla="*/ 651 w 2754"/>
                <a:gd name="T55" fmla="*/ 1137 h 1139"/>
                <a:gd name="T56" fmla="*/ 719 w 2754"/>
                <a:gd name="T57" fmla="*/ 1131 h 1139"/>
                <a:gd name="T58" fmla="*/ 792 w 2754"/>
                <a:gd name="T59" fmla="*/ 1120 h 1139"/>
                <a:gd name="T60" fmla="*/ 869 w 2754"/>
                <a:gd name="T61" fmla="*/ 1106 h 1139"/>
                <a:gd name="T62" fmla="*/ 950 w 2754"/>
                <a:gd name="T63" fmla="*/ 1089 h 1139"/>
                <a:gd name="T64" fmla="*/ 1036 w 2754"/>
                <a:gd name="T65" fmla="*/ 1069 h 1139"/>
                <a:gd name="T66" fmla="*/ 1124 w 2754"/>
                <a:gd name="T67" fmla="*/ 1045 h 1139"/>
                <a:gd name="T68" fmla="*/ 1216 w 2754"/>
                <a:gd name="T69" fmla="*/ 1018 h 1139"/>
                <a:gd name="T70" fmla="*/ 1311 w 2754"/>
                <a:gd name="T71" fmla="*/ 988 h 1139"/>
                <a:gd name="T72" fmla="*/ 1410 w 2754"/>
                <a:gd name="T73" fmla="*/ 955 h 1139"/>
                <a:gd name="T74" fmla="*/ 1513 w 2754"/>
                <a:gd name="T75" fmla="*/ 919 h 1139"/>
                <a:gd name="T76" fmla="*/ 1513 w 2754"/>
                <a:gd name="T77" fmla="*/ 919 h 1139"/>
                <a:gd name="T78" fmla="*/ 1656 w 2754"/>
                <a:gd name="T79" fmla="*/ 867 h 1139"/>
                <a:gd name="T80" fmla="*/ 1806 w 2754"/>
                <a:gd name="T81" fmla="*/ 809 h 1139"/>
                <a:gd name="T82" fmla="*/ 1958 w 2754"/>
                <a:gd name="T83" fmla="*/ 748 h 1139"/>
                <a:gd name="T84" fmla="*/ 2114 w 2754"/>
                <a:gd name="T85" fmla="*/ 680 h 1139"/>
                <a:gd name="T86" fmla="*/ 2270 w 2754"/>
                <a:gd name="T87" fmla="*/ 609 h 1139"/>
                <a:gd name="T88" fmla="*/ 2430 w 2754"/>
                <a:gd name="T89" fmla="*/ 530 h 1139"/>
                <a:gd name="T90" fmla="*/ 2591 w 2754"/>
                <a:gd name="T91" fmla="*/ 447 h 1139"/>
                <a:gd name="T92" fmla="*/ 2754 w 2754"/>
                <a:gd name="T93" fmla="*/ 356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54" h="1139">
                  <a:moveTo>
                    <a:pt x="0" y="0"/>
                  </a:moveTo>
                  <a:lnTo>
                    <a:pt x="0" y="0"/>
                  </a:lnTo>
                  <a:lnTo>
                    <a:pt x="24" y="242"/>
                  </a:lnTo>
                  <a:lnTo>
                    <a:pt x="35" y="350"/>
                  </a:lnTo>
                  <a:lnTo>
                    <a:pt x="48" y="447"/>
                  </a:lnTo>
                  <a:lnTo>
                    <a:pt x="59" y="535"/>
                  </a:lnTo>
                  <a:lnTo>
                    <a:pt x="75" y="614"/>
                  </a:lnTo>
                  <a:lnTo>
                    <a:pt x="88" y="686"/>
                  </a:lnTo>
                  <a:lnTo>
                    <a:pt x="105" y="752"/>
                  </a:lnTo>
                  <a:lnTo>
                    <a:pt x="123" y="809"/>
                  </a:lnTo>
                  <a:lnTo>
                    <a:pt x="145" y="862"/>
                  </a:lnTo>
                  <a:lnTo>
                    <a:pt x="169" y="911"/>
                  </a:lnTo>
                  <a:lnTo>
                    <a:pt x="196" y="952"/>
                  </a:lnTo>
                  <a:lnTo>
                    <a:pt x="209" y="972"/>
                  </a:lnTo>
                  <a:lnTo>
                    <a:pt x="226" y="990"/>
                  </a:lnTo>
                  <a:lnTo>
                    <a:pt x="259" y="1025"/>
                  </a:lnTo>
                  <a:lnTo>
                    <a:pt x="297" y="1056"/>
                  </a:lnTo>
                  <a:lnTo>
                    <a:pt x="341" y="1084"/>
                  </a:lnTo>
                  <a:lnTo>
                    <a:pt x="341" y="1084"/>
                  </a:lnTo>
                  <a:lnTo>
                    <a:pt x="358" y="1095"/>
                  </a:lnTo>
                  <a:lnTo>
                    <a:pt x="378" y="1104"/>
                  </a:lnTo>
                  <a:lnTo>
                    <a:pt x="400" y="1113"/>
                  </a:lnTo>
                  <a:lnTo>
                    <a:pt x="424" y="1120"/>
                  </a:lnTo>
                  <a:lnTo>
                    <a:pt x="446" y="1126"/>
                  </a:lnTo>
                  <a:lnTo>
                    <a:pt x="473" y="1131"/>
                  </a:lnTo>
                  <a:lnTo>
                    <a:pt x="528" y="1137"/>
                  </a:lnTo>
                  <a:lnTo>
                    <a:pt x="587" y="1139"/>
                  </a:lnTo>
                  <a:lnTo>
                    <a:pt x="651" y="1137"/>
                  </a:lnTo>
                  <a:lnTo>
                    <a:pt x="719" y="1131"/>
                  </a:lnTo>
                  <a:lnTo>
                    <a:pt x="792" y="1120"/>
                  </a:lnTo>
                  <a:lnTo>
                    <a:pt x="869" y="1106"/>
                  </a:lnTo>
                  <a:lnTo>
                    <a:pt x="950" y="1089"/>
                  </a:lnTo>
                  <a:lnTo>
                    <a:pt x="1036" y="1069"/>
                  </a:lnTo>
                  <a:lnTo>
                    <a:pt x="1124" y="1045"/>
                  </a:lnTo>
                  <a:lnTo>
                    <a:pt x="1216" y="1018"/>
                  </a:lnTo>
                  <a:lnTo>
                    <a:pt x="1311" y="988"/>
                  </a:lnTo>
                  <a:lnTo>
                    <a:pt x="1410" y="955"/>
                  </a:lnTo>
                  <a:lnTo>
                    <a:pt x="1513" y="919"/>
                  </a:lnTo>
                  <a:lnTo>
                    <a:pt x="1513" y="919"/>
                  </a:lnTo>
                  <a:lnTo>
                    <a:pt x="1656" y="867"/>
                  </a:lnTo>
                  <a:lnTo>
                    <a:pt x="1806" y="809"/>
                  </a:lnTo>
                  <a:lnTo>
                    <a:pt x="1958" y="748"/>
                  </a:lnTo>
                  <a:lnTo>
                    <a:pt x="2114" y="680"/>
                  </a:lnTo>
                  <a:lnTo>
                    <a:pt x="2270" y="609"/>
                  </a:lnTo>
                  <a:lnTo>
                    <a:pt x="2430" y="530"/>
                  </a:lnTo>
                  <a:lnTo>
                    <a:pt x="2591" y="447"/>
                  </a:lnTo>
                  <a:lnTo>
                    <a:pt x="2754" y="356"/>
                  </a:lnTo>
                </a:path>
              </a:pathLst>
            </a:custGeom>
            <a:noFill/>
            <a:ln w="41275">
              <a:solidFill>
                <a:srgbClr val="B6DCA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2508250" y="2219325"/>
              <a:ext cx="3041650" cy="2625725"/>
            </a:xfrm>
            <a:custGeom>
              <a:avLst/>
              <a:gdLst>
                <a:gd name="T0" fmla="*/ 0 w 1916"/>
                <a:gd name="T1" fmla="*/ 1654 h 1654"/>
                <a:gd name="T2" fmla="*/ 0 w 1916"/>
                <a:gd name="T3" fmla="*/ 1654 h 1654"/>
                <a:gd name="T4" fmla="*/ 35 w 1916"/>
                <a:gd name="T5" fmla="*/ 1623 h 1654"/>
                <a:gd name="T6" fmla="*/ 86 w 1916"/>
                <a:gd name="T7" fmla="*/ 1588 h 1654"/>
                <a:gd name="T8" fmla="*/ 218 w 1916"/>
                <a:gd name="T9" fmla="*/ 1498 h 1654"/>
                <a:gd name="T10" fmla="*/ 301 w 1916"/>
                <a:gd name="T11" fmla="*/ 1441 h 1654"/>
                <a:gd name="T12" fmla="*/ 396 w 1916"/>
                <a:gd name="T13" fmla="*/ 1375 h 1654"/>
                <a:gd name="T14" fmla="*/ 504 w 1916"/>
                <a:gd name="T15" fmla="*/ 1300 h 1654"/>
                <a:gd name="T16" fmla="*/ 620 w 1916"/>
                <a:gd name="T17" fmla="*/ 1212 h 1654"/>
                <a:gd name="T18" fmla="*/ 748 w 1916"/>
                <a:gd name="T19" fmla="*/ 1113 h 1654"/>
                <a:gd name="T20" fmla="*/ 884 w 1916"/>
                <a:gd name="T21" fmla="*/ 1001 h 1654"/>
                <a:gd name="T22" fmla="*/ 1032 w 1916"/>
                <a:gd name="T23" fmla="*/ 873 h 1654"/>
                <a:gd name="T24" fmla="*/ 1190 w 1916"/>
                <a:gd name="T25" fmla="*/ 732 h 1654"/>
                <a:gd name="T26" fmla="*/ 1274 w 1916"/>
                <a:gd name="T27" fmla="*/ 655 h 1654"/>
                <a:gd name="T28" fmla="*/ 1357 w 1916"/>
                <a:gd name="T29" fmla="*/ 576 h 1654"/>
                <a:gd name="T30" fmla="*/ 1445 w 1916"/>
                <a:gd name="T31" fmla="*/ 490 h 1654"/>
                <a:gd name="T32" fmla="*/ 1535 w 1916"/>
                <a:gd name="T33" fmla="*/ 402 h 1654"/>
                <a:gd name="T34" fmla="*/ 1626 w 1916"/>
                <a:gd name="T35" fmla="*/ 308 h 1654"/>
                <a:gd name="T36" fmla="*/ 1720 w 1916"/>
                <a:gd name="T37" fmla="*/ 209 h 1654"/>
                <a:gd name="T38" fmla="*/ 1817 w 1916"/>
                <a:gd name="T39" fmla="*/ 108 h 1654"/>
                <a:gd name="T40" fmla="*/ 1916 w 1916"/>
                <a:gd name="T41" fmla="*/ 0 h 1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16" h="1654">
                  <a:moveTo>
                    <a:pt x="0" y="1654"/>
                  </a:moveTo>
                  <a:lnTo>
                    <a:pt x="0" y="1654"/>
                  </a:lnTo>
                  <a:lnTo>
                    <a:pt x="35" y="1623"/>
                  </a:lnTo>
                  <a:lnTo>
                    <a:pt x="86" y="1588"/>
                  </a:lnTo>
                  <a:lnTo>
                    <a:pt x="218" y="1498"/>
                  </a:lnTo>
                  <a:lnTo>
                    <a:pt x="301" y="1441"/>
                  </a:lnTo>
                  <a:lnTo>
                    <a:pt x="396" y="1375"/>
                  </a:lnTo>
                  <a:lnTo>
                    <a:pt x="504" y="1300"/>
                  </a:lnTo>
                  <a:lnTo>
                    <a:pt x="620" y="1212"/>
                  </a:lnTo>
                  <a:lnTo>
                    <a:pt x="748" y="1113"/>
                  </a:lnTo>
                  <a:lnTo>
                    <a:pt x="884" y="1001"/>
                  </a:lnTo>
                  <a:lnTo>
                    <a:pt x="1032" y="873"/>
                  </a:lnTo>
                  <a:lnTo>
                    <a:pt x="1190" y="732"/>
                  </a:lnTo>
                  <a:lnTo>
                    <a:pt x="1274" y="655"/>
                  </a:lnTo>
                  <a:lnTo>
                    <a:pt x="1357" y="576"/>
                  </a:lnTo>
                  <a:lnTo>
                    <a:pt x="1445" y="490"/>
                  </a:lnTo>
                  <a:lnTo>
                    <a:pt x="1535" y="402"/>
                  </a:lnTo>
                  <a:lnTo>
                    <a:pt x="1626" y="308"/>
                  </a:lnTo>
                  <a:lnTo>
                    <a:pt x="1720" y="209"/>
                  </a:lnTo>
                  <a:lnTo>
                    <a:pt x="1817" y="108"/>
                  </a:lnTo>
                  <a:lnTo>
                    <a:pt x="1916" y="0"/>
                  </a:lnTo>
                </a:path>
              </a:pathLst>
            </a:custGeom>
            <a:noFill/>
            <a:ln w="41275">
              <a:solidFill>
                <a:srgbClr val="F598A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6921500" y="2840038"/>
              <a:ext cx="128588" cy="16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cs typeface="Arial" pitchFamily="34" charset="0"/>
                </a:rPr>
                <a:t>A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6991350" y="2840038"/>
              <a:ext cx="136525" cy="16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cs typeface="Arial" pitchFamily="34" charset="0"/>
                </a:rPr>
                <a:t>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7086600" y="2827338"/>
              <a:ext cx="87313" cy="115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5535613" y="2057400"/>
              <a:ext cx="233363" cy="16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cs typeface="Arial" pitchFamily="34" charset="0"/>
                </a:rPr>
                <a:t>MC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5707063" y="2044700"/>
              <a:ext cx="87313" cy="115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89387" y="3109913"/>
            <a:ext cx="5010151" cy="169863"/>
            <a:chOff x="2232025" y="3109913"/>
            <a:chExt cx="5010151" cy="169863"/>
          </a:xfrm>
        </p:grpSpPr>
        <p:sp>
          <p:nvSpPr>
            <p:cNvPr id="31" name="Line 17"/>
            <p:cNvSpPr>
              <a:spLocks noChangeShapeType="1"/>
            </p:cNvSpPr>
            <p:nvPr/>
          </p:nvSpPr>
          <p:spPr bwMode="auto">
            <a:xfrm>
              <a:off x="2351088" y="3182938"/>
              <a:ext cx="4395788" cy="0"/>
            </a:xfrm>
            <a:prstGeom prst="line">
              <a:avLst/>
            </a:prstGeom>
            <a:noFill/>
            <a:ln w="41275">
              <a:solidFill>
                <a:srgbClr val="00AEE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2232025" y="3109913"/>
              <a:ext cx="115888" cy="16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cs typeface="Arial" pitchFamily="34" charset="0"/>
                </a:rPr>
                <a:t>p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6821488" y="3119438"/>
              <a:ext cx="115888" cy="16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cs typeface="Arial" pitchFamily="34" charset="0"/>
                </a:rPr>
                <a:t>p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6883400" y="3119438"/>
              <a:ext cx="150813" cy="15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=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7008813" y="3119438"/>
              <a:ext cx="233363" cy="16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cs typeface="Arial" pitchFamily="34" charset="0"/>
                </a:rPr>
                <a:t>MR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19537" y="1758950"/>
            <a:ext cx="5119688" cy="3400426"/>
            <a:chOff x="2162175" y="1758950"/>
            <a:chExt cx="5119688" cy="3400426"/>
          </a:xfrm>
        </p:grpSpPr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2351088" y="1820863"/>
              <a:ext cx="4878388" cy="3132138"/>
            </a:xfrm>
            <a:custGeom>
              <a:avLst/>
              <a:gdLst>
                <a:gd name="T0" fmla="*/ 3073 w 3073"/>
                <a:gd name="T1" fmla="*/ 1973 h 1973"/>
                <a:gd name="T2" fmla="*/ 0 w 3073"/>
                <a:gd name="T3" fmla="*/ 1973 h 1973"/>
                <a:gd name="T4" fmla="*/ 0 w 3073"/>
                <a:gd name="T5" fmla="*/ 0 h 1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73" h="1973">
                  <a:moveTo>
                    <a:pt x="3073" y="1973"/>
                  </a:moveTo>
                  <a:lnTo>
                    <a:pt x="0" y="1973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 rot="16200000">
              <a:off x="2184400" y="2266950"/>
              <a:ext cx="115888" cy="16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cs typeface="Arial" pitchFamily="34" charset="0"/>
                </a:rPr>
                <a:t>p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 rot="16200000">
              <a:off x="1949450" y="1971675"/>
              <a:ext cx="582613" cy="15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, $ per unit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6408738" y="4999038"/>
              <a:ext cx="115888" cy="16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cs typeface="Arial" pitchFamily="34" charset="0"/>
                </a:rPr>
                <a:t>q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6472238" y="4999038"/>
              <a:ext cx="809625" cy="15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, Units per year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265612" y="1765300"/>
            <a:ext cx="4802188" cy="2919413"/>
            <a:chOff x="2508250" y="1765300"/>
            <a:chExt cx="4802188" cy="2919413"/>
          </a:xfrm>
        </p:grpSpPr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2522538" y="1855788"/>
              <a:ext cx="4371975" cy="1804988"/>
            </a:xfrm>
            <a:custGeom>
              <a:avLst/>
              <a:gdLst>
                <a:gd name="T0" fmla="*/ 0 w 2754"/>
                <a:gd name="T1" fmla="*/ 0 h 1137"/>
                <a:gd name="T2" fmla="*/ 0 w 2754"/>
                <a:gd name="T3" fmla="*/ 0 h 1137"/>
                <a:gd name="T4" fmla="*/ 24 w 2754"/>
                <a:gd name="T5" fmla="*/ 244 h 1137"/>
                <a:gd name="T6" fmla="*/ 35 w 2754"/>
                <a:gd name="T7" fmla="*/ 350 h 1137"/>
                <a:gd name="T8" fmla="*/ 48 w 2754"/>
                <a:gd name="T9" fmla="*/ 447 h 1137"/>
                <a:gd name="T10" fmla="*/ 59 w 2754"/>
                <a:gd name="T11" fmla="*/ 535 h 1137"/>
                <a:gd name="T12" fmla="*/ 75 w 2754"/>
                <a:gd name="T13" fmla="*/ 616 h 1137"/>
                <a:gd name="T14" fmla="*/ 88 w 2754"/>
                <a:gd name="T15" fmla="*/ 689 h 1137"/>
                <a:gd name="T16" fmla="*/ 105 w 2754"/>
                <a:gd name="T17" fmla="*/ 752 h 1137"/>
                <a:gd name="T18" fmla="*/ 123 w 2754"/>
                <a:gd name="T19" fmla="*/ 812 h 1137"/>
                <a:gd name="T20" fmla="*/ 145 w 2754"/>
                <a:gd name="T21" fmla="*/ 865 h 1137"/>
                <a:gd name="T22" fmla="*/ 169 w 2754"/>
                <a:gd name="T23" fmla="*/ 911 h 1137"/>
                <a:gd name="T24" fmla="*/ 196 w 2754"/>
                <a:gd name="T25" fmla="*/ 953 h 1137"/>
                <a:gd name="T26" fmla="*/ 209 w 2754"/>
                <a:gd name="T27" fmla="*/ 972 h 1137"/>
                <a:gd name="T28" fmla="*/ 226 w 2754"/>
                <a:gd name="T29" fmla="*/ 992 h 1137"/>
                <a:gd name="T30" fmla="*/ 259 w 2754"/>
                <a:gd name="T31" fmla="*/ 1025 h 1137"/>
                <a:gd name="T32" fmla="*/ 297 w 2754"/>
                <a:gd name="T33" fmla="*/ 1056 h 1137"/>
                <a:gd name="T34" fmla="*/ 341 w 2754"/>
                <a:gd name="T35" fmla="*/ 1084 h 1137"/>
                <a:gd name="T36" fmla="*/ 341 w 2754"/>
                <a:gd name="T37" fmla="*/ 1084 h 1137"/>
                <a:gd name="T38" fmla="*/ 358 w 2754"/>
                <a:gd name="T39" fmla="*/ 1095 h 1137"/>
                <a:gd name="T40" fmla="*/ 376 w 2754"/>
                <a:gd name="T41" fmla="*/ 1104 h 1137"/>
                <a:gd name="T42" fmla="*/ 398 w 2754"/>
                <a:gd name="T43" fmla="*/ 1111 h 1137"/>
                <a:gd name="T44" fmla="*/ 420 w 2754"/>
                <a:gd name="T45" fmla="*/ 1117 h 1137"/>
                <a:gd name="T46" fmla="*/ 468 w 2754"/>
                <a:gd name="T47" fmla="*/ 1128 h 1137"/>
                <a:gd name="T48" fmla="*/ 521 w 2754"/>
                <a:gd name="T49" fmla="*/ 1135 h 1137"/>
                <a:gd name="T50" fmla="*/ 580 w 2754"/>
                <a:gd name="T51" fmla="*/ 1137 h 1137"/>
                <a:gd name="T52" fmla="*/ 644 w 2754"/>
                <a:gd name="T53" fmla="*/ 1135 h 1137"/>
                <a:gd name="T54" fmla="*/ 715 w 2754"/>
                <a:gd name="T55" fmla="*/ 1128 h 1137"/>
                <a:gd name="T56" fmla="*/ 787 w 2754"/>
                <a:gd name="T57" fmla="*/ 1120 h 1137"/>
                <a:gd name="T58" fmla="*/ 864 w 2754"/>
                <a:gd name="T59" fmla="*/ 1106 h 1137"/>
                <a:gd name="T60" fmla="*/ 946 w 2754"/>
                <a:gd name="T61" fmla="*/ 1089 h 1137"/>
                <a:gd name="T62" fmla="*/ 1031 w 2754"/>
                <a:gd name="T63" fmla="*/ 1069 h 1137"/>
                <a:gd name="T64" fmla="*/ 1122 w 2754"/>
                <a:gd name="T65" fmla="*/ 1045 h 1137"/>
                <a:gd name="T66" fmla="*/ 1214 w 2754"/>
                <a:gd name="T67" fmla="*/ 1018 h 1137"/>
                <a:gd name="T68" fmla="*/ 1311 w 2754"/>
                <a:gd name="T69" fmla="*/ 990 h 1137"/>
                <a:gd name="T70" fmla="*/ 1410 w 2754"/>
                <a:gd name="T71" fmla="*/ 957 h 1137"/>
                <a:gd name="T72" fmla="*/ 1513 w 2754"/>
                <a:gd name="T73" fmla="*/ 922 h 1137"/>
                <a:gd name="T74" fmla="*/ 1513 w 2754"/>
                <a:gd name="T75" fmla="*/ 922 h 1137"/>
                <a:gd name="T76" fmla="*/ 1656 w 2754"/>
                <a:gd name="T77" fmla="*/ 869 h 1137"/>
                <a:gd name="T78" fmla="*/ 1806 w 2754"/>
                <a:gd name="T79" fmla="*/ 812 h 1137"/>
                <a:gd name="T80" fmla="*/ 1958 w 2754"/>
                <a:gd name="T81" fmla="*/ 750 h 1137"/>
                <a:gd name="T82" fmla="*/ 2114 w 2754"/>
                <a:gd name="T83" fmla="*/ 682 h 1137"/>
                <a:gd name="T84" fmla="*/ 2270 w 2754"/>
                <a:gd name="T85" fmla="*/ 609 h 1137"/>
                <a:gd name="T86" fmla="*/ 2430 w 2754"/>
                <a:gd name="T87" fmla="*/ 532 h 1137"/>
                <a:gd name="T88" fmla="*/ 2591 w 2754"/>
                <a:gd name="T89" fmla="*/ 449 h 1137"/>
                <a:gd name="T90" fmla="*/ 2754 w 2754"/>
                <a:gd name="T91" fmla="*/ 359 h 1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754" h="1137">
                  <a:moveTo>
                    <a:pt x="0" y="0"/>
                  </a:moveTo>
                  <a:lnTo>
                    <a:pt x="0" y="0"/>
                  </a:lnTo>
                  <a:lnTo>
                    <a:pt x="24" y="244"/>
                  </a:lnTo>
                  <a:lnTo>
                    <a:pt x="35" y="350"/>
                  </a:lnTo>
                  <a:lnTo>
                    <a:pt x="48" y="447"/>
                  </a:lnTo>
                  <a:lnTo>
                    <a:pt x="59" y="535"/>
                  </a:lnTo>
                  <a:lnTo>
                    <a:pt x="75" y="616"/>
                  </a:lnTo>
                  <a:lnTo>
                    <a:pt x="88" y="689"/>
                  </a:lnTo>
                  <a:lnTo>
                    <a:pt x="105" y="752"/>
                  </a:lnTo>
                  <a:lnTo>
                    <a:pt x="123" y="812"/>
                  </a:lnTo>
                  <a:lnTo>
                    <a:pt x="145" y="865"/>
                  </a:lnTo>
                  <a:lnTo>
                    <a:pt x="169" y="911"/>
                  </a:lnTo>
                  <a:lnTo>
                    <a:pt x="196" y="953"/>
                  </a:lnTo>
                  <a:lnTo>
                    <a:pt x="209" y="972"/>
                  </a:lnTo>
                  <a:lnTo>
                    <a:pt x="226" y="992"/>
                  </a:lnTo>
                  <a:lnTo>
                    <a:pt x="259" y="1025"/>
                  </a:lnTo>
                  <a:lnTo>
                    <a:pt x="297" y="1056"/>
                  </a:lnTo>
                  <a:lnTo>
                    <a:pt x="341" y="1084"/>
                  </a:lnTo>
                  <a:lnTo>
                    <a:pt x="341" y="1084"/>
                  </a:lnTo>
                  <a:lnTo>
                    <a:pt x="358" y="1095"/>
                  </a:lnTo>
                  <a:lnTo>
                    <a:pt x="376" y="1104"/>
                  </a:lnTo>
                  <a:lnTo>
                    <a:pt x="398" y="1111"/>
                  </a:lnTo>
                  <a:lnTo>
                    <a:pt x="420" y="1117"/>
                  </a:lnTo>
                  <a:lnTo>
                    <a:pt x="468" y="1128"/>
                  </a:lnTo>
                  <a:lnTo>
                    <a:pt x="521" y="1135"/>
                  </a:lnTo>
                  <a:lnTo>
                    <a:pt x="580" y="1137"/>
                  </a:lnTo>
                  <a:lnTo>
                    <a:pt x="644" y="1135"/>
                  </a:lnTo>
                  <a:lnTo>
                    <a:pt x="715" y="1128"/>
                  </a:lnTo>
                  <a:lnTo>
                    <a:pt x="787" y="1120"/>
                  </a:lnTo>
                  <a:lnTo>
                    <a:pt x="864" y="1106"/>
                  </a:lnTo>
                  <a:lnTo>
                    <a:pt x="946" y="1089"/>
                  </a:lnTo>
                  <a:lnTo>
                    <a:pt x="1031" y="1069"/>
                  </a:lnTo>
                  <a:lnTo>
                    <a:pt x="1122" y="1045"/>
                  </a:lnTo>
                  <a:lnTo>
                    <a:pt x="1214" y="1018"/>
                  </a:lnTo>
                  <a:lnTo>
                    <a:pt x="1311" y="990"/>
                  </a:lnTo>
                  <a:lnTo>
                    <a:pt x="1410" y="957"/>
                  </a:lnTo>
                  <a:lnTo>
                    <a:pt x="1513" y="922"/>
                  </a:lnTo>
                  <a:lnTo>
                    <a:pt x="1513" y="922"/>
                  </a:lnTo>
                  <a:lnTo>
                    <a:pt x="1656" y="869"/>
                  </a:lnTo>
                  <a:lnTo>
                    <a:pt x="1806" y="812"/>
                  </a:lnTo>
                  <a:lnTo>
                    <a:pt x="1958" y="750"/>
                  </a:lnTo>
                  <a:lnTo>
                    <a:pt x="2114" y="682"/>
                  </a:lnTo>
                  <a:lnTo>
                    <a:pt x="2270" y="609"/>
                  </a:lnTo>
                  <a:lnTo>
                    <a:pt x="2430" y="532"/>
                  </a:lnTo>
                  <a:lnTo>
                    <a:pt x="2591" y="449"/>
                  </a:lnTo>
                  <a:lnTo>
                    <a:pt x="2754" y="359"/>
                  </a:lnTo>
                </a:path>
              </a:pathLst>
            </a:custGeom>
            <a:noFill/>
            <a:ln w="41275">
              <a:solidFill>
                <a:srgbClr val="6DC06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4921250" y="3506788"/>
              <a:ext cx="84138" cy="16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cs typeface="Arial" pitchFamily="34" charset="0"/>
                </a:rPr>
                <a:t>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2508250" y="1852613"/>
              <a:ext cx="2908300" cy="2486025"/>
            </a:xfrm>
            <a:custGeom>
              <a:avLst/>
              <a:gdLst>
                <a:gd name="T0" fmla="*/ 0 w 1832"/>
                <a:gd name="T1" fmla="*/ 1566 h 1566"/>
                <a:gd name="T2" fmla="*/ 0 w 1832"/>
                <a:gd name="T3" fmla="*/ 1566 h 1566"/>
                <a:gd name="T4" fmla="*/ 35 w 1832"/>
                <a:gd name="T5" fmla="*/ 1537 h 1566"/>
                <a:gd name="T6" fmla="*/ 81 w 1832"/>
                <a:gd name="T7" fmla="*/ 1502 h 1566"/>
                <a:gd name="T8" fmla="*/ 209 w 1832"/>
                <a:gd name="T9" fmla="*/ 1416 h 1566"/>
                <a:gd name="T10" fmla="*/ 381 w 1832"/>
                <a:gd name="T11" fmla="*/ 1298 h 1566"/>
                <a:gd name="T12" fmla="*/ 482 w 1832"/>
                <a:gd name="T13" fmla="*/ 1225 h 1566"/>
                <a:gd name="T14" fmla="*/ 594 w 1832"/>
                <a:gd name="T15" fmla="*/ 1144 h 1566"/>
                <a:gd name="T16" fmla="*/ 717 w 1832"/>
                <a:gd name="T17" fmla="*/ 1049 h 1566"/>
                <a:gd name="T18" fmla="*/ 849 w 1832"/>
                <a:gd name="T19" fmla="*/ 944 h 1566"/>
                <a:gd name="T20" fmla="*/ 990 w 1832"/>
                <a:gd name="T21" fmla="*/ 825 h 1566"/>
                <a:gd name="T22" fmla="*/ 1139 w 1832"/>
                <a:gd name="T23" fmla="*/ 691 h 1566"/>
                <a:gd name="T24" fmla="*/ 1300 w 1832"/>
                <a:gd name="T25" fmla="*/ 543 h 1566"/>
                <a:gd name="T26" fmla="*/ 1384 w 1832"/>
                <a:gd name="T27" fmla="*/ 464 h 1566"/>
                <a:gd name="T28" fmla="*/ 1469 w 1832"/>
                <a:gd name="T29" fmla="*/ 378 h 1566"/>
                <a:gd name="T30" fmla="*/ 1557 w 1832"/>
                <a:gd name="T31" fmla="*/ 290 h 1566"/>
                <a:gd name="T32" fmla="*/ 1648 w 1832"/>
                <a:gd name="T33" fmla="*/ 198 h 1566"/>
                <a:gd name="T34" fmla="*/ 1740 w 1832"/>
                <a:gd name="T35" fmla="*/ 101 h 1566"/>
                <a:gd name="T36" fmla="*/ 1832 w 1832"/>
                <a:gd name="T37" fmla="*/ 0 h 1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32" h="1566">
                  <a:moveTo>
                    <a:pt x="0" y="1566"/>
                  </a:moveTo>
                  <a:lnTo>
                    <a:pt x="0" y="1566"/>
                  </a:lnTo>
                  <a:lnTo>
                    <a:pt x="35" y="1537"/>
                  </a:lnTo>
                  <a:lnTo>
                    <a:pt x="81" y="1502"/>
                  </a:lnTo>
                  <a:lnTo>
                    <a:pt x="209" y="1416"/>
                  </a:lnTo>
                  <a:lnTo>
                    <a:pt x="381" y="1298"/>
                  </a:lnTo>
                  <a:lnTo>
                    <a:pt x="482" y="1225"/>
                  </a:lnTo>
                  <a:lnTo>
                    <a:pt x="594" y="1144"/>
                  </a:lnTo>
                  <a:lnTo>
                    <a:pt x="717" y="1049"/>
                  </a:lnTo>
                  <a:lnTo>
                    <a:pt x="849" y="944"/>
                  </a:lnTo>
                  <a:lnTo>
                    <a:pt x="990" y="825"/>
                  </a:lnTo>
                  <a:lnTo>
                    <a:pt x="1139" y="691"/>
                  </a:lnTo>
                  <a:lnTo>
                    <a:pt x="1300" y="543"/>
                  </a:lnTo>
                  <a:lnTo>
                    <a:pt x="1384" y="464"/>
                  </a:lnTo>
                  <a:lnTo>
                    <a:pt x="1469" y="378"/>
                  </a:lnTo>
                  <a:lnTo>
                    <a:pt x="1557" y="290"/>
                  </a:lnTo>
                  <a:lnTo>
                    <a:pt x="1648" y="198"/>
                  </a:lnTo>
                  <a:lnTo>
                    <a:pt x="1740" y="101"/>
                  </a:lnTo>
                  <a:lnTo>
                    <a:pt x="1832" y="0"/>
                  </a:lnTo>
                </a:path>
              </a:pathLst>
            </a:custGeom>
            <a:noFill/>
            <a:ln w="41275">
              <a:solidFill>
                <a:srgbClr val="EE322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2606675" y="4408488"/>
              <a:ext cx="84138" cy="16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cs typeface="Arial" pitchFamily="34" charset="0"/>
                </a:rPr>
                <a:t>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5468938" y="1778000"/>
              <a:ext cx="150813" cy="16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cs typeface="Arial" pitchFamily="34" charset="0"/>
                </a:rPr>
                <a:t>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5567363" y="1778000"/>
              <a:ext cx="136525" cy="16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cs typeface="Arial" pitchFamily="34" charset="0"/>
                </a:rPr>
                <a:t>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5661025" y="1765300"/>
              <a:ext cx="87313" cy="115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5713413" y="1778000"/>
              <a:ext cx="150813" cy="15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=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5861050" y="1778000"/>
              <a:ext cx="150813" cy="16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cs typeface="Arial" pitchFamily="34" charset="0"/>
                </a:rPr>
                <a:t>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5957888" y="1778000"/>
              <a:ext cx="136525" cy="16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cs typeface="Arial" pitchFamily="34" charset="0"/>
                </a:rPr>
                <a:t>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6048375" y="1765300"/>
              <a:ext cx="87313" cy="115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6105525" y="1778000"/>
              <a:ext cx="150813" cy="15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+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6248400" y="1778000"/>
              <a:ext cx="84138" cy="16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cs typeface="Arial" pitchFamily="34" charset="0"/>
                </a:rPr>
                <a:t>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6492875" y="2289175"/>
              <a:ext cx="128588" cy="16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cs typeface="Arial" pitchFamily="34" charset="0"/>
                </a:rPr>
                <a:t>A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6569075" y="2289175"/>
              <a:ext cx="136525" cy="16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cs typeface="Arial" pitchFamily="34" charset="0"/>
                </a:rPr>
                <a:t>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6659563" y="2274888"/>
              <a:ext cx="87313" cy="115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Rectangle 58"/>
            <p:cNvSpPr>
              <a:spLocks noChangeArrowheads="1"/>
            </p:cNvSpPr>
            <p:nvPr/>
          </p:nvSpPr>
          <p:spPr bwMode="auto">
            <a:xfrm>
              <a:off x="6751638" y="2289175"/>
              <a:ext cx="119063" cy="15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=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6859588" y="2289175"/>
              <a:ext cx="128588" cy="16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cs typeface="Arial" pitchFamily="34" charset="0"/>
                </a:rPr>
                <a:t>A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6935788" y="2289175"/>
              <a:ext cx="136525" cy="16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cs typeface="Arial" pitchFamily="34" charset="0"/>
                </a:rPr>
                <a:t>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7026275" y="2274888"/>
              <a:ext cx="87313" cy="115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7118350" y="2289175"/>
              <a:ext cx="119063" cy="15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+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7226300" y="2289175"/>
              <a:ext cx="84138" cy="16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cs typeface="Arial" pitchFamily="34" charset="0"/>
                </a:rPr>
                <a:t>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2671763" y="4227513"/>
              <a:ext cx="52388" cy="457200"/>
            </a:xfrm>
            <a:custGeom>
              <a:avLst/>
              <a:gdLst>
                <a:gd name="T0" fmla="*/ 33 w 33"/>
                <a:gd name="T1" fmla="*/ 52 h 288"/>
                <a:gd name="T2" fmla="*/ 22 w 33"/>
                <a:gd name="T3" fmla="*/ 26 h 288"/>
                <a:gd name="T4" fmla="*/ 22 w 33"/>
                <a:gd name="T5" fmla="*/ 26 h 288"/>
                <a:gd name="T6" fmla="*/ 16 w 33"/>
                <a:gd name="T7" fmla="*/ 0 h 288"/>
                <a:gd name="T8" fmla="*/ 16 w 33"/>
                <a:gd name="T9" fmla="*/ 0 h 288"/>
                <a:gd name="T10" fmla="*/ 11 w 33"/>
                <a:gd name="T11" fmla="*/ 26 h 288"/>
                <a:gd name="T12" fmla="*/ 0 w 33"/>
                <a:gd name="T13" fmla="*/ 52 h 288"/>
                <a:gd name="T14" fmla="*/ 0 w 33"/>
                <a:gd name="T15" fmla="*/ 52 h 288"/>
                <a:gd name="T16" fmla="*/ 11 w 33"/>
                <a:gd name="T17" fmla="*/ 46 h 288"/>
                <a:gd name="T18" fmla="*/ 11 w 33"/>
                <a:gd name="T19" fmla="*/ 288 h 288"/>
                <a:gd name="T20" fmla="*/ 22 w 33"/>
                <a:gd name="T21" fmla="*/ 288 h 288"/>
                <a:gd name="T22" fmla="*/ 22 w 33"/>
                <a:gd name="T23" fmla="*/ 46 h 288"/>
                <a:gd name="T24" fmla="*/ 33 w 33"/>
                <a:gd name="T25" fmla="*/ 52 h 288"/>
                <a:gd name="T26" fmla="*/ 33 w 33"/>
                <a:gd name="T27" fmla="*/ 5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288">
                  <a:moveTo>
                    <a:pt x="33" y="52"/>
                  </a:moveTo>
                  <a:lnTo>
                    <a:pt x="22" y="26"/>
                  </a:lnTo>
                  <a:lnTo>
                    <a:pt x="22" y="26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1" y="26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11" y="46"/>
                  </a:lnTo>
                  <a:lnTo>
                    <a:pt x="11" y="288"/>
                  </a:lnTo>
                  <a:lnTo>
                    <a:pt x="22" y="288"/>
                  </a:lnTo>
                  <a:lnTo>
                    <a:pt x="22" y="46"/>
                  </a:lnTo>
                  <a:lnTo>
                    <a:pt x="33" y="52"/>
                  </a:lnTo>
                  <a:lnTo>
                    <a:pt x="33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4991100" y="3308350"/>
              <a:ext cx="49213" cy="457200"/>
            </a:xfrm>
            <a:custGeom>
              <a:avLst/>
              <a:gdLst>
                <a:gd name="T0" fmla="*/ 31 w 31"/>
                <a:gd name="T1" fmla="*/ 53 h 288"/>
                <a:gd name="T2" fmla="*/ 22 w 31"/>
                <a:gd name="T3" fmla="*/ 27 h 288"/>
                <a:gd name="T4" fmla="*/ 22 w 31"/>
                <a:gd name="T5" fmla="*/ 27 h 288"/>
                <a:gd name="T6" fmla="*/ 15 w 31"/>
                <a:gd name="T7" fmla="*/ 0 h 288"/>
                <a:gd name="T8" fmla="*/ 15 w 31"/>
                <a:gd name="T9" fmla="*/ 0 h 288"/>
                <a:gd name="T10" fmla="*/ 9 w 31"/>
                <a:gd name="T11" fmla="*/ 27 h 288"/>
                <a:gd name="T12" fmla="*/ 0 w 31"/>
                <a:gd name="T13" fmla="*/ 53 h 288"/>
                <a:gd name="T14" fmla="*/ 0 w 31"/>
                <a:gd name="T15" fmla="*/ 53 h 288"/>
                <a:gd name="T16" fmla="*/ 9 w 31"/>
                <a:gd name="T17" fmla="*/ 49 h 288"/>
                <a:gd name="T18" fmla="*/ 9 w 31"/>
                <a:gd name="T19" fmla="*/ 288 h 288"/>
                <a:gd name="T20" fmla="*/ 20 w 31"/>
                <a:gd name="T21" fmla="*/ 288 h 288"/>
                <a:gd name="T22" fmla="*/ 20 w 31"/>
                <a:gd name="T23" fmla="*/ 49 h 288"/>
                <a:gd name="T24" fmla="*/ 31 w 31"/>
                <a:gd name="T25" fmla="*/ 53 h 288"/>
                <a:gd name="T26" fmla="*/ 31 w 31"/>
                <a:gd name="T27" fmla="*/ 53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" h="288">
                  <a:moveTo>
                    <a:pt x="31" y="53"/>
                  </a:moveTo>
                  <a:lnTo>
                    <a:pt x="22" y="27"/>
                  </a:lnTo>
                  <a:lnTo>
                    <a:pt x="22" y="27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9" y="27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9" y="49"/>
                  </a:lnTo>
                  <a:lnTo>
                    <a:pt x="9" y="288"/>
                  </a:lnTo>
                  <a:lnTo>
                    <a:pt x="20" y="288"/>
                  </a:lnTo>
                  <a:lnTo>
                    <a:pt x="20" y="49"/>
                  </a:lnTo>
                  <a:lnTo>
                    <a:pt x="31" y="53"/>
                  </a:lnTo>
                  <a:lnTo>
                    <a:pt x="31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276975" y="2990850"/>
            <a:ext cx="150813" cy="230188"/>
            <a:chOff x="4519613" y="2990850"/>
            <a:chExt cx="150813" cy="230188"/>
          </a:xfrm>
        </p:grpSpPr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4583113" y="3151188"/>
              <a:ext cx="69850" cy="69850"/>
            </a:xfrm>
            <a:custGeom>
              <a:avLst/>
              <a:gdLst>
                <a:gd name="T0" fmla="*/ 22 w 44"/>
                <a:gd name="T1" fmla="*/ 44 h 44"/>
                <a:gd name="T2" fmla="*/ 22 w 44"/>
                <a:gd name="T3" fmla="*/ 44 h 44"/>
                <a:gd name="T4" fmla="*/ 30 w 44"/>
                <a:gd name="T5" fmla="*/ 42 h 44"/>
                <a:gd name="T6" fmla="*/ 37 w 44"/>
                <a:gd name="T7" fmla="*/ 38 h 44"/>
                <a:gd name="T8" fmla="*/ 41 w 44"/>
                <a:gd name="T9" fmla="*/ 31 h 44"/>
                <a:gd name="T10" fmla="*/ 44 w 44"/>
                <a:gd name="T11" fmla="*/ 22 h 44"/>
                <a:gd name="T12" fmla="*/ 44 w 44"/>
                <a:gd name="T13" fmla="*/ 22 h 44"/>
                <a:gd name="T14" fmla="*/ 41 w 44"/>
                <a:gd name="T15" fmla="*/ 13 h 44"/>
                <a:gd name="T16" fmla="*/ 37 w 44"/>
                <a:gd name="T17" fmla="*/ 7 h 44"/>
                <a:gd name="T18" fmla="*/ 30 w 44"/>
                <a:gd name="T19" fmla="*/ 2 h 44"/>
                <a:gd name="T20" fmla="*/ 22 w 44"/>
                <a:gd name="T21" fmla="*/ 0 h 44"/>
                <a:gd name="T22" fmla="*/ 22 w 44"/>
                <a:gd name="T23" fmla="*/ 0 h 44"/>
                <a:gd name="T24" fmla="*/ 13 w 44"/>
                <a:gd name="T25" fmla="*/ 2 h 44"/>
                <a:gd name="T26" fmla="*/ 6 w 44"/>
                <a:gd name="T27" fmla="*/ 7 h 44"/>
                <a:gd name="T28" fmla="*/ 0 w 44"/>
                <a:gd name="T29" fmla="*/ 13 h 44"/>
                <a:gd name="T30" fmla="*/ 0 w 44"/>
                <a:gd name="T31" fmla="*/ 22 h 44"/>
                <a:gd name="T32" fmla="*/ 0 w 44"/>
                <a:gd name="T33" fmla="*/ 22 h 44"/>
                <a:gd name="T34" fmla="*/ 0 w 44"/>
                <a:gd name="T35" fmla="*/ 31 h 44"/>
                <a:gd name="T36" fmla="*/ 6 w 44"/>
                <a:gd name="T37" fmla="*/ 38 h 44"/>
                <a:gd name="T38" fmla="*/ 13 w 44"/>
                <a:gd name="T39" fmla="*/ 42 h 44"/>
                <a:gd name="T40" fmla="*/ 22 w 44"/>
                <a:gd name="T4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lnTo>
                    <a:pt x="22" y="44"/>
                  </a:lnTo>
                  <a:lnTo>
                    <a:pt x="30" y="42"/>
                  </a:lnTo>
                  <a:lnTo>
                    <a:pt x="37" y="38"/>
                  </a:lnTo>
                  <a:lnTo>
                    <a:pt x="41" y="31"/>
                  </a:lnTo>
                  <a:lnTo>
                    <a:pt x="44" y="22"/>
                  </a:lnTo>
                  <a:lnTo>
                    <a:pt x="44" y="22"/>
                  </a:lnTo>
                  <a:lnTo>
                    <a:pt x="41" y="13"/>
                  </a:lnTo>
                  <a:lnTo>
                    <a:pt x="37" y="7"/>
                  </a:lnTo>
                  <a:lnTo>
                    <a:pt x="30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3" y="2"/>
                  </a:lnTo>
                  <a:lnTo>
                    <a:pt x="6" y="7"/>
                  </a:lnTo>
                  <a:lnTo>
                    <a:pt x="0" y="13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31"/>
                  </a:lnTo>
                  <a:lnTo>
                    <a:pt x="6" y="38"/>
                  </a:lnTo>
                  <a:lnTo>
                    <a:pt x="13" y="42"/>
                  </a:lnTo>
                  <a:lnTo>
                    <a:pt x="22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4519613" y="2990850"/>
              <a:ext cx="115888" cy="16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cs typeface="Arial" pitchFamily="34" charset="0"/>
                </a:rPr>
                <a:t>e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Rectangle 69"/>
            <p:cNvSpPr>
              <a:spLocks noChangeArrowheads="1"/>
            </p:cNvSpPr>
            <p:nvPr/>
          </p:nvSpPr>
          <p:spPr bwMode="auto">
            <a:xfrm>
              <a:off x="4583113" y="3054350"/>
              <a:ext cx="87313" cy="115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636962" y="2990850"/>
            <a:ext cx="2276476" cy="2187576"/>
            <a:chOff x="1879600" y="2990850"/>
            <a:chExt cx="2276476" cy="2187576"/>
          </a:xfrm>
        </p:grpSpPr>
        <p:sp>
          <p:nvSpPr>
            <p:cNvPr id="72" name="Rectangle 71"/>
            <p:cNvSpPr>
              <a:spLocks noChangeArrowheads="1"/>
            </p:cNvSpPr>
            <p:nvPr/>
          </p:nvSpPr>
          <p:spPr bwMode="auto">
            <a:xfrm>
              <a:off x="4068763" y="5062538"/>
              <a:ext cx="87313" cy="115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1879600" y="2990850"/>
              <a:ext cx="2243138" cy="2168526"/>
              <a:chOff x="1879600" y="2990850"/>
              <a:chExt cx="2243138" cy="2168526"/>
            </a:xfrm>
          </p:grpSpPr>
          <p:sp>
            <p:nvSpPr>
              <p:cNvPr id="74" name="Line 8"/>
              <p:cNvSpPr>
                <a:spLocks noChangeShapeType="1"/>
              </p:cNvSpPr>
              <p:nvPr/>
            </p:nvSpPr>
            <p:spPr bwMode="auto">
              <a:xfrm flipH="1">
                <a:off x="2362200" y="3587750"/>
                <a:ext cx="1644650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Line 9"/>
              <p:cNvSpPr>
                <a:spLocks noChangeShapeType="1"/>
              </p:cNvSpPr>
              <p:nvPr/>
            </p:nvSpPr>
            <p:spPr bwMode="auto">
              <a:xfrm flipV="1">
                <a:off x="4048125" y="3197225"/>
                <a:ext cx="0" cy="1766888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75"/>
              <p:cNvSpPr>
                <a:spLocks/>
              </p:cNvSpPr>
              <p:nvPr/>
            </p:nvSpPr>
            <p:spPr bwMode="auto">
              <a:xfrm>
                <a:off x="4013200" y="3151188"/>
                <a:ext cx="69850" cy="69850"/>
              </a:xfrm>
              <a:custGeom>
                <a:avLst/>
                <a:gdLst>
                  <a:gd name="T0" fmla="*/ 22 w 44"/>
                  <a:gd name="T1" fmla="*/ 44 h 44"/>
                  <a:gd name="T2" fmla="*/ 22 w 44"/>
                  <a:gd name="T3" fmla="*/ 44 h 44"/>
                  <a:gd name="T4" fmla="*/ 31 w 44"/>
                  <a:gd name="T5" fmla="*/ 42 h 44"/>
                  <a:gd name="T6" fmla="*/ 40 w 44"/>
                  <a:gd name="T7" fmla="*/ 38 h 44"/>
                  <a:gd name="T8" fmla="*/ 44 w 44"/>
                  <a:gd name="T9" fmla="*/ 31 h 44"/>
                  <a:gd name="T10" fmla="*/ 44 w 44"/>
                  <a:gd name="T11" fmla="*/ 22 h 44"/>
                  <a:gd name="T12" fmla="*/ 44 w 44"/>
                  <a:gd name="T13" fmla="*/ 22 h 44"/>
                  <a:gd name="T14" fmla="*/ 44 w 44"/>
                  <a:gd name="T15" fmla="*/ 13 h 44"/>
                  <a:gd name="T16" fmla="*/ 40 w 44"/>
                  <a:gd name="T17" fmla="*/ 7 h 44"/>
                  <a:gd name="T18" fmla="*/ 31 w 44"/>
                  <a:gd name="T19" fmla="*/ 2 h 44"/>
                  <a:gd name="T20" fmla="*/ 22 w 44"/>
                  <a:gd name="T21" fmla="*/ 0 h 44"/>
                  <a:gd name="T22" fmla="*/ 22 w 44"/>
                  <a:gd name="T23" fmla="*/ 0 h 44"/>
                  <a:gd name="T24" fmla="*/ 15 w 44"/>
                  <a:gd name="T25" fmla="*/ 2 h 44"/>
                  <a:gd name="T26" fmla="*/ 7 w 44"/>
                  <a:gd name="T27" fmla="*/ 7 h 44"/>
                  <a:gd name="T28" fmla="*/ 2 w 44"/>
                  <a:gd name="T29" fmla="*/ 13 h 44"/>
                  <a:gd name="T30" fmla="*/ 0 w 44"/>
                  <a:gd name="T31" fmla="*/ 22 h 44"/>
                  <a:gd name="T32" fmla="*/ 0 w 44"/>
                  <a:gd name="T33" fmla="*/ 22 h 44"/>
                  <a:gd name="T34" fmla="*/ 2 w 44"/>
                  <a:gd name="T35" fmla="*/ 31 h 44"/>
                  <a:gd name="T36" fmla="*/ 7 w 44"/>
                  <a:gd name="T37" fmla="*/ 38 h 44"/>
                  <a:gd name="T38" fmla="*/ 15 w 44"/>
                  <a:gd name="T39" fmla="*/ 42 h 44"/>
                  <a:gd name="T40" fmla="*/ 22 w 44"/>
                  <a:gd name="T41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4" h="44">
                    <a:moveTo>
                      <a:pt x="22" y="44"/>
                    </a:moveTo>
                    <a:lnTo>
                      <a:pt x="22" y="44"/>
                    </a:lnTo>
                    <a:lnTo>
                      <a:pt x="31" y="42"/>
                    </a:lnTo>
                    <a:lnTo>
                      <a:pt x="40" y="38"/>
                    </a:lnTo>
                    <a:lnTo>
                      <a:pt x="44" y="31"/>
                    </a:lnTo>
                    <a:lnTo>
                      <a:pt x="44" y="22"/>
                    </a:lnTo>
                    <a:lnTo>
                      <a:pt x="44" y="22"/>
                    </a:lnTo>
                    <a:lnTo>
                      <a:pt x="44" y="13"/>
                    </a:lnTo>
                    <a:lnTo>
                      <a:pt x="40" y="7"/>
                    </a:lnTo>
                    <a:lnTo>
                      <a:pt x="31" y="2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5" y="2"/>
                    </a:lnTo>
                    <a:lnTo>
                      <a:pt x="7" y="7"/>
                    </a:lnTo>
                    <a:lnTo>
                      <a:pt x="2" y="13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31"/>
                    </a:lnTo>
                    <a:lnTo>
                      <a:pt x="7" y="38"/>
                    </a:lnTo>
                    <a:lnTo>
                      <a:pt x="15" y="42"/>
                    </a:lnTo>
                    <a:lnTo>
                      <a:pt x="22" y="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76"/>
              <p:cNvSpPr>
                <a:spLocks/>
              </p:cNvSpPr>
              <p:nvPr/>
            </p:nvSpPr>
            <p:spPr bwMode="auto">
              <a:xfrm>
                <a:off x="4013200" y="3151188"/>
                <a:ext cx="69850" cy="69850"/>
              </a:xfrm>
              <a:custGeom>
                <a:avLst/>
                <a:gdLst>
                  <a:gd name="T0" fmla="*/ 22 w 44"/>
                  <a:gd name="T1" fmla="*/ 44 h 44"/>
                  <a:gd name="T2" fmla="*/ 22 w 44"/>
                  <a:gd name="T3" fmla="*/ 44 h 44"/>
                  <a:gd name="T4" fmla="*/ 31 w 44"/>
                  <a:gd name="T5" fmla="*/ 42 h 44"/>
                  <a:gd name="T6" fmla="*/ 40 w 44"/>
                  <a:gd name="T7" fmla="*/ 38 h 44"/>
                  <a:gd name="T8" fmla="*/ 44 w 44"/>
                  <a:gd name="T9" fmla="*/ 31 h 44"/>
                  <a:gd name="T10" fmla="*/ 44 w 44"/>
                  <a:gd name="T11" fmla="*/ 22 h 44"/>
                  <a:gd name="T12" fmla="*/ 44 w 44"/>
                  <a:gd name="T13" fmla="*/ 22 h 44"/>
                  <a:gd name="T14" fmla="*/ 44 w 44"/>
                  <a:gd name="T15" fmla="*/ 13 h 44"/>
                  <a:gd name="T16" fmla="*/ 40 w 44"/>
                  <a:gd name="T17" fmla="*/ 7 h 44"/>
                  <a:gd name="T18" fmla="*/ 31 w 44"/>
                  <a:gd name="T19" fmla="*/ 2 h 44"/>
                  <a:gd name="T20" fmla="*/ 22 w 44"/>
                  <a:gd name="T21" fmla="*/ 0 h 44"/>
                  <a:gd name="T22" fmla="*/ 22 w 44"/>
                  <a:gd name="T23" fmla="*/ 0 h 44"/>
                  <a:gd name="T24" fmla="*/ 15 w 44"/>
                  <a:gd name="T25" fmla="*/ 2 h 44"/>
                  <a:gd name="T26" fmla="*/ 7 w 44"/>
                  <a:gd name="T27" fmla="*/ 7 h 44"/>
                  <a:gd name="T28" fmla="*/ 2 w 44"/>
                  <a:gd name="T29" fmla="*/ 13 h 44"/>
                  <a:gd name="T30" fmla="*/ 0 w 44"/>
                  <a:gd name="T31" fmla="*/ 22 h 44"/>
                  <a:gd name="T32" fmla="*/ 0 w 44"/>
                  <a:gd name="T33" fmla="*/ 22 h 44"/>
                  <a:gd name="T34" fmla="*/ 2 w 44"/>
                  <a:gd name="T35" fmla="*/ 31 h 44"/>
                  <a:gd name="T36" fmla="*/ 7 w 44"/>
                  <a:gd name="T37" fmla="*/ 38 h 44"/>
                  <a:gd name="T38" fmla="*/ 15 w 44"/>
                  <a:gd name="T39" fmla="*/ 42 h 44"/>
                  <a:gd name="T40" fmla="*/ 22 w 44"/>
                  <a:gd name="T41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4" h="44">
                    <a:moveTo>
                      <a:pt x="22" y="44"/>
                    </a:moveTo>
                    <a:lnTo>
                      <a:pt x="22" y="44"/>
                    </a:lnTo>
                    <a:lnTo>
                      <a:pt x="31" y="42"/>
                    </a:lnTo>
                    <a:lnTo>
                      <a:pt x="40" y="38"/>
                    </a:lnTo>
                    <a:lnTo>
                      <a:pt x="44" y="31"/>
                    </a:lnTo>
                    <a:lnTo>
                      <a:pt x="44" y="22"/>
                    </a:lnTo>
                    <a:lnTo>
                      <a:pt x="44" y="22"/>
                    </a:lnTo>
                    <a:lnTo>
                      <a:pt x="44" y="13"/>
                    </a:lnTo>
                    <a:lnTo>
                      <a:pt x="40" y="7"/>
                    </a:lnTo>
                    <a:lnTo>
                      <a:pt x="31" y="2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5" y="2"/>
                    </a:lnTo>
                    <a:lnTo>
                      <a:pt x="7" y="7"/>
                    </a:lnTo>
                    <a:lnTo>
                      <a:pt x="2" y="13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31"/>
                    </a:lnTo>
                    <a:lnTo>
                      <a:pt x="7" y="38"/>
                    </a:lnTo>
                    <a:lnTo>
                      <a:pt x="15" y="42"/>
                    </a:lnTo>
                    <a:lnTo>
                      <a:pt x="22" y="4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Rectangle 77"/>
              <p:cNvSpPr>
                <a:spLocks noChangeArrowheads="1"/>
              </p:cNvSpPr>
              <p:nvPr/>
            </p:nvSpPr>
            <p:spPr bwMode="auto">
              <a:xfrm>
                <a:off x="4006850" y="4999038"/>
                <a:ext cx="115888" cy="160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Italic" charset="0"/>
                    <a:cs typeface="Arial" pitchFamily="34" charset="0"/>
                  </a:rPr>
                  <a:t>q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9" name="Rectangle 78"/>
              <p:cNvSpPr>
                <a:spLocks noChangeArrowheads="1"/>
              </p:cNvSpPr>
              <p:nvPr/>
            </p:nvSpPr>
            <p:spPr bwMode="auto">
              <a:xfrm>
                <a:off x="3908425" y="2990850"/>
                <a:ext cx="115888" cy="160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Italic" charset="0"/>
                    <a:cs typeface="Arial" pitchFamily="34" charset="0"/>
                  </a:rPr>
                  <a:t>e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0" name="Rectangle 79"/>
              <p:cNvSpPr>
                <a:spLocks noChangeArrowheads="1"/>
              </p:cNvSpPr>
              <p:nvPr/>
            </p:nvSpPr>
            <p:spPr bwMode="auto">
              <a:xfrm>
                <a:off x="3971925" y="3054350"/>
                <a:ext cx="87313" cy="115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1" name="Rectangle 80"/>
              <p:cNvSpPr>
                <a:spLocks noChangeArrowheads="1"/>
              </p:cNvSpPr>
              <p:nvPr/>
            </p:nvSpPr>
            <p:spPr bwMode="auto">
              <a:xfrm>
                <a:off x="1879600" y="3506788"/>
                <a:ext cx="128588" cy="160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Italic" charset="0"/>
                    <a:cs typeface="Arial" pitchFamily="34" charset="0"/>
                  </a:rPr>
                  <a:t>A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2" name="Rectangle 81"/>
              <p:cNvSpPr>
                <a:spLocks noChangeArrowheads="1"/>
              </p:cNvSpPr>
              <p:nvPr/>
            </p:nvSpPr>
            <p:spPr bwMode="auto">
              <a:xfrm>
                <a:off x="1955800" y="3506788"/>
                <a:ext cx="136525" cy="160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Italic" charset="0"/>
                    <a:cs typeface="Arial" pitchFamily="34" charset="0"/>
                  </a:rPr>
                  <a:t>C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3" name="Rectangle 82"/>
              <p:cNvSpPr>
                <a:spLocks noChangeArrowheads="1"/>
              </p:cNvSpPr>
              <p:nvPr/>
            </p:nvSpPr>
            <p:spPr bwMode="auto">
              <a:xfrm>
                <a:off x="2043113" y="3494088"/>
                <a:ext cx="87313" cy="115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4" name="Rectangle 83"/>
              <p:cNvSpPr>
                <a:spLocks noChangeArrowheads="1"/>
              </p:cNvSpPr>
              <p:nvPr/>
            </p:nvSpPr>
            <p:spPr bwMode="auto">
              <a:xfrm>
                <a:off x="2095500" y="3506788"/>
                <a:ext cx="90488" cy="157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(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5" name="Rectangle 84"/>
              <p:cNvSpPr>
                <a:spLocks noChangeArrowheads="1"/>
              </p:cNvSpPr>
              <p:nvPr/>
            </p:nvSpPr>
            <p:spPr bwMode="auto">
              <a:xfrm>
                <a:off x="2138363" y="3506788"/>
                <a:ext cx="115888" cy="160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Italic" charset="0"/>
                    <a:cs typeface="Arial" pitchFamily="34" charset="0"/>
                  </a:rPr>
                  <a:t>q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6" name="Rectangle 85"/>
              <p:cNvSpPr>
                <a:spLocks noChangeArrowheads="1"/>
              </p:cNvSpPr>
              <p:nvPr/>
            </p:nvSpPr>
            <p:spPr bwMode="auto">
              <a:xfrm>
                <a:off x="2205038" y="3570288"/>
                <a:ext cx="87313" cy="115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7" name="Rectangle 86"/>
              <p:cNvSpPr>
                <a:spLocks noChangeArrowheads="1"/>
              </p:cNvSpPr>
              <p:nvPr/>
            </p:nvSpPr>
            <p:spPr bwMode="auto">
              <a:xfrm>
                <a:off x="2257425" y="3506788"/>
                <a:ext cx="90488" cy="157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)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89" name="TextBox 88"/>
          <p:cNvSpPr txBox="1"/>
          <p:nvPr/>
        </p:nvSpPr>
        <p:spPr>
          <a:xfrm>
            <a:off x="618520" y="1754952"/>
            <a:ext cx="1524000" cy="36933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Before Taxes:</a:t>
            </a:r>
            <a:endParaRPr lang="en-US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740829" y="2200484"/>
                <a:ext cx="12718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𝑀</m:t>
                          </m:r>
                          <m:r>
                            <a:rPr lang="en-US" i="1">
                              <a:latin typeface="Cambria Math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</a:rPr>
                        <m:t>𝑞</m:t>
                      </m:r>
                      <m:r>
                        <a:rPr lang="en-US" b="0" i="1" smtClean="0">
                          <a:latin typeface="Cambria Math" charset="0"/>
                        </a:rPr>
                        <m:t>)=</m:t>
                      </m:r>
                      <m:r>
                        <a:rPr lang="en-US" i="1" smtClean="0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29" y="2200484"/>
                <a:ext cx="127188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365" t="-2222" r="-3365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740829" y="2599761"/>
                <a:ext cx="15229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29" y="2599761"/>
                <a:ext cx="152291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606" t="-2174" r="-2811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Box 94"/>
          <p:cNvSpPr txBox="1"/>
          <p:nvPr/>
        </p:nvSpPr>
        <p:spPr>
          <a:xfrm>
            <a:off x="618520" y="3169206"/>
            <a:ext cx="1524000" cy="36933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After Taxes:</a:t>
            </a:r>
            <a:endParaRPr lang="en-US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740829" y="3614738"/>
                <a:ext cx="2025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r>
                        <a:rPr lang="en-US" i="1" smtClean="0">
                          <a:latin typeface="Cambria Math" charset="0"/>
                        </a:rPr>
                        <m:t>𝑞</m:t>
                      </m:r>
                      <m:r>
                        <a:rPr lang="en-US" b="0" i="1" smtClean="0">
                          <a:latin typeface="Cambria Math" charset="0"/>
                        </a:rPr>
                        <m:t>)=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p>
                      </m:sSup>
                      <m:r>
                        <a:rPr lang="en-US" i="1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</a:rPr>
                        <m:t>𝑞</m:t>
                      </m:r>
                      <m:r>
                        <a:rPr lang="en-US" i="1">
                          <a:latin typeface="Cambria Math" charset="0"/>
                        </a:rPr>
                        <m:t>)+</m:t>
                      </m:r>
                      <m:r>
                        <a:rPr lang="en-US" b="0" i="1" smtClean="0">
                          <a:latin typeface="Cambria Math" charset="0"/>
                        </a:rPr>
                        <m:t>𝑡𝑞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29" y="3614738"/>
                <a:ext cx="202587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108" t="-2222" r="-2108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740829" y="4042797"/>
                <a:ext cx="22938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𝑀</m:t>
                          </m:r>
                          <m:r>
                            <a:rPr lang="en-US" i="1">
                              <a:latin typeface="Cambria Math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r>
                        <a:rPr lang="en-US" i="1" smtClean="0">
                          <a:latin typeface="Cambria Math" charset="0"/>
                        </a:rPr>
                        <m:t>𝑞</m:t>
                      </m:r>
                      <m:r>
                        <a:rPr lang="en-US" b="0" i="1" smtClean="0">
                          <a:latin typeface="Cambria Math" charset="0"/>
                        </a:rPr>
                        <m:t>)=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𝑀</m:t>
                          </m:r>
                          <m:r>
                            <a:rPr lang="en-US" i="1">
                              <a:latin typeface="Cambria Math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p>
                      </m:sSup>
                      <m:r>
                        <a:rPr lang="en-US" i="1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</a:rPr>
                        <m:t>𝑞</m:t>
                      </m:r>
                      <m:r>
                        <a:rPr lang="en-US" i="1">
                          <a:latin typeface="Cambria Math" charset="0"/>
                        </a:rPr>
                        <m:t>)+</m:t>
                      </m:r>
                      <m:r>
                        <a:rPr lang="en-US" b="0" i="1" smtClean="0">
                          <a:latin typeface="Cambria Math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29" y="4042797"/>
                <a:ext cx="2293833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596" t="-2174" r="-1064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740829" y="4507141"/>
                <a:ext cx="21912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r>
                        <a:rPr lang="en-US" i="1" smtClean="0">
                          <a:latin typeface="Cambria Math" charset="0"/>
                        </a:rPr>
                        <m:t>𝑞</m:t>
                      </m:r>
                      <m:r>
                        <a:rPr lang="en-US" b="0" i="1" smtClean="0">
                          <a:latin typeface="Cambria Math" charset="0"/>
                        </a:rPr>
                        <m:t>)=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p>
                      </m:sSup>
                      <m:r>
                        <a:rPr lang="en-US" i="1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</a:rPr>
                        <m:t>𝑞</m:t>
                      </m:r>
                      <m:r>
                        <a:rPr lang="en-US" i="1">
                          <a:latin typeface="Cambria Math" charset="0"/>
                        </a:rPr>
                        <m:t>)+</m:t>
                      </m:r>
                      <m:r>
                        <a:rPr lang="en-US" b="0" i="1" smtClean="0">
                          <a:latin typeface="Cambria Math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29" y="4507141"/>
                <a:ext cx="2191241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950" t="-2174" r="-1393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Curved Connector 100"/>
          <p:cNvCxnSpPr>
            <a:stCxn id="98" idx="1"/>
            <a:endCxn id="99" idx="1"/>
          </p:cNvCxnSpPr>
          <p:nvPr/>
        </p:nvCxnSpPr>
        <p:spPr>
          <a:xfrm rot="10800000" flipV="1">
            <a:off x="740829" y="3753237"/>
            <a:ext cx="12700" cy="428059"/>
          </a:xfrm>
          <a:prstGeom prst="curvedConnector3">
            <a:avLst>
              <a:gd name="adj1" fmla="val 1800000"/>
            </a:avLst>
          </a:prstGeom>
          <a:ln w="38100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urved Connector 103"/>
          <p:cNvCxnSpPr>
            <a:stCxn id="98" idx="1"/>
            <a:endCxn id="100" idx="1"/>
          </p:cNvCxnSpPr>
          <p:nvPr/>
        </p:nvCxnSpPr>
        <p:spPr>
          <a:xfrm rot="10800000" flipV="1">
            <a:off x="740829" y="3753237"/>
            <a:ext cx="12700" cy="892403"/>
          </a:xfrm>
          <a:prstGeom prst="curvedConnector3">
            <a:avLst>
              <a:gd name="adj1" fmla="val 2700000"/>
            </a:avLst>
          </a:prstGeom>
          <a:ln w="38100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740829" y="4971485"/>
                <a:ext cx="10936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29" y="4971485"/>
                <a:ext cx="1093633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235" t="-2222" r="-391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TextBox 108"/>
          <p:cNvSpPr txBox="1"/>
          <p:nvPr/>
        </p:nvSpPr>
        <p:spPr>
          <a:xfrm>
            <a:off x="6282799" y="5390863"/>
            <a:ext cx="1513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latin typeface="Times New Roman" charset="0"/>
                <a:ea typeface="Times New Roman" charset="0"/>
                <a:cs typeface="Times New Roman" charset="0"/>
              </a:rPr>
              <a:t>Optimal output </a:t>
            </a:r>
            <a:r>
              <a:rPr lang="en-US" sz="1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before</a:t>
            </a:r>
            <a:r>
              <a:rPr lang="en-US" sz="1600" i="1" dirty="0" smtClean="0">
                <a:latin typeface="Times New Roman" charset="0"/>
                <a:ea typeface="Times New Roman" charset="0"/>
                <a:cs typeface="Times New Roman" charset="0"/>
              </a:rPr>
              <a:t> taxes</a:t>
            </a:r>
            <a:endParaRPr lang="en-US" sz="16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10" name="Straight Arrow Connector 109"/>
          <p:cNvCxnSpPr>
            <a:stCxn id="12" idx="3"/>
            <a:endCxn id="109" idx="0"/>
          </p:cNvCxnSpPr>
          <p:nvPr/>
        </p:nvCxnSpPr>
        <p:spPr>
          <a:xfrm>
            <a:off x="6489700" y="5120482"/>
            <a:ext cx="549983" cy="270381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4330614" y="5390863"/>
            <a:ext cx="1513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latin typeface="Times New Roman" charset="0"/>
                <a:ea typeface="Times New Roman" charset="0"/>
                <a:cs typeface="Times New Roman" charset="0"/>
              </a:rPr>
              <a:t>Optimal output </a:t>
            </a:r>
            <a:r>
              <a:rPr lang="en-US" sz="1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after</a:t>
            </a:r>
            <a:r>
              <a:rPr lang="en-US" sz="1600" i="1" dirty="0" smtClean="0">
                <a:latin typeface="Times New Roman" charset="0"/>
                <a:ea typeface="Times New Roman" charset="0"/>
                <a:cs typeface="Times New Roman" charset="0"/>
              </a:rPr>
              <a:t> taxes</a:t>
            </a:r>
            <a:endParaRPr lang="en-US" sz="16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17" name="Straight Arrow Connector 116"/>
          <p:cNvCxnSpPr>
            <a:endCxn id="116" idx="0"/>
          </p:cNvCxnSpPr>
          <p:nvPr/>
        </p:nvCxnSpPr>
        <p:spPr>
          <a:xfrm flipH="1">
            <a:off x="5087498" y="5148802"/>
            <a:ext cx="568813" cy="242061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09" name="Group 4108"/>
          <p:cNvGrpSpPr/>
          <p:nvPr/>
        </p:nvGrpSpPr>
        <p:grpSpPr>
          <a:xfrm>
            <a:off x="609600" y="5421868"/>
            <a:ext cx="3643595" cy="1166320"/>
            <a:chOff x="609600" y="5421868"/>
            <a:chExt cx="3643595" cy="1166320"/>
          </a:xfrm>
        </p:grpSpPr>
        <p:sp>
          <p:nvSpPr>
            <p:cNvPr id="122" name="TextBox 121"/>
            <p:cNvSpPr txBox="1"/>
            <p:nvPr/>
          </p:nvSpPr>
          <p:spPr>
            <a:xfrm>
              <a:off x="618520" y="5421868"/>
              <a:ext cx="1524000" cy="369332"/>
            </a:xfrm>
            <a:custGeom>
              <a:avLst/>
              <a:gdLst>
                <a:gd name="connsiteX0" fmla="*/ 0 w 4381500"/>
                <a:gd name="connsiteY0" fmla="*/ 0 h 492443"/>
                <a:gd name="connsiteX1" fmla="*/ 4381500 w 4381500"/>
                <a:gd name="connsiteY1" fmla="*/ 0 h 492443"/>
                <a:gd name="connsiteX2" fmla="*/ 4381500 w 4381500"/>
                <a:gd name="connsiteY2" fmla="*/ 492443 h 492443"/>
                <a:gd name="connsiteX3" fmla="*/ 0 w 4381500"/>
                <a:gd name="connsiteY3" fmla="*/ 492443 h 492443"/>
                <a:gd name="connsiteX4" fmla="*/ 0 w 4381500"/>
                <a:gd name="connsiteY4" fmla="*/ 0 h 492443"/>
                <a:gd name="connsiteX0" fmla="*/ 0 w 4381500"/>
                <a:gd name="connsiteY0" fmla="*/ 0 h 492443"/>
                <a:gd name="connsiteX1" fmla="*/ 4381500 w 4381500"/>
                <a:gd name="connsiteY1" fmla="*/ 0 h 492443"/>
                <a:gd name="connsiteX2" fmla="*/ 4381500 w 4381500"/>
                <a:gd name="connsiteY2" fmla="*/ 492443 h 492443"/>
                <a:gd name="connsiteX3" fmla="*/ 514350 w 4381500"/>
                <a:gd name="connsiteY3" fmla="*/ 482600 h 492443"/>
                <a:gd name="connsiteX4" fmla="*/ 0 w 4381500"/>
                <a:gd name="connsiteY4" fmla="*/ 492443 h 492443"/>
                <a:gd name="connsiteX5" fmla="*/ 0 w 4381500"/>
                <a:gd name="connsiteY5" fmla="*/ 0 h 492443"/>
                <a:gd name="connsiteX0" fmla="*/ 0 w 4381500"/>
                <a:gd name="connsiteY0" fmla="*/ 0 h 497512"/>
                <a:gd name="connsiteX1" fmla="*/ 4381500 w 4381500"/>
                <a:gd name="connsiteY1" fmla="*/ 0 h 497512"/>
                <a:gd name="connsiteX2" fmla="*/ 4381500 w 4381500"/>
                <a:gd name="connsiteY2" fmla="*/ 492443 h 497512"/>
                <a:gd name="connsiteX3" fmla="*/ 514350 w 4381500"/>
                <a:gd name="connsiteY3" fmla="*/ 482600 h 497512"/>
                <a:gd name="connsiteX4" fmla="*/ 0 w 4381500"/>
                <a:gd name="connsiteY4" fmla="*/ 492443 h 497512"/>
                <a:gd name="connsiteX5" fmla="*/ 0 w 4381500"/>
                <a:gd name="connsiteY5" fmla="*/ 0 h 497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81500" h="497512">
                  <a:moveTo>
                    <a:pt x="0" y="0"/>
                  </a:moveTo>
                  <a:lnTo>
                    <a:pt x="4381500" y="0"/>
                  </a:lnTo>
                  <a:lnTo>
                    <a:pt x="4381500" y="492443"/>
                  </a:lnTo>
                  <a:lnTo>
                    <a:pt x="514350" y="482600"/>
                  </a:lnTo>
                  <a:cubicBezTo>
                    <a:pt x="342900" y="511281"/>
                    <a:pt x="171450" y="489162"/>
                    <a:pt x="0" y="492443"/>
                  </a:cubicBezTo>
                  <a:lnTo>
                    <a:pt x="0" y="0"/>
                  </a:lnTo>
                  <a:close/>
                </a:path>
              </a:pathLst>
            </a:cu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Conclusion:</a:t>
              </a:r>
              <a:endParaRPr lang="en-US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08" name="TextBox 4107"/>
                <p:cNvSpPr txBox="1"/>
                <p:nvPr/>
              </p:nvSpPr>
              <p:spPr>
                <a:xfrm>
                  <a:off x="609600" y="5715000"/>
                  <a:ext cx="3643595" cy="8731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27000" indent="-127000">
                    <a:lnSpc>
                      <a:spcPct val="150000"/>
                    </a:lnSpc>
                    <a:buFont typeface="Arial" charset="0"/>
                    <a:buChar char="•"/>
                  </a:pPr>
                  <a:r>
                    <a:rPr lang="en-US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Output falls after taxes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&lt;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)</a:t>
                  </a:r>
                </a:p>
                <a:p>
                  <a:pPr marL="127000" indent="-127000">
                    <a:lnSpc>
                      <a:spcPct val="150000"/>
                    </a:lnSpc>
                    <a:buFont typeface="Arial" charset="0"/>
                    <a:buChar char="•"/>
                  </a:pPr>
                  <a:r>
                    <a:rPr lang="en-US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Profit falls after taxes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&lt;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sup>
                      </m:sSup>
                    </m:oMath>
                  </a14:m>
                  <a:r>
                    <a:rPr lang="en-US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)</a:t>
                  </a:r>
                  <a:endParaRPr lang="en-US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4108" name="TextBox 4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" y="5715000"/>
                  <a:ext cx="3643595" cy="873188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003" b="-97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5" name="TextBox 124"/>
          <p:cNvSpPr txBox="1"/>
          <p:nvPr/>
        </p:nvSpPr>
        <p:spPr>
          <a:xfrm rot="19956285">
            <a:off x="2386431" y="3078938"/>
            <a:ext cx="608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Tax </a:t>
            </a:r>
            <a:r>
              <a:rPr lang="en-US" sz="16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Cost</a:t>
            </a:r>
            <a:endParaRPr lang="en-US" sz="16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27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900" decel="1000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2" grpId="0"/>
      <p:bldP spid="93" grpId="0"/>
      <p:bldP spid="95" grpId="0"/>
      <p:bldP spid="98" grpId="0"/>
      <p:bldP spid="99" grpId="0"/>
      <p:bldP spid="100" grpId="0"/>
      <p:bldP spid="108" grpId="0"/>
      <p:bldP spid="109" grpId="0"/>
      <p:bldP spid="116" grpId="0"/>
      <p:bldP spid="1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Short-Run Shutdown Decision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76300" y="990600"/>
            <a:ext cx="73914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Applying the shutdown rules for profit maximization: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38300" y="1676400"/>
            <a:ext cx="5867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Revenue less than Avoidable Cost</a:t>
            </a:r>
            <a:endParaRPr lang="en-US" sz="26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280588" y="2286000"/>
                <a:ext cx="21858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𝑅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&lt;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𝑉𝐶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588" y="2286000"/>
                <a:ext cx="2185855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228" r="-4457"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3352800" y="3076049"/>
            <a:ext cx="24765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But notice that: </a:t>
            </a:r>
            <a:endParaRPr lang="en-US" sz="20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143000" y="3759205"/>
                <a:ext cx="21778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𝑅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&lt;</m:t>
                      </m:r>
                      <m:r>
                        <a:rPr lang="en-US" sz="2400" i="1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𝑉𝐶</m:t>
                      </m:r>
                      <m:r>
                        <a:rPr lang="en-US" sz="2400" i="1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en-US" sz="2400" i="1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759205"/>
                <a:ext cx="217784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521" r="-4482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292175" y="3759205"/>
                <a:ext cx="23408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4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𝑝</m:t>
                      </m:r>
                      <m:sSup>
                        <m:sSupPr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en-US" sz="2400" i="1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&lt;</m:t>
                      </m:r>
                      <m:r>
                        <a:rPr lang="en-US" sz="2400" i="1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𝑉𝐶</m:t>
                      </m:r>
                      <m:r>
                        <a:rPr lang="en-US" sz="2400" i="1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en-US" sz="2400" i="1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175" y="3759205"/>
                <a:ext cx="234083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563" r="-4427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620901" y="3561010"/>
                <a:ext cx="2044662" cy="7669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4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𝑝</m:t>
                      </m:r>
                      <m:r>
                        <a:rPr lang="en-US" sz="2400" i="1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&lt;</m:t>
                      </m:r>
                      <m:f>
                        <m:fPr>
                          <m:ctrlPr>
                            <a:rPr lang="mr-IN" sz="240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𝑉𝐶</m:t>
                          </m:r>
                          <m:r>
                            <a:rPr lang="en-US" sz="24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4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901" y="3561010"/>
                <a:ext cx="2044662" cy="76694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6631085" y="3429000"/>
            <a:ext cx="949483" cy="990600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9956285">
            <a:off x="7483085" y="2906244"/>
            <a:ext cx="911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Average Variable Cost</a:t>
            </a:r>
            <a:endParaRPr lang="en-US" sz="16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62049" y="4593848"/>
            <a:ext cx="6819900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i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The firm shutdowns only if</a:t>
            </a:r>
            <a:endParaRPr lang="en-US" sz="2600" i="1" dirty="0" smtClean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Market Price is less than Average Variable Cost</a:t>
            </a:r>
            <a:endParaRPr lang="en-US" sz="20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736386" y="5726668"/>
                <a:ext cx="17994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&lt;</m:t>
                      </m:r>
                      <m:r>
                        <a:rPr 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𝑉𝐶</m:t>
                      </m:r>
                      <m:d>
                        <m:dPr>
                          <m:ctrlPr>
                            <a:rPr lang="en-US" sz="2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386" y="5726668"/>
                <a:ext cx="1799467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390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3733800" y="5715000"/>
            <a:ext cx="1802053" cy="482263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 rot="19956285">
            <a:off x="1800047" y="2370372"/>
            <a:ext cx="1523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After choosing the optimal output</a:t>
            </a:r>
            <a:endParaRPr lang="en-US" sz="16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 rot="20158511">
                <a:off x="5651425" y="5469861"/>
                <a:ext cx="127094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𝑨𝑽𝑪</m:t>
                    </m:r>
                  </m:oMath>
                </a14:m>
                <a:r>
                  <a:rPr lang="en-US" sz="16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is measured at the optimal output</a:t>
                </a:r>
                <a:endParaRPr lang="en-US" sz="1600" b="1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58511">
                <a:off x="5651425" y="5469861"/>
                <a:ext cx="1270941" cy="107721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454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1" grpId="0"/>
      <p:bldP spid="22" grpId="0"/>
      <p:bldP spid="23" grpId="0" animBg="1"/>
      <p:bldP spid="24" grpId="0"/>
      <p:bldP spid="25" grpId="0"/>
      <p:bldP spid="26" grpId="0"/>
      <p:bldP spid="27" grpId="0" animBg="1"/>
      <p:bldP spid="32" grpId="0"/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Short-Run Shutdown Decision: 3 Cases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162933" y="1518780"/>
                <a:ext cx="17994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&lt;</m:t>
                      </m:r>
                      <m:r>
                        <a:rPr 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𝑉𝐶</m:t>
                      </m:r>
                      <m:d>
                        <m:dPr>
                          <m:ctrlPr>
                            <a:rPr lang="en-US" sz="2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933" y="1518780"/>
                <a:ext cx="1799467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390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609600" y="1457225"/>
            <a:ext cx="12192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Case 1:</a:t>
            </a:r>
            <a:endParaRPr lang="en-US" sz="20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9600" y="3243213"/>
            <a:ext cx="12192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Case 2:</a:t>
            </a:r>
            <a:endParaRPr lang="en-US" sz="20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9600" y="5029200"/>
            <a:ext cx="12192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Case 3:</a:t>
            </a:r>
            <a:endParaRPr lang="en-US" sz="20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162933" y="3304768"/>
                <a:ext cx="31473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𝑉𝐶</m:t>
                      </m:r>
                      <m:d>
                        <m:dPr>
                          <m:ctrlPr>
                            <a:rPr lang="en-US" sz="2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&lt;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𝐴𝐶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933" y="3304768"/>
                <a:ext cx="314733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744" r="-2907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141912" y="5090756"/>
                <a:ext cx="16113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𝐶</m:t>
                      </m:r>
                      <m:d>
                        <m:dPr>
                          <m:ctrlPr>
                            <a:rPr lang="en-US" sz="2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912" y="5090756"/>
                <a:ext cx="1611339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019" r="-3019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6324600" y="1457225"/>
            <a:ext cx="16764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Shutdown</a:t>
            </a:r>
            <a:endParaRPr lang="en-US" sz="20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7" name="Straight Arrow Connector 36"/>
          <p:cNvCxnSpPr>
            <a:stCxn id="20" idx="3"/>
          </p:cNvCxnSpPr>
          <p:nvPr/>
        </p:nvCxnSpPr>
        <p:spPr>
          <a:xfrm flipV="1">
            <a:off x="3962400" y="1676400"/>
            <a:ext cx="2286000" cy="27046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19933753">
            <a:off x="2426176" y="958561"/>
            <a:ext cx="1042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Shutdown rule</a:t>
            </a:r>
            <a:endParaRPr lang="en-US" sz="16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9" name="Straight Arrow Connector 38"/>
          <p:cNvCxnSpPr>
            <a:stCxn id="34" idx="3"/>
            <a:endCxn id="40" idx="4"/>
          </p:cNvCxnSpPr>
          <p:nvPr/>
        </p:nvCxnSpPr>
        <p:spPr>
          <a:xfrm flipV="1">
            <a:off x="5310269" y="3002026"/>
            <a:ext cx="1014331" cy="487408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324600" y="2514600"/>
            <a:ext cx="1424071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sz="2600" b="1" i="1" dirty="0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Operates</a:t>
            </a:r>
            <a:endParaRPr lang="en-US" sz="2000" b="1" i="1" dirty="0">
              <a:solidFill>
                <a:srgbClr val="00B05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4099" name="Group 4098"/>
          <p:cNvGrpSpPr/>
          <p:nvPr/>
        </p:nvGrpSpPr>
        <p:grpSpPr>
          <a:xfrm>
            <a:off x="2208988" y="2310825"/>
            <a:ext cx="1677214" cy="927903"/>
            <a:chOff x="2208988" y="2310825"/>
            <a:chExt cx="1677214" cy="927903"/>
          </a:xfrm>
        </p:grpSpPr>
        <p:sp>
          <p:nvSpPr>
            <p:cNvPr id="41" name="Right Brace 40"/>
            <p:cNvSpPr/>
            <p:nvPr/>
          </p:nvSpPr>
          <p:spPr>
            <a:xfrm rot="16200000">
              <a:off x="2906366" y="2258893"/>
              <a:ext cx="282457" cy="1677214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362200" y="2310825"/>
              <a:ext cx="14238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smtClean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Opposite of Shutdown </a:t>
              </a:r>
              <a:r>
                <a:rPr lang="en-US" sz="1600" b="1" i="1" dirty="0" smtClean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rule</a:t>
              </a:r>
              <a:endParaRPr lang="en-US" sz="16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43" name="Right Brace 42"/>
          <p:cNvSpPr/>
          <p:nvPr/>
        </p:nvSpPr>
        <p:spPr>
          <a:xfrm rot="5400000">
            <a:off x="4356295" y="3166741"/>
            <a:ext cx="252165" cy="1491553"/>
          </a:xfrm>
          <a:prstGeom prst="rightBrace">
            <a:avLst/>
          </a:prstGeom>
          <a:ln w="381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919589" y="4038600"/>
                <a:ext cx="188101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𝐴𝐶</m:t>
                      </m:r>
                      <m:d>
                        <m:d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&lt;0</m:t>
                      </m:r>
                    </m:oMath>
                  </m:oMathPara>
                </a14:m>
                <a:endParaRPr lang="en-US" sz="1600" i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589" y="4038600"/>
                <a:ext cx="1881011" cy="338554"/>
              </a:xfrm>
              <a:prstGeom prst="rect">
                <a:avLst/>
              </a:prstGeom>
              <a:blipFill rotWithShape="0">
                <a:blip r:embed="rId6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429000" y="4462046"/>
                <a:ext cx="23122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mr-IN" sz="1600" i="1" smtClean="0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𝜋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 dirty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600" i="1" dirty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1600" i="1" dirty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1600" i="1">
                          <a:solidFill>
                            <a:srgbClr val="C00000"/>
                          </a:solidFill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 dirty="0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1600" i="1" dirty="0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p>
                          <m:r>
                            <a:rPr lang="en-US" sz="1600" i="1" dirty="0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en-US" sz="1600" i="1">
                          <a:solidFill>
                            <a:srgbClr val="C00000"/>
                          </a:solidFill>
                          <a:latin typeface="Cambria Math" charset="0"/>
                        </a:rPr>
                        <m:t>[</m:t>
                      </m:r>
                      <m:r>
                        <a:rPr lang="en-US" sz="1600" i="1">
                          <a:solidFill>
                            <a:srgbClr val="C00000"/>
                          </a:solidFill>
                          <a:latin typeface="Cambria Math" charset="0"/>
                        </a:rPr>
                        <m:t>𝑝</m:t>
                      </m:r>
                      <m:r>
                        <a:rPr lang="en-US" sz="1600" i="1">
                          <a:solidFill>
                            <a:srgbClr val="C00000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n-US" sz="1600" i="1">
                          <a:solidFill>
                            <a:srgbClr val="C00000"/>
                          </a:solidFill>
                          <a:latin typeface="Cambria Math" charset="0"/>
                        </a:rPr>
                        <m:t>𝐴𝐶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 dirty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600" i="1" dirty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1600" i="1" dirty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1600" i="1">
                          <a:solidFill>
                            <a:srgbClr val="C00000"/>
                          </a:solidFill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sz="1600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462046"/>
                <a:ext cx="2312276" cy="338554"/>
              </a:xfrm>
              <a:prstGeom prst="rect">
                <a:avLst/>
              </a:prstGeom>
              <a:blipFill rotWithShape="0">
                <a:blip r:embed="rId7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672189" y="4038600"/>
                <a:ext cx="134761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r>
                        <a:rPr lang="mr-IN" sz="1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𝜋</m:t>
                      </m:r>
                      <m:d>
                        <m:dPr>
                          <m:ctrlPr>
                            <a:rPr lang="en-US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600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1600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1600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&lt;0</m:t>
                      </m:r>
                    </m:oMath>
                  </m:oMathPara>
                </a14:m>
                <a:endParaRPr lang="en-US" sz="1600" i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89" y="4038600"/>
                <a:ext cx="1347611" cy="338554"/>
              </a:xfrm>
              <a:prstGeom prst="rect">
                <a:avLst/>
              </a:prstGeom>
              <a:blipFill rotWithShape="0">
                <a:blip r:embed="rId8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6324600" y="3850957"/>
            <a:ext cx="8382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sz="26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Loss</a:t>
            </a:r>
            <a:endParaRPr lang="en-US" sz="20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9" name="Straight Arrow Connector 48"/>
          <p:cNvCxnSpPr>
            <a:stCxn id="34" idx="3"/>
            <a:endCxn id="48" idx="0"/>
          </p:cNvCxnSpPr>
          <p:nvPr/>
        </p:nvCxnSpPr>
        <p:spPr>
          <a:xfrm>
            <a:off x="5310269" y="3489434"/>
            <a:ext cx="1014331" cy="361523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ight Brace 53"/>
          <p:cNvSpPr/>
          <p:nvPr/>
        </p:nvSpPr>
        <p:spPr>
          <a:xfrm rot="5400000">
            <a:off x="2808306" y="4942906"/>
            <a:ext cx="252165" cy="1491553"/>
          </a:xfrm>
          <a:prstGeom prst="rightBrace">
            <a:avLst/>
          </a:prstGeom>
          <a:ln w="381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371600" y="5814765"/>
                <a:ext cx="188101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𝐴𝐶</m:t>
                      </m:r>
                      <m:d>
                        <m:d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≥0</m:t>
                      </m:r>
                    </m:oMath>
                  </m:oMathPara>
                </a14:m>
                <a:endParaRPr lang="en-US" sz="1600" i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5814765"/>
                <a:ext cx="1881011" cy="338554"/>
              </a:xfrm>
              <a:prstGeom prst="rect">
                <a:avLst/>
              </a:prstGeom>
              <a:blipFill rotWithShape="0">
                <a:blip r:embed="rId9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3124200" y="5814765"/>
                <a:ext cx="134761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r>
                        <a:rPr lang="mr-IN" sz="1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𝜋</m:t>
                      </m:r>
                      <m:d>
                        <m:dPr>
                          <m:ctrlPr>
                            <a:rPr lang="en-US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600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1600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16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</m:t>
                      </m:r>
                      <m:r>
                        <a:rPr lang="en-US" sz="1600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0</m:t>
                      </m:r>
                    </m:oMath>
                  </m:oMathPara>
                </a14:m>
                <a:endParaRPr lang="en-US" sz="1600" i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814765"/>
                <a:ext cx="1347611" cy="338554"/>
              </a:xfrm>
              <a:prstGeom prst="rect">
                <a:avLst/>
              </a:prstGeom>
              <a:blipFill rotWithShape="0">
                <a:blip r:embed="rId10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/>
          <p:cNvCxnSpPr>
            <a:stCxn id="35" idx="3"/>
          </p:cNvCxnSpPr>
          <p:nvPr/>
        </p:nvCxnSpPr>
        <p:spPr>
          <a:xfrm>
            <a:off x="3753251" y="5275422"/>
            <a:ext cx="918938" cy="16130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724400" y="5090756"/>
            <a:ext cx="9906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sz="2600" b="1" i="1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Profit</a:t>
            </a:r>
            <a:endParaRPr lang="en-US" sz="2000" b="1" i="1" dirty="0">
              <a:solidFill>
                <a:srgbClr val="00B05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324600" y="5090756"/>
            <a:ext cx="1424071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sz="2600" b="1" i="1" dirty="0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Operates</a:t>
            </a:r>
            <a:endParaRPr lang="en-US" sz="2000" b="1" i="1" dirty="0">
              <a:solidFill>
                <a:srgbClr val="00B05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5715000" y="5283487"/>
            <a:ext cx="609600" cy="0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07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9" grpId="1"/>
      <p:bldP spid="30" grpId="0"/>
      <p:bldP spid="31" grpId="0"/>
      <p:bldP spid="34" grpId="0"/>
      <p:bldP spid="35" grpId="0"/>
      <p:bldP spid="36" grpId="0"/>
      <p:bldP spid="38" grpId="0"/>
      <p:bldP spid="40" grpId="0"/>
      <p:bldP spid="43" grpId="0" animBg="1"/>
      <p:bldP spid="45" grpId="0"/>
      <p:bldP spid="46" grpId="0"/>
      <p:bldP spid="47" grpId="0"/>
      <p:bldP spid="48" grpId="0"/>
      <p:bldP spid="54" grpId="0" animBg="1"/>
      <p:bldP spid="55" grpId="0"/>
      <p:bldP spid="56" grpId="0"/>
      <p:bldP spid="61" grpId="0"/>
      <p:bldP spid="6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Graphical Analysis</a:t>
            </a:r>
          </a:p>
        </p:txBody>
      </p:sp>
      <p:pic>
        <p:nvPicPr>
          <p:cNvPr id="53" name="Picture 4" descr="Fig08_04_step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6464300" cy="4493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5" descr="Fig08_04_step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6464300" cy="4493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6" descr="Fig08_04_step0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6464300" cy="4493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7" descr="Fig08_04_step0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6464300" cy="4493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8" descr="Fig08_04_step0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6464300" cy="4493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9" descr="Fig08_04_step0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6464300" cy="4493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10" descr="Fig08_04_step0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6464300" cy="4493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1865312" y="5681424"/>
            <a:ext cx="1716088" cy="719376"/>
            <a:chOff x="1447800" y="5879162"/>
            <a:chExt cx="3087688" cy="7193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1794005" y="6229206"/>
                  <a:ext cx="26043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pPr>
                          <m:e>
                            <m: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b="1" i="1" dirty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4005" y="6229206"/>
                  <a:ext cx="260438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ight Brace 15"/>
            <p:cNvSpPr/>
            <p:nvPr/>
          </p:nvSpPr>
          <p:spPr>
            <a:xfrm rot="5400000">
              <a:off x="2807025" y="4519937"/>
              <a:ext cx="369237" cy="3087688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Oval 16"/>
          <p:cNvSpPr/>
          <p:nvPr/>
        </p:nvSpPr>
        <p:spPr>
          <a:xfrm>
            <a:off x="3429000" y="5407461"/>
            <a:ext cx="304800" cy="304800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042630" y="3244334"/>
                <a:ext cx="331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𝒑</m:t>
                      </m:r>
                    </m:oMath>
                  </m:oMathPara>
                </a14:m>
                <a:endParaRPr lang="en-US" b="1" i="1" dirty="0">
                  <a:solidFill>
                    <a:srgbClr val="0070C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630" y="3244334"/>
                <a:ext cx="331059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5556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/>
          <p:cNvSpPr>
            <a:spLocks noChangeAspect="1"/>
          </p:cNvSpPr>
          <p:nvPr/>
        </p:nvSpPr>
        <p:spPr>
          <a:xfrm>
            <a:off x="3505200" y="2682240"/>
            <a:ext cx="137160" cy="13716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20173583">
                <a:off x="571181" y="2596480"/>
                <a:ext cx="8620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𝑨𝑪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𝒒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∗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)</m:t>
                      </m:r>
                    </m:oMath>
                  </m:oMathPara>
                </a14:m>
                <a:endParaRPr lang="en-US" b="1" i="1" dirty="0">
                  <a:solidFill>
                    <a:srgbClr val="00B05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73583">
                <a:off x="571181" y="2596480"/>
                <a:ext cx="862012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645" r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1371600" y="2645066"/>
            <a:ext cx="457200" cy="237744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3505200" y="3901440"/>
            <a:ext cx="137160" cy="137160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353342" y="3832313"/>
            <a:ext cx="457200" cy="237744"/>
          </a:xfrm>
          <a:prstGeom prst="rect">
            <a:avLst/>
          </a:prstGeom>
          <a:solidFill>
            <a:srgbClr val="7030A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353342" y="3361218"/>
            <a:ext cx="457200" cy="237744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 rot="20122636">
                <a:off x="494949" y="3896584"/>
                <a:ext cx="8620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𝑨𝑽𝑪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𝒒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∗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)</m:t>
                      </m:r>
                    </m:oMath>
                  </m:oMathPara>
                </a14:m>
                <a:endParaRPr lang="en-US" b="1" i="1" dirty="0">
                  <a:solidFill>
                    <a:srgbClr val="7030A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22636">
                <a:off x="494949" y="3896584"/>
                <a:ext cx="862012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7143" r="-10390" b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608786" y="4159584"/>
                <a:ext cx="2390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𝑨𝑽𝑪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7030A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𝒒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&lt;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𝒑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&lt;</m:t>
                      </m:r>
                      <m:r>
                        <a:rPr lang="en-US" b="1" i="1">
                          <a:solidFill>
                            <a:srgbClr val="00B05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𝑨𝑪</m:t>
                      </m:r>
                      <m:r>
                        <a:rPr lang="en-US" b="1" i="1">
                          <a:solidFill>
                            <a:srgbClr val="00B05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00B05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𝒒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∗</m:t>
                          </m:r>
                        </m:sup>
                      </m:sSup>
                      <m:r>
                        <a:rPr lang="en-US" b="1" i="1">
                          <a:solidFill>
                            <a:srgbClr val="00B05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)</m:t>
                      </m:r>
                    </m:oMath>
                  </m:oMathPara>
                </a14:m>
                <a:endParaRPr lang="en-US" b="1" i="1" dirty="0">
                  <a:solidFill>
                    <a:srgbClr val="00B05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786" y="4159584"/>
                <a:ext cx="2390783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531" r="-331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flipV="1">
            <a:off x="7010400" y="3901440"/>
            <a:ext cx="533400" cy="426195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543800" y="3669268"/>
            <a:ext cx="1119269" cy="36933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Times New Roman" charset="0"/>
                <a:ea typeface="Times New Roman" charset="0"/>
                <a:cs typeface="Times New Roman" charset="0"/>
              </a:rPr>
              <a:t>Operates</a:t>
            </a:r>
            <a:endParaRPr lang="en-US" sz="14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543800" y="4419600"/>
            <a:ext cx="662069" cy="36933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b="1" i="1" smtClean="0">
                <a:latin typeface="Times New Roman" charset="0"/>
                <a:ea typeface="Times New Roman" charset="0"/>
                <a:cs typeface="Times New Roman" charset="0"/>
              </a:rPr>
              <a:t>Loss</a:t>
            </a:r>
            <a:endParaRPr lang="en-US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010400" y="4327634"/>
            <a:ext cx="533400" cy="320566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852566" y="1219200"/>
            <a:ext cx="2100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Loss is the area of the rectangle</a:t>
            </a:r>
            <a:endParaRPr lang="en-US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2590800" y="1865531"/>
            <a:ext cx="1311983" cy="1017279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20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  <p:bldP spid="20" grpId="0"/>
      <p:bldP spid="2" grpId="0" animBg="1"/>
      <p:bldP spid="22" grpId="0" animBg="1"/>
      <p:bldP spid="23" grpId="0" animBg="1"/>
      <p:bldP spid="24" grpId="0" animBg="1"/>
      <p:bldP spid="25" grpId="0"/>
      <p:bldP spid="4" grpId="0"/>
      <p:bldP spid="31" grpId="0"/>
      <p:bldP spid="32" grpId="0"/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228600" y="457200"/>
            <a:ext cx="2209800" cy="243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The Nature of Firms</a:t>
            </a:r>
            <a:endParaRPr lang="en-US" b="1" i="1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62000" y="1028458"/>
            <a:ext cx="1143000" cy="6096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Production</a:t>
            </a:r>
          </a:p>
          <a:p>
            <a:pPr algn="ctr"/>
            <a:r>
              <a:rPr lang="en-US" sz="1600" i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6</a:t>
            </a:r>
            <a:endParaRPr lang="en-US" sz="1600" i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2000" y="2019300"/>
            <a:ext cx="1143000" cy="6096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Costs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7</a:t>
            </a:r>
          </a:p>
        </p:txBody>
      </p:sp>
      <p:cxnSp>
        <p:nvCxnSpPr>
          <p:cNvPr id="33" name="Straight Arrow Connector 32"/>
          <p:cNvCxnSpPr>
            <a:stCxn id="30" idx="2"/>
            <a:endCxn id="32" idx="0"/>
          </p:cNvCxnSpPr>
          <p:nvPr/>
        </p:nvCxnSpPr>
        <p:spPr>
          <a:xfrm>
            <a:off x="1333500" y="1638058"/>
            <a:ext cx="0" cy="381242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743200" y="1447800"/>
            <a:ext cx="2286000" cy="381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Competitive Markets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302000" y="1905000"/>
            <a:ext cx="1219200" cy="838200"/>
          </a:xfrm>
          <a:prstGeom prst="rect">
            <a:avLst/>
          </a:prstGeom>
          <a:noFill/>
          <a:ln w="50800">
            <a:solidFill>
              <a:srgbClr val="C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Perfect Competition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Ch. 8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263900" y="3086100"/>
            <a:ext cx="1295400" cy="838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Properties of Competition</a:t>
            </a:r>
          </a:p>
          <a:p>
            <a:pPr algn="ctr"/>
            <a:r>
              <a:rPr lang="en-US" sz="1600" i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9</a:t>
            </a:r>
            <a:endParaRPr lang="en-US" sz="1600" i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1" name="Straight Arrow Connector 40"/>
          <p:cNvCxnSpPr>
            <a:stCxn id="39" idx="2"/>
            <a:endCxn id="40" idx="0"/>
          </p:cNvCxnSpPr>
          <p:nvPr/>
        </p:nvCxnSpPr>
        <p:spPr>
          <a:xfrm>
            <a:off x="3911600" y="2743200"/>
            <a:ext cx="0" cy="3429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276600" y="4267200"/>
            <a:ext cx="1295400" cy="838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General  </a:t>
            </a:r>
            <a:r>
              <a:rPr lang="en-US" sz="16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Equilibrium</a:t>
            </a:r>
          </a:p>
          <a:p>
            <a:pPr algn="ctr"/>
            <a:r>
              <a:rPr lang="en-US" sz="1600" i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10</a:t>
            </a:r>
            <a:endParaRPr lang="en-US" sz="1600" i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28600" y="3276600"/>
            <a:ext cx="2209800" cy="2667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Consumer Behavior</a:t>
            </a:r>
            <a:endParaRPr lang="en-US" b="1" i="1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42950" y="3733800"/>
            <a:ext cx="1198536" cy="838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Consumer’s Choice</a:t>
            </a:r>
          </a:p>
          <a:p>
            <a:pPr algn="ctr"/>
            <a:r>
              <a:rPr lang="en-US" sz="1600" i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3</a:t>
            </a:r>
            <a:endParaRPr lang="en-US" sz="1600" i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8" name="Straight Arrow Connector 37"/>
          <p:cNvCxnSpPr>
            <a:stCxn id="40" idx="1"/>
            <a:endCxn id="47" idx="3"/>
          </p:cNvCxnSpPr>
          <p:nvPr/>
        </p:nvCxnSpPr>
        <p:spPr>
          <a:xfrm flipH="1">
            <a:off x="1941486" y="3505200"/>
            <a:ext cx="1322414" cy="6477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2" idx="3"/>
            <a:endCxn id="39" idx="1"/>
          </p:cNvCxnSpPr>
          <p:nvPr/>
        </p:nvCxnSpPr>
        <p:spPr>
          <a:xfrm>
            <a:off x="1905000" y="2324100"/>
            <a:ext cx="1397000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7" idx="3"/>
            <a:endCxn id="42" idx="1"/>
          </p:cNvCxnSpPr>
          <p:nvPr/>
        </p:nvCxnSpPr>
        <p:spPr>
          <a:xfrm>
            <a:off x="1941486" y="4152900"/>
            <a:ext cx="1335114" cy="5334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334000" y="1447800"/>
            <a:ext cx="2057400" cy="381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Market Power</a:t>
            </a:r>
            <a:endParaRPr lang="en-US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715000" y="1905000"/>
            <a:ext cx="1257300" cy="838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Monopoly &amp; Monopsony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11</a:t>
            </a:r>
          </a:p>
        </p:txBody>
      </p:sp>
      <p:cxnSp>
        <p:nvCxnSpPr>
          <p:cNvPr id="76" name="Straight Arrow Connector 75"/>
          <p:cNvCxnSpPr>
            <a:stCxn id="42" idx="3"/>
            <a:endCxn id="63" idx="1"/>
          </p:cNvCxnSpPr>
          <p:nvPr/>
        </p:nvCxnSpPr>
        <p:spPr>
          <a:xfrm flipV="1">
            <a:off x="4572000" y="2324100"/>
            <a:ext cx="1143000" cy="23622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5715000" y="3086100"/>
            <a:ext cx="1257300" cy="838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Pricing &amp; Advertising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12</a:t>
            </a:r>
          </a:p>
        </p:txBody>
      </p:sp>
      <p:cxnSp>
        <p:nvCxnSpPr>
          <p:cNvPr id="84" name="Straight Arrow Connector 83"/>
          <p:cNvCxnSpPr>
            <a:stCxn id="63" idx="2"/>
            <a:endCxn id="81" idx="0"/>
          </p:cNvCxnSpPr>
          <p:nvPr/>
        </p:nvCxnSpPr>
        <p:spPr>
          <a:xfrm>
            <a:off x="6343650" y="2743200"/>
            <a:ext cx="0" cy="3429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7620000" y="3657600"/>
            <a:ext cx="1295400" cy="838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Game Theory</a:t>
            </a:r>
          </a:p>
          <a:p>
            <a:pPr algn="ctr"/>
            <a:r>
              <a:rPr lang="en-US" sz="1600" i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13</a:t>
            </a:r>
            <a:endParaRPr lang="en-US" sz="1600" i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88" name="Straight Arrow Connector 87"/>
          <p:cNvCxnSpPr>
            <a:stCxn id="81" idx="3"/>
            <a:endCxn id="87" idx="1"/>
          </p:cNvCxnSpPr>
          <p:nvPr/>
        </p:nvCxnSpPr>
        <p:spPr>
          <a:xfrm>
            <a:off x="6972300" y="3505200"/>
            <a:ext cx="647700" cy="5715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5715000" y="4267200"/>
            <a:ext cx="1257300" cy="838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Oligopoly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14</a:t>
            </a:r>
          </a:p>
        </p:txBody>
      </p:sp>
      <p:cxnSp>
        <p:nvCxnSpPr>
          <p:cNvPr id="94" name="Straight Arrow Connector 93"/>
          <p:cNvCxnSpPr>
            <a:stCxn id="87" idx="1"/>
            <a:endCxn id="93" idx="3"/>
          </p:cNvCxnSpPr>
          <p:nvPr/>
        </p:nvCxnSpPr>
        <p:spPr>
          <a:xfrm flipH="1">
            <a:off x="6972300" y="4076700"/>
            <a:ext cx="647700" cy="6096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4597400" y="5715000"/>
            <a:ext cx="1257300" cy="838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Factor Markets</a:t>
            </a:r>
            <a:endParaRPr lang="en-US" sz="16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</a:t>
            </a:r>
            <a:r>
              <a:rPr lang="en-US" sz="1600" i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15</a:t>
            </a:r>
            <a:endParaRPr lang="en-US" sz="1600" i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05" name="Straight Arrow Connector 104"/>
          <p:cNvCxnSpPr>
            <a:stCxn id="93" idx="2"/>
            <a:endCxn id="100" idx="0"/>
          </p:cNvCxnSpPr>
          <p:nvPr/>
        </p:nvCxnSpPr>
        <p:spPr>
          <a:xfrm flipH="1">
            <a:off x="5226050" y="5105400"/>
            <a:ext cx="1117600" cy="6096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656418" y="4876800"/>
            <a:ext cx="1371600" cy="838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Choice under </a:t>
            </a:r>
            <a:r>
              <a:rPr lang="en-US" sz="16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Uncertainty</a:t>
            </a:r>
          </a:p>
          <a:p>
            <a:pPr algn="ctr"/>
            <a:r>
              <a:rPr lang="en-US" sz="1600" i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16</a:t>
            </a:r>
            <a:endParaRPr lang="en-US" sz="1600" i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07" name="Straight Arrow Connector 106"/>
          <p:cNvCxnSpPr>
            <a:stCxn id="100" idx="1"/>
            <a:endCxn id="106" idx="3"/>
          </p:cNvCxnSpPr>
          <p:nvPr/>
        </p:nvCxnSpPr>
        <p:spPr>
          <a:xfrm flipH="1" flipV="1">
            <a:off x="2028018" y="5295900"/>
            <a:ext cx="2569382" cy="8382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854700" y="5715000"/>
            <a:ext cx="2451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 indent="-165100">
              <a:buFont typeface="Arial" charset="0"/>
              <a:buChar char="•"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Labor market</a:t>
            </a:r>
          </a:p>
          <a:p>
            <a:pPr marL="165100" indent="-165100">
              <a:buFont typeface="Arial" charset="0"/>
              <a:buChar char="•"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Capital market</a:t>
            </a:r>
          </a:p>
          <a:p>
            <a:pPr marL="165100" indent="-165100">
              <a:buFont typeface="Arial" charset="0"/>
              <a:buChar char="•"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Exhaustible resources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733480" y="990600"/>
            <a:ext cx="2305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Ideal Market Structure!</a:t>
            </a:r>
            <a:endParaRPr lang="en-US" sz="16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190930" y="990600"/>
            <a:ext cx="2305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More Realistic Markets!</a:t>
            </a:r>
            <a:endParaRPr lang="en-US" sz="16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85880" y="228600"/>
            <a:ext cx="4276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latin typeface="Times New Roman" charset="0"/>
                <a:ea typeface="Times New Roman" charset="0"/>
                <a:cs typeface="Times New Roman" charset="0"/>
              </a:rPr>
              <a:t>Where are we?</a:t>
            </a:r>
            <a:endParaRPr lang="en-US" sz="28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93571" y="783163"/>
            <a:ext cx="381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smtClean="0">
                <a:solidFill>
                  <a:srgbClr val="00B050"/>
                </a:solidFill>
              </a:rPr>
              <a:t>✓</a:t>
            </a:r>
            <a:endParaRPr lang="en-US" sz="260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93571" y="1755215"/>
            <a:ext cx="381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smtClean="0">
                <a:solidFill>
                  <a:srgbClr val="00B050"/>
                </a:solidFill>
              </a:rPr>
              <a:t>✓</a:t>
            </a:r>
            <a:endParaRPr lang="en-US" sz="26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93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Short-Run Firm Supply Curve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9" name="Picture 4" descr="Fig08_05_step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512" y="1981200"/>
            <a:ext cx="5642177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5" descr="Fig08_05_step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512" y="1981200"/>
            <a:ext cx="5642177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6" descr="Fig08_05_step0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512" y="1981200"/>
            <a:ext cx="5642177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7" descr="Fig08_05_step0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512" y="1981200"/>
            <a:ext cx="5642177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8" descr="Fig08_05_step0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512" y="1981200"/>
            <a:ext cx="5642177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9" descr="Fig08_05_step0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512" y="1981200"/>
            <a:ext cx="5642177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10" descr="Fig08_05_step0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512" y="1981200"/>
            <a:ext cx="5642177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11" descr="Fig08_05_step0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512" y="1981200"/>
            <a:ext cx="5642177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417516" y="1155039"/>
                <a:ext cx="2427908" cy="521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&lt;</m:t>
                      </m:r>
                      <m:func>
                        <m:funcPr>
                          <m:ctrlPr>
                            <a:rPr lang="mr-IN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mr-IN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mr-IN" sz="2400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{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𝐴𝑉𝐶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}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516" y="1155039"/>
                <a:ext cx="2427908" cy="521361"/>
              </a:xfrm>
              <a:prstGeom prst="rect">
                <a:avLst/>
              </a:prstGeom>
              <a:blipFill rotWithShape="0">
                <a:blip r:embed="rId11"/>
                <a:stretch>
                  <a:fillRect l="-2261" r="-4020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4553110" y="1231054"/>
            <a:ext cx="128400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Shutdown</a:t>
            </a:r>
            <a:endParaRPr lang="en-US" sz="24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446716" y="1231054"/>
            <a:ext cx="132568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No Supply</a:t>
            </a:r>
            <a:endParaRPr lang="en-US" sz="24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6" name="Straight Arrow Connector 45"/>
          <p:cNvCxnSpPr>
            <a:stCxn id="43" idx="3"/>
            <a:endCxn id="44" idx="1"/>
          </p:cNvCxnSpPr>
          <p:nvPr/>
        </p:nvCxnSpPr>
        <p:spPr>
          <a:xfrm>
            <a:off x="3845424" y="1415720"/>
            <a:ext cx="707686" cy="0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4" idx="3"/>
            <a:endCxn id="45" idx="1"/>
          </p:cNvCxnSpPr>
          <p:nvPr/>
        </p:nvCxnSpPr>
        <p:spPr>
          <a:xfrm>
            <a:off x="5837116" y="1415720"/>
            <a:ext cx="609600" cy="0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 rot="20604536">
                <a:off x="327129" y="4940916"/>
                <a:ext cx="15703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i="1" smtClean="0">
                    <a:solidFill>
                      <a:srgbClr val="7030A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min</a:t>
                </a:r>
                <a:r>
                  <a:rPr lang="en-US" b="1" smtClean="0">
                    <a:solidFill>
                      <a:srgbClr val="7030A0"/>
                    </a:solidFill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7030A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{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𝑨𝑽𝑪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𝒒</m:t>
                        </m:r>
                      </m:e>
                    </m:d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}</m:t>
                    </m:r>
                  </m:oMath>
                </a14:m>
                <a:endParaRPr lang="en-US" b="1" i="1" dirty="0">
                  <a:solidFill>
                    <a:srgbClr val="7030A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04536">
                <a:off x="327129" y="4940916"/>
                <a:ext cx="1570387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3019" r="-1887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Oval 48"/>
          <p:cNvSpPr/>
          <p:nvPr/>
        </p:nvSpPr>
        <p:spPr>
          <a:xfrm>
            <a:off x="1922529" y="4800600"/>
            <a:ext cx="304800" cy="304800"/>
          </a:xfrm>
          <a:prstGeom prst="ellipse">
            <a:avLst/>
          </a:prstGeom>
          <a:solidFill>
            <a:srgbClr val="7030A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216819" y="4953000"/>
            <a:ext cx="5100670" cy="762000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 rot="20198558">
            <a:off x="7244012" y="4914886"/>
            <a:ext cx="1293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No Supply Zone</a:t>
            </a:r>
            <a:endParaRPr lang="en-US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1922529" y="4166616"/>
            <a:ext cx="304800" cy="304800"/>
          </a:xfrm>
          <a:prstGeom prst="ellipse">
            <a:avLst/>
          </a:prstGeom>
          <a:solidFill>
            <a:srgbClr val="0070C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urved Connector 10"/>
          <p:cNvCxnSpPr>
            <a:stCxn id="49" idx="2"/>
            <a:endCxn id="52" idx="2"/>
          </p:cNvCxnSpPr>
          <p:nvPr/>
        </p:nvCxnSpPr>
        <p:spPr>
          <a:xfrm rot="10800000">
            <a:off x="1922529" y="4319016"/>
            <a:ext cx="12700" cy="633984"/>
          </a:xfrm>
          <a:prstGeom prst="curvedConnector3">
            <a:avLst>
              <a:gd name="adj1" fmla="val 1800000"/>
            </a:avLst>
          </a:prstGeom>
          <a:ln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2440689" y="5705855"/>
            <a:ext cx="609600" cy="277241"/>
          </a:xfrm>
          <a:prstGeom prst="rect">
            <a:avLst/>
          </a:prstGeom>
          <a:solidFill>
            <a:srgbClr val="7030A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542913" y="5705855"/>
            <a:ext cx="609600" cy="277241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Curved Connector 60"/>
          <p:cNvCxnSpPr>
            <a:stCxn id="59" idx="2"/>
            <a:endCxn id="60" idx="2"/>
          </p:cNvCxnSpPr>
          <p:nvPr/>
        </p:nvCxnSpPr>
        <p:spPr>
          <a:xfrm rot="16200000" flipH="1">
            <a:off x="3296601" y="5431984"/>
            <a:ext cx="12700" cy="1102224"/>
          </a:xfrm>
          <a:prstGeom prst="curvedConnector3">
            <a:avLst>
              <a:gd name="adj1" fmla="val 2250000"/>
            </a:avLst>
          </a:prstGeom>
          <a:ln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1922529" y="3505200"/>
            <a:ext cx="304800" cy="304800"/>
          </a:xfrm>
          <a:prstGeom prst="ellipse">
            <a:avLst/>
          </a:prstGeom>
          <a:solidFill>
            <a:srgbClr val="0070C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462354" y="5705855"/>
            <a:ext cx="609600" cy="277241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Curved Connector 68"/>
          <p:cNvCxnSpPr>
            <a:stCxn id="52" idx="2"/>
            <a:endCxn id="66" idx="2"/>
          </p:cNvCxnSpPr>
          <p:nvPr/>
        </p:nvCxnSpPr>
        <p:spPr>
          <a:xfrm rot="10800000">
            <a:off x="1922529" y="3657600"/>
            <a:ext cx="12700" cy="661416"/>
          </a:xfrm>
          <a:prstGeom prst="curvedConnector3">
            <a:avLst>
              <a:gd name="adj1" fmla="val 1800000"/>
            </a:avLst>
          </a:prstGeom>
          <a:ln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60" idx="2"/>
            <a:endCxn id="68" idx="2"/>
          </p:cNvCxnSpPr>
          <p:nvPr/>
        </p:nvCxnSpPr>
        <p:spPr>
          <a:xfrm rot="16200000" flipH="1">
            <a:off x="4307433" y="5523375"/>
            <a:ext cx="12700" cy="919441"/>
          </a:xfrm>
          <a:prstGeom prst="curvedConnector3">
            <a:avLst>
              <a:gd name="adj1" fmla="val 2137504"/>
            </a:avLst>
          </a:prstGeom>
          <a:ln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3695313" y="4166616"/>
            <a:ext cx="304800" cy="304800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4592577" y="3505200"/>
            <a:ext cx="304800" cy="304800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1922529" y="2871787"/>
            <a:ext cx="304800" cy="304800"/>
          </a:xfrm>
          <a:prstGeom prst="ellipse">
            <a:avLst/>
          </a:prstGeom>
          <a:solidFill>
            <a:srgbClr val="0070C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Curved Connector 81"/>
          <p:cNvCxnSpPr>
            <a:stCxn id="66" idx="2"/>
            <a:endCxn id="81" idx="2"/>
          </p:cNvCxnSpPr>
          <p:nvPr/>
        </p:nvCxnSpPr>
        <p:spPr>
          <a:xfrm rot="10800000">
            <a:off x="1922529" y="3024188"/>
            <a:ext cx="12700" cy="633413"/>
          </a:xfrm>
          <a:prstGeom prst="curvedConnector3">
            <a:avLst>
              <a:gd name="adj1" fmla="val 1800000"/>
            </a:avLst>
          </a:prstGeom>
          <a:ln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5412489" y="2895600"/>
            <a:ext cx="304800" cy="304800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298486" y="5705855"/>
            <a:ext cx="609600" cy="277241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Curved Connector 88"/>
          <p:cNvCxnSpPr>
            <a:stCxn id="68" idx="2"/>
            <a:endCxn id="88" idx="2"/>
          </p:cNvCxnSpPr>
          <p:nvPr/>
        </p:nvCxnSpPr>
        <p:spPr>
          <a:xfrm rot="16200000" flipH="1">
            <a:off x="5185220" y="5565030"/>
            <a:ext cx="12700" cy="836132"/>
          </a:xfrm>
          <a:prstGeom prst="curvedConnector3">
            <a:avLst>
              <a:gd name="adj1" fmla="val 2250000"/>
            </a:avLst>
          </a:prstGeom>
          <a:ln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6555489" y="1944469"/>
                <a:ext cx="2207511" cy="9233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Supply curve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𝑺</m:t>
                    </m:r>
                  </m:oMath>
                </a14:m>
                <a:r>
                  <a:rPr lang="en-US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is the section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𝑴𝑪</m:t>
                    </m:r>
                  </m:oMath>
                </a14:m>
                <a:r>
                  <a:rPr lang="en-US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above the min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{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𝑨𝑽𝑪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}</m:t>
                    </m:r>
                  </m:oMath>
                </a14:m>
                <a:r>
                  <a:rPr lang="en-US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!</a:t>
                </a:r>
                <a:endParaRPr lang="en-US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489" y="1944469"/>
                <a:ext cx="2207511" cy="923330"/>
              </a:xfrm>
              <a:prstGeom prst="rect">
                <a:avLst/>
              </a:prstGeom>
              <a:blipFill rotWithShape="0">
                <a:blip r:embed="rId13"/>
                <a:stretch>
                  <a:fillRect l="-1102" t="-3974" r="-3306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319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8" grpId="0"/>
      <p:bldP spid="49" grpId="0" animBg="1"/>
      <p:bldP spid="50" grpId="0" animBg="1"/>
      <p:bldP spid="51" grpId="0"/>
      <p:bldP spid="52" grpId="0" animBg="1"/>
      <p:bldP spid="59" grpId="0" animBg="1"/>
      <p:bldP spid="60" grpId="0" animBg="1"/>
      <p:bldP spid="66" grpId="0" animBg="1"/>
      <p:bldP spid="68" grpId="0" animBg="1"/>
      <p:bldP spid="78" grpId="0" animBg="1"/>
      <p:bldP spid="79" grpId="0" animBg="1"/>
      <p:bldP spid="81" grpId="0" animBg="1"/>
      <p:bldP spid="85" grpId="0" animBg="1"/>
      <p:bldP spid="88" grpId="0" animBg="1"/>
      <p:bldP spid="9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Short-Run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Market Supply: Identical Firms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04950" y="990600"/>
            <a:ext cx="6134100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Market supply is the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sum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of the supply of all individual firms in the market!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990600"/>
            <a:ext cx="457200" cy="457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601107" y="2133600"/>
                <a:ext cx="3941785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𝑄</m:t>
                      </m:r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</a:rPr>
                        <m:t>+⋯+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07" y="2133600"/>
                <a:ext cx="3941785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 rot="20198558">
            <a:off x="6615553" y="1681752"/>
            <a:ext cx="1698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n</a:t>
            </a:r>
            <a:r>
              <a:rPr lang="en-US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 is the number of firms</a:t>
            </a:r>
            <a:endParaRPr lang="en-US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7700" y="2971800"/>
            <a:ext cx="7848600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Assuming all firms are </a:t>
            </a:r>
            <a:r>
              <a:rPr lang="en-US" sz="2600" b="1" i="1" u="sng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identical</a:t>
            </a:r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:</a:t>
            </a:r>
          </a:p>
          <a:p>
            <a:pPr algn="ctr"/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They produce the same level of output for each price level</a:t>
            </a:r>
            <a:endParaRPr lang="en-US" sz="20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000624" y="5467290"/>
                <a:ext cx="1142749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𝑄</m:t>
                      </m:r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𝑛𝑞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624" y="5467290"/>
                <a:ext cx="1142749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41059" y="4095690"/>
                <a:ext cx="4061881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i="1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r>
                        <a:rPr lang="en-US" sz="2600" i="1">
                          <a:latin typeface="Cambria Math" charset="0"/>
                        </a:rPr>
                        <m:t>⋯</m:t>
                      </m:r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i="1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r>
                        <a:rPr lang="en-US" sz="2600" b="1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𝒒</m:t>
                      </m:r>
                    </m:oMath>
                  </m:oMathPara>
                </a14:m>
                <a:endParaRPr lang="en-US" sz="26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059" y="4095690"/>
                <a:ext cx="4061881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562099" y="4803338"/>
            <a:ext cx="6019801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Market Supply</a:t>
            </a:r>
            <a:endParaRPr lang="en-US" sz="20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19330" y="2133600"/>
            <a:ext cx="4083610" cy="530662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55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/>
      <p:bldP spid="10" grpId="0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Graphical Analysis</a:t>
            </a:r>
          </a:p>
        </p:txBody>
      </p:sp>
      <p:pic>
        <p:nvPicPr>
          <p:cNvPr id="29" name="Picture 5" descr="Fig08_07_step01Panel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55193"/>
            <a:ext cx="7670800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6" descr="Fig08_07_step02Panel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55193"/>
            <a:ext cx="7670800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7" descr="Fig08_07_step03Panel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55193"/>
            <a:ext cx="7670800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8" descr="Fig08_07_step04Panel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55193"/>
            <a:ext cx="7670800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9" descr="Fig08_07_step05Panel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55193"/>
            <a:ext cx="7670800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Rectangle 41"/>
          <p:cNvSpPr/>
          <p:nvPr/>
        </p:nvSpPr>
        <p:spPr>
          <a:xfrm>
            <a:off x="685800" y="1155194"/>
            <a:ext cx="685800" cy="31140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114800" y="1155192"/>
            <a:ext cx="914400" cy="311402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069592" y="4215384"/>
            <a:ext cx="304800" cy="304800"/>
          </a:xfrm>
          <a:prstGeom prst="ellipse">
            <a:avLst/>
          </a:prstGeom>
          <a:solidFill>
            <a:srgbClr val="0070C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324600" y="4215384"/>
            <a:ext cx="304800" cy="304800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371600" y="3510790"/>
            <a:ext cx="2362200" cy="463802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 rot="20198558">
            <a:off x="3549143" y="3481080"/>
            <a:ext cx="828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No supply</a:t>
            </a:r>
            <a:endParaRPr lang="en-US" sz="14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838700" y="3510790"/>
            <a:ext cx="3162300" cy="463802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 rot="20198558">
            <a:off x="7840921" y="3447743"/>
            <a:ext cx="828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No supply</a:t>
            </a:r>
            <a:endParaRPr lang="en-US" sz="14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9382311"/>
                  </p:ext>
                </p:extLst>
              </p:nvPr>
            </p:nvGraphicFramePr>
            <p:xfrm>
              <a:off x="1143000" y="4992242"/>
              <a:ext cx="137436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7184"/>
                    <a:gridCol w="687184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5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50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6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140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6.47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175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9382311"/>
                  </p:ext>
                </p:extLst>
              </p:nvPr>
            </p:nvGraphicFramePr>
            <p:xfrm>
              <a:off x="1143000" y="4992242"/>
              <a:ext cx="137436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7184"/>
                    <a:gridCol w="687184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8"/>
                          <a:stretch>
                            <a:fillRect r="-100000" b="-3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8"/>
                          <a:stretch>
                            <a:fillRect l="-100000" b="-31147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5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50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6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140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6.47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175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8" name="Table 5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4225412"/>
                  </p:ext>
                </p:extLst>
              </p:nvPr>
            </p:nvGraphicFramePr>
            <p:xfrm>
              <a:off x="2580591" y="4785360"/>
              <a:ext cx="939800" cy="1691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9800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𝑸</m:t>
                                </m:r>
                                <m:r>
                                  <a:rPr lang="en-US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=</m:t>
                                </m:r>
                                <m:r>
                                  <a:rPr lang="en-US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𝒏𝒒</m:t>
                                </m:r>
                              </m:oMath>
                            </m:oMathPara>
                          </a14:m>
                          <a:endParaRPr lang="en-US" sz="1600" b="1" dirty="0" smtClean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600" b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50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140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175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8" name="Table 5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4225412"/>
                  </p:ext>
                </p:extLst>
              </p:nvPr>
            </p:nvGraphicFramePr>
            <p:xfrm>
              <a:off x="2580591" y="4785360"/>
              <a:ext cx="939800" cy="1691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9800"/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9"/>
                          <a:stretch>
                            <a:fillRect b="-20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50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140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175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9" name="Table 5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3082311"/>
                  </p:ext>
                </p:extLst>
              </p:nvPr>
            </p:nvGraphicFramePr>
            <p:xfrm>
              <a:off x="3583614" y="4785360"/>
              <a:ext cx="939800" cy="1691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9800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𝑸</m:t>
                                </m:r>
                                <m:r>
                                  <a:rPr lang="en-US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=</m:t>
                                </m:r>
                                <m:r>
                                  <a:rPr lang="en-US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𝒏𝒒</m:t>
                                </m:r>
                              </m:oMath>
                            </m:oMathPara>
                          </a14:m>
                          <a:endParaRPr lang="en-US" sz="1600" b="1" dirty="0" smtClean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sz="1600" b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100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280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350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9" name="Table 5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3082311"/>
                  </p:ext>
                </p:extLst>
              </p:nvPr>
            </p:nvGraphicFramePr>
            <p:xfrm>
              <a:off x="3583614" y="4785360"/>
              <a:ext cx="939800" cy="1691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9800"/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0"/>
                          <a:stretch>
                            <a:fillRect b="-20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100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280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350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Table 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9679582"/>
                  </p:ext>
                </p:extLst>
              </p:nvPr>
            </p:nvGraphicFramePr>
            <p:xfrm>
              <a:off x="4586637" y="4785360"/>
              <a:ext cx="939800" cy="1691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9800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𝑸</m:t>
                                </m:r>
                                <m:r>
                                  <a:rPr lang="en-US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=</m:t>
                                </m:r>
                                <m:r>
                                  <a:rPr lang="en-US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𝒏𝒒</m:t>
                                </m:r>
                              </m:oMath>
                            </m:oMathPara>
                          </a14:m>
                          <a:endParaRPr lang="en-US" sz="1600" b="1" dirty="0" smtClean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sz="1600" b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150</a:t>
                          </a:r>
                        </a:p>
                      </a:txBody>
                      <a:tcPr marL="6350" marR="6350" marT="635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is-IS" sz="1600" kern="1200" dirty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420</a:t>
                          </a:r>
                        </a:p>
                      </a:txBody>
                      <a:tcPr marL="6350" marR="6350" marT="635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is-IS" sz="1600" kern="1200" dirty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525</a:t>
                          </a:r>
                        </a:p>
                      </a:txBody>
                      <a:tcPr marL="6350" marR="6350" marT="635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Table 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9679582"/>
                  </p:ext>
                </p:extLst>
              </p:nvPr>
            </p:nvGraphicFramePr>
            <p:xfrm>
              <a:off x="4586637" y="4785360"/>
              <a:ext cx="939800" cy="1691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9800"/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1"/>
                          <a:stretch>
                            <a:fillRect b="-203158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150</a:t>
                          </a:r>
                        </a:p>
                      </a:txBody>
                      <a:tcPr marL="6350" marR="6350" marT="635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is-IS" sz="1600" kern="1200" dirty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420</a:t>
                          </a:r>
                        </a:p>
                      </a:txBody>
                      <a:tcPr marL="6350" marR="6350" marT="635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is-IS" sz="1600" kern="1200" dirty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525</a:t>
                          </a:r>
                        </a:p>
                      </a:txBody>
                      <a:tcPr marL="6350" marR="6350" marT="635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1" name="Table 6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2331949"/>
                  </p:ext>
                </p:extLst>
              </p:nvPr>
            </p:nvGraphicFramePr>
            <p:xfrm>
              <a:off x="5589660" y="4785360"/>
              <a:ext cx="939800" cy="1691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9800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𝑸</m:t>
                                </m:r>
                                <m:r>
                                  <a:rPr lang="en-US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=</m:t>
                                </m:r>
                                <m:r>
                                  <a:rPr lang="en-US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𝒏𝒒</m:t>
                                </m:r>
                              </m:oMath>
                            </m:oMathPara>
                          </a14:m>
                          <a:endParaRPr lang="en-US" sz="1600" b="1" dirty="0" smtClean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US" sz="1600" b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is-IS" sz="1600" kern="1200" dirty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200</a:t>
                          </a:r>
                        </a:p>
                      </a:txBody>
                      <a:tcPr marL="6350" marR="6350" marT="635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560</a:t>
                          </a:r>
                        </a:p>
                      </a:txBody>
                      <a:tcPr marL="6350" marR="6350" marT="635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is-IS" sz="1600" kern="1200" dirty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700</a:t>
                          </a:r>
                        </a:p>
                      </a:txBody>
                      <a:tcPr marL="6350" marR="6350" marT="635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1" name="Table 6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2331949"/>
                  </p:ext>
                </p:extLst>
              </p:nvPr>
            </p:nvGraphicFramePr>
            <p:xfrm>
              <a:off x="5589660" y="4785360"/>
              <a:ext cx="939800" cy="1691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9800"/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2"/>
                          <a:stretch>
                            <a:fillRect b="-203158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is-IS" sz="1600" kern="1200" dirty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200</a:t>
                          </a:r>
                        </a:p>
                      </a:txBody>
                      <a:tcPr marL="6350" marR="6350" marT="635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560</a:t>
                          </a:r>
                        </a:p>
                      </a:txBody>
                      <a:tcPr marL="6350" marR="6350" marT="635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is-IS" sz="1600" kern="1200" dirty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700</a:t>
                          </a:r>
                        </a:p>
                      </a:txBody>
                      <a:tcPr marL="6350" marR="6350" marT="635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5" name="Table 6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6530307"/>
                  </p:ext>
                </p:extLst>
              </p:nvPr>
            </p:nvGraphicFramePr>
            <p:xfrm>
              <a:off x="6592684" y="4785360"/>
              <a:ext cx="939800" cy="1691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9800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𝑸</m:t>
                                </m:r>
                                <m:r>
                                  <a:rPr lang="en-US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=</m:t>
                                </m:r>
                                <m:r>
                                  <a:rPr lang="en-US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𝒏𝒒</m:t>
                                </m:r>
                              </m:oMath>
                            </m:oMathPara>
                          </a14:m>
                          <a:endParaRPr lang="en-US" sz="1600" b="1" dirty="0" smtClean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=5</m:t>
                                </m:r>
                              </m:oMath>
                            </m:oMathPara>
                          </a14:m>
                          <a:endParaRPr lang="en-US" sz="1600" b="0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is-IS" sz="1600" kern="1200" dirty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250</a:t>
                          </a:r>
                        </a:p>
                      </a:txBody>
                      <a:tcPr marL="6350" marR="6350" marT="635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is-IS" sz="1600" kern="1200" dirty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700</a:t>
                          </a:r>
                        </a:p>
                      </a:txBody>
                      <a:tcPr marL="6350" marR="6350" marT="635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fi-FI" sz="1600" kern="1200" dirty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875</a:t>
                          </a:r>
                        </a:p>
                      </a:txBody>
                      <a:tcPr marL="6350" marR="6350" marT="635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5" name="Table 6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6530307"/>
                  </p:ext>
                </p:extLst>
              </p:nvPr>
            </p:nvGraphicFramePr>
            <p:xfrm>
              <a:off x="6592684" y="4785360"/>
              <a:ext cx="939800" cy="1691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9800"/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3"/>
                          <a:stretch>
                            <a:fillRect b="-203158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is-IS" sz="1600" kern="1200" dirty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250</a:t>
                          </a:r>
                        </a:p>
                      </a:txBody>
                      <a:tcPr marL="6350" marR="6350" marT="635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is-IS" sz="1600" kern="1200" dirty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700</a:t>
                          </a:r>
                        </a:p>
                      </a:txBody>
                      <a:tcPr marL="6350" marR="6350" marT="635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fi-FI" sz="1600" kern="1200" dirty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875</a:t>
                          </a:r>
                        </a:p>
                      </a:txBody>
                      <a:tcPr marL="6350" marR="6350" marT="635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9" name="Straight Connector 8"/>
          <p:cNvCxnSpPr/>
          <p:nvPr/>
        </p:nvCxnSpPr>
        <p:spPr>
          <a:xfrm>
            <a:off x="4838700" y="2103120"/>
            <a:ext cx="2807208" cy="0"/>
          </a:xfrm>
          <a:prstGeom prst="line">
            <a:avLst/>
          </a:prstGeom>
          <a:ln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838700" y="2523744"/>
            <a:ext cx="2807208" cy="0"/>
          </a:xfrm>
          <a:prstGeom prst="line">
            <a:avLst/>
          </a:prstGeom>
          <a:ln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>
            <a:spLocks noChangeAspect="1"/>
          </p:cNvSpPr>
          <p:nvPr/>
        </p:nvSpPr>
        <p:spPr>
          <a:xfrm>
            <a:off x="5334000" y="2464662"/>
            <a:ext cx="109728" cy="109728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5486400" y="2036064"/>
            <a:ext cx="109728" cy="109728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/>
          <p:cNvCxnSpPr/>
          <p:nvPr/>
        </p:nvCxnSpPr>
        <p:spPr>
          <a:xfrm>
            <a:off x="4838700" y="3501196"/>
            <a:ext cx="2807208" cy="0"/>
          </a:xfrm>
          <a:prstGeom prst="line">
            <a:avLst/>
          </a:prstGeom>
          <a:ln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>
            <a:spLocks noChangeAspect="1"/>
          </p:cNvSpPr>
          <p:nvPr/>
        </p:nvSpPr>
        <p:spPr>
          <a:xfrm>
            <a:off x="4977384" y="3441192"/>
            <a:ext cx="109728" cy="109728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>
            <a:spLocks noChangeAspect="1"/>
          </p:cNvSpPr>
          <p:nvPr/>
        </p:nvSpPr>
        <p:spPr>
          <a:xfrm>
            <a:off x="5181600" y="3451130"/>
            <a:ext cx="109728" cy="109728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>
            <a:spLocks noChangeAspect="1"/>
          </p:cNvSpPr>
          <p:nvPr/>
        </p:nvSpPr>
        <p:spPr>
          <a:xfrm>
            <a:off x="5399339" y="3451130"/>
            <a:ext cx="109728" cy="109728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>
            <a:spLocks noChangeAspect="1"/>
          </p:cNvSpPr>
          <p:nvPr/>
        </p:nvSpPr>
        <p:spPr>
          <a:xfrm>
            <a:off x="5611959" y="3453088"/>
            <a:ext cx="109728" cy="109728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>
            <a:spLocks noChangeAspect="1"/>
          </p:cNvSpPr>
          <p:nvPr/>
        </p:nvSpPr>
        <p:spPr>
          <a:xfrm>
            <a:off x="5812647" y="3453088"/>
            <a:ext cx="109728" cy="109728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>
            <a:spLocks noChangeAspect="1"/>
          </p:cNvSpPr>
          <p:nvPr/>
        </p:nvSpPr>
        <p:spPr>
          <a:xfrm>
            <a:off x="5922375" y="2468880"/>
            <a:ext cx="109728" cy="109728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>
            <a:spLocks noChangeAspect="1"/>
          </p:cNvSpPr>
          <p:nvPr/>
        </p:nvSpPr>
        <p:spPr>
          <a:xfrm>
            <a:off x="6489954" y="2464662"/>
            <a:ext cx="109728" cy="109728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>
            <a:spLocks noChangeAspect="1"/>
          </p:cNvSpPr>
          <p:nvPr/>
        </p:nvSpPr>
        <p:spPr>
          <a:xfrm>
            <a:off x="7046523" y="2483213"/>
            <a:ext cx="109728" cy="109728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>
            <a:spLocks noChangeAspect="1"/>
          </p:cNvSpPr>
          <p:nvPr/>
        </p:nvSpPr>
        <p:spPr>
          <a:xfrm>
            <a:off x="7586472" y="2483213"/>
            <a:ext cx="109728" cy="109728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>
            <a:spLocks noChangeAspect="1"/>
          </p:cNvSpPr>
          <p:nvPr/>
        </p:nvSpPr>
        <p:spPr>
          <a:xfrm>
            <a:off x="6187440" y="2036064"/>
            <a:ext cx="109728" cy="109728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>
            <a:spLocks noChangeAspect="1"/>
          </p:cNvSpPr>
          <p:nvPr/>
        </p:nvSpPr>
        <p:spPr>
          <a:xfrm>
            <a:off x="6930699" y="2036064"/>
            <a:ext cx="109728" cy="109728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>
            <a:spLocks noChangeAspect="1"/>
          </p:cNvSpPr>
          <p:nvPr/>
        </p:nvSpPr>
        <p:spPr>
          <a:xfrm>
            <a:off x="7609685" y="2036064"/>
            <a:ext cx="109728" cy="109728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 rot="861557">
                <a:off x="6789181" y="674491"/>
                <a:ext cx="19790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Why the market supply gets flatter when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𝒏</m:t>
                    </m:r>
                  </m:oMath>
                </a14:m>
                <a:r>
                  <a:rPr lang="en-US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grows?</a:t>
                </a:r>
                <a:endParaRPr lang="en-US" b="1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861557">
                <a:off x="6789181" y="674491"/>
                <a:ext cx="1979031" cy="923330"/>
              </a:xfrm>
              <a:prstGeom prst="rect">
                <a:avLst/>
              </a:prstGeom>
              <a:blipFill rotWithShape="0">
                <a:blip r:embed="rId14"/>
                <a:stretch>
                  <a:fillRect t="-439"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99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7" grpId="0" animBg="1"/>
      <p:bldP spid="51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7" grpId="0" animBg="1"/>
      <p:bldP spid="78" grpId="0" animBg="1"/>
      <p:bldP spid="79" grpId="0" animBg="1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i="1">
                <a:latin typeface="Times New Roman" charset="0"/>
                <a:ea typeface="Times New Roman" charset="0"/>
                <a:cs typeface="Times New Roman" charset="0"/>
              </a:rPr>
              <a:t>Why the market supply gets flatter when 𝒏 grows?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57350" y="990600"/>
            <a:ext cx="5829300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We need to look ate the slope of the market supply curve!</a:t>
            </a:r>
            <a:endParaRPr lang="en-US" sz="20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695830" y="1981200"/>
                <a:ext cx="1752339" cy="819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𝑠𝑙𝑜𝑝𝑒</m:t>
                      </m:r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</a:rPr>
                            <m:t>𝑑𝑝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</a:rPr>
                            <m:t>𝑑𝑄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830" y="1981200"/>
                <a:ext cx="1752339" cy="81932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609600" y="3730081"/>
                <a:ext cx="5272469" cy="6425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=1:  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𝑠𝑙𝑜𝑝𝑒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𝑑𝑝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charset="0"/>
                            </a:rPr>
                            <m:t>𝑑𝑄</m:t>
                          </m:r>
                        </m:den>
                      </m:f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$6.47−$6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charset="0"/>
                            </a:rPr>
                            <m:t>175−140</m:t>
                          </m:r>
                        </m:den>
                      </m:f>
                      <m:r>
                        <a:rPr lang="en-US" sz="20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0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charset="0"/>
                            </a:rPr>
                            <m:t>47¢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charset="0"/>
                            </a:rPr>
                            <m:t>35</m:t>
                          </m:r>
                        </m:den>
                      </m:f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  <m:r>
                        <a:rPr lang="en-US" sz="2000" b="0" i="1" smtClean="0">
                          <a:latin typeface="Cambria Math" charset="0"/>
                        </a:rPr>
                        <m:t>1.34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730081"/>
                <a:ext cx="5272469" cy="64254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838199" y="2974775"/>
                <a:ext cx="7467600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e.g.</a:t>
                </a:r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Slope when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𝒑</m:t>
                    </m:r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rises from </a:t>
                </a:r>
                <a:r>
                  <a:rPr lang="en-US" sz="2600" b="1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$6</a:t>
                </a:r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to </a:t>
                </a:r>
                <a:r>
                  <a:rPr lang="en-US" sz="2600" b="1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$6.47</a:t>
                </a:r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:</a:t>
                </a:r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974775"/>
                <a:ext cx="7467600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5"/>
                <a:stretch>
                  <a:fillRect t="-11111" b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609600" y="4615828"/>
                <a:ext cx="5301323" cy="6425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=3:  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𝑠𝑙𝑜𝑝𝑒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𝑑𝑝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charset="0"/>
                            </a:rPr>
                            <m:t>𝑑𝑄</m:t>
                          </m:r>
                        </m:den>
                      </m:f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$6.47−$6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charset="0"/>
                            </a:rPr>
                            <m:t>525−420</m:t>
                          </m:r>
                        </m:den>
                      </m:f>
                      <m:r>
                        <a:rPr lang="en-US" sz="20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0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charset="0"/>
                            </a:rPr>
                            <m:t>47¢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charset="0"/>
                            </a:rPr>
                            <m:t>105</m:t>
                          </m:r>
                        </m:den>
                      </m:f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  <m:r>
                        <a:rPr lang="en-US" sz="2000" b="0" i="1" smtClean="0">
                          <a:latin typeface="Cambria Math" charset="0"/>
                        </a:rPr>
                        <m:t>0.45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615828"/>
                <a:ext cx="5301323" cy="64254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609600" y="5565471"/>
                <a:ext cx="5301323" cy="6425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=5:  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𝑠𝑙𝑜𝑝𝑒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𝑑𝑝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charset="0"/>
                            </a:rPr>
                            <m:t>𝑑𝑄</m:t>
                          </m:r>
                        </m:den>
                      </m:f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$6.47−$6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charset="0"/>
                            </a:rPr>
                            <m:t>875−700</m:t>
                          </m:r>
                        </m:den>
                      </m:f>
                      <m:r>
                        <a:rPr lang="en-US" sz="20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0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charset="0"/>
                            </a:rPr>
                            <m:t>47¢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charset="0"/>
                            </a:rPr>
                            <m:t>175</m:t>
                          </m:r>
                        </m:den>
                      </m:f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  <m:r>
                        <a:rPr lang="en-US" sz="2000" b="0" i="1" smtClean="0">
                          <a:latin typeface="Cambria Math" charset="0"/>
                        </a:rPr>
                        <m:t>0.27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565471"/>
                <a:ext cx="5301323" cy="64254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6553200" y="3730081"/>
                <a:ext cx="166006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𝒅𝒑</m:t>
                    </m:r>
                  </m:oMath>
                </a14:m>
                <a:r>
                  <a:rPr lang="en-US" sz="20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sz="20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is always the same</a:t>
                </a:r>
                <a:endParaRPr lang="en-US" sz="2000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3730081"/>
                <a:ext cx="1660065" cy="707886"/>
              </a:xfrm>
              <a:prstGeom prst="rect">
                <a:avLst/>
              </a:prstGeom>
              <a:blipFill rotWithShape="0">
                <a:blip r:embed="rId8"/>
                <a:stretch>
                  <a:fillRect t="-5172" r="-2941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Rectangle 82"/>
          <p:cNvSpPr/>
          <p:nvPr/>
        </p:nvSpPr>
        <p:spPr>
          <a:xfrm>
            <a:off x="4533769" y="3716305"/>
            <a:ext cx="571631" cy="311402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4533769" y="4593000"/>
            <a:ext cx="571631" cy="311402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533769" y="5575343"/>
            <a:ext cx="571631" cy="311402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4572000" y="4114800"/>
            <a:ext cx="533400" cy="31140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4572000" y="4967121"/>
            <a:ext cx="533400" cy="31140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4572000" y="5937000"/>
            <a:ext cx="533400" cy="31140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6553200" y="4612045"/>
                <a:ext cx="166006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𝒅𝑸</m:t>
                    </m:r>
                  </m:oMath>
                </a14:m>
                <a:r>
                  <a:rPr lang="en-US" sz="20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sz="20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grows when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𝒏</m:t>
                    </m:r>
                  </m:oMath>
                </a14:m>
                <a:r>
                  <a:rPr lang="en-US" sz="20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grows</a:t>
                </a:r>
                <a:endParaRPr lang="en-US" sz="2000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4612045"/>
                <a:ext cx="1660065" cy="707886"/>
              </a:xfrm>
              <a:prstGeom prst="rect">
                <a:avLst/>
              </a:prstGeom>
              <a:blipFill rotWithShape="0">
                <a:blip r:embed="rId9"/>
                <a:stretch>
                  <a:fillRect l="-2574" t="-5172" r="-2941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553200" y="5602069"/>
                <a:ext cx="1660065" cy="7078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𝒔𝒍𝒐𝒑𝒆</m:t>
                    </m:r>
                  </m:oMath>
                </a14:m>
                <a:r>
                  <a:rPr lang="en-US" sz="20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sz="20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falls when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𝒏</m:t>
                    </m:r>
                  </m:oMath>
                </a14:m>
                <a:r>
                  <a:rPr lang="en-US" sz="20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grows</a:t>
                </a:r>
                <a:endParaRPr lang="en-US" sz="2000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5602069"/>
                <a:ext cx="1660065" cy="707886"/>
              </a:xfrm>
              <a:prstGeom prst="rect">
                <a:avLst/>
              </a:prstGeom>
              <a:blipFill rotWithShape="0">
                <a:blip r:embed="rId10"/>
                <a:stretch>
                  <a:fillRect l="-2574" t="-5172" r="-2941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9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80" grpId="0"/>
      <p:bldP spid="81" grpId="0"/>
      <p:bldP spid="82" grpId="0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/>
      <p:bldP spid="90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Short-Run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Market Supply: Different Firms</a:t>
            </a:r>
          </a:p>
        </p:txBody>
      </p:sp>
      <p:pic>
        <p:nvPicPr>
          <p:cNvPr id="3" name="Picture 5" descr="Fig08_08_step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81200"/>
            <a:ext cx="5027613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 descr="Fig08_08_step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81200"/>
            <a:ext cx="5027613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Fig08_08_step0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81200"/>
            <a:ext cx="5027613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Fig08_08_step0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81200"/>
            <a:ext cx="5027613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" name="Group 25"/>
          <p:cNvGrpSpPr/>
          <p:nvPr/>
        </p:nvGrpSpPr>
        <p:grpSpPr>
          <a:xfrm>
            <a:off x="919242" y="4711700"/>
            <a:ext cx="1214357" cy="838200"/>
            <a:chOff x="919242" y="4711700"/>
            <a:chExt cx="1214357" cy="838200"/>
          </a:xfrm>
        </p:grpSpPr>
        <p:sp>
          <p:nvSpPr>
            <p:cNvPr id="9" name="TextBox 8"/>
            <p:cNvSpPr txBox="1"/>
            <p:nvPr/>
          </p:nvSpPr>
          <p:spPr>
            <a:xfrm rot="19847321">
              <a:off x="919242" y="4914063"/>
              <a:ext cx="9816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smtClean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No firm operates</a:t>
              </a:r>
              <a:endParaRPr lang="en-US" sz="1600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0" name="Right Brace 9"/>
            <p:cNvSpPr/>
            <p:nvPr/>
          </p:nvSpPr>
          <p:spPr>
            <a:xfrm rot="10800000">
              <a:off x="1838974" y="4711700"/>
              <a:ext cx="294625" cy="838200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55634" y="3883668"/>
            <a:ext cx="1377964" cy="751831"/>
            <a:chOff x="755634" y="3883668"/>
            <a:chExt cx="1377964" cy="751831"/>
          </a:xfrm>
        </p:grpSpPr>
        <p:sp>
          <p:nvSpPr>
            <p:cNvPr id="11" name="Right Brace 10"/>
            <p:cNvSpPr/>
            <p:nvPr/>
          </p:nvSpPr>
          <p:spPr>
            <a:xfrm rot="10800000">
              <a:off x="1838973" y="3883668"/>
              <a:ext cx="294625" cy="751831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 rot="19847321">
              <a:off x="755634" y="4043398"/>
              <a:ext cx="11564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smtClean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Only firm 1 </a:t>
              </a:r>
              <a:r>
                <a:rPr lang="en-US" sz="1600" i="1" dirty="0" smtClean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operates</a:t>
              </a:r>
              <a:endParaRPr lang="en-US" sz="1600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55634" y="2120899"/>
            <a:ext cx="1377963" cy="1657639"/>
            <a:chOff x="755634" y="2120899"/>
            <a:chExt cx="1377963" cy="1657639"/>
          </a:xfrm>
        </p:grpSpPr>
        <p:sp>
          <p:nvSpPr>
            <p:cNvPr id="13" name="Right Brace 12"/>
            <p:cNvSpPr/>
            <p:nvPr/>
          </p:nvSpPr>
          <p:spPr>
            <a:xfrm rot="10800000">
              <a:off x="1838972" y="2120899"/>
              <a:ext cx="294625" cy="1657639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 rot="19847321">
              <a:off x="755634" y="2781012"/>
              <a:ext cx="11564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Both firms operate</a:t>
              </a:r>
              <a:endParaRPr lang="en-US" sz="1600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285081" y="990600"/>
                <a:ext cx="6572250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e.g.</a:t>
                </a:r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Firm 2 has </a:t>
                </a:r>
                <a:r>
                  <a:rPr lang="en-US" sz="26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higher</a:t>
                </a:r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𝐴𝑉𝐶</m:t>
                    </m:r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600" b="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𝑀</m:t>
                    </m:r>
                    <m:r>
                      <a:rPr lang="en-US" sz="2600" i="1" dirty="0">
                        <a:latin typeface="Cambria Math" charset="0"/>
                        <a:ea typeface="Times New Roman" charset="0"/>
                        <a:cs typeface="Times New Roman" charset="0"/>
                      </a:rPr>
                      <m:t>𝐶</m:t>
                    </m:r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than firm 1</a:t>
                </a:r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081" y="990600"/>
                <a:ext cx="6572250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7"/>
                <a:stretch>
                  <a:fillRect l="-1113" t="-12500" r="-1020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 rot="20732840">
                <a:off x="3207108" y="4192624"/>
                <a:ext cx="1358092" cy="836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C0000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𝑺</m:t>
                      </m:r>
                      <m:r>
                        <a:rPr lang="en-US" sz="1600" b="1" i="1" dirty="0" smtClean="0">
                          <a:solidFill>
                            <a:srgbClr val="C0000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sSup>
                        <m:sSupPr>
                          <m:ctrlPr>
                            <a:rPr lang="en-US" sz="1600" b="1" i="1" dirty="0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lang="en-US" sz="1600" b="1" i="1" dirty="0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𝑺</m:t>
                          </m:r>
                        </m:e>
                        <m:sup>
                          <m:r>
                            <a:rPr lang="en-US" sz="1600" b="1" i="1" dirty="0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1600" b="1" i="1" dirty="0" smtClean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ctr"/>
                <a:r>
                  <a:rPr lang="en-US" sz="16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Only firm 1 in the market</a:t>
                </a:r>
                <a:endParaRPr lang="en-US" sz="1600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32840">
                <a:off x="3207108" y="4192624"/>
                <a:ext cx="1358092" cy="836576"/>
              </a:xfrm>
              <a:prstGeom prst="rect">
                <a:avLst/>
              </a:prstGeom>
              <a:blipFill rotWithShape="0">
                <a:blip r:embed="rId8"/>
                <a:stretch>
                  <a:fillRect r="-1594"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2176272" y="3703320"/>
            <a:ext cx="304800" cy="304800"/>
          </a:xfrm>
          <a:prstGeom prst="ellipse">
            <a:avLst/>
          </a:prstGeom>
          <a:solidFill>
            <a:srgbClr val="0070C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 rot="19022946">
            <a:off x="2695993" y="4052910"/>
            <a:ext cx="1283417" cy="393700"/>
          </a:xfrm>
          <a:prstGeom prst="ellipse">
            <a:avLst/>
          </a:prstGeom>
          <a:solidFill>
            <a:srgbClr val="00B05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506153" y="3946403"/>
                <a:ext cx="1580447" cy="1082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C0000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𝑺</m:t>
                      </m:r>
                      <m:r>
                        <a:rPr lang="en-US" sz="1600" b="1" i="1" dirty="0" smtClean="0">
                          <a:solidFill>
                            <a:srgbClr val="C0000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sSup>
                        <m:sSupPr>
                          <m:ctrlPr>
                            <a:rPr lang="en-US" sz="1600" b="1" i="1" dirty="0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lang="en-US" sz="1600" b="1" i="1" dirty="0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𝑺</m:t>
                          </m:r>
                        </m:e>
                        <m:sup>
                          <m:r>
                            <a:rPr lang="en-US" sz="1600" b="1" i="1" dirty="0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𝟏</m:t>
                          </m:r>
                        </m:sup>
                      </m:sSup>
                      <m:r>
                        <a:rPr lang="en-US" sz="1600" b="1" i="1" dirty="0" smtClean="0">
                          <a:solidFill>
                            <a:srgbClr val="C0000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+</m:t>
                      </m:r>
                      <m:sSup>
                        <m:sSupPr>
                          <m:ctrlPr>
                            <a:rPr lang="en-US" sz="1600" b="1" i="1" dirty="0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lang="en-US" sz="1600" b="1" i="1" dirty="0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𝑺</m:t>
                          </m:r>
                        </m:e>
                        <m:sup>
                          <m:r>
                            <a:rPr lang="en-US" sz="1600" b="1" i="1" dirty="0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1600" b="1" i="1" dirty="0" smtClean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ctr"/>
                <a:r>
                  <a:rPr lang="en-US" sz="16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Firm 2 enters the market and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𝑺</m:t>
                    </m:r>
                  </m:oMath>
                </a14:m>
                <a:r>
                  <a:rPr lang="en-US" sz="16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shifts to the right</a:t>
                </a:r>
                <a:endParaRPr lang="en-US" sz="1600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153" y="3946403"/>
                <a:ext cx="1580447" cy="1082797"/>
              </a:xfrm>
              <a:prstGeom prst="rect">
                <a:avLst/>
              </a:prstGeom>
              <a:blipFill rotWithShape="0">
                <a:blip r:embed="rId9"/>
                <a:stretch>
                  <a:fillRect l="-1923" r="-1538" b="-6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23" idx="5"/>
            <a:endCxn id="20" idx="1"/>
          </p:cNvCxnSpPr>
          <p:nvPr/>
        </p:nvCxnSpPr>
        <p:spPr>
          <a:xfrm>
            <a:off x="3989003" y="3879275"/>
            <a:ext cx="1517150" cy="608527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>
            <a:spLocks noChangeAspect="1"/>
          </p:cNvSpPr>
          <p:nvPr/>
        </p:nvSpPr>
        <p:spPr>
          <a:xfrm>
            <a:off x="3895344" y="3785616"/>
            <a:ext cx="109728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rot="19768607">
            <a:off x="3762347" y="2851832"/>
            <a:ext cx="3230427" cy="393700"/>
          </a:xfrm>
          <a:prstGeom prst="ellipse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 rot="20732840">
                <a:off x="6099430" y="2472820"/>
                <a:ext cx="1565153" cy="1082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>
                          <a:solidFill>
                            <a:srgbClr val="C0000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𝑺</m:t>
                      </m:r>
                      <m:r>
                        <a:rPr lang="en-US" sz="1600" b="1" i="1" dirty="0">
                          <a:solidFill>
                            <a:srgbClr val="C0000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sSup>
                        <m:sSupPr>
                          <m:ctrlPr>
                            <a:rPr lang="en-US" sz="1600" b="1" i="1" dirty="0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lang="en-US" sz="1600" b="1" i="1" dirty="0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𝑺</m:t>
                          </m:r>
                        </m:e>
                        <m:sup>
                          <m:r>
                            <a:rPr lang="en-US" sz="1600" b="1" i="1" dirty="0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𝟏</m:t>
                          </m:r>
                        </m:sup>
                      </m:sSup>
                      <m:r>
                        <a:rPr lang="en-US" sz="1600" b="1" i="1" dirty="0">
                          <a:solidFill>
                            <a:srgbClr val="C0000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+</m:t>
                      </m:r>
                      <m:sSup>
                        <m:sSupPr>
                          <m:ctrlPr>
                            <a:rPr lang="en-US" sz="1600" b="1" i="1" dirty="0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lang="en-US" sz="1600" b="1" i="1" dirty="0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𝑺</m:t>
                          </m:r>
                        </m:e>
                        <m:sup>
                          <m:r>
                            <a:rPr lang="en-US" sz="1600" b="1" i="1" dirty="0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1600" b="1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ctr"/>
                <a:r>
                  <a:rPr lang="en-US" sz="16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Both firms in the market and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𝑺</m:t>
                    </m:r>
                  </m:oMath>
                </a14:m>
                <a:r>
                  <a:rPr lang="en-US" sz="16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gets flatter</a:t>
                </a:r>
                <a:endParaRPr lang="en-US" sz="1600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32840">
                <a:off x="6099430" y="2472820"/>
                <a:ext cx="1565153" cy="1082797"/>
              </a:xfrm>
              <a:prstGeom prst="rect">
                <a:avLst/>
              </a:prstGeom>
              <a:blipFill rotWithShape="0">
                <a:blip r:embed="rId10"/>
                <a:stretch>
                  <a:fillRect b="-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965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  <p:bldP spid="2" grpId="0" animBg="1"/>
      <p:bldP spid="20" grpId="0"/>
      <p:bldP spid="23" grpId="0" animBg="1"/>
      <p:bldP spid="27" grpId="0" animBg="1"/>
      <p:bldP spid="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Short-Run Competitive Equilibrium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09650" y="990600"/>
            <a:ext cx="7124700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By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combining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the SR market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suppl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y and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demand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curves, we can find the SR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competitive equilibrium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!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990600"/>
            <a:ext cx="457200" cy="457200"/>
          </a:xfrm>
          <a:prstGeom prst="rect">
            <a:avLst/>
          </a:prstGeom>
        </p:spPr>
      </p:pic>
      <p:pic>
        <p:nvPicPr>
          <p:cNvPr id="32" name="Picture 5" descr="Fig08_09_step01_Panel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537" y="2514600"/>
            <a:ext cx="7231063" cy="350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6" descr="Fig08_09_step02_Panel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537" y="2514600"/>
            <a:ext cx="7231063" cy="350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7" descr="Fig08_09_step03_Panel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537" y="2514600"/>
            <a:ext cx="7231063" cy="350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8" descr="Fig08_09_step04_Panel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537" y="2514600"/>
            <a:ext cx="7231063" cy="350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9" descr="Fig08_09_step05_LAST_Panel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537" y="2514600"/>
            <a:ext cx="7231063" cy="350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1562099" y="1981200"/>
            <a:ext cx="6019801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Assuming identical firms:</a:t>
            </a:r>
            <a:endParaRPr lang="en-US" sz="20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181600" y="3407537"/>
            <a:ext cx="228600" cy="231775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105400" y="2980293"/>
                <a:ext cx="3310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sz="1600" b="1" i="1" dirty="0">
                              <a:solidFill>
                                <a:srgbClr val="0070C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𝒑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i="1" dirty="0">
                  <a:solidFill>
                    <a:srgbClr val="0070C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2980293"/>
                <a:ext cx="331059" cy="338554"/>
              </a:xfrm>
              <a:prstGeom prst="rect">
                <a:avLst/>
              </a:prstGeom>
              <a:blipFill rotWithShape="0">
                <a:blip r:embed="rId9"/>
                <a:stretch>
                  <a:fillRect l="-14815"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/>
          <p:cNvSpPr/>
          <p:nvPr/>
        </p:nvSpPr>
        <p:spPr>
          <a:xfrm>
            <a:off x="6781800" y="5102226"/>
            <a:ext cx="800100" cy="22860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590112" y="3378726"/>
                <a:ext cx="1020488" cy="3441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  <a:ea typeface="Times New Roman" charset="0"/>
                    <a:cs typeface="Times New Roman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𝑺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sSup>
                      <m:sSupPr>
                        <m:ctrlP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𝑫</m:t>
                        </m:r>
                      </m:e>
                      <m:sup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1600" b="1" dirty="0" smtClean="0">
                    <a:solidFill>
                      <a:schemeClr val="tx1"/>
                    </a:solidFill>
                    <a:ea typeface="Times New Roman" charset="0"/>
                    <a:cs typeface="Times New Roman" charset="0"/>
                  </a:rPr>
                  <a:t>)</a:t>
                </a:r>
                <a:endParaRPr lang="en-US" sz="1600" b="1" i="1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112" y="3378726"/>
                <a:ext cx="1020488" cy="344133"/>
              </a:xfrm>
              <a:prstGeom prst="rect">
                <a:avLst/>
              </a:prstGeom>
              <a:blipFill rotWithShape="0">
                <a:blip r:embed="rId10"/>
                <a:stretch>
                  <a:fillRect t="-3509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1562099" y="3349625"/>
            <a:ext cx="228600" cy="231775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459640" y="2980293"/>
                <a:ext cx="3310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sz="1600" b="1" i="1" dirty="0">
                              <a:solidFill>
                                <a:srgbClr val="0070C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𝒑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i="1" dirty="0">
                  <a:solidFill>
                    <a:srgbClr val="0070C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640" y="2980293"/>
                <a:ext cx="331059" cy="338554"/>
              </a:xfrm>
              <a:prstGeom prst="rect">
                <a:avLst/>
              </a:prstGeom>
              <a:blipFill rotWithShape="0">
                <a:blip r:embed="rId9"/>
                <a:stretch>
                  <a:fillRect l="-12727"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/>
          <p:cNvSpPr/>
          <p:nvPr/>
        </p:nvSpPr>
        <p:spPr>
          <a:xfrm>
            <a:off x="3124200" y="5102226"/>
            <a:ext cx="800100" cy="22860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031736" y="3398393"/>
            <a:ext cx="304800" cy="304800"/>
          </a:xfrm>
          <a:prstGeom prst="ellipse">
            <a:avLst/>
          </a:prstGeom>
          <a:solidFill>
            <a:srgbClr val="0070C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333749" y="3398393"/>
            <a:ext cx="304800" cy="304800"/>
          </a:xfrm>
          <a:prstGeom prst="ellipse">
            <a:avLst/>
          </a:prstGeom>
          <a:solidFill>
            <a:srgbClr val="0070C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95850" y="2539175"/>
            <a:ext cx="800100" cy="228600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90600" y="2539175"/>
            <a:ext cx="800100" cy="228600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>
            <a:spLocks noChangeAspect="1"/>
          </p:cNvSpPr>
          <p:nvPr/>
        </p:nvSpPr>
        <p:spPr>
          <a:xfrm>
            <a:off x="3429000" y="4001897"/>
            <a:ext cx="109728" cy="109728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371600" y="3965574"/>
            <a:ext cx="419099" cy="18288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 rot="20584319">
                <a:off x="551129" y="3990450"/>
                <a:ext cx="7882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rgbClr val="00B05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rgbClr val="00B05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𝑨𝑪</m:t>
                          </m:r>
                          <m:r>
                            <a:rPr lang="en-US" sz="1600" b="1" i="1" dirty="0" smtClean="0">
                              <a:solidFill>
                                <a:srgbClr val="00B05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(</m:t>
                          </m:r>
                          <m:r>
                            <a:rPr lang="en-US" sz="1600" b="1" i="1" dirty="0" smtClean="0">
                              <a:solidFill>
                                <a:srgbClr val="00B05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𝒒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rgbClr val="00B05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 dirty="0" smtClean="0">
                          <a:solidFill>
                            <a:srgbClr val="00B05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)</m:t>
                      </m:r>
                    </m:oMath>
                  </m:oMathPara>
                </a14:m>
                <a:endParaRPr lang="en-US" sz="1600" b="1" i="1" dirty="0">
                  <a:solidFill>
                    <a:srgbClr val="00B05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84319">
                <a:off x="551129" y="3990450"/>
                <a:ext cx="788259" cy="338554"/>
              </a:xfrm>
              <a:prstGeom prst="rect">
                <a:avLst/>
              </a:prstGeom>
              <a:blipFill rotWithShape="0">
                <a:blip r:embed="rId11"/>
                <a:stretch>
                  <a:fillRect l="-714" r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676399" y="5925979"/>
                <a:ext cx="22304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sz="1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𝜋</m:t>
                      </m:r>
                      <m:d>
                        <m:dPr>
                          <m:ctrlPr>
                            <a:rPr lang="en-US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𝐴𝐶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399" y="5925979"/>
                <a:ext cx="2230419" cy="246221"/>
              </a:xfrm>
              <a:prstGeom prst="rect">
                <a:avLst/>
              </a:prstGeom>
              <a:blipFill rotWithShape="0">
                <a:blip r:embed="rId12"/>
                <a:stretch>
                  <a:fillRect l="-546" b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883170" y="5925979"/>
                <a:ext cx="21050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charset="0"/>
                        </a:rPr>
                        <m:t>=215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7−6.20</m:t>
                          </m:r>
                        </m:e>
                      </m:d>
                      <m:r>
                        <a:rPr lang="en-US" sz="1600" b="0" i="1" smtClean="0">
                          <a:latin typeface="Cambria Math" charset="0"/>
                        </a:rPr>
                        <m:t>=172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170" y="5925979"/>
                <a:ext cx="2105000" cy="246221"/>
              </a:xfrm>
              <a:prstGeom prst="rect">
                <a:avLst/>
              </a:prstGeom>
              <a:blipFill rotWithShape="0">
                <a:blip r:embed="rId13"/>
                <a:stretch>
                  <a:fillRect l="-290" r="-1449"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 rot="20198558">
            <a:off x="5977053" y="5735479"/>
            <a:ext cx="672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Profit</a:t>
            </a:r>
            <a:endParaRPr lang="en-US" sz="1400" i="1" dirty="0">
              <a:solidFill>
                <a:srgbClr val="00B05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5699579" y="4662264"/>
            <a:ext cx="304800" cy="304800"/>
          </a:xfrm>
          <a:prstGeom prst="ellipse">
            <a:avLst/>
          </a:prstGeom>
          <a:solidFill>
            <a:srgbClr val="0070C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181600" y="4662264"/>
            <a:ext cx="228600" cy="231775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105400" y="4235020"/>
                <a:ext cx="3310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sz="1600" b="1" i="1" dirty="0">
                              <a:solidFill>
                                <a:srgbClr val="0070C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𝒑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i="1" dirty="0">
                  <a:solidFill>
                    <a:srgbClr val="0070C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4235020"/>
                <a:ext cx="331059" cy="338554"/>
              </a:xfrm>
              <a:prstGeom prst="rect">
                <a:avLst/>
              </a:prstGeom>
              <a:blipFill rotWithShape="0">
                <a:blip r:embed="rId14"/>
                <a:stretch>
                  <a:fillRect l="-14815"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/>
          <p:nvPr/>
        </p:nvSpPr>
        <p:spPr>
          <a:xfrm>
            <a:off x="5436459" y="5102226"/>
            <a:ext cx="800100" cy="22860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6161362" y="4628498"/>
                <a:ext cx="1020488" cy="3441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  <a:ea typeface="Times New Roman" charset="0"/>
                    <a:cs typeface="Times New Roman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𝑺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sSup>
                      <m:sSupPr>
                        <m:ctrlP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𝑫</m:t>
                        </m:r>
                      </m:e>
                      <m:sup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600" b="1" dirty="0" smtClean="0">
                    <a:solidFill>
                      <a:schemeClr val="tx1"/>
                    </a:solidFill>
                    <a:ea typeface="Times New Roman" charset="0"/>
                    <a:cs typeface="Times New Roman" charset="0"/>
                  </a:rPr>
                  <a:t>)</a:t>
                </a:r>
                <a:endParaRPr lang="en-US" sz="1600" b="1" i="1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362" y="4628498"/>
                <a:ext cx="1020488" cy="344133"/>
              </a:xfrm>
              <a:prstGeom prst="rect">
                <a:avLst/>
              </a:prstGeom>
              <a:blipFill rotWithShape="0">
                <a:blip r:embed="rId15"/>
                <a:stretch>
                  <a:fillRect l="-599" t="-3509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/>
          <p:cNvCxnSpPr/>
          <p:nvPr/>
        </p:nvCxnSpPr>
        <p:spPr>
          <a:xfrm flipH="1">
            <a:off x="5695950" y="3200400"/>
            <a:ext cx="1162050" cy="682625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 rot="19711599">
            <a:off x="5715570" y="2890466"/>
            <a:ext cx="1003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Demand shifts left</a:t>
            </a:r>
            <a:endParaRPr lang="en-US" sz="14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2039112" y="4668679"/>
            <a:ext cx="304800" cy="304800"/>
          </a:xfrm>
          <a:prstGeom prst="ellipse">
            <a:avLst/>
          </a:prstGeom>
          <a:solidFill>
            <a:srgbClr val="0070C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562099" y="4690872"/>
            <a:ext cx="228600" cy="231775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459640" y="4340106"/>
                <a:ext cx="3310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sz="1600" b="1" i="1" dirty="0">
                              <a:solidFill>
                                <a:srgbClr val="0070C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𝒑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i="1" dirty="0">
                  <a:solidFill>
                    <a:srgbClr val="0070C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640" y="4340106"/>
                <a:ext cx="331059" cy="338554"/>
              </a:xfrm>
              <a:prstGeom prst="rect">
                <a:avLst/>
              </a:prstGeom>
              <a:blipFill rotWithShape="0">
                <a:blip r:embed="rId14"/>
                <a:stretch>
                  <a:fillRect l="-12727"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65"/>
          <p:cNvSpPr/>
          <p:nvPr/>
        </p:nvSpPr>
        <p:spPr>
          <a:xfrm>
            <a:off x="1819602" y="5102226"/>
            <a:ext cx="800100" cy="22860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>
            <a:spLocks noChangeAspect="1"/>
          </p:cNvSpPr>
          <p:nvPr/>
        </p:nvSpPr>
        <p:spPr>
          <a:xfrm>
            <a:off x="2133600" y="3547872"/>
            <a:ext cx="109728" cy="109728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371600" y="3566160"/>
            <a:ext cx="419099" cy="18288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 rot="20584319">
                <a:off x="551129" y="3591036"/>
                <a:ext cx="7882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rgbClr val="00B05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rgbClr val="00B05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𝑨𝑪</m:t>
                          </m:r>
                          <m:r>
                            <a:rPr lang="en-US" sz="1600" b="1" i="1" dirty="0" smtClean="0">
                              <a:solidFill>
                                <a:srgbClr val="00B05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(</m:t>
                          </m:r>
                          <m:r>
                            <a:rPr lang="en-US" sz="1600" b="1" i="1" dirty="0" smtClean="0">
                              <a:solidFill>
                                <a:srgbClr val="00B05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𝒒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rgbClr val="00B05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 dirty="0" smtClean="0">
                          <a:solidFill>
                            <a:srgbClr val="00B05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)</m:t>
                      </m:r>
                    </m:oMath>
                  </m:oMathPara>
                </a14:m>
                <a:endParaRPr lang="en-US" sz="1600" b="1" i="1" dirty="0">
                  <a:solidFill>
                    <a:srgbClr val="00B05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84319">
                <a:off x="551129" y="3591036"/>
                <a:ext cx="788259" cy="338554"/>
              </a:xfrm>
              <a:prstGeom prst="rect">
                <a:avLst/>
              </a:prstGeom>
              <a:blipFill rotWithShape="0">
                <a:blip r:embed="rId16"/>
                <a:stretch>
                  <a:fillRect l="-714" r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1676399" y="6361094"/>
                <a:ext cx="22304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sz="1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𝜋</m:t>
                      </m:r>
                      <m:d>
                        <m:dPr>
                          <m:ctrlPr>
                            <a:rPr lang="en-US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i="1">
                              <a:latin typeface="Cambria Math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𝐴𝐶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399" y="6361094"/>
                <a:ext cx="2230419" cy="246221"/>
              </a:xfrm>
              <a:prstGeom prst="rect">
                <a:avLst/>
              </a:prstGeom>
              <a:blipFill rotWithShape="0">
                <a:blip r:embed="rId17"/>
                <a:stretch>
                  <a:fillRect l="-820" b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3883170" y="6383459"/>
                <a:ext cx="218675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charset="0"/>
                        </a:rPr>
                        <m:t>=50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5−6.97</m:t>
                          </m:r>
                        </m:e>
                      </m:d>
                      <m:r>
                        <a:rPr lang="en-US" sz="1600" b="0" i="1" smtClean="0">
                          <a:latin typeface="Cambria Math" charset="0"/>
                        </a:rPr>
                        <m:t>=−98.5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170" y="6383459"/>
                <a:ext cx="2186752" cy="246221"/>
              </a:xfrm>
              <a:prstGeom prst="rect">
                <a:avLst/>
              </a:prstGeom>
              <a:blipFill rotWithShape="0">
                <a:blip r:embed="rId18"/>
                <a:stretch>
                  <a:fillRect l="-279" r="-1393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/>
          <p:cNvSpPr txBox="1"/>
          <p:nvPr/>
        </p:nvSpPr>
        <p:spPr>
          <a:xfrm rot="20198558">
            <a:off x="5977053" y="6272501"/>
            <a:ext cx="672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Loss</a:t>
            </a:r>
            <a:endParaRPr lang="en-US" sz="14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6568410" y="6096000"/>
                <a:ext cx="13563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i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But Operates!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𝒑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𝟐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rgbClr val="0070C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r>
                        <a:rPr lang="en-US" sz="1400" b="1" i="1" smtClean="0">
                          <a:solidFill>
                            <a:srgbClr val="0070C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𝑨𝑽𝑪</m:t>
                      </m:r>
                      <m:r>
                        <a:rPr lang="en-US" sz="1400" b="1" i="1" smtClean="0">
                          <a:solidFill>
                            <a:srgbClr val="0070C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(</m:t>
                      </m:r>
                      <m:sSub>
                        <m:sSubPr>
                          <m:ctrlP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𝒒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𝟐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rgbClr val="0070C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)</m:t>
                      </m:r>
                    </m:oMath>
                  </m:oMathPara>
                </a14:m>
                <a:endParaRPr lang="en-US" sz="1400" b="1" i="1" dirty="0">
                  <a:solidFill>
                    <a:srgbClr val="0070C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410" y="6096000"/>
                <a:ext cx="1356390" cy="523220"/>
              </a:xfrm>
              <a:prstGeom prst="rect">
                <a:avLst/>
              </a:prstGeom>
              <a:blipFill rotWithShape="0">
                <a:blip r:embed="rId19"/>
                <a:stretch>
                  <a:fillRect t="-2326" b="-5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426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 animBg="1"/>
      <p:bldP spid="39" grpId="0"/>
      <p:bldP spid="40" grpId="0" animBg="1"/>
      <p:bldP spid="41" grpId="0" animBg="1"/>
      <p:bldP spid="42" grpId="0" animBg="1"/>
      <p:bldP spid="43" grpId="0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/>
      <p:bldP spid="53" grpId="0"/>
      <p:bldP spid="54" grpId="0"/>
      <p:bldP spid="55" grpId="0"/>
      <p:bldP spid="56" grpId="0" animBg="1"/>
      <p:bldP spid="57" grpId="0" animBg="1"/>
      <p:bldP spid="58" grpId="0"/>
      <p:bldP spid="59" grpId="0" animBg="1"/>
      <p:bldP spid="60" grpId="0" animBg="1"/>
      <p:bldP spid="62" grpId="0"/>
      <p:bldP spid="63" grpId="0" animBg="1"/>
      <p:bldP spid="64" grpId="0" animBg="1"/>
      <p:bldP spid="65" grpId="0"/>
      <p:bldP spid="66" grpId="0" animBg="1"/>
      <p:bldP spid="67" grpId="0" animBg="1"/>
      <p:bldP spid="68" grpId="0" animBg="1"/>
      <p:bldP spid="69" grpId="0"/>
      <p:bldP spid="70" grpId="0"/>
      <p:bldP spid="71" grpId="0"/>
      <p:bldP spid="72" grpId="0"/>
      <p:bldP spid="7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Effect of Taxes on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Competitive Equilibrium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400050" y="990600"/>
                <a:ext cx="8382000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Suppose the government applies a tax of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𝒕</m:t>
                    </m:r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per unit of output:</a:t>
                </a:r>
                <a:endParaRPr lang="en-US" sz="2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50" y="990600"/>
                <a:ext cx="8382000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3"/>
                <a:stretch>
                  <a:fillRect l="-436" t="-12500" r="-364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oup 73"/>
          <p:cNvGrpSpPr/>
          <p:nvPr/>
        </p:nvGrpSpPr>
        <p:grpSpPr>
          <a:xfrm>
            <a:off x="1863725" y="2462212"/>
            <a:ext cx="5451475" cy="3405188"/>
            <a:chOff x="1900238" y="1214438"/>
            <a:chExt cx="5451475" cy="3405188"/>
          </a:xfrm>
        </p:grpSpPr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2092325" y="1490663"/>
              <a:ext cx="2881313" cy="2759075"/>
            </a:xfrm>
            <a:custGeom>
              <a:avLst/>
              <a:gdLst>
                <a:gd name="T0" fmla="*/ 1815 w 1815"/>
                <a:gd name="T1" fmla="*/ 1738 h 1738"/>
                <a:gd name="T2" fmla="*/ 0 w 1815"/>
                <a:gd name="T3" fmla="*/ 1738 h 1738"/>
                <a:gd name="T4" fmla="*/ 0 w 1815"/>
                <a:gd name="T5" fmla="*/ 0 h 1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15" h="1738">
                  <a:moveTo>
                    <a:pt x="1815" y="1738"/>
                  </a:moveTo>
                  <a:lnTo>
                    <a:pt x="0" y="1738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5514975" y="1490663"/>
              <a:ext cx="1784350" cy="2759075"/>
            </a:xfrm>
            <a:custGeom>
              <a:avLst/>
              <a:gdLst>
                <a:gd name="T0" fmla="*/ 1124 w 1124"/>
                <a:gd name="T1" fmla="*/ 1738 h 1738"/>
                <a:gd name="T2" fmla="*/ 0 w 1124"/>
                <a:gd name="T3" fmla="*/ 1738 h 1738"/>
                <a:gd name="T4" fmla="*/ 0 w 1124"/>
                <a:gd name="T5" fmla="*/ 0 h 1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4" h="1738">
                  <a:moveTo>
                    <a:pt x="1124" y="1738"/>
                  </a:moveTo>
                  <a:lnTo>
                    <a:pt x="0" y="1738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 rot="16200000">
              <a:off x="1922463" y="1946275"/>
              <a:ext cx="115888" cy="16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cs typeface="Arial" pitchFamily="34" charset="0"/>
                </a:rPr>
                <a:t>p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auto">
            <a:xfrm rot="16200000">
              <a:off x="1687513" y="1651000"/>
              <a:ext cx="582613" cy="15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, $ per unit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4149725" y="4291013"/>
              <a:ext cx="115888" cy="16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cs typeface="Arial" pitchFamily="34" charset="0"/>
                </a:rPr>
                <a:t>q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auto">
            <a:xfrm>
              <a:off x="4211638" y="4291013"/>
              <a:ext cx="809625" cy="15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, Units per year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auto">
            <a:xfrm>
              <a:off x="6454775" y="4459288"/>
              <a:ext cx="142875" cy="16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cs typeface="Arial" pitchFamily="34" charset="0"/>
                </a:rPr>
                <a:t>Q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auto">
            <a:xfrm>
              <a:off x="6542088" y="4459288"/>
              <a:ext cx="809625" cy="15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, Units per year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auto">
            <a:xfrm>
              <a:off x="1911350" y="1214438"/>
              <a:ext cx="188913" cy="15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(a)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auto">
            <a:xfrm>
              <a:off x="2079625" y="1214438"/>
              <a:ext cx="122238" cy="15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F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auto">
            <a:xfrm>
              <a:off x="2141538" y="1214438"/>
              <a:ext cx="76200" cy="15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i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auto">
            <a:xfrm>
              <a:off x="2170113" y="1214438"/>
              <a:ext cx="90488" cy="15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2208213" y="1214438"/>
              <a:ext cx="146050" cy="15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m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auto">
            <a:xfrm rot="16200000">
              <a:off x="5345113" y="1946275"/>
              <a:ext cx="115888" cy="16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cs typeface="Arial" pitchFamily="34" charset="0"/>
                </a:rPr>
                <a:t>p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auto">
            <a:xfrm rot="16200000">
              <a:off x="5110163" y="1651000"/>
              <a:ext cx="582613" cy="15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, $ per unit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auto">
            <a:xfrm>
              <a:off x="5364163" y="1214438"/>
              <a:ext cx="415925" cy="15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(b) Mar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auto">
            <a:xfrm>
              <a:off x="5724525" y="1214438"/>
              <a:ext cx="107950" cy="15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k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Rectangle 91"/>
            <p:cNvSpPr>
              <a:spLocks noChangeArrowheads="1"/>
            </p:cNvSpPr>
            <p:nvPr/>
          </p:nvSpPr>
          <p:spPr bwMode="auto">
            <a:xfrm>
              <a:off x="5780088" y="1214438"/>
              <a:ext cx="142875" cy="15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et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565775" y="4473575"/>
            <a:ext cx="185738" cy="220663"/>
            <a:chOff x="5602288" y="4525963"/>
            <a:chExt cx="185738" cy="220663"/>
          </a:xfrm>
        </p:grpSpPr>
        <p:sp>
          <p:nvSpPr>
            <p:cNvPr id="97" name="Rectangle 96"/>
            <p:cNvSpPr>
              <a:spLocks noChangeArrowheads="1"/>
            </p:cNvSpPr>
            <p:nvPr/>
          </p:nvSpPr>
          <p:spPr bwMode="auto">
            <a:xfrm>
              <a:off x="5703888" y="4578350"/>
              <a:ext cx="84138" cy="16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cs typeface="Arial" pitchFamily="34" charset="0"/>
                </a:rPr>
                <a:t>t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5602288" y="4525963"/>
              <a:ext cx="52388" cy="220663"/>
            </a:xfrm>
            <a:custGeom>
              <a:avLst/>
              <a:gdLst>
                <a:gd name="T0" fmla="*/ 33 w 33"/>
                <a:gd name="T1" fmla="*/ 53 h 139"/>
                <a:gd name="T2" fmla="*/ 24 w 33"/>
                <a:gd name="T3" fmla="*/ 27 h 139"/>
                <a:gd name="T4" fmla="*/ 24 w 33"/>
                <a:gd name="T5" fmla="*/ 27 h 139"/>
                <a:gd name="T6" fmla="*/ 17 w 33"/>
                <a:gd name="T7" fmla="*/ 0 h 139"/>
                <a:gd name="T8" fmla="*/ 17 w 33"/>
                <a:gd name="T9" fmla="*/ 0 h 139"/>
                <a:gd name="T10" fmla="*/ 11 w 33"/>
                <a:gd name="T11" fmla="*/ 27 h 139"/>
                <a:gd name="T12" fmla="*/ 0 w 33"/>
                <a:gd name="T13" fmla="*/ 53 h 139"/>
                <a:gd name="T14" fmla="*/ 2 w 33"/>
                <a:gd name="T15" fmla="*/ 53 h 139"/>
                <a:gd name="T16" fmla="*/ 13 w 33"/>
                <a:gd name="T17" fmla="*/ 47 h 139"/>
                <a:gd name="T18" fmla="*/ 13 w 33"/>
                <a:gd name="T19" fmla="*/ 139 h 139"/>
                <a:gd name="T20" fmla="*/ 22 w 33"/>
                <a:gd name="T21" fmla="*/ 139 h 139"/>
                <a:gd name="T22" fmla="*/ 22 w 33"/>
                <a:gd name="T23" fmla="*/ 47 h 139"/>
                <a:gd name="T24" fmla="*/ 33 w 33"/>
                <a:gd name="T25" fmla="*/ 53 h 139"/>
                <a:gd name="T26" fmla="*/ 33 w 33"/>
                <a:gd name="T27" fmla="*/ 5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139">
                  <a:moveTo>
                    <a:pt x="33" y="53"/>
                  </a:moveTo>
                  <a:lnTo>
                    <a:pt x="24" y="27"/>
                  </a:lnTo>
                  <a:lnTo>
                    <a:pt x="24" y="27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1" y="27"/>
                  </a:lnTo>
                  <a:lnTo>
                    <a:pt x="0" y="53"/>
                  </a:lnTo>
                  <a:lnTo>
                    <a:pt x="2" y="53"/>
                  </a:lnTo>
                  <a:lnTo>
                    <a:pt x="13" y="47"/>
                  </a:lnTo>
                  <a:lnTo>
                    <a:pt x="13" y="139"/>
                  </a:lnTo>
                  <a:lnTo>
                    <a:pt x="22" y="139"/>
                  </a:lnTo>
                  <a:lnTo>
                    <a:pt x="22" y="47"/>
                  </a:lnTo>
                  <a:lnTo>
                    <a:pt x="33" y="53"/>
                  </a:lnTo>
                  <a:lnTo>
                    <a:pt x="33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19487" y="3859212"/>
            <a:ext cx="182563" cy="220663"/>
            <a:chOff x="3556000" y="3911600"/>
            <a:chExt cx="182563" cy="220663"/>
          </a:xfrm>
        </p:grpSpPr>
        <p:sp>
          <p:nvSpPr>
            <p:cNvPr id="120" name="Rectangle 119"/>
            <p:cNvSpPr>
              <a:spLocks noChangeArrowheads="1"/>
            </p:cNvSpPr>
            <p:nvPr/>
          </p:nvSpPr>
          <p:spPr bwMode="auto">
            <a:xfrm>
              <a:off x="3654425" y="3911600"/>
              <a:ext cx="84138" cy="16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cs typeface="Arial" pitchFamily="34" charset="0"/>
                </a:rPr>
                <a:t>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3556000" y="3943350"/>
              <a:ext cx="52388" cy="188913"/>
            </a:xfrm>
            <a:custGeom>
              <a:avLst/>
              <a:gdLst>
                <a:gd name="T0" fmla="*/ 33 w 33"/>
                <a:gd name="T1" fmla="*/ 53 h 119"/>
                <a:gd name="T2" fmla="*/ 22 w 33"/>
                <a:gd name="T3" fmla="*/ 26 h 119"/>
                <a:gd name="T4" fmla="*/ 22 w 33"/>
                <a:gd name="T5" fmla="*/ 26 h 119"/>
                <a:gd name="T6" fmla="*/ 15 w 33"/>
                <a:gd name="T7" fmla="*/ 0 h 119"/>
                <a:gd name="T8" fmla="*/ 15 w 33"/>
                <a:gd name="T9" fmla="*/ 0 h 119"/>
                <a:gd name="T10" fmla="*/ 11 w 33"/>
                <a:gd name="T11" fmla="*/ 26 h 119"/>
                <a:gd name="T12" fmla="*/ 0 w 33"/>
                <a:gd name="T13" fmla="*/ 53 h 119"/>
                <a:gd name="T14" fmla="*/ 0 w 33"/>
                <a:gd name="T15" fmla="*/ 53 h 119"/>
                <a:gd name="T16" fmla="*/ 11 w 33"/>
                <a:gd name="T17" fmla="*/ 46 h 119"/>
                <a:gd name="T18" fmla="*/ 11 w 33"/>
                <a:gd name="T19" fmla="*/ 119 h 119"/>
                <a:gd name="T20" fmla="*/ 20 w 33"/>
                <a:gd name="T21" fmla="*/ 119 h 119"/>
                <a:gd name="T22" fmla="*/ 20 w 33"/>
                <a:gd name="T23" fmla="*/ 46 h 119"/>
                <a:gd name="T24" fmla="*/ 33 w 33"/>
                <a:gd name="T25" fmla="*/ 53 h 119"/>
                <a:gd name="T26" fmla="*/ 33 w 33"/>
                <a:gd name="T27" fmla="*/ 5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119">
                  <a:moveTo>
                    <a:pt x="33" y="53"/>
                  </a:moveTo>
                  <a:lnTo>
                    <a:pt x="22" y="26"/>
                  </a:lnTo>
                  <a:lnTo>
                    <a:pt x="22" y="26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1" y="26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1" y="46"/>
                  </a:lnTo>
                  <a:lnTo>
                    <a:pt x="11" y="119"/>
                  </a:lnTo>
                  <a:lnTo>
                    <a:pt x="20" y="119"/>
                  </a:lnTo>
                  <a:lnTo>
                    <a:pt x="20" y="46"/>
                  </a:lnTo>
                  <a:lnTo>
                    <a:pt x="33" y="53"/>
                  </a:lnTo>
                  <a:lnTo>
                    <a:pt x="33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5" name="Line 7"/>
          <p:cNvSpPr>
            <a:spLocks noChangeShapeType="1"/>
          </p:cNvSpPr>
          <p:nvPr/>
        </p:nvSpPr>
        <p:spPr bwMode="auto">
          <a:xfrm>
            <a:off x="2911475" y="4473575"/>
            <a:ext cx="2895600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810250" y="3565525"/>
            <a:ext cx="1446213" cy="898525"/>
            <a:chOff x="5846763" y="3617913"/>
            <a:chExt cx="1446213" cy="898525"/>
          </a:xfrm>
        </p:grpSpPr>
        <p:sp>
          <p:nvSpPr>
            <p:cNvPr id="107" name="Freeform 106"/>
            <p:cNvSpPr>
              <a:spLocks/>
            </p:cNvSpPr>
            <p:nvPr/>
          </p:nvSpPr>
          <p:spPr bwMode="auto">
            <a:xfrm>
              <a:off x="5846763" y="3760788"/>
              <a:ext cx="1235075" cy="755650"/>
            </a:xfrm>
            <a:custGeom>
              <a:avLst/>
              <a:gdLst>
                <a:gd name="T0" fmla="*/ 0 w 778"/>
                <a:gd name="T1" fmla="*/ 476 h 476"/>
                <a:gd name="T2" fmla="*/ 0 w 778"/>
                <a:gd name="T3" fmla="*/ 476 h 476"/>
                <a:gd name="T4" fmla="*/ 143 w 778"/>
                <a:gd name="T5" fmla="*/ 403 h 476"/>
                <a:gd name="T6" fmla="*/ 266 w 778"/>
                <a:gd name="T7" fmla="*/ 337 h 476"/>
                <a:gd name="T8" fmla="*/ 374 w 778"/>
                <a:gd name="T9" fmla="*/ 276 h 476"/>
                <a:gd name="T10" fmla="*/ 466 w 778"/>
                <a:gd name="T11" fmla="*/ 221 h 476"/>
                <a:gd name="T12" fmla="*/ 550 w 778"/>
                <a:gd name="T13" fmla="*/ 168 h 476"/>
                <a:gd name="T14" fmla="*/ 627 w 778"/>
                <a:gd name="T15" fmla="*/ 113 h 476"/>
                <a:gd name="T16" fmla="*/ 701 w 778"/>
                <a:gd name="T17" fmla="*/ 60 h 476"/>
                <a:gd name="T18" fmla="*/ 778 w 778"/>
                <a:gd name="T19" fmla="*/ 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8" h="476">
                  <a:moveTo>
                    <a:pt x="0" y="476"/>
                  </a:moveTo>
                  <a:lnTo>
                    <a:pt x="0" y="476"/>
                  </a:lnTo>
                  <a:lnTo>
                    <a:pt x="143" y="403"/>
                  </a:lnTo>
                  <a:lnTo>
                    <a:pt x="266" y="337"/>
                  </a:lnTo>
                  <a:lnTo>
                    <a:pt x="374" y="276"/>
                  </a:lnTo>
                  <a:lnTo>
                    <a:pt x="466" y="221"/>
                  </a:lnTo>
                  <a:lnTo>
                    <a:pt x="550" y="168"/>
                  </a:lnTo>
                  <a:lnTo>
                    <a:pt x="627" y="113"/>
                  </a:lnTo>
                  <a:lnTo>
                    <a:pt x="701" y="60"/>
                  </a:lnTo>
                  <a:lnTo>
                    <a:pt x="778" y="0"/>
                  </a:lnTo>
                </a:path>
              </a:pathLst>
            </a:custGeom>
            <a:noFill/>
            <a:ln w="41275">
              <a:solidFill>
                <a:srgbClr val="EE322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7005638" y="3617913"/>
              <a:ext cx="287338" cy="160338"/>
              <a:chOff x="7005638" y="3617913"/>
              <a:chExt cx="287338" cy="160338"/>
            </a:xfrm>
          </p:grpSpPr>
          <p:sp>
            <p:nvSpPr>
              <p:cNvPr id="112" name="Rectangle 111"/>
              <p:cNvSpPr>
                <a:spLocks noChangeArrowheads="1"/>
              </p:cNvSpPr>
              <p:nvPr/>
            </p:nvSpPr>
            <p:spPr bwMode="auto">
              <a:xfrm>
                <a:off x="7005638" y="3617913"/>
                <a:ext cx="128588" cy="160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Italic" charset="0"/>
                    <a:cs typeface="Arial" pitchFamily="34" charset="0"/>
                  </a:rPr>
                  <a:t>S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3" name="Rectangle 112"/>
              <p:cNvSpPr>
                <a:spLocks noChangeArrowheads="1"/>
              </p:cNvSpPr>
              <p:nvPr/>
            </p:nvSpPr>
            <p:spPr bwMode="auto">
              <a:xfrm>
                <a:off x="7078663" y="3617913"/>
                <a:ext cx="150813" cy="157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 +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4" name="Rectangle 113"/>
              <p:cNvSpPr>
                <a:spLocks noChangeArrowheads="1"/>
              </p:cNvSpPr>
              <p:nvPr/>
            </p:nvSpPr>
            <p:spPr bwMode="auto">
              <a:xfrm>
                <a:off x="7208838" y="3617913"/>
                <a:ext cx="84138" cy="160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Italic" charset="0"/>
                    <a:cs typeface="Arial" pitchFamily="34" charset="0"/>
                  </a:rPr>
                  <a:t>t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6591300" y="4037012"/>
            <a:ext cx="165100" cy="223838"/>
            <a:chOff x="6627813" y="4089400"/>
            <a:chExt cx="165100" cy="223838"/>
          </a:xfrm>
        </p:grpSpPr>
        <p:sp>
          <p:nvSpPr>
            <p:cNvPr id="119" name="Rectangle 118"/>
            <p:cNvSpPr>
              <a:spLocks noChangeArrowheads="1"/>
            </p:cNvSpPr>
            <p:nvPr/>
          </p:nvSpPr>
          <p:spPr bwMode="auto">
            <a:xfrm>
              <a:off x="6708775" y="4089400"/>
              <a:ext cx="84138" cy="16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cs typeface="Arial" pitchFamily="34" charset="0"/>
                </a:rPr>
                <a:t>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6627813" y="4094163"/>
              <a:ext cx="52388" cy="219075"/>
            </a:xfrm>
            <a:custGeom>
              <a:avLst/>
              <a:gdLst>
                <a:gd name="T0" fmla="*/ 33 w 33"/>
                <a:gd name="T1" fmla="*/ 52 h 138"/>
                <a:gd name="T2" fmla="*/ 22 w 33"/>
                <a:gd name="T3" fmla="*/ 26 h 138"/>
                <a:gd name="T4" fmla="*/ 22 w 33"/>
                <a:gd name="T5" fmla="*/ 26 h 138"/>
                <a:gd name="T6" fmla="*/ 16 w 33"/>
                <a:gd name="T7" fmla="*/ 0 h 138"/>
                <a:gd name="T8" fmla="*/ 16 w 33"/>
                <a:gd name="T9" fmla="*/ 0 h 138"/>
                <a:gd name="T10" fmla="*/ 11 w 33"/>
                <a:gd name="T11" fmla="*/ 26 h 138"/>
                <a:gd name="T12" fmla="*/ 0 w 33"/>
                <a:gd name="T13" fmla="*/ 52 h 138"/>
                <a:gd name="T14" fmla="*/ 0 w 33"/>
                <a:gd name="T15" fmla="*/ 52 h 138"/>
                <a:gd name="T16" fmla="*/ 11 w 33"/>
                <a:gd name="T17" fmla="*/ 46 h 138"/>
                <a:gd name="T18" fmla="*/ 11 w 33"/>
                <a:gd name="T19" fmla="*/ 138 h 138"/>
                <a:gd name="T20" fmla="*/ 20 w 33"/>
                <a:gd name="T21" fmla="*/ 138 h 138"/>
                <a:gd name="T22" fmla="*/ 20 w 33"/>
                <a:gd name="T23" fmla="*/ 46 h 138"/>
                <a:gd name="T24" fmla="*/ 33 w 33"/>
                <a:gd name="T25" fmla="*/ 52 h 138"/>
                <a:gd name="T26" fmla="*/ 33 w 33"/>
                <a:gd name="T27" fmla="*/ 5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138">
                  <a:moveTo>
                    <a:pt x="33" y="52"/>
                  </a:moveTo>
                  <a:lnTo>
                    <a:pt x="22" y="26"/>
                  </a:lnTo>
                  <a:lnTo>
                    <a:pt x="22" y="26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1" y="26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11" y="46"/>
                  </a:lnTo>
                  <a:lnTo>
                    <a:pt x="11" y="138"/>
                  </a:lnTo>
                  <a:lnTo>
                    <a:pt x="20" y="138"/>
                  </a:lnTo>
                  <a:lnTo>
                    <a:pt x="20" y="46"/>
                  </a:lnTo>
                  <a:lnTo>
                    <a:pt x="33" y="52"/>
                  </a:lnTo>
                  <a:lnTo>
                    <a:pt x="33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33600" y="3046412"/>
            <a:ext cx="2800350" cy="2066926"/>
            <a:chOff x="2170113" y="3098800"/>
            <a:chExt cx="2800350" cy="2066926"/>
          </a:xfrm>
        </p:grpSpPr>
        <p:grpSp>
          <p:nvGrpSpPr>
            <p:cNvPr id="14" name="Group 13"/>
            <p:cNvGrpSpPr/>
            <p:nvPr/>
          </p:nvGrpSpPr>
          <p:grpSpPr>
            <a:xfrm>
              <a:off x="2222500" y="3098800"/>
              <a:ext cx="2747963" cy="1878013"/>
              <a:chOff x="2222500" y="3098800"/>
              <a:chExt cx="2747963" cy="1878013"/>
            </a:xfrm>
          </p:grpSpPr>
          <p:sp>
            <p:nvSpPr>
              <p:cNvPr id="100" name="Freeform 99"/>
              <p:cNvSpPr>
                <a:spLocks/>
              </p:cNvSpPr>
              <p:nvPr/>
            </p:nvSpPr>
            <p:spPr bwMode="auto">
              <a:xfrm>
                <a:off x="2382838" y="3649663"/>
                <a:ext cx="2587625" cy="863600"/>
              </a:xfrm>
              <a:custGeom>
                <a:avLst/>
                <a:gdLst>
                  <a:gd name="T0" fmla="*/ 0 w 1630"/>
                  <a:gd name="T1" fmla="*/ 64 h 544"/>
                  <a:gd name="T2" fmla="*/ 0 w 1630"/>
                  <a:gd name="T3" fmla="*/ 64 h 544"/>
                  <a:gd name="T4" fmla="*/ 9 w 1630"/>
                  <a:gd name="T5" fmla="*/ 110 h 544"/>
                  <a:gd name="T6" fmla="*/ 18 w 1630"/>
                  <a:gd name="T7" fmla="*/ 158 h 544"/>
                  <a:gd name="T8" fmla="*/ 24 w 1630"/>
                  <a:gd name="T9" fmla="*/ 213 h 544"/>
                  <a:gd name="T10" fmla="*/ 35 w 1630"/>
                  <a:gd name="T11" fmla="*/ 269 h 544"/>
                  <a:gd name="T12" fmla="*/ 42 w 1630"/>
                  <a:gd name="T13" fmla="*/ 297 h 544"/>
                  <a:gd name="T14" fmla="*/ 48 w 1630"/>
                  <a:gd name="T15" fmla="*/ 324 h 544"/>
                  <a:gd name="T16" fmla="*/ 59 w 1630"/>
                  <a:gd name="T17" fmla="*/ 350 h 544"/>
                  <a:gd name="T18" fmla="*/ 70 w 1630"/>
                  <a:gd name="T19" fmla="*/ 376 h 544"/>
                  <a:gd name="T20" fmla="*/ 84 w 1630"/>
                  <a:gd name="T21" fmla="*/ 403 h 544"/>
                  <a:gd name="T22" fmla="*/ 99 w 1630"/>
                  <a:gd name="T23" fmla="*/ 427 h 544"/>
                  <a:gd name="T24" fmla="*/ 116 w 1630"/>
                  <a:gd name="T25" fmla="*/ 449 h 544"/>
                  <a:gd name="T26" fmla="*/ 138 w 1630"/>
                  <a:gd name="T27" fmla="*/ 469 h 544"/>
                  <a:gd name="T28" fmla="*/ 163 w 1630"/>
                  <a:gd name="T29" fmla="*/ 489 h 544"/>
                  <a:gd name="T30" fmla="*/ 189 w 1630"/>
                  <a:gd name="T31" fmla="*/ 504 h 544"/>
                  <a:gd name="T32" fmla="*/ 220 w 1630"/>
                  <a:gd name="T33" fmla="*/ 519 h 544"/>
                  <a:gd name="T34" fmla="*/ 253 w 1630"/>
                  <a:gd name="T35" fmla="*/ 530 h 544"/>
                  <a:gd name="T36" fmla="*/ 292 w 1630"/>
                  <a:gd name="T37" fmla="*/ 537 h 544"/>
                  <a:gd name="T38" fmla="*/ 334 w 1630"/>
                  <a:gd name="T39" fmla="*/ 544 h 544"/>
                  <a:gd name="T40" fmla="*/ 380 w 1630"/>
                  <a:gd name="T41" fmla="*/ 544 h 544"/>
                  <a:gd name="T42" fmla="*/ 433 w 1630"/>
                  <a:gd name="T43" fmla="*/ 541 h 544"/>
                  <a:gd name="T44" fmla="*/ 488 w 1630"/>
                  <a:gd name="T45" fmla="*/ 535 h 544"/>
                  <a:gd name="T46" fmla="*/ 550 w 1630"/>
                  <a:gd name="T47" fmla="*/ 524 h 544"/>
                  <a:gd name="T48" fmla="*/ 618 w 1630"/>
                  <a:gd name="T49" fmla="*/ 508 h 544"/>
                  <a:gd name="T50" fmla="*/ 691 w 1630"/>
                  <a:gd name="T51" fmla="*/ 489 h 544"/>
                  <a:gd name="T52" fmla="*/ 768 w 1630"/>
                  <a:gd name="T53" fmla="*/ 464 h 544"/>
                  <a:gd name="T54" fmla="*/ 853 w 1630"/>
                  <a:gd name="T55" fmla="*/ 434 h 544"/>
                  <a:gd name="T56" fmla="*/ 944 w 1630"/>
                  <a:gd name="T57" fmla="*/ 398 h 544"/>
                  <a:gd name="T58" fmla="*/ 1040 w 1630"/>
                  <a:gd name="T59" fmla="*/ 357 h 544"/>
                  <a:gd name="T60" fmla="*/ 1040 w 1630"/>
                  <a:gd name="T61" fmla="*/ 357 h 544"/>
                  <a:gd name="T62" fmla="*/ 1104 w 1630"/>
                  <a:gd name="T63" fmla="*/ 326 h 544"/>
                  <a:gd name="T64" fmla="*/ 1172 w 1630"/>
                  <a:gd name="T65" fmla="*/ 291 h 544"/>
                  <a:gd name="T66" fmla="*/ 1245 w 1630"/>
                  <a:gd name="T67" fmla="*/ 251 h 544"/>
                  <a:gd name="T68" fmla="*/ 1320 w 1630"/>
                  <a:gd name="T69" fmla="*/ 207 h 544"/>
                  <a:gd name="T70" fmla="*/ 1397 w 1630"/>
                  <a:gd name="T71" fmla="*/ 158 h 544"/>
                  <a:gd name="T72" fmla="*/ 1476 w 1630"/>
                  <a:gd name="T73" fmla="*/ 108 h 544"/>
                  <a:gd name="T74" fmla="*/ 1553 w 1630"/>
                  <a:gd name="T75" fmla="*/ 55 h 544"/>
                  <a:gd name="T76" fmla="*/ 1630 w 1630"/>
                  <a:gd name="T77" fmla="*/ 0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30" h="544">
                    <a:moveTo>
                      <a:pt x="0" y="64"/>
                    </a:moveTo>
                    <a:lnTo>
                      <a:pt x="0" y="64"/>
                    </a:lnTo>
                    <a:lnTo>
                      <a:pt x="9" y="110"/>
                    </a:lnTo>
                    <a:lnTo>
                      <a:pt x="18" y="158"/>
                    </a:lnTo>
                    <a:lnTo>
                      <a:pt x="24" y="213"/>
                    </a:lnTo>
                    <a:lnTo>
                      <a:pt x="35" y="269"/>
                    </a:lnTo>
                    <a:lnTo>
                      <a:pt x="42" y="297"/>
                    </a:lnTo>
                    <a:lnTo>
                      <a:pt x="48" y="324"/>
                    </a:lnTo>
                    <a:lnTo>
                      <a:pt x="59" y="350"/>
                    </a:lnTo>
                    <a:lnTo>
                      <a:pt x="70" y="376"/>
                    </a:lnTo>
                    <a:lnTo>
                      <a:pt x="84" y="403"/>
                    </a:lnTo>
                    <a:lnTo>
                      <a:pt x="99" y="427"/>
                    </a:lnTo>
                    <a:lnTo>
                      <a:pt x="116" y="449"/>
                    </a:lnTo>
                    <a:lnTo>
                      <a:pt x="138" y="469"/>
                    </a:lnTo>
                    <a:lnTo>
                      <a:pt x="163" y="489"/>
                    </a:lnTo>
                    <a:lnTo>
                      <a:pt x="189" y="504"/>
                    </a:lnTo>
                    <a:lnTo>
                      <a:pt x="220" y="519"/>
                    </a:lnTo>
                    <a:lnTo>
                      <a:pt x="253" y="530"/>
                    </a:lnTo>
                    <a:lnTo>
                      <a:pt x="292" y="537"/>
                    </a:lnTo>
                    <a:lnTo>
                      <a:pt x="334" y="544"/>
                    </a:lnTo>
                    <a:lnTo>
                      <a:pt x="380" y="544"/>
                    </a:lnTo>
                    <a:lnTo>
                      <a:pt x="433" y="541"/>
                    </a:lnTo>
                    <a:lnTo>
                      <a:pt x="488" y="535"/>
                    </a:lnTo>
                    <a:lnTo>
                      <a:pt x="550" y="524"/>
                    </a:lnTo>
                    <a:lnTo>
                      <a:pt x="618" y="508"/>
                    </a:lnTo>
                    <a:lnTo>
                      <a:pt x="691" y="489"/>
                    </a:lnTo>
                    <a:lnTo>
                      <a:pt x="768" y="464"/>
                    </a:lnTo>
                    <a:lnTo>
                      <a:pt x="853" y="434"/>
                    </a:lnTo>
                    <a:lnTo>
                      <a:pt x="944" y="398"/>
                    </a:lnTo>
                    <a:lnTo>
                      <a:pt x="1040" y="357"/>
                    </a:lnTo>
                    <a:lnTo>
                      <a:pt x="1040" y="357"/>
                    </a:lnTo>
                    <a:lnTo>
                      <a:pt x="1104" y="326"/>
                    </a:lnTo>
                    <a:lnTo>
                      <a:pt x="1172" y="291"/>
                    </a:lnTo>
                    <a:lnTo>
                      <a:pt x="1245" y="251"/>
                    </a:lnTo>
                    <a:lnTo>
                      <a:pt x="1320" y="207"/>
                    </a:lnTo>
                    <a:lnTo>
                      <a:pt x="1397" y="158"/>
                    </a:lnTo>
                    <a:lnTo>
                      <a:pt x="1476" y="108"/>
                    </a:lnTo>
                    <a:lnTo>
                      <a:pt x="1553" y="55"/>
                    </a:lnTo>
                    <a:lnTo>
                      <a:pt x="1630" y="0"/>
                    </a:lnTo>
                  </a:path>
                </a:pathLst>
              </a:custGeom>
              <a:noFill/>
              <a:ln w="41275">
                <a:solidFill>
                  <a:srgbClr val="A154A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2222500" y="3624263"/>
                <a:ext cx="433388" cy="160338"/>
                <a:chOff x="2222500" y="3624263"/>
                <a:chExt cx="433388" cy="160338"/>
              </a:xfrm>
            </p:grpSpPr>
            <p:sp>
              <p:nvSpPr>
                <p:cNvPr id="101" name="Rectangle 100"/>
                <p:cNvSpPr>
                  <a:spLocks noChangeArrowheads="1"/>
                </p:cNvSpPr>
                <p:nvPr/>
              </p:nvSpPr>
              <p:spPr bwMode="auto">
                <a:xfrm>
                  <a:off x="2222500" y="3624263"/>
                  <a:ext cx="128588" cy="1603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9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 Italic" charset="0"/>
                      <a:cs typeface="Arial" pitchFamily="34" charset="0"/>
                    </a:rPr>
                    <a:t>A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2" name="Rectangle 101"/>
                <p:cNvSpPr>
                  <a:spLocks noChangeArrowheads="1"/>
                </p:cNvSpPr>
                <p:nvPr/>
              </p:nvSpPr>
              <p:spPr bwMode="auto">
                <a:xfrm>
                  <a:off x="2289175" y="3624263"/>
                  <a:ext cx="212725" cy="1603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9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 Italic" charset="0"/>
                      <a:cs typeface="Arial" pitchFamily="34" charset="0"/>
                    </a:rPr>
                    <a:t>VC</a:t>
                  </a:r>
                  <a:endParaRPr kumimoji="0" lang="en-US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3" name="Rectangle 102"/>
                <p:cNvSpPr>
                  <a:spLocks noChangeArrowheads="1"/>
                </p:cNvSpPr>
                <p:nvPr/>
              </p:nvSpPr>
              <p:spPr bwMode="auto">
                <a:xfrm>
                  <a:off x="2441575" y="3624263"/>
                  <a:ext cx="150813" cy="1571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9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 +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4" name="Rectangle 103"/>
                <p:cNvSpPr>
                  <a:spLocks noChangeArrowheads="1"/>
                </p:cNvSpPr>
                <p:nvPr/>
              </p:nvSpPr>
              <p:spPr bwMode="auto">
                <a:xfrm>
                  <a:off x="2571750" y="3624263"/>
                  <a:ext cx="84138" cy="1603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9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 Italic" charset="0"/>
                      <a:cs typeface="Arial" pitchFamily="34" charset="0"/>
                    </a:rPr>
                    <a:t>t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929063" y="3098800"/>
                <a:ext cx="331788" cy="173038"/>
                <a:chOff x="3929063" y="3098800"/>
                <a:chExt cx="331788" cy="173038"/>
              </a:xfrm>
            </p:grpSpPr>
            <p:sp>
              <p:nvSpPr>
                <p:cNvPr id="108" name="Rectangle 107"/>
                <p:cNvSpPr>
                  <a:spLocks noChangeArrowheads="1"/>
                </p:cNvSpPr>
                <p:nvPr/>
              </p:nvSpPr>
              <p:spPr bwMode="auto">
                <a:xfrm>
                  <a:off x="3929063" y="3111500"/>
                  <a:ext cx="128588" cy="1603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9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 Italic" charset="0"/>
                      <a:cs typeface="Arial" pitchFamily="34" charset="0"/>
                    </a:rPr>
                    <a:t>S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9" name="Rectangle 108"/>
                <p:cNvSpPr>
                  <a:spLocks noChangeArrowheads="1"/>
                </p:cNvSpPr>
                <p:nvPr/>
              </p:nvSpPr>
              <p:spPr bwMode="auto">
                <a:xfrm>
                  <a:off x="4002088" y="3098800"/>
                  <a:ext cx="87313" cy="115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7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1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0" name="Rectangle 109"/>
                <p:cNvSpPr>
                  <a:spLocks noChangeArrowheads="1"/>
                </p:cNvSpPr>
                <p:nvPr/>
              </p:nvSpPr>
              <p:spPr bwMode="auto">
                <a:xfrm>
                  <a:off x="4051300" y="3111500"/>
                  <a:ext cx="150813" cy="1571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9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 +</a:t>
                  </a:r>
                  <a:endParaRPr kumimoji="0" lang="en-US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1" name="Rectangle 110"/>
                <p:cNvSpPr>
                  <a:spLocks noChangeArrowheads="1"/>
                </p:cNvSpPr>
                <p:nvPr/>
              </p:nvSpPr>
              <p:spPr bwMode="auto">
                <a:xfrm>
                  <a:off x="4176713" y="3111500"/>
                  <a:ext cx="84138" cy="1603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9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 Italic" charset="0"/>
                      <a:cs typeface="Arial" pitchFamily="34" charset="0"/>
                    </a:rPr>
                    <a:t>t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21" name="Group 120"/>
              <p:cNvGrpSpPr/>
              <p:nvPr/>
            </p:nvGrpSpPr>
            <p:grpSpPr>
              <a:xfrm>
                <a:off x="2470150" y="3254375"/>
                <a:ext cx="1636713" cy="1722438"/>
                <a:chOff x="2470150" y="1954213"/>
                <a:chExt cx="1636713" cy="1722438"/>
              </a:xfrm>
            </p:grpSpPr>
            <p:sp>
              <p:nvSpPr>
                <p:cNvPr id="127" name="Freeform 126"/>
                <p:cNvSpPr>
                  <a:spLocks/>
                </p:cNvSpPr>
                <p:nvPr/>
              </p:nvSpPr>
              <p:spPr bwMode="auto">
                <a:xfrm>
                  <a:off x="2947988" y="1954213"/>
                  <a:ext cx="1158875" cy="1271588"/>
                </a:xfrm>
                <a:custGeom>
                  <a:avLst/>
                  <a:gdLst>
                    <a:gd name="T0" fmla="*/ 0 w 730"/>
                    <a:gd name="T1" fmla="*/ 801 h 801"/>
                    <a:gd name="T2" fmla="*/ 0 w 730"/>
                    <a:gd name="T3" fmla="*/ 801 h 801"/>
                    <a:gd name="T4" fmla="*/ 137 w 730"/>
                    <a:gd name="T5" fmla="*/ 676 h 801"/>
                    <a:gd name="T6" fmla="*/ 251 w 730"/>
                    <a:gd name="T7" fmla="*/ 566 h 801"/>
                    <a:gd name="T8" fmla="*/ 352 w 730"/>
                    <a:gd name="T9" fmla="*/ 465 h 801"/>
                    <a:gd name="T10" fmla="*/ 438 w 730"/>
                    <a:gd name="T11" fmla="*/ 370 h 801"/>
                    <a:gd name="T12" fmla="*/ 517 w 730"/>
                    <a:gd name="T13" fmla="*/ 280 h 801"/>
                    <a:gd name="T14" fmla="*/ 590 w 730"/>
                    <a:gd name="T15" fmla="*/ 190 h 801"/>
                    <a:gd name="T16" fmla="*/ 660 w 730"/>
                    <a:gd name="T17" fmla="*/ 97 h 801"/>
                    <a:gd name="T18" fmla="*/ 730 w 730"/>
                    <a:gd name="T19" fmla="*/ 0 h 8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30" h="801">
                      <a:moveTo>
                        <a:pt x="0" y="801"/>
                      </a:moveTo>
                      <a:lnTo>
                        <a:pt x="0" y="801"/>
                      </a:lnTo>
                      <a:lnTo>
                        <a:pt x="137" y="676"/>
                      </a:lnTo>
                      <a:lnTo>
                        <a:pt x="251" y="566"/>
                      </a:lnTo>
                      <a:lnTo>
                        <a:pt x="352" y="465"/>
                      </a:lnTo>
                      <a:lnTo>
                        <a:pt x="438" y="370"/>
                      </a:lnTo>
                      <a:lnTo>
                        <a:pt x="517" y="280"/>
                      </a:lnTo>
                      <a:lnTo>
                        <a:pt x="590" y="190"/>
                      </a:lnTo>
                      <a:lnTo>
                        <a:pt x="660" y="97"/>
                      </a:lnTo>
                      <a:lnTo>
                        <a:pt x="730" y="0"/>
                      </a:lnTo>
                    </a:path>
                  </a:pathLst>
                </a:custGeom>
                <a:noFill/>
                <a:ln w="41275">
                  <a:solidFill>
                    <a:srgbClr val="EE3224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8" name="Line 101"/>
                <p:cNvSpPr>
                  <a:spLocks noChangeShapeType="1"/>
                </p:cNvSpPr>
                <p:nvPr/>
              </p:nvSpPr>
              <p:spPr bwMode="auto">
                <a:xfrm flipV="1">
                  <a:off x="2470150" y="3225801"/>
                  <a:ext cx="477838" cy="450850"/>
                </a:xfrm>
                <a:prstGeom prst="line">
                  <a:avLst/>
                </a:prstGeom>
                <a:noFill/>
                <a:ln w="41275">
                  <a:solidFill>
                    <a:srgbClr val="EE3224"/>
                  </a:solidFill>
                  <a:prstDash val="sys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7" name="Group 16"/>
            <p:cNvGrpSpPr/>
            <p:nvPr/>
          </p:nvGrpSpPr>
          <p:grpSpPr>
            <a:xfrm>
              <a:off x="2170113" y="5005388"/>
              <a:ext cx="384175" cy="160338"/>
              <a:chOff x="2170113" y="5005388"/>
              <a:chExt cx="384175" cy="160338"/>
            </a:xfrm>
          </p:grpSpPr>
          <p:sp>
            <p:nvSpPr>
              <p:cNvPr id="124" name="Rectangle 123"/>
              <p:cNvSpPr>
                <a:spLocks noChangeArrowheads="1"/>
              </p:cNvSpPr>
              <p:nvPr/>
            </p:nvSpPr>
            <p:spPr bwMode="auto">
              <a:xfrm>
                <a:off x="2170113" y="5005388"/>
                <a:ext cx="233363" cy="160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Italic" charset="0"/>
                    <a:cs typeface="Arial" pitchFamily="34" charset="0"/>
                  </a:rPr>
                  <a:t>MC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5" name="Rectangle 124"/>
              <p:cNvSpPr>
                <a:spLocks noChangeArrowheads="1"/>
              </p:cNvSpPr>
              <p:nvPr/>
            </p:nvSpPr>
            <p:spPr bwMode="auto">
              <a:xfrm>
                <a:off x="2344738" y="5005388"/>
                <a:ext cx="150813" cy="157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 +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6" name="Rectangle 125"/>
              <p:cNvSpPr>
                <a:spLocks noChangeArrowheads="1"/>
              </p:cNvSpPr>
              <p:nvPr/>
            </p:nvSpPr>
            <p:spPr bwMode="auto">
              <a:xfrm>
                <a:off x="2470150" y="5005388"/>
                <a:ext cx="84138" cy="160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Italic" charset="0"/>
                    <a:cs typeface="Arial" pitchFamily="34" charset="0"/>
                  </a:rPr>
                  <a:t>t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131" name="Line 6"/>
          <p:cNvSpPr>
            <a:spLocks noChangeShapeType="1"/>
          </p:cNvSpPr>
          <p:nvPr/>
        </p:nvSpPr>
        <p:spPr bwMode="auto">
          <a:xfrm>
            <a:off x="2070100" y="4243387"/>
            <a:ext cx="4546600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Line 8"/>
          <p:cNvSpPr>
            <a:spLocks noChangeShapeType="1"/>
          </p:cNvSpPr>
          <p:nvPr/>
        </p:nvSpPr>
        <p:spPr bwMode="auto">
          <a:xfrm>
            <a:off x="2919412" y="4697412"/>
            <a:ext cx="2900363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Line 9"/>
          <p:cNvSpPr>
            <a:spLocks noChangeShapeType="1"/>
          </p:cNvSpPr>
          <p:nvPr/>
        </p:nvSpPr>
        <p:spPr bwMode="auto">
          <a:xfrm flipV="1">
            <a:off x="3411537" y="4251325"/>
            <a:ext cx="0" cy="1249363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Line 20"/>
          <p:cNvSpPr>
            <a:spLocks noChangeShapeType="1"/>
          </p:cNvSpPr>
          <p:nvPr/>
        </p:nvSpPr>
        <p:spPr bwMode="auto">
          <a:xfrm flipV="1">
            <a:off x="6616700" y="4243387"/>
            <a:ext cx="0" cy="125095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Rectangle 137"/>
          <p:cNvSpPr>
            <a:spLocks noChangeArrowheads="1"/>
          </p:cNvSpPr>
          <p:nvPr/>
        </p:nvSpPr>
        <p:spPr bwMode="auto">
          <a:xfrm>
            <a:off x="1881187" y="4167187"/>
            <a:ext cx="115888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Italic" charset="0"/>
                <a:cs typeface="Arial" pitchFamily="34" charset="0"/>
              </a:rPr>
              <a:t>p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9" name="Rectangle 138"/>
          <p:cNvSpPr>
            <a:spLocks noChangeArrowheads="1"/>
          </p:cNvSpPr>
          <p:nvPr/>
        </p:nvSpPr>
        <p:spPr bwMode="auto">
          <a:xfrm>
            <a:off x="1947862" y="4237037"/>
            <a:ext cx="87313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0" name="Rectangle 139"/>
          <p:cNvSpPr>
            <a:spLocks noChangeArrowheads="1"/>
          </p:cNvSpPr>
          <p:nvPr/>
        </p:nvSpPr>
        <p:spPr bwMode="auto">
          <a:xfrm>
            <a:off x="3382962" y="5538787"/>
            <a:ext cx="115888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Italic" charset="0"/>
                <a:cs typeface="Arial" pitchFamily="34" charset="0"/>
              </a:rPr>
              <a:t>q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1" name="Rectangle 140"/>
          <p:cNvSpPr>
            <a:spLocks noChangeArrowheads="1"/>
          </p:cNvSpPr>
          <p:nvPr/>
        </p:nvSpPr>
        <p:spPr bwMode="auto">
          <a:xfrm>
            <a:off x="3452812" y="5610225"/>
            <a:ext cx="87313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2" name="Rectangle 141"/>
          <p:cNvSpPr>
            <a:spLocks noChangeArrowheads="1"/>
          </p:cNvSpPr>
          <p:nvPr/>
        </p:nvSpPr>
        <p:spPr bwMode="auto">
          <a:xfrm>
            <a:off x="6564312" y="5538787"/>
            <a:ext cx="142875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Italic" charset="0"/>
                <a:cs typeface="Arial" pitchFamily="34" charset="0"/>
              </a:rPr>
              <a:t>Q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3" name="Rectangle 142"/>
          <p:cNvSpPr>
            <a:spLocks noChangeArrowheads="1"/>
          </p:cNvSpPr>
          <p:nvPr/>
        </p:nvSpPr>
        <p:spPr bwMode="auto">
          <a:xfrm>
            <a:off x="6651625" y="5610225"/>
            <a:ext cx="87313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4" name="Rectangle 143"/>
          <p:cNvSpPr>
            <a:spLocks noChangeArrowheads="1"/>
          </p:cNvSpPr>
          <p:nvPr/>
        </p:nvSpPr>
        <p:spPr bwMode="auto">
          <a:xfrm>
            <a:off x="6727825" y="5535612"/>
            <a:ext cx="119063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=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5" name="Rectangle 144"/>
          <p:cNvSpPr>
            <a:spLocks noChangeArrowheads="1"/>
          </p:cNvSpPr>
          <p:nvPr/>
        </p:nvSpPr>
        <p:spPr bwMode="auto">
          <a:xfrm>
            <a:off x="6823075" y="5538787"/>
            <a:ext cx="177800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Italic" charset="0"/>
                <a:cs typeface="Arial" pitchFamily="34" charset="0"/>
              </a:rPr>
              <a:t>nq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6" name="Rectangle 145"/>
          <p:cNvSpPr>
            <a:spLocks noChangeArrowheads="1"/>
          </p:cNvSpPr>
          <p:nvPr/>
        </p:nvSpPr>
        <p:spPr bwMode="auto">
          <a:xfrm>
            <a:off x="6954837" y="5610225"/>
            <a:ext cx="87313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837237" y="3219450"/>
            <a:ext cx="1366838" cy="1474787"/>
            <a:chOff x="5873750" y="3271838"/>
            <a:chExt cx="1366838" cy="1474787"/>
          </a:xfrm>
        </p:grpSpPr>
        <p:sp>
          <p:nvSpPr>
            <p:cNvPr id="135" name="Freeform 134"/>
            <p:cNvSpPr>
              <a:spLocks/>
            </p:cNvSpPr>
            <p:nvPr/>
          </p:nvSpPr>
          <p:spPr bwMode="auto">
            <a:xfrm>
              <a:off x="5884863" y="3271838"/>
              <a:ext cx="1201738" cy="1296988"/>
            </a:xfrm>
            <a:custGeom>
              <a:avLst/>
              <a:gdLst>
                <a:gd name="T0" fmla="*/ 0 w 757"/>
                <a:gd name="T1" fmla="*/ 0 h 817"/>
                <a:gd name="T2" fmla="*/ 0 w 757"/>
                <a:gd name="T3" fmla="*/ 0 h 817"/>
                <a:gd name="T4" fmla="*/ 40 w 757"/>
                <a:gd name="T5" fmla="*/ 86 h 817"/>
                <a:gd name="T6" fmla="*/ 81 w 757"/>
                <a:gd name="T7" fmla="*/ 165 h 817"/>
                <a:gd name="T8" fmla="*/ 125 w 757"/>
                <a:gd name="T9" fmla="*/ 240 h 817"/>
                <a:gd name="T10" fmla="*/ 172 w 757"/>
                <a:gd name="T11" fmla="*/ 308 h 817"/>
                <a:gd name="T12" fmla="*/ 220 w 757"/>
                <a:gd name="T13" fmla="*/ 374 h 817"/>
                <a:gd name="T14" fmla="*/ 268 w 757"/>
                <a:gd name="T15" fmla="*/ 434 h 817"/>
                <a:gd name="T16" fmla="*/ 319 w 757"/>
                <a:gd name="T17" fmla="*/ 491 h 817"/>
                <a:gd name="T18" fmla="*/ 370 w 757"/>
                <a:gd name="T19" fmla="*/ 544 h 817"/>
                <a:gd name="T20" fmla="*/ 420 w 757"/>
                <a:gd name="T21" fmla="*/ 590 h 817"/>
                <a:gd name="T22" fmla="*/ 473 w 757"/>
                <a:gd name="T23" fmla="*/ 634 h 817"/>
                <a:gd name="T24" fmla="*/ 523 w 757"/>
                <a:gd name="T25" fmla="*/ 674 h 817"/>
                <a:gd name="T26" fmla="*/ 574 w 757"/>
                <a:gd name="T27" fmla="*/ 709 h 817"/>
                <a:gd name="T28" fmla="*/ 622 w 757"/>
                <a:gd name="T29" fmla="*/ 742 h 817"/>
                <a:gd name="T30" fmla="*/ 669 w 757"/>
                <a:gd name="T31" fmla="*/ 771 h 817"/>
                <a:gd name="T32" fmla="*/ 713 w 757"/>
                <a:gd name="T33" fmla="*/ 795 h 817"/>
                <a:gd name="T34" fmla="*/ 757 w 757"/>
                <a:gd name="T35" fmla="*/ 817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7" h="817">
                  <a:moveTo>
                    <a:pt x="0" y="0"/>
                  </a:moveTo>
                  <a:lnTo>
                    <a:pt x="0" y="0"/>
                  </a:lnTo>
                  <a:lnTo>
                    <a:pt x="40" y="86"/>
                  </a:lnTo>
                  <a:lnTo>
                    <a:pt x="81" y="165"/>
                  </a:lnTo>
                  <a:lnTo>
                    <a:pt x="125" y="240"/>
                  </a:lnTo>
                  <a:lnTo>
                    <a:pt x="172" y="308"/>
                  </a:lnTo>
                  <a:lnTo>
                    <a:pt x="220" y="374"/>
                  </a:lnTo>
                  <a:lnTo>
                    <a:pt x="268" y="434"/>
                  </a:lnTo>
                  <a:lnTo>
                    <a:pt x="319" y="491"/>
                  </a:lnTo>
                  <a:lnTo>
                    <a:pt x="370" y="544"/>
                  </a:lnTo>
                  <a:lnTo>
                    <a:pt x="420" y="590"/>
                  </a:lnTo>
                  <a:lnTo>
                    <a:pt x="473" y="634"/>
                  </a:lnTo>
                  <a:lnTo>
                    <a:pt x="523" y="674"/>
                  </a:lnTo>
                  <a:lnTo>
                    <a:pt x="574" y="709"/>
                  </a:lnTo>
                  <a:lnTo>
                    <a:pt x="622" y="742"/>
                  </a:lnTo>
                  <a:lnTo>
                    <a:pt x="669" y="771"/>
                  </a:lnTo>
                  <a:lnTo>
                    <a:pt x="713" y="795"/>
                  </a:lnTo>
                  <a:lnTo>
                    <a:pt x="757" y="817"/>
                  </a:lnTo>
                </a:path>
              </a:pathLst>
            </a:custGeom>
            <a:noFill/>
            <a:ln w="41275">
              <a:solidFill>
                <a:srgbClr val="00AEE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5873750" y="3987800"/>
              <a:ext cx="1208088" cy="758825"/>
            </a:xfrm>
            <a:custGeom>
              <a:avLst/>
              <a:gdLst>
                <a:gd name="T0" fmla="*/ 0 w 761"/>
                <a:gd name="T1" fmla="*/ 478 h 478"/>
                <a:gd name="T2" fmla="*/ 0 w 761"/>
                <a:gd name="T3" fmla="*/ 478 h 478"/>
                <a:gd name="T4" fmla="*/ 69 w 761"/>
                <a:gd name="T5" fmla="*/ 443 h 478"/>
                <a:gd name="T6" fmla="*/ 135 w 761"/>
                <a:gd name="T7" fmla="*/ 408 h 478"/>
                <a:gd name="T8" fmla="*/ 256 w 761"/>
                <a:gd name="T9" fmla="*/ 339 h 478"/>
                <a:gd name="T10" fmla="*/ 366 w 761"/>
                <a:gd name="T11" fmla="*/ 273 h 478"/>
                <a:gd name="T12" fmla="*/ 465 w 761"/>
                <a:gd name="T13" fmla="*/ 210 h 478"/>
                <a:gd name="T14" fmla="*/ 552 w 761"/>
                <a:gd name="T15" fmla="*/ 150 h 478"/>
                <a:gd name="T16" fmla="*/ 632 w 761"/>
                <a:gd name="T17" fmla="*/ 95 h 478"/>
                <a:gd name="T18" fmla="*/ 761 w 761"/>
                <a:gd name="T19" fmla="*/ 0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1" h="478">
                  <a:moveTo>
                    <a:pt x="0" y="478"/>
                  </a:moveTo>
                  <a:lnTo>
                    <a:pt x="0" y="478"/>
                  </a:lnTo>
                  <a:lnTo>
                    <a:pt x="69" y="443"/>
                  </a:lnTo>
                  <a:lnTo>
                    <a:pt x="135" y="408"/>
                  </a:lnTo>
                  <a:lnTo>
                    <a:pt x="256" y="339"/>
                  </a:lnTo>
                  <a:lnTo>
                    <a:pt x="366" y="273"/>
                  </a:lnTo>
                  <a:lnTo>
                    <a:pt x="465" y="210"/>
                  </a:lnTo>
                  <a:lnTo>
                    <a:pt x="552" y="150"/>
                  </a:lnTo>
                  <a:lnTo>
                    <a:pt x="632" y="95"/>
                  </a:lnTo>
                  <a:lnTo>
                    <a:pt x="761" y="0"/>
                  </a:lnTo>
                </a:path>
              </a:pathLst>
            </a:custGeom>
            <a:noFill/>
            <a:ln w="41275">
              <a:solidFill>
                <a:srgbClr val="F598A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Rectangle 150"/>
            <p:cNvSpPr>
              <a:spLocks noChangeArrowheads="1"/>
            </p:cNvSpPr>
            <p:nvPr/>
          </p:nvSpPr>
          <p:spPr bwMode="auto">
            <a:xfrm>
              <a:off x="7099300" y="3883025"/>
              <a:ext cx="128588" cy="16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cs typeface="Arial" pitchFamily="34" charset="0"/>
                </a:rPr>
                <a:t>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2" name="Rectangle 151"/>
            <p:cNvSpPr>
              <a:spLocks noChangeArrowheads="1"/>
            </p:cNvSpPr>
            <p:nvPr/>
          </p:nvSpPr>
          <p:spPr bwMode="auto">
            <a:xfrm>
              <a:off x="7104063" y="4525963"/>
              <a:ext cx="136525" cy="16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cs typeface="Arial" pitchFamily="34" charset="0"/>
                </a:rPr>
                <a:t>D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088443" y="3055937"/>
            <a:ext cx="2845507" cy="2063751"/>
            <a:chOff x="2124956" y="3108325"/>
            <a:chExt cx="2845507" cy="2063751"/>
          </a:xfrm>
        </p:grpSpPr>
        <p:sp>
          <p:nvSpPr>
            <p:cNvPr id="130" name="Rectangle 129"/>
            <p:cNvSpPr>
              <a:spLocks noChangeArrowheads="1"/>
            </p:cNvSpPr>
            <p:nvPr/>
          </p:nvSpPr>
          <p:spPr bwMode="auto">
            <a:xfrm>
              <a:off x="2624138" y="5011738"/>
              <a:ext cx="233363" cy="16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cs typeface="Arial" pitchFamily="34" charset="0"/>
                </a:rPr>
                <a:t>MC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2124956" y="3108325"/>
              <a:ext cx="2845507" cy="1868488"/>
              <a:chOff x="2124956" y="3108325"/>
              <a:chExt cx="2845507" cy="1868488"/>
            </a:xfrm>
          </p:grpSpPr>
          <p:sp>
            <p:nvSpPr>
              <p:cNvPr id="150" name="Rectangle 149"/>
              <p:cNvSpPr>
                <a:spLocks noChangeArrowheads="1"/>
              </p:cNvSpPr>
              <p:nvPr/>
            </p:nvSpPr>
            <p:spPr bwMode="auto">
              <a:xfrm>
                <a:off x="4394200" y="3108325"/>
                <a:ext cx="87313" cy="115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2124956" y="3122613"/>
                <a:ext cx="2845507" cy="1854200"/>
                <a:chOff x="2124956" y="3122613"/>
                <a:chExt cx="2845507" cy="1854200"/>
              </a:xfrm>
            </p:grpSpPr>
            <p:sp>
              <p:nvSpPr>
                <p:cNvPr id="134" name="Freeform 133"/>
                <p:cNvSpPr>
                  <a:spLocks/>
                </p:cNvSpPr>
                <p:nvPr/>
              </p:nvSpPr>
              <p:spPr bwMode="auto">
                <a:xfrm>
                  <a:off x="2347913" y="3887788"/>
                  <a:ext cx="2622550" cy="847725"/>
                </a:xfrm>
                <a:custGeom>
                  <a:avLst/>
                  <a:gdLst>
                    <a:gd name="T0" fmla="*/ 0 w 1652"/>
                    <a:gd name="T1" fmla="*/ 70 h 534"/>
                    <a:gd name="T2" fmla="*/ 0 w 1652"/>
                    <a:gd name="T3" fmla="*/ 70 h 534"/>
                    <a:gd name="T4" fmla="*/ 13 w 1652"/>
                    <a:gd name="T5" fmla="*/ 158 h 534"/>
                    <a:gd name="T6" fmla="*/ 22 w 1652"/>
                    <a:gd name="T7" fmla="*/ 211 h 534"/>
                    <a:gd name="T8" fmla="*/ 35 w 1652"/>
                    <a:gd name="T9" fmla="*/ 264 h 534"/>
                    <a:gd name="T10" fmla="*/ 42 w 1652"/>
                    <a:gd name="T11" fmla="*/ 290 h 534"/>
                    <a:gd name="T12" fmla="*/ 53 w 1652"/>
                    <a:gd name="T13" fmla="*/ 317 h 534"/>
                    <a:gd name="T14" fmla="*/ 64 w 1652"/>
                    <a:gd name="T15" fmla="*/ 343 h 534"/>
                    <a:gd name="T16" fmla="*/ 77 w 1652"/>
                    <a:gd name="T17" fmla="*/ 369 h 534"/>
                    <a:gd name="T18" fmla="*/ 92 w 1652"/>
                    <a:gd name="T19" fmla="*/ 394 h 534"/>
                    <a:gd name="T20" fmla="*/ 110 w 1652"/>
                    <a:gd name="T21" fmla="*/ 418 h 534"/>
                    <a:gd name="T22" fmla="*/ 130 w 1652"/>
                    <a:gd name="T23" fmla="*/ 440 h 534"/>
                    <a:gd name="T24" fmla="*/ 152 w 1652"/>
                    <a:gd name="T25" fmla="*/ 460 h 534"/>
                    <a:gd name="T26" fmla="*/ 178 w 1652"/>
                    <a:gd name="T27" fmla="*/ 479 h 534"/>
                    <a:gd name="T28" fmla="*/ 207 w 1652"/>
                    <a:gd name="T29" fmla="*/ 495 h 534"/>
                    <a:gd name="T30" fmla="*/ 240 w 1652"/>
                    <a:gd name="T31" fmla="*/ 508 h 534"/>
                    <a:gd name="T32" fmla="*/ 275 w 1652"/>
                    <a:gd name="T33" fmla="*/ 519 h 534"/>
                    <a:gd name="T34" fmla="*/ 314 w 1652"/>
                    <a:gd name="T35" fmla="*/ 528 h 534"/>
                    <a:gd name="T36" fmla="*/ 358 w 1652"/>
                    <a:gd name="T37" fmla="*/ 534 h 534"/>
                    <a:gd name="T38" fmla="*/ 407 w 1652"/>
                    <a:gd name="T39" fmla="*/ 534 h 534"/>
                    <a:gd name="T40" fmla="*/ 460 w 1652"/>
                    <a:gd name="T41" fmla="*/ 532 h 534"/>
                    <a:gd name="T42" fmla="*/ 517 w 1652"/>
                    <a:gd name="T43" fmla="*/ 528 h 534"/>
                    <a:gd name="T44" fmla="*/ 578 w 1652"/>
                    <a:gd name="T45" fmla="*/ 517 h 534"/>
                    <a:gd name="T46" fmla="*/ 644 w 1652"/>
                    <a:gd name="T47" fmla="*/ 504 h 534"/>
                    <a:gd name="T48" fmla="*/ 717 w 1652"/>
                    <a:gd name="T49" fmla="*/ 484 h 534"/>
                    <a:gd name="T50" fmla="*/ 796 w 1652"/>
                    <a:gd name="T51" fmla="*/ 460 h 534"/>
                    <a:gd name="T52" fmla="*/ 878 w 1652"/>
                    <a:gd name="T53" fmla="*/ 431 h 534"/>
                    <a:gd name="T54" fmla="*/ 968 w 1652"/>
                    <a:gd name="T55" fmla="*/ 396 h 534"/>
                    <a:gd name="T56" fmla="*/ 1062 w 1652"/>
                    <a:gd name="T57" fmla="*/ 356 h 534"/>
                    <a:gd name="T58" fmla="*/ 1062 w 1652"/>
                    <a:gd name="T59" fmla="*/ 356 h 534"/>
                    <a:gd name="T60" fmla="*/ 1126 w 1652"/>
                    <a:gd name="T61" fmla="*/ 325 h 534"/>
                    <a:gd name="T62" fmla="*/ 1194 w 1652"/>
                    <a:gd name="T63" fmla="*/ 290 h 534"/>
                    <a:gd name="T64" fmla="*/ 1267 w 1652"/>
                    <a:gd name="T65" fmla="*/ 251 h 534"/>
                    <a:gd name="T66" fmla="*/ 1342 w 1652"/>
                    <a:gd name="T67" fmla="*/ 207 h 534"/>
                    <a:gd name="T68" fmla="*/ 1419 w 1652"/>
                    <a:gd name="T69" fmla="*/ 158 h 534"/>
                    <a:gd name="T70" fmla="*/ 1498 w 1652"/>
                    <a:gd name="T71" fmla="*/ 108 h 534"/>
                    <a:gd name="T72" fmla="*/ 1575 w 1652"/>
                    <a:gd name="T73" fmla="*/ 55 h 534"/>
                    <a:gd name="T74" fmla="*/ 1652 w 1652"/>
                    <a:gd name="T75" fmla="*/ 0 h 5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652" h="534">
                      <a:moveTo>
                        <a:pt x="0" y="70"/>
                      </a:moveTo>
                      <a:lnTo>
                        <a:pt x="0" y="70"/>
                      </a:lnTo>
                      <a:lnTo>
                        <a:pt x="13" y="158"/>
                      </a:lnTo>
                      <a:lnTo>
                        <a:pt x="22" y="211"/>
                      </a:lnTo>
                      <a:lnTo>
                        <a:pt x="35" y="264"/>
                      </a:lnTo>
                      <a:lnTo>
                        <a:pt x="42" y="290"/>
                      </a:lnTo>
                      <a:lnTo>
                        <a:pt x="53" y="317"/>
                      </a:lnTo>
                      <a:lnTo>
                        <a:pt x="64" y="343"/>
                      </a:lnTo>
                      <a:lnTo>
                        <a:pt x="77" y="369"/>
                      </a:lnTo>
                      <a:lnTo>
                        <a:pt x="92" y="394"/>
                      </a:lnTo>
                      <a:lnTo>
                        <a:pt x="110" y="418"/>
                      </a:lnTo>
                      <a:lnTo>
                        <a:pt x="130" y="440"/>
                      </a:lnTo>
                      <a:lnTo>
                        <a:pt x="152" y="460"/>
                      </a:lnTo>
                      <a:lnTo>
                        <a:pt x="178" y="479"/>
                      </a:lnTo>
                      <a:lnTo>
                        <a:pt x="207" y="495"/>
                      </a:lnTo>
                      <a:lnTo>
                        <a:pt x="240" y="508"/>
                      </a:lnTo>
                      <a:lnTo>
                        <a:pt x="275" y="519"/>
                      </a:lnTo>
                      <a:lnTo>
                        <a:pt x="314" y="528"/>
                      </a:lnTo>
                      <a:lnTo>
                        <a:pt x="358" y="534"/>
                      </a:lnTo>
                      <a:lnTo>
                        <a:pt x="407" y="534"/>
                      </a:lnTo>
                      <a:lnTo>
                        <a:pt x="460" y="532"/>
                      </a:lnTo>
                      <a:lnTo>
                        <a:pt x="517" y="528"/>
                      </a:lnTo>
                      <a:lnTo>
                        <a:pt x="578" y="517"/>
                      </a:lnTo>
                      <a:lnTo>
                        <a:pt x="644" y="504"/>
                      </a:lnTo>
                      <a:lnTo>
                        <a:pt x="717" y="484"/>
                      </a:lnTo>
                      <a:lnTo>
                        <a:pt x="796" y="460"/>
                      </a:lnTo>
                      <a:lnTo>
                        <a:pt x="878" y="431"/>
                      </a:lnTo>
                      <a:lnTo>
                        <a:pt x="968" y="396"/>
                      </a:lnTo>
                      <a:lnTo>
                        <a:pt x="1062" y="356"/>
                      </a:lnTo>
                      <a:lnTo>
                        <a:pt x="1062" y="356"/>
                      </a:lnTo>
                      <a:lnTo>
                        <a:pt x="1126" y="325"/>
                      </a:lnTo>
                      <a:lnTo>
                        <a:pt x="1194" y="290"/>
                      </a:lnTo>
                      <a:lnTo>
                        <a:pt x="1267" y="251"/>
                      </a:lnTo>
                      <a:lnTo>
                        <a:pt x="1342" y="207"/>
                      </a:lnTo>
                      <a:lnTo>
                        <a:pt x="1419" y="158"/>
                      </a:lnTo>
                      <a:lnTo>
                        <a:pt x="1498" y="108"/>
                      </a:lnTo>
                      <a:lnTo>
                        <a:pt x="1575" y="55"/>
                      </a:lnTo>
                      <a:lnTo>
                        <a:pt x="1652" y="0"/>
                      </a:lnTo>
                    </a:path>
                  </a:pathLst>
                </a:custGeom>
                <a:noFill/>
                <a:ln w="41275">
                  <a:solidFill>
                    <a:srgbClr val="C7A0CB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Rectangle 147"/>
                <p:cNvSpPr>
                  <a:spLocks noChangeArrowheads="1"/>
                </p:cNvSpPr>
                <p:nvPr/>
              </p:nvSpPr>
              <p:spPr bwMode="auto">
                <a:xfrm>
                  <a:off x="2124956" y="3883025"/>
                  <a:ext cx="237244" cy="1384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9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 Italic" charset="0"/>
                      <a:cs typeface="Arial" pitchFamily="34" charset="0"/>
                    </a:rPr>
                    <a:t>AVC</a:t>
                  </a:r>
                  <a:endParaRPr kumimoji="0" lang="en-US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9" name="Rectangle 148"/>
                <p:cNvSpPr>
                  <a:spLocks noChangeArrowheads="1"/>
                </p:cNvSpPr>
                <p:nvPr/>
              </p:nvSpPr>
              <p:spPr bwMode="auto">
                <a:xfrm>
                  <a:off x="4321175" y="3122613"/>
                  <a:ext cx="128588" cy="1603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9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 Italic" charset="0"/>
                      <a:cs typeface="Arial" pitchFamily="34" charset="0"/>
                    </a:rPr>
                    <a:t>S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154" name="Group 153"/>
                <p:cNvGrpSpPr/>
                <p:nvPr/>
              </p:nvGrpSpPr>
              <p:grpSpPr>
                <a:xfrm>
                  <a:off x="2711450" y="3268663"/>
                  <a:ext cx="1609725" cy="1708150"/>
                  <a:chOff x="2711450" y="1968501"/>
                  <a:chExt cx="1609725" cy="1708150"/>
                </a:xfrm>
              </p:grpSpPr>
              <p:sp>
                <p:nvSpPr>
                  <p:cNvPr id="155" name="Freeform 154"/>
                  <p:cNvSpPr>
                    <a:spLocks/>
                  </p:cNvSpPr>
                  <p:nvPr/>
                </p:nvSpPr>
                <p:spPr bwMode="auto">
                  <a:xfrm>
                    <a:off x="2955925" y="1968501"/>
                    <a:ext cx="1365250" cy="1495425"/>
                  </a:xfrm>
                  <a:custGeom>
                    <a:avLst/>
                    <a:gdLst>
                      <a:gd name="T0" fmla="*/ 0 w 860"/>
                      <a:gd name="T1" fmla="*/ 942 h 942"/>
                      <a:gd name="T2" fmla="*/ 0 w 860"/>
                      <a:gd name="T3" fmla="*/ 942 h 942"/>
                      <a:gd name="T4" fmla="*/ 77 w 860"/>
                      <a:gd name="T5" fmla="*/ 874 h 942"/>
                      <a:gd name="T6" fmla="*/ 151 w 860"/>
                      <a:gd name="T7" fmla="*/ 806 h 942"/>
                      <a:gd name="T8" fmla="*/ 222 w 860"/>
                      <a:gd name="T9" fmla="*/ 737 h 942"/>
                      <a:gd name="T10" fmla="*/ 288 w 860"/>
                      <a:gd name="T11" fmla="*/ 671 h 942"/>
                      <a:gd name="T12" fmla="*/ 354 w 860"/>
                      <a:gd name="T13" fmla="*/ 603 h 942"/>
                      <a:gd name="T14" fmla="*/ 413 w 860"/>
                      <a:gd name="T15" fmla="*/ 539 h 942"/>
                      <a:gd name="T16" fmla="*/ 470 w 860"/>
                      <a:gd name="T17" fmla="*/ 475 h 942"/>
                      <a:gd name="T18" fmla="*/ 525 w 860"/>
                      <a:gd name="T19" fmla="*/ 414 h 942"/>
                      <a:gd name="T20" fmla="*/ 624 w 860"/>
                      <a:gd name="T21" fmla="*/ 295 h 942"/>
                      <a:gd name="T22" fmla="*/ 714 w 860"/>
                      <a:gd name="T23" fmla="*/ 185 h 942"/>
                      <a:gd name="T24" fmla="*/ 860 w 860"/>
                      <a:gd name="T25" fmla="*/ 0 h 9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60" h="942">
                        <a:moveTo>
                          <a:pt x="0" y="942"/>
                        </a:moveTo>
                        <a:lnTo>
                          <a:pt x="0" y="942"/>
                        </a:lnTo>
                        <a:lnTo>
                          <a:pt x="77" y="874"/>
                        </a:lnTo>
                        <a:lnTo>
                          <a:pt x="151" y="806"/>
                        </a:lnTo>
                        <a:lnTo>
                          <a:pt x="222" y="737"/>
                        </a:lnTo>
                        <a:lnTo>
                          <a:pt x="288" y="671"/>
                        </a:lnTo>
                        <a:lnTo>
                          <a:pt x="354" y="603"/>
                        </a:lnTo>
                        <a:lnTo>
                          <a:pt x="413" y="539"/>
                        </a:lnTo>
                        <a:lnTo>
                          <a:pt x="470" y="475"/>
                        </a:lnTo>
                        <a:lnTo>
                          <a:pt x="525" y="414"/>
                        </a:lnTo>
                        <a:lnTo>
                          <a:pt x="624" y="295"/>
                        </a:lnTo>
                        <a:lnTo>
                          <a:pt x="714" y="185"/>
                        </a:lnTo>
                        <a:lnTo>
                          <a:pt x="860" y="0"/>
                        </a:lnTo>
                      </a:path>
                    </a:pathLst>
                  </a:custGeom>
                  <a:noFill/>
                  <a:ln w="41275">
                    <a:solidFill>
                      <a:srgbClr val="F598A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6" name="Line 10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711450" y="3449638"/>
                    <a:ext cx="257175" cy="227013"/>
                  </a:xfrm>
                  <a:prstGeom prst="line">
                    <a:avLst/>
                  </a:prstGeom>
                  <a:noFill/>
                  <a:ln w="41275">
                    <a:solidFill>
                      <a:srgbClr val="F598A3"/>
                    </a:solidFill>
                    <a:prstDash val="sys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158" name="Line 5"/>
          <p:cNvSpPr>
            <a:spLocks noChangeShapeType="1"/>
          </p:cNvSpPr>
          <p:nvPr/>
        </p:nvSpPr>
        <p:spPr bwMode="auto">
          <a:xfrm>
            <a:off x="2070100" y="4106862"/>
            <a:ext cx="4392613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" name="Line 10"/>
          <p:cNvSpPr>
            <a:spLocks noChangeShapeType="1"/>
          </p:cNvSpPr>
          <p:nvPr/>
        </p:nvSpPr>
        <p:spPr bwMode="auto">
          <a:xfrm flipV="1">
            <a:off x="3321050" y="4106862"/>
            <a:ext cx="0" cy="1393825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" name="Line 21"/>
          <p:cNvSpPr>
            <a:spLocks noChangeShapeType="1"/>
          </p:cNvSpPr>
          <p:nvPr/>
        </p:nvSpPr>
        <p:spPr bwMode="auto">
          <a:xfrm flipV="1">
            <a:off x="6465887" y="4111625"/>
            <a:ext cx="0" cy="1382713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3208337" y="3925887"/>
            <a:ext cx="147638" cy="215900"/>
            <a:chOff x="3244850" y="3978275"/>
            <a:chExt cx="147638" cy="215900"/>
          </a:xfrm>
        </p:grpSpPr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3322638" y="4124325"/>
              <a:ext cx="69850" cy="69850"/>
            </a:xfrm>
            <a:custGeom>
              <a:avLst/>
              <a:gdLst>
                <a:gd name="T0" fmla="*/ 22 w 44"/>
                <a:gd name="T1" fmla="*/ 44 h 44"/>
                <a:gd name="T2" fmla="*/ 22 w 44"/>
                <a:gd name="T3" fmla="*/ 44 h 44"/>
                <a:gd name="T4" fmla="*/ 30 w 44"/>
                <a:gd name="T5" fmla="*/ 42 h 44"/>
                <a:gd name="T6" fmla="*/ 37 w 44"/>
                <a:gd name="T7" fmla="*/ 38 h 44"/>
                <a:gd name="T8" fmla="*/ 41 w 44"/>
                <a:gd name="T9" fmla="*/ 31 h 44"/>
                <a:gd name="T10" fmla="*/ 44 w 44"/>
                <a:gd name="T11" fmla="*/ 22 h 44"/>
                <a:gd name="T12" fmla="*/ 44 w 44"/>
                <a:gd name="T13" fmla="*/ 22 h 44"/>
                <a:gd name="T14" fmla="*/ 41 w 44"/>
                <a:gd name="T15" fmla="*/ 14 h 44"/>
                <a:gd name="T16" fmla="*/ 37 w 44"/>
                <a:gd name="T17" fmla="*/ 7 h 44"/>
                <a:gd name="T18" fmla="*/ 30 w 44"/>
                <a:gd name="T19" fmla="*/ 3 h 44"/>
                <a:gd name="T20" fmla="*/ 22 w 44"/>
                <a:gd name="T21" fmla="*/ 0 h 44"/>
                <a:gd name="T22" fmla="*/ 22 w 44"/>
                <a:gd name="T23" fmla="*/ 0 h 44"/>
                <a:gd name="T24" fmla="*/ 13 w 44"/>
                <a:gd name="T25" fmla="*/ 3 h 44"/>
                <a:gd name="T26" fmla="*/ 6 w 44"/>
                <a:gd name="T27" fmla="*/ 7 h 44"/>
                <a:gd name="T28" fmla="*/ 2 w 44"/>
                <a:gd name="T29" fmla="*/ 14 h 44"/>
                <a:gd name="T30" fmla="*/ 0 w 44"/>
                <a:gd name="T31" fmla="*/ 22 h 44"/>
                <a:gd name="T32" fmla="*/ 0 w 44"/>
                <a:gd name="T33" fmla="*/ 22 h 44"/>
                <a:gd name="T34" fmla="*/ 2 w 44"/>
                <a:gd name="T35" fmla="*/ 31 h 44"/>
                <a:gd name="T36" fmla="*/ 6 w 44"/>
                <a:gd name="T37" fmla="*/ 38 h 44"/>
                <a:gd name="T38" fmla="*/ 13 w 44"/>
                <a:gd name="T39" fmla="*/ 42 h 44"/>
                <a:gd name="T40" fmla="*/ 22 w 44"/>
                <a:gd name="T4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lnTo>
                    <a:pt x="22" y="44"/>
                  </a:lnTo>
                  <a:lnTo>
                    <a:pt x="30" y="42"/>
                  </a:lnTo>
                  <a:lnTo>
                    <a:pt x="37" y="38"/>
                  </a:lnTo>
                  <a:lnTo>
                    <a:pt x="41" y="31"/>
                  </a:lnTo>
                  <a:lnTo>
                    <a:pt x="44" y="22"/>
                  </a:lnTo>
                  <a:lnTo>
                    <a:pt x="44" y="22"/>
                  </a:lnTo>
                  <a:lnTo>
                    <a:pt x="41" y="14"/>
                  </a:lnTo>
                  <a:lnTo>
                    <a:pt x="37" y="7"/>
                  </a:lnTo>
                  <a:lnTo>
                    <a:pt x="30" y="3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3" y="3"/>
                  </a:lnTo>
                  <a:lnTo>
                    <a:pt x="6" y="7"/>
                  </a:lnTo>
                  <a:lnTo>
                    <a:pt x="2" y="14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1"/>
                  </a:lnTo>
                  <a:lnTo>
                    <a:pt x="6" y="38"/>
                  </a:lnTo>
                  <a:lnTo>
                    <a:pt x="13" y="42"/>
                  </a:lnTo>
                  <a:lnTo>
                    <a:pt x="22" y="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59"/>
            <p:cNvSpPr>
              <a:spLocks/>
            </p:cNvSpPr>
            <p:nvPr/>
          </p:nvSpPr>
          <p:spPr bwMode="auto">
            <a:xfrm>
              <a:off x="3322638" y="4124325"/>
              <a:ext cx="69850" cy="69850"/>
            </a:xfrm>
            <a:custGeom>
              <a:avLst/>
              <a:gdLst>
                <a:gd name="T0" fmla="*/ 22 w 44"/>
                <a:gd name="T1" fmla="*/ 44 h 44"/>
                <a:gd name="T2" fmla="*/ 22 w 44"/>
                <a:gd name="T3" fmla="*/ 44 h 44"/>
                <a:gd name="T4" fmla="*/ 30 w 44"/>
                <a:gd name="T5" fmla="*/ 42 h 44"/>
                <a:gd name="T6" fmla="*/ 37 w 44"/>
                <a:gd name="T7" fmla="*/ 38 h 44"/>
                <a:gd name="T8" fmla="*/ 41 w 44"/>
                <a:gd name="T9" fmla="*/ 31 h 44"/>
                <a:gd name="T10" fmla="*/ 44 w 44"/>
                <a:gd name="T11" fmla="*/ 22 h 44"/>
                <a:gd name="T12" fmla="*/ 44 w 44"/>
                <a:gd name="T13" fmla="*/ 22 h 44"/>
                <a:gd name="T14" fmla="*/ 41 w 44"/>
                <a:gd name="T15" fmla="*/ 14 h 44"/>
                <a:gd name="T16" fmla="*/ 37 w 44"/>
                <a:gd name="T17" fmla="*/ 7 h 44"/>
                <a:gd name="T18" fmla="*/ 30 w 44"/>
                <a:gd name="T19" fmla="*/ 3 h 44"/>
                <a:gd name="T20" fmla="*/ 22 w 44"/>
                <a:gd name="T21" fmla="*/ 0 h 44"/>
                <a:gd name="T22" fmla="*/ 22 w 44"/>
                <a:gd name="T23" fmla="*/ 0 h 44"/>
                <a:gd name="T24" fmla="*/ 13 w 44"/>
                <a:gd name="T25" fmla="*/ 3 h 44"/>
                <a:gd name="T26" fmla="*/ 6 w 44"/>
                <a:gd name="T27" fmla="*/ 7 h 44"/>
                <a:gd name="T28" fmla="*/ 2 w 44"/>
                <a:gd name="T29" fmla="*/ 14 h 44"/>
                <a:gd name="T30" fmla="*/ 0 w 44"/>
                <a:gd name="T31" fmla="*/ 22 h 44"/>
                <a:gd name="T32" fmla="*/ 0 w 44"/>
                <a:gd name="T33" fmla="*/ 22 h 44"/>
                <a:gd name="T34" fmla="*/ 2 w 44"/>
                <a:gd name="T35" fmla="*/ 31 h 44"/>
                <a:gd name="T36" fmla="*/ 6 w 44"/>
                <a:gd name="T37" fmla="*/ 38 h 44"/>
                <a:gd name="T38" fmla="*/ 13 w 44"/>
                <a:gd name="T39" fmla="*/ 42 h 44"/>
                <a:gd name="T40" fmla="*/ 22 w 44"/>
                <a:gd name="T4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lnTo>
                    <a:pt x="22" y="44"/>
                  </a:lnTo>
                  <a:lnTo>
                    <a:pt x="30" y="42"/>
                  </a:lnTo>
                  <a:lnTo>
                    <a:pt x="37" y="38"/>
                  </a:lnTo>
                  <a:lnTo>
                    <a:pt x="41" y="31"/>
                  </a:lnTo>
                  <a:lnTo>
                    <a:pt x="44" y="22"/>
                  </a:lnTo>
                  <a:lnTo>
                    <a:pt x="44" y="22"/>
                  </a:lnTo>
                  <a:lnTo>
                    <a:pt x="41" y="14"/>
                  </a:lnTo>
                  <a:lnTo>
                    <a:pt x="37" y="7"/>
                  </a:lnTo>
                  <a:lnTo>
                    <a:pt x="30" y="3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3" y="3"/>
                  </a:lnTo>
                  <a:lnTo>
                    <a:pt x="6" y="7"/>
                  </a:lnTo>
                  <a:lnTo>
                    <a:pt x="2" y="14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1"/>
                  </a:lnTo>
                  <a:lnTo>
                    <a:pt x="6" y="38"/>
                  </a:lnTo>
                  <a:lnTo>
                    <a:pt x="13" y="42"/>
                  </a:lnTo>
                  <a:lnTo>
                    <a:pt x="22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Rectangle 165"/>
            <p:cNvSpPr>
              <a:spLocks noChangeArrowheads="1"/>
            </p:cNvSpPr>
            <p:nvPr/>
          </p:nvSpPr>
          <p:spPr bwMode="auto">
            <a:xfrm>
              <a:off x="3244850" y="3978275"/>
              <a:ext cx="115888" cy="16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cs typeface="Arial" pitchFamily="34" charset="0"/>
                </a:rPr>
                <a:t>e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7" name="Rectangle 166"/>
            <p:cNvSpPr>
              <a:spLocks noChangeArrowheads="1"/>
            </p:cNvSpPr>
            <p:nvPr/>
          </p:nvSpPr>
          <p:spPr bwMode="auto">
            <a:xfrm>
              <a:off x="3305175" y="4041775"/>
              <a:ext cx="87313" cy="115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68" name="Rectangle 167"/>
          <p:cNvSpPr>
            <a:spLocks noChangeArrowheads="1"/>
          </p:cNvSpPr>
          <p:nvPr/>
        </p:nvSpPr>
        <p:spPr bwMode="auto">
          <a:xfrm>
            <a:off x="1881187" y="4033837"/>
            <a:ext cx="115888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Italic" charset="0"/>
                <a:cs typeface="Arial" pitchFamily="34" charset="0"/>
              </a:rPr>
              <a:t>p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9" name="Rectangle 168"/>
          <p:cNvSpPr>
            <a:spLocks noChangeArrowheads="1"/>
          </p:cNvSpPr>
          <p:nvPr/>
        </p:nvSpPr>
        <p:spPr bwMode="auto">
          <a:xfrm>
            <a:off x="1947862" y="4103687"/>
            <a:ext cx="87313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0" name="Rectangle 169"/>
          <p:cNvSpPr>
            <a:spLocks noChangeArrowheads="1"/>
          </p:cNvSpPr>
          <p:nvPr/>
        </p:nvSpPr>
        <p:spPr bwMode="auto">
          <a:xfrm>
            <a:off x="3254375" y="5538787"/>
            <a:ext cx="115888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Italic" charset="0"/>
                <a:cs typeface="Arial" pitchFamily="34" charset="0"/>
              </a:rPr>
              <a:t>q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1" name="Rectangle 170"/>
          <p:cNvSpPr>
            <a:spLocks noChangeArrowheads="1"/>
          </p:cNvSpPr>
          <p:nvPr/>
        </p:nvSpPr>
        <p:spPr bwMode="auto">
          <a:xfrm>
            <a:off x="3324225" y="5610225"/>
            <a:ext cx="87313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2" name="Rectangle 171"/>
          <p:cNvSpPr>
            <a:spLocks noChangeArrowheads="1"/>
          </p:cNvSpPr>
          <p:nvPr/>
        </p:nvSpPr>
        <p:spPr bwMode="auto">
          <a:xfrm>
            <a:off x="6089650" y="5538787"/>
            <a:ext cx="142875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Italic" charset="0"/>
                <a:cs typeface="Arial" pitchFamily="34" charset="0"/>
              </a:rPr>
              <a:t>Q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3" name="Rectangle 172"/>
          <p:cNvSpPr>
            <a:spLocks noChangeArrowheads="1"/>
          </p:cNvSpPr>
          <p:nvPr/>
        </p:nvSpPr>
        <p:spPr bwMode="auto">
          <a:xfrm>
            <a:off x="6176962" y="5610225"/>
            <a:ext cx="87313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" name="Rectangle 173"/>
          <p:cNvSpPr>
            <a:spLocks noChangeArrowheads="1"/>
          </p:cNvSpPr>
          <p:nvPr/>
        </p:nvSpPr>
        <p:spPr bwMode="auto">
          <a:xfrm>
            <a:off x="6256337" y="5535612"/>
            <a:ext cx="119063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=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5" name="Rectangle 174"/>
          <p:cNvSpPr>
            <a:spLocks noChangeArrowheads="1"/>
          </p:cNvSpPr>
          <p:nvPr/>
        </p:nvSpPr>
        <p:spPr bwMode="auto">
          <a:xfrm>
            <a:off x="6351587" y="5538787"/>
            <a:ext cx="177800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Italic" charset="0"/>
                <a:cs typeface="Arial" pitchFamily="34" charset="0"/>
              </a:rPr>
              <a:t>nq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6" name="Rectangle 175"/>
          <p:cNvSpPr>
            <a:spLocks noChangeArrowheads="1"/>
          </p:cNvSpPr>
          <p:nvPr/>
        </p:nvSpPr>
        <p:spPr bwMode="auto">
          <a:xfrm>
            <a:off x="6480175" y="5610225"/>
            <a:ext cx="87313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383337" y="3806825"/>
            <a:ext cx="157163" cy="339725"/>
            <a:chOff x="6419850" y="3859213"/>
            <a:chExt cx="157163" cy="339725"/>
          </a:xfrm>
        </p:grpSpPr>
        <p:sp>
          <p:nvSpPr>
            <p:cNvPr id="163" name="Freeform 162"/>
            <p:cNvSpPr>
              <a:spLocks/>
            </p:cNvSpPr>
            <p:nvPr/>
          </p:nvSpPr>
          <p:spPr bwMode="auto">
            <a:xfrm>
              <a:off x="6467475" y="4129088"/>
              <a:ext cx="69850" cy="69850"/>
            </a:xfrm>
            <a:custGeom>
              <a:avLst/>
              <a:gdLst>
                <a:gd name="T0" fmla="*/ 22 w 44"/>
                <a:gd name="T1" fmla="*/ 44 h 44"/>
                <a:gd name="T2" fmla="*/ 22 w 44"/>
                <a:gd name="T3" fmla="*/ 44 h 44"/>
                <a:gd name="T4" fmla="*/ 29 w 44"/>
                <a:gd name="T5" fmla="*/ 41 h 44"/>
                <a:gd name="T6" fmla="*/ 38 w 44"/>
                <a:gd name="T7" fmla="*/ 37 h 44"/>
                <a:gd name="T8" fmla="*/ 42 w 44"/>
                <a:gd name="T9" fmla="*/ 30 h 44"/>
                <a:gd name="T10" fmla="*/ 44 w 44"/>
                <a:gd name="T11" fmla="*/ 22 h 44"/>
                <a:gd name="T12" fmla="*/ 44 w 44"/>
                <a:gd name="T13" fmla="*/ 22 h 44"/>
                <a:gd name="T14" fmla="*/ 42 w 44"/>
                <a:gd name="T15" fmla="*/ 13 h 44"/>
                <a:gd name="T16" fmla="*/ 38 w 44"/>
                <a:gd name="T17" fmla="*/ 6 h 44"/>
                <a:gd name="T18" fmla="*/ 29 w 44"/>
                <a:gd name="T19" fmla="*/ 0 h 44"/>
                <a:gd name="T20" fmla="*/ 22 w 44"/>
                <a:gd name="T21" fmla="*/ 0 h 44"/>
                <a:gd name="T22" fmla="*/ 22 w 44"/>
                <a:gd name="T23" fmla="*/ 0 h 44"/>
                <a:gd name="T24" fmla="*/ 14 w 44"/>
                <a:gd name="T25" fmla="*/ 0 h 44"/>
                <a:gd name="T26" fmla="*/ 7 w 44"/>
                <a:gd name="T27" fmla="*/ 6 h 44"/>
                <a:gd name="T28" fmla="*/ 0 w 44"/>
                <a:gd name="T29" fmla="*/ 13 h 44"/>
                <a:gd name="T30" fmla="*/ 0 w 44"/>
                <a:gd name="T31" fmla="*/ 22 h 44"/>
                <a:gd name="T32" fmla="*/ 0 w 44"/>
                <a:gd name="T33" fmla="*/ 22 h 44"/>
                <a:gd name="T34" fmla="*/ 0 w 44"/>
                <a:gd name="T35" fmla="*/ 30 h 44"/>
                <a:gd name="T36" fmla="*/ 7 w 44"/>
                <a:gd name="T37" fmla="*/ 37 h 44"/>
                <a:gd name="T38" fmla="*/ 14 w 44"/>
                <a:gd name="T39" fmla="*/ 41 h 44"/>
                <a:gd name="T40" fmla="*/ 22 w 44"/>
                <a:gd name="T4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lnTo>
                    <a:pt x="22" y="44"/>
                  </a:lnTo>
                  <a:lnTo>
                    <a:pt x="29" y="41"/>
                  </a:lnTo>
                  <a:lnTo>
                    <a:pt x="38" y="37"/>
                  </a:lnTo>
                  <a:lnTo>
                    <a:pt x="42" y="30"/>
                  </a:lnTo>
                  <a:lnTo>
                    <a:pt x="44" y="22"/>
                  </a:lnTo>
                  <a:lnTo>
                    <a:pt x="44" y="22"/>
                  </a:lnTo>
                  <a:lnTo>
                    <a:pt x="42" y="13"/>
                  </a:lnTo>
                  <a:lnTo>
                    <a:pt x="38" y="6"/>
                  </a:lnTo>
                  <a:lnTo>
                    <a:pt x="29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4" y="0"/>
                  </a:lnTo>
                  <a:lnTo>
                    <a:pt x="7" y="6"/>
                  </a:lnTo>
                  <a:lnTo>
                    <a:pt x="0" y="13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30"/>
                  </a:lnTo>
                  <a:lnTo>
                    <a:pt x="7" y="37"/>
                  </a:lnTo>
                  <a:lnTo>
                    <a:pt x="14" y="41"/>
                  </a:lnTo>
                  <a:lnTo>
                    <a:pt x="22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63"/>
            <p:cNvSpPr>
              <a:spLocks/>
            </p:cNvSpPr>
            <p:nvPr/>
          </p:nvSpPr>
          <p:spPr bwMode="auto">
            <a:xfrm>
              <a:off x="6467475" y="4129088"/>
              <a:ext cx="69850" cy="69850"/>
            </a:xfrm>
            <a:custGeom>
              <a:avLst/>
              <a:gdLst>
                <a:gd name="T0" fmla="*/ 22 w 44"/>
                <a:gd name="T1" fmla="*/ 44 h 44"/>
                <a:gd name="T2" fmla="*/ 22 w 44"/>
                <a:gd name="T3" fmla="*/ 44 h 44"/>
                <a:gd name="T4" fmla="*/ 29 w 44"/>
                <a:gd name="T5" fmla="*/ 41 h 44"/>
                <a:gd name="T6" fmla="*/ 38 w 44"/>
                <a:gd name="T7" fmla="*/ 37 h 44"/>
                <a:gd name="T8" fmla="*/ 42 w 44"/>
                <a:gd name="T9" fmla="*/ 30 h 44"/>
                <a:gd name="T10" fmla="*/ 44 w 44"/>
                <a:gd name="T11" fmla="*/ 22 h 44"/>
                <a:gd name="T12" fmla="*/ 44 w 44"/>
                <a:gd name="T13" fmla="*/ 22 h 44"/>
                <a:gd name="T14" fmla="*/ 42 w 44"/>
                <a:gd name="T15" fmla="*/ 13 h 44"/>
                <a:gd name="T16" fmla="*/ 38 w 44"/>
                <a:gd name="T17" fmla="*/ 6 h 44"/>
                <a:gd name="T18" fmla="*/ 29 w 44"/>
                <a:gd name="T19" fmla="*/ 0 h 44"/>
                <a:gd name="T20" fmla="*/ 22 w 44"/>
                <a:gd name="T21" fmla="*/ 0 h 44"/>
                <a:gd name="T22" fmla="*/ 22 w 44"/>
                <a:gd name="T23" fmla="*/ 0 h 44"/>
                <a:gd name="T24" fmla="*/ 14 w 44"/>
                <a:gd name="T25" fmla="*/ 0 h 44"/>
                <a:gd name="T26" fmla="*/ 7 w 44"/>
                <a:gd name="T27" fmla="*/ 6 h 44"/>
                <a:gd name="T28" fmla="*/ 0 w 44"/>
                <a:gd name="T29" fmla="*/ 13 h 44"/>
                <a:gd name="T30" fmla="*/ 0 w 44"/>
                <a:gd name="T31" fmla="*/ 22 h 44"/>
                <a:gd name="T32" fmla="*/ 0 w 44"/>
                <a:gd name="T33" fmla="*/ 22 h 44"/>
                <a:gd name="T34" fmla="*/ 0 w 44"/>
                <a:gd name="T35" fmla="*/ 30 h 44"/>
                <a:gd name="T36" fmla="*/ 7 w 44"/>
                <a:gd name="T37" fmla="*/ 37 h 44"/>
                <a:gd name="T38" fmla="*/ 14 w 44"/>
                <a:gd name="T39" fmla="*/ 41 h 44"/>
                <a:gd name="T40" fmla="*/ 22 w 44"/>
                <a:gd name="T4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lnTo>
                    <a:pt x="22" y="44"/>
                  </a:lnTo>
                  <a:lnTo>
                    <a:pt x="29" y="41"/>
                  </a:lnTo>
                  <a:lnTo>
                    <a:pt x="38" y="37"/>
                  </a:lnTo>
                  <a:lnTo>
                    <a:pt x="42" y="30"/>
                  </a:lnTo>
                  <a:lnTo>
                    <a:pt x="44" y="22"/>
                  </a:lnTo>
                  <a:lnTo>
                    <a:pt x="44" y="22"/>
                  </a:lnTo>
                  <a:lnTo>
                    <a:pt x="42" y="13"/>
                  </a:lnTo>
                  <a:lnTo>
                    <a:pt x="38" y="6"/>
                  </a:lnTo>
                  <a:lnTo>
                    <a:pt x="29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4" y="0"/>
                  </a:lnTo>
                  <a:lnTo>
                    <a:pt x="7" y="6"/>
                  </a:lnTo>
                  <a:lnTo>
                    <a:pt x="0" y="13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30"/>
                  </a:lnTo>
                  <a:lnTo>
                    <a:pt x="7" y="37"/>
                  </a:lnTo>
                  <a:lnTo>
                    <a:pt x="14" y="41"/>
                  </a:lnTo>
                  <a:lnTo>
                    <a:pt x="22" y="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Line 29"/>
            <p:cNvSpPr>
              <a:spLocks noChangeShapeType="1"/>
            </p:cNvSpPr>
            <p:nvPr/>
          </p:nvSpPr>
          <p:spPr bwMode="auto">
            <a:xfrm>
              <a:off x="6467475" y="3981450"/>
              <a:ext cx="31750" cy="16033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Rectangle 176"/>
            <p:cNvSpPr>
              <a:spLocks noChangeArrowheads="1"/>
            </p:cNvSpPr>
            <p:nvPr/>
          </p:nvSpPr>
          <p:spPr bwMode="auto">
            <a:xfrm>
              <a:off x="6419850" y="3859213"/>
              <a:ext cx="128588" cy="16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cs typeface="Arial" pitchFamily="34" charset="0"/>
                </a:rPr>
                <a:t>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8" name="Rectangle 177"/>
            <p:cNvSpPr>
              <a:spLocks noChangeArrowheads="1"/>
            </p:cNvSpPr>
            <p:nvPr/>
          </p:nvSpPr>
          <p:spPr bwMode="auto">
            <a:xfrm>
              <a:off x="6489700" y="3922713"/>
              <a:ext cx="87313" cy="115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497387" y="3883025"/>
            <a:ext cx="177801" cy="203200"/>
            <a:chOff x="4533900" y="3935413"/>
            <a:chExt cx="177801" cy="203200"/>
          </a:xfrm>
        </p:grpSpPr>
        <p:sp>
          <p:nvSpPr>
            <p:cNvPr id="96" name="Rectangle 95"/>
            <p:cNvSpPr>
              <a:spLocks noChangeArrowheads="1"/>
            </p:cNvSpPr>
            <p:nvPr/>
          </p:nvSpPr>
          <p:spPr bwMode="auto">
            <a:xfrm>
              <a:off x="4627563" y="3935413"/>
              <a:ext cx="84138" cy="16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cs typeface="Arial" pitchFamily="34" charset="0"/>
                </a:rPr>
                <a:t>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533900" y="3949700"/>
              <a:ext cx="52388" cy="188913"/>
              <a:chOff x="4533900" y="3949700"/>
              <a:chExt cx="52388" cy="188913"/>
            </a:xfrm>
          </p:grpSpPr>
          <p:sp>
            <p:nvSpPr>
              <p:cNvPr id="98" name="Freeform 97"/>
              <p:cNvSpPr>
                <a:spLocks/>
              </p:cNvSpPr>
              <p:nvPr/>
            </p:nvSpPr>
            <p:spPr bwMode="auto">
              <a:xfrm>
                <a:off x="4533900" y="3949700"/>
                <a:ext cx="52388" cy="87313"/>
              </a:xfrm>
              <a:custGeom>
                <a:avLst/>
                <a:gdLst>
                  <a:gd name="T0" fmla="*/ 17 w 33"/>
                  <a:gd name="T1" fmla="*/ 44 h 55"/>
                  <a:gd name="T2" fmla="*/ 0 w 33"/>
                  <a:gd name="T3" fmla="*/ 55 h 55"/>
                  <a:gd name="T4" fmla="*/ 0 w 33"/>
                  <a:gd name="T5" fmla="*/ 53 h 55"/>
                  <a:gd name="T6" fmla="*/ 11 w 33"/>
                  <a:gd name="T7" fmla="*/ 29 h 55"/>
                  <a:gd name="T8" fmla="*/ 11 w 33"/>
                  <a:gd name="T9" fmla="*/ 29 h 55"/>
                  <a:gd name="T10" fmla="*/ 17 w 33"/>
                  <a:gd name="T11" fmla="*/ 0 h 55"/>
                  <a:gd name="T12" fmla="*/ 17 w 33"/>
                  <a:gd name="T13" fmla="*/ 0 h 55"/>
                  <a:gd name="T14" fmla="*/ 22 w 33"/>
                  <a:gd name="T15" fmla="*/ 29 h 55"/>
                  <a:gd name="T16" fmla="*/ 33 w 33"/>
                  <a:gd name="T17" fmla="*/ 53 h 55"/>
                  <a:gd name="T18" fmla="*/ 33 w 33"/>
                  <a:gd name="T19" fmla="*/ 55 h 55"/>
                  <a:gd name="T20" fmla="*/ 17 w 33"/>
                  <a:gd name="T21" fmla="*/ 4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" h="55">
                    <a:moveTo>
                      <a:pt x="17" y="44"/>
                    </a:moveTo>
                    <a:lnTo>
                      <a:pt x="0" y="55"/>
                    </a:lnTo>
                    <a:lnTo>
                      <a:pt x="0" y="53"/>
                    </a:lnTo>
                    <a:lnTo>
                      <a:pt x="11" y="29"/>
                    </a:lnTo>
                    <a:lnTo>
                      <a:pt x="11" y="29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22" y="29"/>
                    </a:lnTo>
                    <a:lnTo>
                      <a:pt x="33" y="53"/>
                    </a:lnTo>
                    <a:lnTo>
                      <a:pt x="33" y="55"/>
                    </a:lnTo>
                    <a:lnTo>
                      <a:pt x="17" y="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Line 103"/>
              <p:cNvSpPr>
                <a:spLocks noChangeShapeType="1"/>
              </p:cNvSpPr>
              <p:nvPr/>
            </p:nvSpPr>
            <p:spPr bwMode="auto">
              <a:xfrm flipV="1">
                <a:off x="4560888" y="4013200"/>
                <a:ext cx="0" cy="12541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3373437" y="4187825"/>
            <a:ext cx="219076" cy="171450"/>
            <a:chOff x="3409950" y="4240213"/>
            <a:chExt cx="219076" cy="171450"/>
          </a:xfrm>
        </p:grpSpPr>
        <p:sp>
          <p:nvSpPr>
            <p:cNvPr id="153" name="Rectangle 152"/>
            <p:cNvSpPr>
              <a:spLocks noChangeArrowheads="1"/>
            </p:cNvSpPr>
            <p:nvPr/>
          </p:nvSpPr>
          <p:spPr bwMode="auto">
            <a:xfrm>
              <a:off x="3482975" y="4278313"/>
              <a:ext cx="84138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80"/>
            <p:cNvSpPr>
              <a:spLocks/>
            </p:cNvSpPr>
            <p:nvPr/>
          </p:nvSpPr>
          <p:spPr bwMode="auto">
            <a:xfrm>
              <a:off x="3409950" y="4257675"/>
              <a:ext cx="69850" cy="69850"/>
            </a:xfrm>
            <a:custGeom>
              <a:avLst/>
              <a:gdLst>
                <a:gd name="T0" fmla="*/ 22 w 44"/>
                <a:gd name="T1" fmla="*/ 44 h 44"/>
                <a:gd name="T2" fmla="*/ 22 w 44"/>
                <a:gd name="T3" fmla="*/ 44 h 44"/>
                <a:gd name="T4" fmla="*/ 30 w 44"/>
                <a:gd name="T5" fmla="*/ 44 h 44"/>
                <a:gd name="T6" fmla="*/ 37 w 44"/>
                <a:gd name="T7" fmla="*/ 40 h 44"/>
                <a:gd name="T8" fmla="*/ 41 w 44"/>
                <a:gd name="T9" fmla="*/ 31 h 44"/>
                <a:gd name="T10" fmla="*/ 44 w 44"/>
                <a:gd name="T11" fmla="*/ 22 h 44"/>
                <a:gd name="T12" fmla="*/ 44 w 44"/>
                <a:gd name="T13" fmla="*/ 22 h 44"/>
                <a:gd name="T14" fmla="*/ 41 w 44"/>
                <a:gd name="T15" fmla="*/ 15 h 44"/>
                <a:gd name="T16" fmla="*/ 37 w 44"/>
                <a:gd name="T17" fmla="*/ 7 h 44"/>
                <a:gd name="T18" fmla="*/ 30 w 44"/>
                <a:gd name="T19" fmla="*/ 2 h 44"/>
                <a:gd name="T20" fmla="*/ 22 w 44"/>
                <a:gd name="T21" fmla="*/ 0 h 44"/>
                <a:gd name="T22" fmla="*/ 22 w 44"/>
                <a:gd name="T23" fmla="*/ 0 h 44"/>
                <a:gd name="T24" fmla="*/ 13 w 44"/>
                <a:gd name="T25" fmla="*/ 2 h 44"/>
                <a:gd name="T26" fmla="*/ 6 w 44"/>
                <a:gd name="T27" fmla="*/ 7 h 44"/>
                <a:gd name="T28" fmla="*/ 2 w 44"/>
                <a:gd name="T29" fmla="*/ 15 h 44"/>
                <a:gd name="T30" fmla="*/ 0 w 44"/>
                <a:gd name="T31" fmla="*/ 22 h 44"/>
                <a:gd name="T32" fmla="*/ 0 w 44"/>
                <a:gd name="T33" fmla="*/ 22 h 44"/>
                <a:gd name="T34" fmla="*/ 2 w 44"/>
                <a:gd name="T35" fmla="*/ 31 h 44"/>
                <a:gd name="T36" fmla="*/ 6 w 44"/>
                <a:gd name="T37" fmla="*/ 40 h 44"/>
                <a:gd name="T38" fmla="*/ 13 w 44"/>
                <a:gd name="T39" fmla="*/ 44 h 44"/>
                <a:gd name="T40" fmla="*/ 22 w 44"/>
                <a:gd name="T4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lnTo>
                    <a:pt x="22" y="44"/>
                  </a:lnTo>
                  <a:lnTo>
                    <a:pt x="30" y="44"/>
                  </a:lnTo>
                  <a:lnTo>
                    <a:pt x="37" y="40"/>
                  </a:lnTo>
                  <a:lnTo>
                    <a:pt x="41" y="31"/>
                  </a:lnTo>
                  <a:lnTo>
                    <a:pt x="44" y="22"/>
                  </a:lnTo>
                  <a:lnTo>
                    <a:pt x="44" y="22"/>
                  </a:lnTo>
                  <a:lnTo>
                    <a:pt x="41" y="15"/>
                  </a:lnTo>
                  <a:lnTo>
                    <a:pt x="37" y="7"/>
                  </a:lnTo>
                  <a:lnTo>
                    <a:pt x="30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3" y="2"/>
                  </a:lnTo>
                  <a:lnTo>
                    <a:pt x="6" y="7"/>
                  </a:lnTo>
                  <a:lnTo>
                    <a:pt x="2" y="15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1"/>
                  </a:lnTo>
                  <a:lnTo>
                    <a:pt x="6" y="40"/>
                  </a:lnTo>
                  <a:lnTo>
                    <a:pt x="13" y="44"/>
                  </a:lnTo>
                  <a:lnTo>
                    <a:pt x="22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Rectangle 181"/>
            <p:cNvSpPr>
              <a:spLocks noChangeArrowheads="1"/>
            </p:cNvSpPr>
            <p:nvPr/>
          </p:nvSpPr>
          <p:spPr bwMode="auto">
            <a:xfrm>
              <a:off x="3541713" y="4295775"/>
              <a:ext cx="87313" cy="115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3" name="Rectangle 182"/>
            <p:cNvSpPr>
              <a:spLocks noChangeArrowheads="1"/>
            </p:cNvSpPr>
            <p:nvPr/>
          </p:nvSpPr>
          <p:spPr bwMode="auto">
            <a:xfrm>
              <a:off x="3479800" y="4240213"/>
              <a:ext cx="115888" cy="16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cs typeface="Arial" pitchFamily="34" charset="0"/>
                </a:rPr>
                <a:t>e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6743699" y="4184650"/>
            <a:ext cx="153988" cy="179388"/>
            <a:chOff x="6750050" y="4718050"/>
            <a:chExt cx="153988" cy="179388"/>
          </a:xfrm>
        </p:grpSpPr>
        <p:sp>
          <p:nvSpPr>
            <p:cNvPr id="185" name="Rectangle 184"/>
            <p:cNvSpPr>
              <a:spLocks noChangeArrowheads="1"/>
            </p:cNvSpPr>
            <p:nvPr/>
          </p:nvSpPr>
          <p:spPr bwMode="auto">
            <a:xfrm>
              <a:off x="6750050" y="4718050"/>
              <a:ext cx="128588" cy="16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cs typeface="Arial" pitchFamily="34" charset="0"/>
                </a:rPr>
                <a:t>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6" name="Rectangle 185"/>
            <p:cNvSpPr>
              <a:spLocks noChangeArrowheads="1"/>
            </p:cNvSpPr>
            <p:nvPr/>
          </p:nvSpPr>
          <p:spPr bwMode="auto">
            <a:xfrm>
              <a:off x="6816725" y="4781550"/>
              <a:ext cx="87313" cy="115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87" name="TextBox 186"/>
          <p:cNvSpPr txBox="1"/>
          <p:nvPr/>
        </p:nvSpPr>
        <p:spPr>
          <a:xfrm>
            <a:off x="1562099" y="1676400"/>
            <a:ext cx="6019801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Assuming identical firms:</a:t>
            </a:r>
            <a:endParaRPr lang="en-US" sz="20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5183187" y="2416492"/>
            <a:ext cx="800100" cy="228600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1704181" y="2416492"/>
            <a:ext cx="800100" cy="228600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3"/>
          <p:cNvSpPr>
            <a:spLocks/>
          </p:cNvSpPr>
          <p:nvPr/>
        </p:nvSpPr>
        <p:spPr bwMode="auto">
          <a:xfrm>
            <a:off x="6581775" y="4208462"/>
            <a:ext cx="69850" cy="69850"/>
          </a:xfrm>
          <a:custGeom>
            <a:avLst/>
            <a:gdLst>
              <a:gd name="T0" fmla="*/ 22 w 44"/>
              <a:gd name="T1" fmla="*/ 44 h 44"/>
              <a:gd name="T2" fmla="*/ 22 w 44"/>
              <a:gd name="T3" fmla="*/ 44 h 44"/>
              <a:gd name="T4" fmla="*/ 31 w 44"/>
              <a:gd name="T5" fmla="*/ 42 h 44"/>
              <a:gd name="T6" fmla="*/ 37 w 44"/>
              <a:gd name="T7" fmla="*/ 38 h 44"/>
              <a:gd name="T8" fmla="*/ 44 w 44"/>
              <a:gd name="T9" fmla="*/ 31 h 44"/>
              <a:gd name="T10" fmla="*/ 44 w 44"/>
              <a:gd name="T11" fmla="*/ 22 h 44"/>
              <a:gd name="T12" fmla="*/ 44 w 44"/>
              <a:gd name="T13" fmla="*/ 22 h 44"/>
              <a:gd name="T14" fmla="*/ 44 w 44"/>
              <a:gd name="T15" fmla="*/ 13 h 44"/>
              <a:gd name="T16" fmla="*/ 37 w 44"/>
              <a:gd name="T17" fmla="*/ 7 h 44"/>
              <a:gd name="T18" fmla="*/ 31 w 44"/>
              <a:gd name="T19" fmla="*/ 2 h 44"/>
              <a:gd name="T20" fmla="*/ 22 w 44"/>
              <a:gd name="T21" fmla="*/ 0 h 44"/>
              <a:gd name="T22" fmla="*/ 22 w 44"/>
              <a:gd name="T23" fmla="*/ 0 h 44"/>
              <a:gd name="T24" fmla="*/ 15 w 44"/>
              <a:gd name="T25" fmla="*/ 2 h 44"/>
              <a:gd name="T26" fmla="*/ 6 w 44"/>
              <a:gd name="T27" fmla="*/ 7 h 44"/>
              <a:gd name="T28" fmla="*/ 2 w 44"/>
              <a:gd name="T29" fmla="*/ 13 h 44"/>
              <a:gd name="T30" fmla="*/ 0 w 44"/>
              <a:gd name="T31" fmla="*/ 22 h 44"/>
              <a:gd name="T32" fmla="*/ 0 w 44"/>
              <a:gd name="T33" fmla="*/ 22 h 44"/>
              <a:gd name="T34" fmla="*/ 2 w 44"/>
              <a:gd name="T35" fmla="*/ 31 h 44"/>
              <a:gd name="T36" fmla="*/ 6 w 44"/>
              <a:gd name="T37" fmla="*/ 38 h 44"/>
              <a:gd name="T38" fmla="*/ 15 w 44"/>
              <a:gd name="T39" fmla="*/ 42 h 44"/>
              <a:gd name="T40" fmla="*/ 22 w 44"/>
              <a:gd name="T41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4" h="44">
                <a:moveTo>
                  <a:pt x="22" y="44"/>
                </a:moveTo>
                <a:lnTo>
                  <a:pt x="22" y="44"/>
                </a:lnTo>
                <a:lnTo>
                  <a:pt x="31" y="42"/>
                </a:lnTo>
                <a:lnTo>
                  <a:pt x="37" y="38"/>
                </a:lnTo>
                <a:lnTo>
                  <a:pt x="44" y="31"/>
                </a:lnTo>
                <a:lnTo>
                  <a:pt x="44" y="22"/>
                </a:lnTo>
                <a:lnTo>
                  <a:pt x="44" y="22"/>
                </a:lnTo>
                <a:lnTo>
                  <a:pt x="44" y="13"/>
                </a:lnTo>
                <a:lnTo>
                  <a:pt x="37" y="7"/>
                </a:lnTo>
                <a:lnTo>
                  <a:pt x="31" y="2"/>
                </a:lnTo>
                <a:lnTo>
                  <a:pt x="22" y="0"/>
                </a:lnTo>
                <a:lnTo>
                  <a:pt x="22" y="0"/>
                </a:lnTo>
                <a:lnTo>
                  <a:pt x="15" y="2"/>
                </a:lnTo>
                <a:lnTo>
                  <a:pt x="6" y="7"/>
                </a:lnTo>
                <a:lnTo>
                  <a:pt x="2" y="13"/>
                </a:lnTo>
                <a:lnTo>
                  <a:pt x="0" y="22"/>
                </a:lnTo>
                <a:lnTo>
                  <a:pt x="0" y="22"/>
                </a:lnTo>
                <a:lnTo>
                  <a:pt x="2" y="31"/>
                </a:lnTo>
                <a:lnTo>
                  <a:pt x="6" y="38"/>
                </a:lnTo>
                <a:lnTo>
                  <a:pt x="15" y="42"/>
                </a:lnTo>
                <a:lnTo>
                  <a:pt x="22" y="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Freeform 94"/>
          <p:cNvSpPr>
            <a:spLocks/>
          </p:cNvSpPr>
          <p:nvPr/>
        </p:nvSpPr>
        <p:spPr bwMode="auto">
          <a:xfrm>
            <a:off x="6581775" y="4208462"/>
            <a:ext cx="69850" cy="69850"/>
          </a:xfrm>
          <a:custGeom>
            <a:avLst/>
            <a:gdLst>
              <a:gd name="T0" fmla="*/ 22 w 44"/>
              <a:gd name="T1" fmla="*/ 44 h 44"/>
              <a:gd name="T2" fmla="*/ 22 w 44"/>
              <a:gd name="T3" fmla="*/ 44 h 44"/>
              <a:gd name="T4" fmla="*/ 31 w 44"/>
              <a:gd name="T5" fmla="*/ 42 h 44"/>
              <a:gd name="T6" fmla="*/ 37 w 44"/>
              <a:gd name="T7" fmla="*/ 38 h 44"/>
              <a:gd name="T8" fmla="*/ 44 w 44"/>
              <a:gd name="T9" fmla="*/ 31 h 44"/>
              <a:gd name="T10" fmla="*/ 44 w 44"/>
              <a:gd name="T11" fmla="*/ 22 h 44"/>
              <a:gd name="T12" fmla="*/ 44 w 44"/>
              <a:gd name="T13" fmla="*/ 22 h 44"/>
              <a:gd name="T14" fmla="*/ 44 w 44"/>
              <a:gd name="T15" fmla="*/ 13 h 44"/>
              <a:gd name="T16" fmla="*/ 37 w 44"/>
              <a:gd name="T17" fmla="*/ 7 h 44"/>
              <a:gd name="T18" fmla="*/ 31 w 44"/>
              <a:gd name="T19" fmla="*/ 2 h 44"/>
              <a:gd name="T20" fmla="*/ 22 w 44"/>
              <a:gd name="T21" fmla="*/ 0 h 44"/>
              <a:gd name="T22" fmla="*/ 22 w 44"/>
              <a:gd name="T23" fmla="*/ 0 h 44"/>
              <a:gd name="T24" fmla="*/ 15 w 44"/>
              <a:gd name="T25" fmla="*/ 2 h 44"/>
              <a:gd name="T26" fmla="*/ 6 w 44"/>
              <a:gd name="T27" fmla="*/ 7 h 44"/>
              <a:gd name="T28" fmla="*/ 2 w 44"/>
              <a:gd name="T29" fmla="*/ 13 h 44"/>
              <a:gd name="T30" fmla="*/ 0 w 44"/>
              <a:gd name="T31" fmla="*/ 22 h 44"/>
              <a:gd name="T32" fmla="*/ 0 w 44"/>
              <a:gd name="T33" fmla="*/ 22 h 44"/>
              <a:gd name="T34" fmla="*/ 2 w 44"/>
              <a:gd name="T35" fmla="*/ 31 h 44"/>
              <a:gd name="T36" fmla="*/ 6 w 44"/>
              <a:gd name="T37" fmla="*/ 38 h 44"/>
              <a:gd name="T38" fmla="*/ 15 w 44"/>
              <a:gd name="T39" fmla="*/ 42 h 44"/>
              <a:gd name="T40" fmla="*/ 22 w 44"/>
              <a:gd name="T41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4" h="44">
                <a:moveTo>
                  <a:pt x="22" y="44"/>
                </a:moveTo>
                <a:lnTo>
                  <a:pt x="22" y="44"/>
                </a:lnTo>
                <a:lnTo>
                  <a:pt x="31" y="42"/>
                </a:lnTo>
                <a:lnTo>
                  <a:pt x="37" y="38"/>
                </a:lnTo>
                <a:lnTo>
                  <a:pt x="44" y="31"/>
                </a:lnTo>
                <a:lnTo>
                  <a:pt x="44" y="22"/>
                </a:lnTo>
                <a:lnTo>
                  <a:pt x="44" y="22"/>
                </a:lnTo>
                <a:lnTo>
                  <a:pt x="44" y="13"/>
                </a:lnTo>
                <a:lnTo>
                  <a:pt x="37" y="7"/>
                </a:lnTo>
                <a:lnTo>
                  <a:pt x="31" y="2"/>
                </a:lnTo>
                <a:lnTo>
                  <a:pt x="22" y="0"/>
                </a:lnTo>
                <a:lnTo>
                  <a:pt x="22" y="0"/>
                </a:lnTo>
                <a:lnTo>
                  <a:pt x="15" y="2"/>
                </a:lnTo>
                <a:lnTo>
                  <a:pt x="6" y="7"/>
                </a:lnTo>
                <a:lnTo>
                  <a:pt x="2" y="13"/>
                </a:lnTo>
                <a:lnTo>
                  <a:pt x="0" y="22"/>
                </a:lnTo>
                <a:lnTo>
                  <a:pt x="0" y="22"/>
                </a:lnTo>
                <a:lnTo>
                  <a:pt x="2" y="31"/>
                </a:lnTo>
                <a:lnTo>
                  <a:pt x="6" y="38"/>
                </a:lnTo>
                <a:lnTo>
                  <a:pt x="15" y="42"/>
                </a:lnTo>
                <a:lnTo>
                  <a:pt x="22" y="4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/>
              <p:cNvSpPr txBox="1"/>
              <p:nvPr/>
            </p:nvSpPr>
            <p:spPr>
              <a:xfrm>
                <a:off x="5883140" y="5890736"/>
                <a:ext cx="135639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Market supply falls after taxes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dirty="0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1400" b="1" i="1" dirty="0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𝑸</m:t>
                        </m:r>
                      </m:e>
                      <m:sub>
                        <m:r>
                          <a:rPr lang="en-US" sz="1400" b="1" i="1" dirty="0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𝟐</m:t>
                        </m:r>
                      </m:sub>
                    </m:sSub>
                    <m:r>
                      <a:rPr lang="en-US" sz="1400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&lt;</m:t>
                    </m:r>
                    <m:sSub>
                      <m:sSubPr>
                        <m:ctrlPr>
                          <a:rPr lang="en-US" sz="1400" b="1" i="1" dirty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1400" b="1" i="1" dirty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𝑸</m:t>
                        </m:r>
                      </m:e>
                      <m:sub>
                        <m:r>
                          <a:rPr lang="en-US" sz="1400" b="1" i="1" dirty="0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400" b="1" i="1" dirty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93" name="TextBox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140" y="5890736"/>
                <a:ext cx="1356390" cy="738664"/>
              </a:xfrm>
              <a:prstGeom prst="rect">
                <a:avLst/>
              </a:prstGeom>
              <a:blipFill rotWithShape="0">
                <a:blip r:embed="rId4"/>
                <a:stretch>
                  <a:fillRect t="-820" r="-2242" b="-7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/>
              <p:cNvSpPr txBox="1"/>
              <p:nvPr/>
            </p:nvSpPr>
            <p:spPr>
              <a:xfrm>
                <a:off x="304800" y="3886200"/>
                <a:ext cx="135639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Equilibrium price increases after taxes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dirty="0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1400" b="1" i="1" dirty="0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𝒑</m:t>
                        </m:r>
                      </m:e>
                      <m:sub>
                        <m:r>
                          <a:rPr lang="en-US" sz="1400" b="1" i="1" dirty="0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𝟐</m:t>
                        </m:r>
                      </m:sub>
                    </m:sSub>
                    <m:r>
                      <a:rPr lang="en-US" sz="1400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&gt;</m:t>
                    </m:r>
                    <m:sSub>
                      <m:sSubPr>
                        <m:ctrlPr>
                          <a:rPr lang="en-US" sz="1400" b="1" i="1" dirty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1400" b="1" i="1" dirty="0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𝒑</m:t>
                        </m:r>
                      </m:e>
                      <m:sub>
                        <m:r>
                          <a:rPr lang="en-US" sz="1400" b="1" i="1" dirty="0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400" b="1" i="1" dirty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94" name="TextBox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886200"/>
                <a:ext cx="1356390" cy="954107"/>
              </a:xfrm>
              <a:prstGeom prst="rect">
                <a:avLst/>
              </a:prstGeom>
              <a:blipFill rotWithShape="0">
                <a:blip r:embed="rId5"/>
                <a:stretch>
                  <a:fillRect t="-1282" r="-1794"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/>
              <p:cNvSpPr txBox="1"/>
              <p:nvPr/>
            </p:nvSpPr>
            <p:spPr>
              <a:xfrm>
                <a:off x="2514600" y="5738336"/>
                <a:ext cx="168330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Each firm reduces output after taxes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dirty="0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1400" b="1" i="1" dirty="0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𝒒</m:t>
                        </m:r>
                      </m:e>
                      <m:sub>
                        <m:r>
                          <a:rPr lang="en-US" sz="1400" b="1" i="1" dirty="0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𝟐</m:t>
                        </m:r>
                      </m:sub>
                    </m:sSub>
                    <m:r>
                      <a:rPr lang="en-US" sz="1400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&lt;</m:t>
                    </m:r>
                    <m:sSub>
                      <m:sSubPr>
                        <m:ctrlPr>
                          <a:rPr lang="en-US" sz="1400" b="1" i="1" dirty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1400" b="1" i="1" dirty="0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𝒒</m:t>
                        </m:r>
                      </m:e>
                      <m:sub>
                        <m:r>
                          <a:rPr lang="en-US" sz="1400" b="1" i="1" dirty="0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400" b="1" i="1" dirty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96" name="TextBox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5738336"/>
                <a:ext cx="1683302" cy="738664"/>
              </a:xfrm>
              <a:prstGeom prst="rect">
                <a:avLst/>
              </a:prstGeom>
              <a:blipFill rotWithShape="0">
                <a:blip r:embed="rId6"/>
                <a:stretch>
                  <a:fillRect t="-820" b="-7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694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31" grpId="0" animBg="1"/>
      <p:bldP spid="132" grpId="0" animBg="1"/>
      <p:bldP spid="133" grpId="0" animBg="1"/>
      <p:bldP spid="136" grpId="0" animBg="1"/>
      <p:bldP spid="158" grpId="0" animBg="1"/>
      <p:bldP spid="159" grpId="0" animBg="1"/>
      <p:bldP spid="162" grpId="0" animBg="1"/>
      <p:bldP spid="94" grpId="0" animBg="1"/>
      <p:bldP spid="95" grpId="0"/>
      <p:bldP spid="193" grpId="0"/>
      <p:bldP spid="194" grpId="0"/>
      <p:bldP spid="19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Competition in the Long Run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562099" y="1981200"/>
            <a:ext cx="6019801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Long-Run Output </a:t>
            </a:r>
            <a:r>
              <a:rPr lang="en-US" sz="2600" b="1" i="1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Decision:</a:t>
            </a:r>
            <a:endParaRPr lang="en-US" sz="2600" b="1" i="1" dirty="0" smtClean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/>
              <p:cNvSpPr txBox="1"/>
              <p:nvPr/>
            </p:nvSpPr>
            <p:spPr>
              <a:xfrm>
                <a:off x="3736386" y="2703731"/>
                <a:ext cx="16712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𝐶</m:t>
                      </m:r>
                      <m:d>
                        <m:dPr>
                          <m:ctrlPr>
                            <a:rPr lang="en-US" sz="2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386" y="2703731"/>
                <a:ext cx="1671227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285" r="-292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Rectangle 179"/>
          <p:cNvSpPr/>
          <p:nvPr/>
        </p:nvSpPr>
        <p:spPr>
          <a:xfrm>
            <a:off x="3733800" y="2667000"/>
            <a:ext cx="1673813" cy="482263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TextBox 189"/>
          <p:cNvSpPr txBox="1"/>
          <p:nvPr/>
        </p:nvSpPr>
        <p:spPr>
          <a:xfrm>
            <a:off x="1562099" y="3962400"/>
            <a:ext cx="6019801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Long-Run </a:t>
            </a:r>
            <a:r>
              <a:rPr lang="en-US" sz="2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Shutdown </a:t>
            </a:r>
            <a:r>
              <a:rPr lang="en-US" sz="2600" b="1" i="1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Decision:</a:t>
            </a:r>
            <a:endParaRPr lang="en-US" sz="2600" b="1" i="1" dirty="0" smtClean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609600" y="990600"/>
            <a:ext cx="7924799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Firms use the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same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short-run output and shutdown rules!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92" name="Picture 19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008221"/>
            <a:ext cx="457200" cy="457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Box 194"/>
              <p:cNvSpPr txBox="1"/>
              <p:nvPr/>
            </p:nvSpPr>
            <p:spPr>
              <a:xfrm>
                <a:off x="2990779" y="4721423"/>
                <a:ext cx="3145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&lt;</m:t>
                      </m:r>
                      <m:r>
                        <a:rPr 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𝑉𝐶</m:t>
                      </m:r>
                      <m:d>
                        <m:dPr>
                          <m:ctrlPr>
                            <a:rPr lang="en-US" sz="2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𝐴𝐶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5" name="TextBox 1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779" y="4721423"/>
                <a:ext cx="3145733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744" r="-2907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Rectangle 196"/>
          <p:cNvSpPr/>
          <p:nvPr/>
        </p:nvSpPr>
        <p:spPr>
          <a:xfrm>
            <a:off x="2969758" y="4699337"/>
            <a:ext cx="3166754" cy="482263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TextBox 198"/>
          <p:cNvSpPr txBox="1"/>
          <p:nvPr/>
        </p:nvSpPr>
        <p:spPr>
          <a:xfrm rot="20198558">
            <a:off x="6162084" y="4363287"/>
            <a:ext cx="1647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In the long run all costs </a:t>
            </a:r>
            <a:r>
              <a:rPr lang="en-US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are variable</a:t>
            </a:r>
            <a:endParaRPr lang="en-US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7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Long-Run Firm Supply Curve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409700" y="990600"/>
                <a:ext cx="6324599" cy="892552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The LR </a:t>
                </a:r>
                <a:r>
                  <a:rPr lang="en-US" sz="26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supply curve</a:t>
                </a:r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is the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𝑀𝐶</m:t>
                    </m:r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curve </a:t>
                </a:r>
                <a:r>
                  <a:rPr lang="en-US" sz="26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above</a:t>
                </a:r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the minimum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𝐴𝐶</m:t>
                    </m:r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curve!</a:t>
                </a:r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700" y="990600"/>
                <a:ext cx="6324599" cy="892552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3"/>
                <a:stretch>
                  <a:fillRect t="-6849" b="-16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008221"/>
            <a:ext cx="457200" cy="457200"/>
          </a:xfrm>
          <a:prstGeom prst="rect">
            <a:avLst/>
          </a:prstGeom>
        </p:spPr>
      </p:pic>
      <p:pic>
        <p:nvPicPr>
          <p:cNvPr id="14" name="Picture 5" descr="Fig08_10_step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693987"/>
            <a:ext cx="4932362" cy="378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6" descr="Fig08_10_step0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693987"/>
            <a:ext cx="4932362" cy="378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7" descr="Fig08_10_step0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693987"/>
            <a:ext cx="4932362" cy="378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8" descr="Fig08_10_step0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693987"/>
            <a:ext cx="4932362" cy="378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9" descr="Fig08_10_step0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787" y="2693987"/>
            <a:ext cx="4930775" cy="378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951162" y="2057400"/>
                <a:ext cx="2514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𝒑</m:t>
                    </m:r>
                  </m:oMath>
                </a14:m>
                <a:r>
                  <a:rPr lang="en-US" sz="1600" b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remains the same:</a:t>
                </a:r>
              </a:p>
              <a:p>
                <a:pPr algn="ctr"/>
                <a:r>
                  <a:rPr lang="en-US" sz="1600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The firm can adjust inputs in the LR to supply more</a:t>
                </a:r>
                <a:endParaRPr lang="en-US" sz="1600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162" y="2057400"/>
                <a:ext cx="2514600" cy="830997"/>
              </a:xfrm>
              <a:prstGeom prst="rect">
                <a:avLst/>
              </a:prstGeom>
              <a:blipFill rotWithShape="0">
                <a:blip r:embed="rId10"/>
                <a:stretch>
                  <a:fillRect t="-2206" b="-8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>
            <a:off x="3636962" y="3124200"/>
            <a:ext cx="1295400" cy="0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20198558">
            <a:off x="5248508" y="2027712"/>
            <a:ext cx="1196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e.g. Build a larger plant</a:t>
            </a:r>
            <a:endParaRPr lang="en-US" sz="16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3179762" y="3611880"/>
            <a:ext cx="274320" cy="274320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3179762" y="4169664"/>
            <a:ext cx="274320" cy="274320"/>
          </a:xfrm>
          <a:prstGeom prst="ellipse">
            <a:avLst/>
          </a:prstGeom>
          <a:solidFill>
            <a:srgbClr val="00B05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81000" y="3197227"/>
            <a:ext cx="1219200" cy="1163238"/>
            <a:chOff x="618520" y="2069068"/>
            <a:chExt cx="1524000" cy="11632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699897" y="2985251"/>
                  <a:ext cx="789639" cy="2470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16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charset="0"/>
                              </a:rPr>
                              <m:t>𝑆𝑅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charset="0"/>
                          </a:rPr>
                          <m:t>𝐴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897" y="2985251"/>
                  <a:ext cx="789639" cy="24705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7692" r="-250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TextBox 26"/>
            <p:cNvSpPr txBox="1"/>
            <p:nvPr/>
          </p:nvSpPr>
          <p:spPr>
            <a:xfrm>
              <a:off x="618520" y="2069068"/>
              <a:ext cx="1524000" cy="338554"/>
            </a:xfrm>
            <a:custGeom>
              <a:avLst/>
              <a:gdLst>
                <a:gd name="connsiteX0" fmla="*/ 0 w 4381500"/>
                <a:gd name="connsiteY0" fmla="*/ 0 h 492443"/>
                <a:gd name="connsiteX1" fmla="*/ 4381500 w 4381500"/>
                <a:gd name="connsiteY1" fmla="*/ 0 h 492443"/>
                <a:gd name="connsiteX2" fmla="*/ 4381500 w 4381500"/>
                <a:gd name="connsiteY2" fmla="*/ 492443 h 492443"/>
                <a:gd name="connsiteX3" fmla="*/ 0 w 4381500"/>
                <a:gd name="connsiteY3" fmla="*/ 492443 h 492443"/>
                <a:gd name="connsiteX4" fmla="*/ 0 w 4381500"/>
                <a:gd name="connsiteY4" fmla="*/ 0 h 492443"/>
                <a:gd name="connsiteX0" fmla="*/ 0 w 4381500"/>
                <a:gd name="connsiteY0" fmla="*/ 0 h 492443"/>
                <a:gd name="connsiteX1" fmla="*/ 4381500 w 4381500"/>
                <a:gd name="connsiteY1" fmla="*/ 0 h 492443"/>
                <a:gd name="connsiteX2" fmla="*/ 4381500 w 4381500"/>
                <a:gd name="connsiteY2" fmla="*/ 492443 h 492443"/>
                <a:gd name="connsiteX3" fmla="*/ 514350 w 4381500"/>
                <a:gd name="connsiteY3" fmla="*/ 482600 h 492443"/>
                <a:gd name="connsiteX4" fmla="*/ 0 w 4381500"/>
                <a:gd name="connsiteY4" fmla="*/ 492443 h 492443"/>
                <a:gd name="connsiteX5" fmla="*/ 0 w 4381500"/>
                <a:gd name="connsiteY5" fmla="*/ 0 h 492443"/>
                <a:gd name="connsiteX0" fmla="*/ 0 w 4381500"/>
                <a:gd name="connsiteY0" fmla="*/ 0 h 497512"/>
                <a:gd name="connsiteX1" fmla="*/ 4381500 w 4381500"/>
                <a:gd name="connsiteY1" fmla="*/ 0 h 497512"/>
                <a:gd name="connsiteX2" fmla="*/ 4381500 w 4381500"/>
                <a:gd name="connsiteY2" fmla="*/ 492443 h 497512"/>
                <a:gd name="connsiteX3" fmla="*/ 514350 w 4381500"/>
                <a:gd name="connsiteY3" fmla="*/ 482600 h 497512"/>
                <a:gd name="connsiteX4" fmla="*/ 0 w 4381500"/>
                <a:gd name="connsiteY4" fmla="*/ 492443 h 497512"/>
                <a:gd name="connsiteX5" fmla="*/ 0 w 4381500"/>
                <a:gd name="connsiteY5" fmla="*/ 0 h 497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81500" h="497512">
                  <a:moveTo>
                    <a:pt x="0" y="0"/>
                  </a:moveTo>
                  <a:lnTo>
                    <a:pt x="4381500" y="0"/>
                  </a:lnTo>
                  <a:lnTo>
                    <a:pt x="4381500" y="492443"/>
                  </a:lnTo>
                  <a:lnTo>
                    <a:pt x="514350" y="482600"/>
                  </a:lnTo>
                  <a:cubicBezTo>
                    <a:pt x="342900" y="511281"/>
                    <a:pt x="171450" y="489162"/>
                    <a:pt x="0" y="492443"/>
                  </a:cubicBezTo>
                  <a:lnTo>
                    <a:pt x="0" y="0"/>
                  </a:lnTo>
                  <a:close/>
                </a:path>
              </a:pathLst>
            </a:cu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 smtClean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Short-Run:</a:t>
              </a:r>
              <a:endParaRPr lang="en-US" sz="1600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697887" y="2555079"/>
                  <a:ext cx="869019" cy="2470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charset="0"/>
                              </a:rPr>
                              <m:t>𝑆𝑅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charset="0"/>
                          </a:rPr>
                          <m:t>=50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887" y="2555079"/>
                  <a:ext cx="869019" cy="24705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0526" r="-25439" b="-268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/>
          <p:cNvGrpSpPr/>
          <p:nvPr/>
        </p:nvGrpSpPr>
        <p:grpSpPr>
          <a:xfrm>
            <a:off x="381000" y="4709559"/>
            <a:ext cx="1219200" cy="1127063"/>
            <a:chOff x="618520" y="3581400"/>
            <a:chExt cx="1524000" cy="1127063"/>
          </a:xfrm>
        </p:grpSpPr>
        <p:sp>
          <p:nvSpPr>
            <p:cNvPr id="29" name="TextBox 28"/>
            <p:cNvSpPr txBox="1"/>
            <p:nvPr/>
          </p:nvSpPr>
          <p:spPr>
            <a:xfrm>
              <a:off x="618520" y="3581400"/>
              <a:ext cx="1524000" cy="338554"/>
            </a:xfrm>
            <a:custGeom>
              <a:avLst/>
              <a:gdLst>
                <a:gd name="connsiteX0" fmla="*/ 0 w 4381500"/>
                <a:gd name="connsiteY0" fmla="*/ 0 h 492443"/>
                <a:gd name="connsiteX1" fmla="*/ 4381500 w 4381500"/>
                <a:gd name="connsiteY1" fmla="*/ 0 h 492443"/>
                <a:gd name="connsiteX2" fmla="*/ 4381500 w 4381500"/>
                <a:gd name="connsiteY2" fmla="*/ 492443 h 492443"/>
                <a:gd name="connsiteX3" fmla="*/ 0 w 4381500"/>
                <a:gd name="connsiteY3" fmla="*/ 492443 h 492443"/>
                <a:gd name="connsiteX4" fmla="*/ 0 w 4381500"/>
                <a:gd name="connsiteY4" fmla="*/ 0 h 492443"/>
                <a:gd name="connsiteX0" fmla="*/ 0 w 4381500"/>
                <a:gd name="connsiteY0" fmla="*/ 0 h 492443"/>
                <a:gd name="connsiteX1" fmla="*/ 4381500 w 4381500"/>
                <a:gd name="connsiteY1" fmla="*/ 0 h 492443"/>
                <a:gd name="connsiteX2" fmla="*/ 4381500 w 4381500"/>
                <a:gd name="connsiteY2" fmla="*/ 492443 h 492443"/>
                <a:gd name="connsiteX3" fmla="*/ 514350 w 4381500"/>
                <a:gd name="connsiteY3" fmla="*/ 482600 h 492443"/>
                <a:gd name="connsiteX4" fmla="*/ 0 w 4381500"/>
                <a:gd name="connsiteY4" fmla="*/ 492443 h 492443"/>
                <a:gd name="connsiteX5" fmla="*/ 0 w 4381500"/>
                <a:gd name="connsiteY5" fmla="*/ 0 h 492443"/>
                <a:gd name="connsiteX0" fmla="*/ 0 w 4381500"/>
                <a:gd name="connsiteY0" fmla="*/ 0 h 497512"/>
                <a:gd name="connsiteX1" fmla="*/ 4381500 w 4381500"/>
                <a:gd name="connsiteY1" fmla="*/ 0 h 497512"/>
                <a:gd name="connsiteX2" fmla="*/ 4381500 w 4381500"/>
                <a:gd name="connsiteY2" fmla="*/ 492443 h 497512"/>
                <a:gd name="connsiteX3" fmla="*/ 514350 w 4381500"/>
                <a:gd name="connsiteY3" fmla="*/ 482600 h 497512"/>
                <a:gd name="connsiteX4" fmla="*/ 0 w 4381500"/>
                <a:gd name="connsiteY4" fmla="*/ 492443 h 497512"/>
                <a:gd name="connsiteX5" fmla="*/ 0 w 4381500"/>
                <a:gd name="connsiteY5" fmla="*/ 0 h 497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81500" h="497512">
                  <a:moveTo>
                    <a:pt x="0" y="0"/>
                  </a:moveTo>
                  <a:lnTo>
                    <a:pt x="4381500" y="0"/>
                  </a:lnTo>
                  <a:lnTo>
                    <a:pt x="4381500" y="492443"/>
                  </a:lnTo>
                  <a:lnTo>
                    <a:pt x="514350" y="482600"/>
                  </a:lnTo>
                  <a:cubicBezTo>
                    <a:pt x="342900" y="511281"/>
                    <a:pt x="171450" y="489162"/>
                    <a:pt x="0" y="492443"/>
                  </a:cubicBezTo>
                  <a:lnTo>
                    <a:pt x="0" y="0"/>
                  </a:lnTo>
                  <a:close/>
                </a:path>
              </a:pathLst>
            </a:cu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 smtClean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Long-Run:</a:t>
              </a:r>
              <a:endParaRPr lang="en-US" sz="1600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697887" y="4023759"/>
                  <a:ext cx="97648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charset="0"/>
                              </a:rPr>
                              <m:t>𝐿𝑅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charset="0"/>
                          </a:rPr>
                          <m:t>=110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887" y="4023759"/>
                  <a:ext cx="976485" cy="24622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9375" r="-25000" b="-243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699897" y="4462242"/>
                  <a:ext cx="11685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16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charset="0"/>
                              </a:rPr>
                              <m:t>𝐿𝑅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charset="0"/>
                          </a:rPr>
                          <m:t>𝐴</m:t>
                        </m:r>
                        <m:r>
                          <a:rPr lang="en-US" sz="1600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charset="0"/>
                          </a:rPr>
                          <m:t>𝐵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897" y="4462242"/>
                  <a:ext cx="1168525" cy="24622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5195" r="-24675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Oval 32"/>
          <p:cNvSpPr>
            <a:spLocks noChangeAspect="1"/>
          </p:cNvSpPr>
          <p:nvPr/>
        </p:nvSpPr>
        <p:spPr>
          <a:xfrm>
            <a:off x="4795202" y="3611880"/>
            <a:ext cx="274320" cy="274320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>
            <a:off x="4790848" y="4373880"/>
            <a:ext cx="274320" cy="274320"/>
          </a:xfrm>
          <a:prstGeom prst="ellipse">
            <a:avLst/>
          </a:prstGeom>
          <a:solidFill>
            <a:srgbClr val="00B05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932362" y="4724400"/>
                <a:ext cx="4211638" cy="1157817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Conclusions:</a:t>
                </a:r>
              </a:p>
              <a:p>
                <a:pPr marL="114300" indent="-11430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Firm produces more in the LR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</m:e>
                      <m:sup>
                        <m:r>
                          <a:rPr lang="en-US" sz="1600" i="1">
                            <a:latin typeface="Cambria Math" charset="0"/>
                          </a:rPr>
                          <m:t>𝐿𝑅</m:t>
                        </m:r>
                      </m:sup>
                    </m:sSup>
                    <m:r>
                      <a:rPr lang="en-US" sz="1600" b="0" i="1" smtClean="0">
                        <a:latin typeface="Cambria Math" charset="0"/>
                      </a:rPr>
                      <m:t>&gt;</m:t>
                    </m:r>
                    <m:sSup>
                      <m:sSupPr>
                        <m:ctrlPr>
                          <a:rPr lang="en-US" sz="16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</m:e>
                      <m:sup>
                        <m:r>
                          <a:rPr lang="en-US" sz="1600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sz="1600" i="1">
                            <a:latin typeface="Cambria Math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)</a:t>
                </a:r>
              </a:p>
              <a:p>
                <a:pPr marL="114300" indent="-11430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Frim earns higher profit in the LR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e>
                      <m:sup>
                        <m:r>
                          <a:rPr lang="en-US" sz="1600" i="1">
                            <a:latin typeface="Cambria Math" charset="0"/>
                          </a:rPr>
                          <m:t>𝐿𝑅</m:t>
                        </m:r>
                      </m:sup>
                    </m:sSup>
                    <m:r>
                      <a:rPr lang="en-US" sz="1600" i="1">
                        <a:latin typeface="Cambria Math" charset="0"/>
                      </a:rPr>
                      <m:t>&gt;</m:t>
                    </m:r>
                    <m:sSup>
                      <m:sSupPr>
                        <m:ctrlPr>
                          <a:rPr lang="en-US" sz="16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e>
                      <m:sup>
                        <m:r>
                          <a:rPr lang="en-US" sz="1600" i="1">
                            <a:latin typeface="Cambria Math" charset="0"/>
                          </a:rPr>
                          <m:t>𝑆𝑅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)</a:t>
                </a:r>
                <a:endParaRPr lang="en-US" sz="1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362" y="4724400"/>
                <a:ext cx="4211638" cy="1157817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15"/>
                <a:stretch>
                  <a:fillRect l="-724" b="-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49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/>
      <p:bldP spid="24" grpId="0" animBg="1"/>
      <p:bldP spid="25" grpId="0" animBg="1"/>
      <p:bldP spid="33" grpId="0" animBg="1"/>
      <p:bldP spid="34" grpId="0" animBg="1"/>
      <p:bldP spid="3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Long-Run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Market Supply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Curve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57300" y="990600"/>
            <a:ext cx="6629400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As in the SR, the LR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market 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supply curve is the </a:t>
            </a:r>
            <a:r>
              <a:rPr lang="en-US" sz="2600" i="1" dirty="0">
                <a:latin typeface="Times New Roman" charset="0"/>
                <a:ea typeface="Times New Roman" charset="0"/>
                <a:cs typeface="Times New Roman" charset="0"/>
              </a:rPr>
              <a:t>horizontal sum 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of individual firm supply curves!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79676"/>
            <a:ext cx="457200" cy="45720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533400" y="3060174"/>
            <a:ext cx="3505200" cy="1892826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Free entry and exit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Identical firms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Constant input prices</a:t>
            </a: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029200" y="3060174"/>
                <a:ext cx="3505200" cy="1820948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600" b="1" i="1" dirty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LR market supply curve is flat at the minimum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𝑳𝑹𝑨𝑪</m:t>
                    </m:r>
                  </m:oMath>
                </a14:m>
                <a:r>
                  <a:rPr lang="en-US" sz="26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!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3060174"/>
                <a:ext cx="3505200" cy="1820948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4"/>
                <a:stretch>
                  <a:fillRect l="-2261" r="-4522" b="-7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Arrow 2"/>
          <p:cNvSpPr/>
          <p:nvPr/>
        </p:nvSpPr>
        <p:spPr>
          <a:xfrm>
            <a:off x="4038600" y="3587487"/>
            <a:ext cx="990600" cy="838200"/>
          </a:xfrm>
          <a:prstGeom prst="right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04900" y="2516677"/>
            <a:ext cx="23622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3 Assumptions:</a:t>
            </a:r>
            <a:endParaRPr lang="en-US" sz="20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7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uiExpand="1" build="p"/>
      <p:bldP spid="41" grpId="0"/>
      <p:bldP spid="3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Up Arrow Callout 20"/>
          <p:cNvSpPr/>
          <p:nvPr/>
        </p:nvSpPr>
        <p:spPr>
          <a:xfrm>
            <a:off x="457200" y="4172742"/>
            <a:ext cx="8153400" cy="2304258"/>
          </a:xfrm>
          <a:prstGeom prst="upArrowCallou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04800" y="3136089"/>
            <a:ext cx="8534400" cy="9025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Market Structure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24050" y="990600"/>
            <a:ext cx="5295899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Provides </a:t>
            </a:r>
            <a:r>
              <a:rPr lang="en-US" sz="2600" i="1" dirty="0">
                <a:latin typeface="Times New Roman" charset="0"/>
                <a:ea typeface="Times New Roman" charset="0"/>
                <a:cs typeface="Times New Roman" charset="0"/>
              </a:rPr>
              <a:t>information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about how firms operating in the market will </a:t>
            </a:r>
            <a:r>
              <a:rPr lang="en-US" sz="2600" i="1" dirty="0">
                <a:latin typeface="Times New Roman" charset="0"/>
                <a:ea typeface="Times New Roman" charset="0"/>
                <a:cs typeface="Times New Roman" charset="0"/>
              </a:rPr>
              <a:t>behave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!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90600"/>
            <a:ext cx="4572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19754282">
            <a:off x="389681" y="2459631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Focus of this class!</a:t>
            </a:r>
            <a:endParaRPr lang="en-US" b="1" i="1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19912990">
            <a:off x="2133738" y="2955067"/>
            <a:ext cx="979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Latter</a:t>
            </a:r>
            <a:r>
              <a:rPr lang="mr-IN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lang="en-US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60099" y="2202359"/>
            <a:ext cx="5067301" cy="769441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Types of Market Structures</a:t>
            </a:r>
          </a:p>
          <a:p>
            <a:pPr algn="ctr"/>
            <a:r>
              <a:rPr lang="en-US" b="1" i="1" dirty="0">
                <a:latin typeface="Times New Roman" charset="0"/>
                <a:ea typeface="Times New Roman" charset="0"/>
                <a:cs typeface="Times New Roman" charset="0"/>
              </a:rPr>
              <a:t>Firms behave differently in </a:t>
            </a:r>
            <a:r>
              <a:rPr lang="en-US" b="1" i="1" dirty="0" smtClean="0">
                <a:latin typeface="Times New Roman" charset="0"/>
                <a:ea typeface="Times New Roman" charset="0"/>
                <a:cs typeface="Times New Roman" charset="0"/>
              </a:rPr>
              <a:t>each market structure!</a:t>
            </a:r>
            <a:endParaRPr lang="en-US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1" y="3191692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Perfect Competition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63702" y="3345580"/>
            <a:ext cx="1240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Monopoly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39132" y="3345580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latin typeface="Times New Roman" charset="0"/>
                <a:ea typeface="Times New Roman" charset="0"/>
                <a:cs typeface="Times New Roman" charset="0"/>
              </a:rPr>
              <a:t>Monopsony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21833" y="334558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Oligopoly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52134" y="3191692"/>
            <a:ext cx="1687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Times New Roman" charset="0"/>
                <a:ea typeface="Times New Roman" charset="0"/>
                <a:cs typeface="Times New Roman" charset="0"/>
              </a:rPr>
              <a:t>Monopolistic </a:t>
            </a:r>
            <a:r>
              <a:rPr lang="en-US" sz="2000" smtClean="0">
                <a:latin typeface="Times New Roman" charset="0"/>
                <a:ea typeface="Times New Roman" charset="0"/>
                <a:cs typeface="Times New Roman" charset="0"/>
              </a:rPr>
              <a:t>Competition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7699" y="5477935"/>
            <a:ext cx="1257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Number</a:t>
            </a:r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 of firms in the market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95543" y="5477935"/>
            <a:ext cx="1462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Ease to </a:t>
            </a:r>
            <a:r>
              <a:rPr lang="en-US" b="1" i="1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enter</a:t>
            </a:r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 and </a:t>
            </a:r>
            <a:r>
              <a:rPr lang="en-US" b="1" i="1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leave</a:t>
            </a:r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 the market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93546" y="5478214"/>
            <a:ext cx="1450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Ability to </a:t>
            </a:r>
            <a:r>
              <a:rPr lang="en-US" b="1" i="1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differentiate</a:t>
            </a:r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 products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66949" y="4953000"/>
            <a:ext cx="4610101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Market structures depend on:</a:t>
            </a:r>
            <a:endParaRPr lang="en-US" sz="2600" b="1" i="1" dirty="0" smtClean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rot="19912990">
            <a:off x="3763585" y="2955067"/>
            <a:ext cx="979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Latter</a:t>
            </a:r>
            <a:r>
              <a:rPr lang="mr-IN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lang="en-US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rot="19912990">
            <a:off x="5556269" y="2955067"/>
            <a:ext cx="979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Latter</a:t>
            </a:r>
            <a:r>
              <a:rPr lang="mr-IN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lang="en-US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 rot="19912990">
            <a:off x="7181383" y="2799742"/>
            <a:ext cx="979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Latter</a:t>
            </a:r>
            <a:r>
              <a:rPr lang="mr-IN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lang="en-US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33057" y="5478214"/>
            <a:ext cx="1493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Flow of </a:t>
            </a:r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information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in the market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15053" y="5477935"/>
            <a:ext cx="1391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Size of </a:t>
            </a:r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transaction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costs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98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" grpId="0" animBg="1"/>
      <p:bldP spid="3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8" grpId="0"/>
      <p:bldP spid="19" grpId="0"/>
      <p:bldP spid="20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66486" y="2235322"/>
            <a:ext cx="6477000" cy="3664200"/>
            <a:chOff x="366486" y="2235322"/>
            <a:chExt cx="6477000" cy="3664200"/>
          </a:xfrm>
        </p:grpSpPr>
        <p:pic>
          <p:nvPicPr>
            <p:cNvPr id="40" name="Picture 5" descr="Fig08_11_step0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486" y="2270497"/>
              <a:ext cx="6477000" cy="3629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Rectangle 43"/>
            <p:cNvSpPr/>
            <p:nvPr/>
          </p:nvSpPr>
          <p:spPr>
            <a:xfrm>
              <a:off x="457200" y="2235322"/>
              <a:ext cx="609600" cy="311400"/>
            </a:xfrm>
            <a:prstGeom prst="rect">
              <a:avLst/>
            </a:prstGeom>
            <a:solidFill>
              <a:schemeClr val="bg2">
                <a:alpha val="1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05200" y="2235320"/>
            <a:ext cx="3505200" cy="3903641"/>
            <a:chOff x="3505200" y="2235320"/>
            <a:chExt cx="3505200" cy="3903641"/>
          </a:xfrm>
        </p:grpSpPr>
        <p:grpSp>
          <p:nvGrpSpPr>
            <p:cNvPr id="28" name="Group 27"/>
            <p:cNvGrpSpPr/>
            <p:nvPr/>
          </p:nvGrpSpPr>
          <p:grpSpPr>
            <a:xfrm>
              <a:off x="3505200" y="2235320"/>
              <a:ext cx="3505200" cy="3664202"/>
              <a:chOff x="3505200" y="2235320"/>
              <a:chExt cx="3505200" cy="3664202"/>
            </a:xfrm>
          </p:grpSpPr>
          <p:pic>
            <p:nvPicPr>
              <p:cNvPr id="41" name="Picture 6" descr="Fig08_11_step02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882"/>
              <a:stretch/>
            </p:blipFill>
            <p:spPr bwMode="auto">
              <a:xfrm>
                <a:off x="3505200" y="2270497"/>
                <a:ext cx="3505200" cy="3629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Rectangle 52"/>
              <p:cNvSpPr/>
              <p:nvPr/>
            </p:nvSpPr>
            <p:spPr>
              <a:xfrm>
                <a:off x="3505200" y="2235320"/>
                <a:ext cx="762000" cy="311402"/>
              </a:xfrm>
              <a:prstGeom prst="rect">
                <a:avLst/>
              </a:prstGeom>
              <a:solidFill>
                <a:schemeClr val="bg2">
                  <a:alpha val="1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495800" y="5861962"/>
                  <a:ext cx="8223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charset="0"/>
                          </a:rPr>
                          <m:t>𝑸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𝒏𝒒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5800" y="5861962"/>
                  <a:ext cx="822340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8209" r="-6716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3" name="Rectangle 82"/>
          <p:cNvSpPr/>
          <p:nvPr/>
        </p:nvSpPr>
        <p:spPr>
          <a:xfrm>
            <a:off x="3750286" y="4314868"/>
            <a:ext cx="3031514" cy="1127454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 rot="20198558">
            <a:off x="5968243" y="4776348"/>
            <a:ext cx="828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No supply</a:t>
            </a:r>
            <a:endParaRPr lang="en-US" sz="14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Graphical Analysis</a:t>
            </a: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4114800" y="2552818"/>
            <a:ext cx="990600" cy="1752600"/>
          </a:xfrm>
          <a:prstGeom prst="line">
            <a:avLst/>
          </a:prstGeom>
          <a:ln w="38100">
            <a:solidFill>
              <a:srgbClr val="FF0000">
                <a:alpha val="5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9711877">
            <a:off x="4874554" y="1758527"/>
            <a:ext cx="1647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latin typeface="Times New Roman" charset="0"/>
                <a:ea typeface="Times New Roman" charset="0"/>
                <a:cs typeface="Times New Roman" charset="0"/>
              </a:rPr>
              <a:t>Firms are making </a:t>
            </a:r>
            <a:r>
              <a:rPr lang="en-US" sz="1600" b="1" i="1" dirty="0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profits</a:t>
            </a:r>
            <a:r>
              <a:rPr lang="en-US" sz="1600" i="1" dirty="0" smtClean="0">
                <a:latin typeface="Times New Roman" charset="0"/>
                <a:ea typeface="Times New Roman" charset="0"/>
                <a:cs typeface="Times New Roman" charset="0"/>
              </a:rPr>
              <a:t> here!</a:t>
            </a:r>
            <a:endParaRPr lang="en-US" sz="1600" i="1" baseline="30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Arc 15"/>
          <p:cNvSpPr/>
          <p:nvPr/>
        </p:nvSpPr>
        <p:spPr>
          <a:xfrm>
            <a:off x="4537350" y="2275100"/>
            <a:ext cx="2514600" cy="2334969"/>
          </a:xfrm>
          <a:prstGeom prst="arc">
            <a:avLst>
              <a:gd name="adj1" fmla="val 16858213"/>
              <a:gd name="adj2" fmla="val 2264482"/>
            </a:avLst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781800" y="1513582"/>
            <a:ext cx="2339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Times New Roman" charset="0"/>
                <a:ea typeface="Times New Roman" charset="0"/>
                <a:cs typeface="Times New Roman" charset="0"/>
              </a:rPr>
              <a:t>Because of free entry:</a:t>
            </a:r>
          </a:p>
          <a:p>
            <a:pPr algn="ctr"/>
            <a:r>
              <a:rPr lang="en-US" sz="16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Firms keep entering the market to enjoy profits!</a:t>
            </a:r>
            <a:endParaRPr lang="en-US" sz="1600" i="1" baseline="30000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105400" y="4059253"/>
            <a:ext cx="1549064" cy="311402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4292264" y="2730229"/>
            <a:ext cx="1344863" cy="1569095"/>
          </a:xfrm>
          <a:prstGeom prst="line">
            <a:avLst/>
          </a:prstGeom>
          <a:ln w="38100">
            <a:solidFill>
              <a:srgbClr val="FF0000">
                <a:alpha val="5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4487557" y="2971800"/>
            <a:ext cx="1572120" cy="1331294"/>
          </a:xfrm>
          <a:prstGeom prst="line">
            <a:avLst/>
          </a:prstGeom>
          <a:ln w="38100">
            <a:solidFill>
              <a:srgbClr val="FF0000">
                <a:alpha val="5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4787816" y="3276600"/>
            <a:ext cx="1613823" cy="1038268"/>
          </a:xfrm>
          <a:prstGeom prst="line">
            <a:avLst/>
          </a:prstGeom>
          <a:ln w="38100">
            <a:solidFill>
              <a:srgbClr val="FF0000">
                <a:alpha val="5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7086600" y="4953000"/>
                <a:ext cx="1736512" cy="8309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LR market supply curve is flat at the minimum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𝑳𝑹𝑨𝑪</m:t>
                    </m:r>
                  </m:oMath>
                </a14:m>
                <a:r>
                  <a:rPr lang="en-US" sz="1600" b="1" i="1" dirty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!</a:t>
                </a: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4953000"/>
                <a:ext cx="1736512" cy="830997"/>
              </a:xfrm>
              <a:prstGeom prst="rect">
                <a:avLst/>
              </a:prstGeom>
              <a:blipFill rotWithShape="0">
                <a:blip r:embed="rId6"/>
                <a:stretch>
                  <a:fillRect l="-704" t="-2206" r="-3521" b="-8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Rectangle 80"/>
          <p:cNvSpPr/>
          <p:nvPr/>
        </p:nvSpPr>
        <p:spPr>
          <a:xfrm>
            <a:off x="731520" y="4314868"/>
            <a:ext cx="2590800" cy="1127454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 rot="20198558">
            <a:off x="2530935" y="4776348"/>
            <a:ext cx="828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No supply</a:t>
            </a:r>
            <a:endParaRPr lang="en-US" sz="14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81000" y="990600"/>
            <a:ext cx="8382000" cy="400110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3 Assumptions: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  </a:t>
            </a:r>
            <a:r>
              <a:rPr lang="en-US" sz="20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1.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Free entry/exit   </a:t>
            </a:r>
            <a:r>
              <a:rPr lang="en-US" sz="20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2.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Identical firms   </a:t>
            </a:r>
            <a:r>
              <a:rPr lang="en-US" sz="20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3.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Constant input prices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 rot="17997228">
            <a:off x="3442033" y="2788055"/>
            <a:ext cx="1832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Suppose LR market supply is here:</a:t>
            </a:r>
            <a:endParaRPr lang="en-US" sz="1600" i="1" baseline="30000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010400" y="2911104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Market supply curve becomes flatter</a:t>
            </a:r>
            <a:r>
              <a:rPr lang="mr-IN" sz="16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lang="en-US" sz="1600" i="1" baseline="30000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951798" y="2377236"/>
            <a:ext cx="11102" cy="566525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7010400" y="4025294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16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r>
              <a:rPr lang="en-US" sz="16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until profits are non-negative!</a:t>
            </a:r>
            <a:endParaRPr lang="en-US" sz="1600" i="1" baseline="30000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89" name="Straight Arrow Connector 88"/>
          <p:cNvCxnSpPr>
            <a:stCxn id="87" idx="2"/>
            <a:endCxn id="88" idx="0"/>
          </p:cNvCxnSpPr>
          <p:nvPr/>
        </p:nvCxnSpPr>
        <p:spPr>
          <a:xfrm>
            <a:off x="7962900" y="3495879"/>
            <a:ext cx="0" cy="529415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97" name="Group 4096"/>
          <p:cNvGrpSpPr/>
          <p:nvPr/>
        </p:nvGrpSpPr>
        <p:grpSpPr>
          <a:xfrm>
            <a:off x="1371600" y="4233672"/>
            <a:ext cx="1669414" cy="376397"/>
            <a:chOff x="1371600" y="4233672"/>
            <a:chExt cx="1669414" cy="376397"/>
          </a:xfrm>
        </p:grpSpPr>
        <p:sp>
          <p:nvSpPr>
            <p:cNvPr id="92" name="Oval 91"/>
            <p:cNvSpPr>
              <a:spLocks noChangeAspect="1"/>
            </p:cNvSpPr>
            <p:nvPr/>
          </p:nvSpPr>
          <p:spPr>
            <a:xfrm>
              <a:off x="1371600" y="4233672"/>
              <a:ext cx="109728" cy="10972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1376907" y="4271515"/>
                  <a:ext cx="166410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i="1" dirty="0" smtClean="0">
                      <a:solidFill>
                        <a:srgbClr val="00B050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Minimum </a:t>
                  </a:r>
                  <a14:m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B05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𝑳𝑹𝑨𝑪</m:t>
                      </m:r>
                    </m:oMath>
                  </a14:m>
                  <a:endParaRPr lang="en-US" sz="1600" b="1" i="1" baseline="30000" dirty="0">
                    <a:solidFill>
                      <a:srgbClr val="00B050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6907" y="4271515"/>
                  <a:ext cx="1664107" cy="33855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5455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1017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 animBg="1"/>
      <p:bldP spid="56" grpId="0"/>
      <p:bldP spid="80" grpId="0" animBg="1"/>
      <p:bldP spid="81" grpId="0" animBg="1"/>
      <p:bldP spid="82" grpId="0"/>
      <p:bldP spid="86" grpId="0"/>
      <p:bldP spid="87" grpId="0"/>
      <p:bldP spid="8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Scenarios of Non-Flat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Long-Run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Market Supply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le 3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825642"/>
                  </p:ext>
                </p:extLst>
              </p:nvPr>
            </p:nvGraphicFramePr>
            <p:xfrm>
              <a:off x="304800" y="2194560"/>
              <a:ext cx="8534400" cy="3749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3400"/>
                    <a:gridCol w="2590800"/>
                    <a:gridCol w="5410200"/>
                  </a:tblGrid>
                  <a:tr h="1249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ysClr val="windowText" lastClr="0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1.</a:t>
                          </a:r>
                          <a:endParaRPr lang="en-US" sz="2000" b="1" dirty="0">
                            <a:solidFill>
                              <a:sysClr val="windowText" lastClr="0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en-US" sz="2600" b="1" i="1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Entry is limited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e.g.</a:t>
                          </a:r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if government restricts number of firms, if firms need a scarce resource, or if entry is costly.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1249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ysClr val="windowText" lastClr="0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2.</a:t>
                          </a:r>
                          <a:endParaRPr lang="en-US" sz="2000" b="1" dirty="0">
                            <a:solidFill>
                              <a:sysClr val="windowText" lastClr="0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b="1" i="1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Firms differ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 smtClean="0">
                              <a:solidFill>
                                <a:sysClr val="windowText" lastClr="0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e.g.</a:t>
                          </a:r>
                          <a:r>
                            <a:rPr lang="en-US" sz="2000" baseline="0" dirty="0" smtClean="0">
                              <a:solidFill>
                                <a:sysClr val="windowText" lastClr="0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if firms with relatively low minimum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baseline="0" dirty="0" smtClean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𝐿𝑅𝐴𝐶</m:t>
                              </m:r>
                            </m:oMath>
                          </a14:m>
                          <a:r>
                            <a:rPr lang="en-US" sz="2000" baseline="0" dirty="0" smtClean="0">
                              <a:solidFill>
                                <a:sysClr val="windowText" lastClr="0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are willing to enter market at lower prices than others</a:t>
                          </a:r>
                          <a:endParaRPr lang="en-US" sz="2000" dirty="0" smtClean="0">
                            <a:solidFill>
                              <a:sysClr val="windowText" lastClr="0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249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ysClr val="windowText" lastClr="0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3.</a:t>
                          </a:r>
                          <a:endParaRPr lang="en-US" sz="2000" b="1" dirty="0">
                            <a:solidFill>
                              <a:sysClr val="windowText" lastClr="0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b="1" i="1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Input prices vary with output</a:t>
                          </a:r>
                          <a:endParaRPr lang="en-US" sz="2600" b="1" i="1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 smtClean="0">
                              <a:solidFill>
                                <a:sysClr val="windowText" lastClr="0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e.g.</a:t>
                          </a:r>
                          <a:r>
                            <a:rPr lang="en-US" sz="2000" dirty="0" smtClean="0">
                              <a:solidFill>
                                <a:sysClr val="windowText" lastClr="0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if input prices rise with output (</a:t>
                          </a:r>
                          <a:r>
                            <a:rPr lang="en-US" sz="2000" i="1" dirty="0" smtClean="0">
                              <a:solidFill>
                                <a:sysClr val="windowText" lastClr="0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increasing-cost market</a:t>
                          </a:r>
                          <a:r>
                            <a:rPr lang="en-US" sz="2000" dirty="0" smtClean="0">
                              <a:solidFill>
                                <a:sysClr val="windowText" lastClr="0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)</a:t>
                          </a:r>
                          <a:endParaRPr lang="en-US" sz="2000" dirty="0">
                            <a:solidFill>
                              <a:sysClr val="windowText" lastClr="0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le 3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825642"/>
                  </p:ext>
                </p:extLst>
              </p:nvPr>
            </p:nvGraphicFramePr>
            <p:xfrm>
              <a:off x="304800" y="2194560"/>
              <a:ext cx="8534400" cy="3749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3400"/>
                    <a:gridCol w="2590800"/>
                    <a:gridCol w="5410200"/>
                  </a:tblGrid>
                  <a:tr h="1249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ysClr val="windowText" lastClr="0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1.</a:t>
                          </a:r>
                          <a:endParaRPr lang="en-US" sz="2000" b="1" dirty="0">
                            <a:solidFill>
                              <a:sysClr val="windowText" lastClr="0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en-US" sz="2600" b="1" i="1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Entry is limited</a:t>
                          </a:r>
                          <a:endParaRPr lang="en-US" sz="2600" b="1" i="1" dirty="0" smtClean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e.g.</a:t>
                          </a:r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if government restricts number of firms, if firms need a scarce resource, or if entry is costly.</a:t>
                          </a:r>
                          <a:endParaRPr lang="en-US" sz="2000" b="0" dirty="0" smtClean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1249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ysClr val="windowText" lastClr="0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2.</a:t>
                          </a:r>
                          <a:endParaRPr lang="en-US" sz="2000" b="1" dirty="0">
                            <a:solidFill>
                              <a:sysClr val="windowText" lastClr="0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b="1" i="1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Firms differ</a:t>
                          </a:r>
                          <a:endParaRPr lang="en-US" sz="2600" b="1" i="1" dirty="0" smtClean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7835" t="-100000" b="-100000"/>
                          </a:stretch>
                        </a:blipFill>
                      </a:tcPr>
                    </a:tc>
                  </a:tr>
                  <a:tr h="1249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ysClr val="windowText" lastClr="0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3.</a:t>
                          </a:r>
                          <a:endParaRPr lang="en-US" sz="2000" b="1" dirty="0">
                            <a:solidFill>
                              <a:sysClr val="windowText" lastClr="0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b="1" i="1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Input prices vary with output</a:t>
                          </a:r>
                          <a:endParaRPr lang="en-US" sz="2600" b="1" i="1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 smtClean="0">
                              <a:solidFill>
                                <a:sysClr val="windowText" lastClr="0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e.g.</a:t>
                          </a:r>
                          <a:r>
                            <a:rPr lang="en-US" sz="2000" dirty="0" smtClean="0">
                              <a:solidFill>
                                <a:sysClr val="windowText" lastClr="0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if input prices rise with output (</a:t>
                          </a:r>
                          <a:r>
                            <a:rPr lang="en-US" sz="2000" i="1" dirty="0" smtClean="0">
                              <a:solidFill>
                                <a:sysClr val="windowText" lastClr="0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increasing-cost market</a:t>
                          </a:r>
                          <a:r>
                            <a:rPr lang="en-US" sz="2000" dirty="0" smtClean="0">
                              <a:solidFill>
                                <a:sysClr val="windowText" lastClr="0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)</a:t>
                          </a:r>
                          <a:endParaRPr lang="en-US" sz="2000" dirty="0">
                            <a:solidFill>
                              <a:sysClr val="windowText" lastClr="0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6" name="TextBox 35"/>
          <p:cNvSpPr txBox="1"/>
          <p:nvPr/>
        </p:nvSpPr>
        <p:spPr>
          <a:xfrm>
            <a:off x="1628775" y="990600"/>
            <a:ext cx="5886450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Long-Run Market Supply Curve is </a:t>
            </a:r>
            <a:r>
              <a:rPr lang="en-US" sz="2600" b="1" i="1" u="sng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upward-sloping</a:t>
            </a:r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 in these cases!</a:t>
            </a:r>
            <a:endParaRPr lang="en-US" sz="20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 rot="19843465">
            <a:off x="320684" y="1114415"/>
            <a:ext cx="14110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At least one of the previous assumptions </a:t>
            </a:r>
            <a:r>
              <a:rPr lang="en-US" sz="1600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are false!</a:t>
            </a:r>
            <a:endParaRPr lang="en-US" sz="1600" i="1" baseline="30000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32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Example: Increasing-Cost Market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09825" y="990600"/>
            <a:ext cx="432435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Input </a:t>
            </a:r>
            <a:r>
              <a:rPr lang="en-US" sz="2600" b="1" i="1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prices rise with </a:t>
            </a:r>
            <a:r>
              <a:rPr lang="en-US" sz="2600" b="1" i="1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output:</a:t>
            </a:r>
            <a:endParaRPr lang="en-US" sz="20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166519" y="3290887"/>
            <a:ext cx="2952750" cy="1711325"/>
            <a:chOff x="5765800" y="3006725"/>
            <a:chExt cx="2952750" cy="1711325"/>
          </a:xfrm>
        </p:grpSpPr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V="1">
              <a:off x="5765800" y="3175000"/>
              <a:ext cx="2760663" cy="1543050"/>
            </a:xfrm>
            <a:prstGeom prst="line">
              <a:avLst/>
            </a:prstGeom>
            <a:noFill/>
            <a:ln w="50800">
              <a:solidFill>
                <a:srgbClr val="EE322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8562975" y="3006725"/>
              <a:ext cx="155575" cy="19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cs typeface="Arial" pitchFamily="34" charset="0"/>
                </a:rPr>
                <a:t>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90600" y="1951037"/>
            <a:ext cx="7177882" cy="3886200"/>
            <a:chOff x="1589881" y="1666875"/>
            <a:chExt cx="7177882" cy="3886200"/>
          </a:xfrm>
        </p:grpSpPr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1806575" y="2012950"/>
              <a:ext cx="3089275" cy="3317875"/>
            </a:xfrm>
            <a:custGeom>
              <a:avLst/>
              <a:gdLst>
                <a:gd name="T0" fmla="*/ 1946 w 1946"/>
                <a:gd name="T1" fmla="*/ 2090 h 2090"/>
                <a:gd name="T2" fmla="*/ 0 w 1946"/>
                <a:gd name="T3" fmla="*/ 2090 h 2090"/>
                <a:gd name="T4" fmla="*/ 0 w 1946"/>
                <a:gd name="T5" fmla="*/ 0 h 2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6" h="2090">
                  <a:moveTo>
                    <a:pt x="1946" y="2090"/>
                  </a:moveTo>
                  <a:lnTo>
                    <a:pt x="0" y="209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5622925" y="2012950"/>
              <a:ext cx="3079750" cy="3317875"/>
            </a:xfrm>
            <a:custGeom>
              <a:avLst/>
              <a:gdLst>
                <a:gd name="T0" fmla="*/ 0 w 1940"/>
                <a:gd name="T1" fmla="*/ 0 h 2090"/>
                <a:gd name="T2" fmla="*/ 0 w 1940"/>
                <a:gd name="T3" fmla="*/ 2090 h 2090"/>
                <a:gd name="T4" fmla="*/ 1940 w 1940"/>
                <a:gd name="T5" fmla="*/ 2090 h 2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0" h="2090">
                  <a:moveTo>
                    <a:pt x="0" y="0"/>
                  </a:moveTo>
                  <a:lnTo>
                    <a:pt x="0" y="2090"/>
                  </a:lnTo>
                  <a:lnTo>
                    <a:pt x="1940" y="209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 rot="16200000">
              <a:off x="1617663" y="2727325"/>
              <a:ext cx="139700" cy="19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cs typeface="Arial" pitchFamily="34" charset="0"/>
                </a:rPr>
                <a:t>p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 rot="16200000">
              <a:off x="1331912" y="2368550"/>
              <a:ext cx="706438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, $ per unit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937000" y="5359400"/>
              <a:ext cx="139700" cy="19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cs typeface="Arial" pitchFamily="34" charset="0"/>
                </a:rPr>
                <a:t>q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013200" y="5359400"/>
              <a:ext cx="981075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, Units per year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7680325" y="5359400"/>
              <a:ext cx="173038" cy="19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cs typeface="Arial" pitchFamily="34" charset="0"/>
                </a:rPr>
                <a:t>Q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7786688" y="5359400"/>
              <a:ext cx="981075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, Units per year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 rot="16200000">
              <a:off x="5454650" y="2727325"/>
              <a:ext cx="139700" cy="19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cs typeface="Arial" pitchFamily="34" charset="0"/>
                </a:rPr>
                <a:t>p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 rot="16200000">
              <a:off x="5168900" y="2368550"/>
              <a:ext cx="706438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, $ per unit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1603375" y="1666875"/>
              <a:ext cx="228600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(a)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806575" y="1666875"/>
              <a:ext cx="282129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Firm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5437188" y="1666875"/>
              <a:ext cx="639599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(b) Market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008857" y="2833687"/>
            <a:ext cx="5781675" cy="3033713"/>
            <a:chOff x="1608138" y="2549525"/>
            <a:chExt cx="5781675" cy="3033713"/>
          </a:xfrm>
        </p:grpSpPr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2503488" y="4418013"/>
              <a:ext cx="93663" cy="92075"/>
            </a:xfrm>
            <a:custGeom>
              <a:avLst/>
              <a:gdLst>
                <a:gd name="T0" fmla="*/ 30 w 59"/>
                <a:gd name="T1" fmla="*/ 58 h 58"/>
                <a:gd name="T2" fmla="*/ 30 w 59"/>
                <a:gd name="T3" fmla="*/ 58 h 58"/>
                <a:gd name="T4" fmla="*/ 43 w 59"/>
                <a:gd name="T5" fmla="*/ 58 h 58"/>
                <a:gd name="T6" fmla="*/ 51 w 59"/>
                <a:gd name="T7" fmla="*/ 50 h 58"/>
                <a:gd name="T8" fmla="*/ 56 w 59"/>
                <a:gd name="T9" fmla="*/ 42 h 58"/>
                <a:gd name="T10" fmla="*/ 59 w 59"/>
                <a:gd name="T11" fmla="*/ 29 h 58"/>
                <a:gd name="T12" fmla="*/ 59 w 59"/>
                <a:gd name="T13" fmla="*/ 29 h 58"/>
                <a:gd name="T14" fmla="*/ 56 w 59"/>
                <a:gd name="T15" fmla="*/ 18 h 58"/>
                <a:gd name="T16" fmla="*/ 51 w 59"/>
                <a:gd name="T17" fmla="*/ 10 h 58"/>
                <a:gd name="T18" fmla="*/ 43 w 59"/>
                <a:gd name="T19" fmla="*/ 2 h 58"/>
                <a:gd name="T20" fmla="*/ 30 w 59"/>
                <a:gd name="T21" fmla="*/ 0 h 58"/>
                <a:gd name="T22" fmla="*/ 30 w 59"/>
                <a:gd name="T23" fmla="*/ 0 h 58"/>
                <a:gd name="T24" fmla="*/ 19 w 59"/>
                <a:gd name="T25" fmla="*/ 2 h 58"/>
                <a:gd name="T26" fmla="*/ 8 w 59"/>
                <a:gd name="T27" fmla="*/ 10 h 58"/>
                <a:gd name="T28" fmla="*/ 3 w 59"/>
                <a:gd name="T29" fmla="*/ 18 h 58"/>
                <a:gd name="T30" fmla="*/ 0 w 59"/>
                <a:gd name="T31" fmla="*/ 29 h 58"/>
                <a:gd name="T32" fmla="*/ 0 w 59"/>
                <a:gd name="T33" fmla="*/ 29 h 58"/>
                <a:gd name="T34" fmla="*/ 3 w 59"/>
                <a:gd name="T35" fmla="*/ 42 h 58"/>
                <a:gd name="T36" fmla="*/ 8 w 59"/>
                <a:gd name="T37" fmla="*/ 50 h 58"/>
                <a:gd name="T38" fmla="*/ 19 w 59"/>
                <a:gd name="T39" fmla="*/ 58 h 58"/>
                <a:gd name="T40" fmla="*/ 30 w 59"/>
                <a:gd name="T41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58">
                  <a:moveTo>
                    <a:pt x="30" y="58"/>
                  </a:moveTo>
                  <a:lnTo>
                    <a:pt x="30" y="58"/>
                  </a:lnTo>
                  <a:lnTo>
                    <a:pt x="43" y="58"/>
                  </a:lnTo>
                  <a:lnTo>
                    <a:pt x="51" y="50"/>
                  </a:lnTo>
                  <a:lnTo>
                    <a:pt x="56" y="42"/>
                  </a:lnTo>
                  <a:lnTo>
                    <a:pt x="59" y="29"/>
                  </a:lnTo>
                  <a:lnTo>
                    <a:pt x="59" y="29"/>
                  </a:lnTo>
                  <a:lnTo>
                    <a:pt x="56" y="18"/>
                  </a:lnTo>
                  <a:lnTo>
                    <a:pt x="51" y="10"/>
                  </a:lnTo>
                  <a:lnTo>
                    <a:pt x="43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9" y="2"/>
                  </a:lnTo>
                  <a:lnTo>
                    <a:pt x="8" y="10"/>
                  </a:lnTo>
                  <a:lnTo>
                    <a:pt x="3" y="18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3" y="42"/>
                  </a:lnTo>
                  <a:lnTo>
                    <a:pt x="8" y="50"/>
                  </a:lnTo>
                  <a:lnTo>
                    <a:pt x="19" y="58"/>
                  </a:lnTo>
                  <a:lnTo>
                    <a:pt x="30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6176963" y="4418013"/>
              <a:ext cx="92075" cy="92075"/>
            </a:xfrm>
            <a:custGeom>
              <a:avLst/>
              <a:gdLst>
                <a:gd name="T0" fmla="*/ 29 w 58"/>
                <a:gd name="T1" fmla="*/ 58 h 58"/>
                <a:gd name="T2" fmla="*/ 29 w 58"/>
                <a:gd name="T3" fmla="*/ 58 h 58"/>
                <a:gd name="T4" fmla="*/ 39 w 58"/>
                <a:gd name="T5" fmla="*/ 58 h 58"/>
                <a:gd name="T6" fmla="*/ 50 w 58"/>
                <a:gd name="T7" fmla="*/ 50 h 58"/>
                <a:gd name="T8" fmla="*/ 55 w 58"/>
                <a:gd name="T9" fmla="*/ 42 h 58"/>
                <a:gd name="T10" fmla="*/ 58 w 58"/>
                <a:gd name="T11" fmla="*/ 29 h 58"/>
                <a:gd name="T12" fmla="*/ 58 w 58"/>
                <a:gd name="T13" fmla="*/ 29 h 58"/>
                <a:gd name="T14" fmla="*/ 55 w 58"/>
                <a:gd name="T15" fmla="*/ 18 h 58"/>
                <a:gd name="T16" fmla="*/ 50 w 58"/>
                <a:gd name="T17" fmla="*/ 10 h 58"/>
                <a:gd name="T18" fmla="*/ 39 w 58"/>
                <a:gd name="T19" fmla="*/ 2 h 58"/>
                <a:gd name="T20" fmla="*/ 29 w 58"/>
                <a:gd name="T21" fmla="*/ 0 h 58"/>
                <a:gd name="T22" fmla="*/ 29 w 58"/>
                <a:gd name="T23" fmla="*/ 0 h 58"/>
                <a:gd name="T24" fmla="*/ 18 w 58"/>
                <a:gd name="T25" fmla="*/ 2 h 58"/>
                <a:gd name="T26" fmla="*/ 8 w 58"/>
                <a:gd name="T27" fmla="*/ 10 h 58"/>
                <a:gd name="T28" fmla="*/ 2 w 58"/>
                <a:gd name="T29" fmla="*/ 18 h 58"/>
                <a:gd name="T30" fmla="*/ 0 w 58"/>
                <a:gd name="T31" fmla="*/ 29 h 58"/>
                <a:gd name="T32" fmla="*/ 0 w 58"/>
                <a:gd name="T33" fmla="*/ 29 h 58"/>
                <a:gd name="T34" fmla="*/ 2 w 58"/>
                <a:gd name="T35" fmla="*/ 42 h 58"/>
                <a:gd name="T36" fmla="*/ 8 w 58"/>
                <a:gd name="T37" fmla="*/ 50 h 58"/>
                <a:gd name="T38" fmla="*/ 18 w 58"/>
                <a:gd name="T39" fmla="*/ 58 h 58"/>
                <a:gd name="T40" fmla="*/ 29 w 58"/>
                <a:gd name="T41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" h="58">
                  <a:moveTo>
                    <a:pt x="29" y="58"/>
                  </a:moveTo>
                  <a:lnTo>
                    <a:pt x="29" y="58"/>
                  </a:lnTo>
                  <a:lnTo>
                    <a:pt x="39" y="58"/>
                  </a:lnTo>
                  <a:lnTo>
                    <a:pt x="50" y="50"/>
                  </a:lnTo>
                  <a:lnTo>
                    <a:pt x="55" y="42"/>
                  </a:lnTo>
                  <a:lnTo>
                    <a:pt x="58" y="29"/>
                  </a:lnTo>
                  <a:lnTo>
                    <a:pt x="58" y="29"/>
                  </a:lnTo>
                  <a:lnTo>
                    <a:pt x="55" y="18"/>
                  </a:lnTo>
                  <a:lnTo>
                    <a:pt x="50" y="10"/>
                  </a:lnTo>
                  <a:lnTo>
                    <a:pt x="39" y="2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18" y="2"/>
                  </a:lnTo>
                  <a:lnTo>
                    <a:pt x="8" y="10"/>
                  </a:lnTo>
                  <a:lnTo>
                    <a:pt x="2" y="18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2" y="42"/>
                  </a:lnTo>
                  <a:lnTo>
                    <a:pt x="8" y="50"/>
                  </a:lnTo>
                  <a:lnTo>
                    <a:pt x="18" y="58"/>
                  </a:lnTo>
                  <a:lnTo>
                    <a:pt x="29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2225675" y="2730500"/>
              <a:ext cx="1276350" cy="1779588"/>
              <a:chOff x="2225675" y="2730500"/>
              <a:chExt cx="1276350" cy="1779588"/>
            </a:xfrm>
          </p:grpSpPr>
          <p:sp>
            <p:nvSpPr>
              <p:cNvPr id="64" name="Freeform 63"/>
              <p:cNvSpPr>
                <a:spLocks/>
              </p:cNvSpPr>
              <p:nvPr/>
            </p:nvSpPr>
            <p:spPr bwMode="auto">
              <a:xfrm>
                <a:off x="2225675" y="4054475"/>
                <a:ext cx="409575" cy="455613"/>
              </a:xfrm>
              <a:custGeom>
                <a:avLst/>
                <a:gdLst>
                  <a:gd name="T0" fmla="*/ 0 w 258"/>
                  <a:gd name="T1" fmla="*/ 287 h 287"/>
                  <a:gd name="T2" fmla="*/ 0 w 258"/>
                  <a:gd name="T3" fmla="*/ 287 h 287"/>
                  <a:gd name="T4" fmla="*/ 16 w 258"/>
                  <a:gd name="T5" fmla="*/ 266 h 287"/>
                  <a:gd name="T6" fmla="*/ 40 w 258"/>
                  <a:gd name="T7" fmla="*/ 239 h 287"/>
                  <a:gd name="T8" fmla="*/ 104 w 258"/>
                  <a:gd name="T9" fmla="*/ 167 h 287"/>
                  <a:gd name="T10" fmla="*/ 183 w 258"/>
                  <a:gd name="T11" fmla="*/ 85 h 287"/>
                  <a:gd name="T12" fmla="*/ 258 w 258"/>
                  <a:gd name="T13" fmla="*/ 0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8" h="287">
                    <a:moveTo>
                      <a:pt x="0" y="287"/>
                    </a:moveTo>
                    <a:lnTo>
                      <a:pt x="0" y="287"/>
                    </a:lnTo>
                    <a:lnTo>
                      <a:pt x="16" y="266"/>
                    </a:lnTo>
                    <a:lnTo>
                      <a:pt x="40" y="239"/>
                    </a:lnTo>
                    <a:lnTo>
                      <a:pt x="104" y="167"/>
                    </a:lnTo>
                    <a:lnTo>
                      <a:pt x="183" y="85"/>
                    </a:lnTo>
                    <a:lnTo>
                      <a:pt x="258" y="0"/>
                    </a:lnTo>
                  </a:path>
                </a:pathLst>
              </a:custGeom>
              <a:noFill/>
              <a:ln w="50800">
                <a:solidFill>
                  <a:srgbClr val="EE3224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64"/>
              <p:cNvSpPr>
                <a:spLocks/>
              </p:cNvSpPr>
              <p:nvPr/>
            </p:nvSpPr>
            <p:spPr bwMode="auto">
              <a:xfrm>
                <a:off x="2635250" y="2730500"/>
                <a:ext cx="866775" cy="1323975"/>
              </a:xfrm>
              <a:custGeom>
                <a:avLst/>
                <a:gdLst>
                  <a:gd name="T0" fmla="*/ 0 w 546"/>
                  <a:gd name="T1" fmla="*/ 834 h 834"/>
                  <a:gd name="T2" fmla="*/ 0 w 546"/>
                  <a:gd name="T3" fmla="*/ 834 h 834"/>
                  <a:gd name="T4" fmla="*/ 61 w 546"/>
                  <a:gd name="T5" fmla="*/ 759 h 834"/>
                  <a:gd name="T6" fmla="*/ 128 w 546"/>
                  <a:gd name="T7" fmla="*/ 676 h 834"/>
                  <a:gd name="T8" fmla="*/ 197 w 546"/>
                  <a:gd name="T9" fmla="*/ 586 h 834"/>
                  <a:gd name="T10" fmla="*/ 266 w 546"/>
                  <a:gd name="T11" fmla="*/ 487 h 834"/>
                  <a:gd name="T12" fmla="*/ 338 w 546"/>
                  <a:gd name="T13" fmla="*/ 378 h 834"/>
                  <a:gd name="T14" fmla="*/ 410 w 546"/>
                  <a:gd name="T15" fmla="*/ 261 h 834"/>
                  <a:gd name="T16" fmla="*/ 479 w 546"/>
                  <a:gd name="T17" fmla="*/ 136 h 834"/>
                  <a:gd name="T18" fmla="*/ 514 w 546"/>
                  <a:gd name="T19" fmla="*/ 69 h 834"/>
                  <a:gd name="T20" fmla="*/ 546 w 546"/>
                  <a:gd name="T21" fmla="*/ 0 h 8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46" h="834">
                    <a:moveTo>
                      <a:pt x="0" y="834"/>
                    </a:moveTo>
                    <a:lnTo>
                      <a:pt x="0" y="834"/>
                    </a:lnTo>
                    <a:lnTo>
                      <a:pt x="61" y="759"/>
                    </a:lnTo>
                    <a:lnTo>
                      <a:pt x="128" y="676"/>
                    </a:lnTo>
                    <a:lnTo>
                      <a:pt x="197" y="586"/>
                    </a:lnTo>
                    <a:lnTo>
                      <a:pt x="266" y="487"/>
                    </a:lnTo>
                    <a:lnTo>
                      <a:pt x="338" y="378"/>
                    </a:lnTo>
                    <a:lnTo>
                      <a:pt x="410" y="261"/>
                    </a:lnTo>
                    <a:lnTo>
                      <a:pt x="479" y="136"/>
                    </a:lnTo>
                    <a:lnTo>
                      <a:pt x="514" y="69"/>
                    </a:lnTo>
                    <a:lnTo>
                      <a:pt x="546" y="0"/>
                    </a:lnTo>
                  </a:path>
                </a:pathLst>
              </a:custGeom>
              <a:noFill/>
              <a:ln w="50800">
                <a:solidFill>
                  <a:srgbClr val="EE322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7186613" y="4510088"/>
              <a:ext cx="165100" cy="19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cs typeface="Arial" pitchFamily="34" charset="0"/>
                </a:rPr>
                <a:t>D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7288213" y="4594225"/>
              <a:ext cx="101600" cy="13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Line 94"/>
            <p:cNvSpPr>
              <a:spLocks noChangeShapeType="1"/>
            </p:cNvSpPr>
            <p:nvPr/>
          </p:nvSpPr>
          <p:spPr bwMode="auto">
            <a:xfrm>
              <a:off x="6700838" y="3589338"/>
              <a:ext cx="527050" cy="925513"/>
            </a:xfrm>
            <a:prstGeom prst="line">
              <a:avLst/>
            </a:prstGeom>
            <a:noFill/>
            <a:ln w="50800">
              <a:solidFill>
                <a:srgbClr val="00AEE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6915150" y="4006850"/>
              <a:ext cx="93663" cy="93663"/>
            </a:xfrm>
            <a:custGeom>
              <a:avLst/>
              <a:gdLst>
                <a:gd name="T0" fmla="*/ 30 w 59"/>
                <a:gd name="T1" fmla="*/ 59 h 59"/>
                <a:gd name="T2" fmla="*/ 30 w 59"/>
                <a:gd name="T3" fmla="*/ 59 h 59"/>
                <a:gd name="T4" fmla="*/ 43 w 59"/>
                <a:gd name="T5" fmla="*/ 56 h 59"/>
                <a:gd name="T6" fmla="*/ 51 w 59"/>
                <a:gd name="T7" fmla="*/ 51 h 59"/>
                <a:gd name="T8" fmla="*/ 59 w 59"/>
                <a:gd name="T9" fmla="*/ 43 h 59"/>
                <a:gd name="T10" fmla="*/ 59 w 59"/>
                <a:gd name="T11" fmla="*/ 30 h 59"/>
                <a:gd name="T12" fmla="*/ 59 w 59"/>
                <a:gd name="T13" fmla="*/ 30 h 59"/>
                <a:gd name="T14" fmla="*/ 59 w 59"/>
                <a:gd name="T15" fmla="*/ 19 h 59"/>
                <a:gd name="T16" fmla="*/ 51 w 59"/>
                <a:gd name="T17" fmla="*/ 11 h 59"/>
                <a:gd name="T18" fmla="*/ 43 w 59"/>
                <a:gd name="T19" fmla="*/ 3 h 59"/>
                <a:gd name="T20" fmla="*/ 30 w 59"/>
                <a:gd name="T21" fmla="*/ 0 h 59"/>
                <a:gd name="T22" fmla="*/ 30 w 59"/>
                <a:gd name="T23" fmla="*/ 0 h 59"/>
                <a:gd name="T24" fmla="*/ 19 w 59"/>
                <a:gd name="T25" fmla="*/ 3 h 59"/>
                <a:gd name="T26" fmla="*/ 11 w 59"/>
                <a:gd name="T27" fmla="*/ 11 h 59"/>
                <a:gd name="T28" fmla="*/ 3 w 59"/>
                <a:gd name="T29" fmla="*/ 19 h 59"/>
                <a:gd name="T30" fmla="*/ 0 w 59"/>
                <a:gd name="T31" fmla="*/ 30 h 59"/>
                <a:gd name="T32" fmla="*/ 0 w 59"/>
                <a:gd name="T33" fmla="*/ 30 h 59"/>
                <a:gd name="T34" fmla="*/ 3 w 59"/>
                <a:gd name="T35" fmla="*/ 43 h 59"/>
                <a:gd name="T36" fmla="*/ 11 w 59"/>
                <a:gd name="T37" fmla="*/ 51 h 59"/>
                <a:gd name="T38" fmla="*/ 19 w 59"/>
                <a:gd name="T39" fmla="*/ 56 h 59"/>
                <a:gd name="T40" fmla="*/ 30 w 59"/>
                <a:gd name="T41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59">
                  <a:moveTo>
                    <a:pt x="30" y="59"/>
                  </a:moveTo>
                  <a:lnTo>
                    <a:pt x="30" y="59"/>
                  </a:lnTo>
                  <a:lnTo>
                    <a:pt x="43" y="56"/>
                  </a:lnTo>
                  <a:lnTo>
                    <a:pt x="51" y="51"/>
                  </a:lnTo>
                  <a:lnTo>
                    <a:pt x="59" y="43"/>
                  </a:lnTo>
                  <a:lnTo>
                    <a:pt x="59" y="30"/>
                  </a:lnTo>
                  <a:lnTo>
                    <a:pt x="59" y="30"/>
                  </a:lnTo>
                  <a:lnTo>
                    <a:pt x="59" y="19"/>
                  </a:lnTo>
                  <a:lnTo>
                    <a:pt x="51" y="11"/>
                  </a:lnTo>
                  <a:lnTo>
                    <a:pt x="43" y="3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9" y="3"/>
                  </a:lnTo>
                  <a:lnTo>
                    <a:pt x="11" y="11"/>
                  </a:lnTo>
                  <a:lnTo>
                    <a:pt x="3" y="19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3" y="43"/>
                  </a:lnTo>
                  <a:lnTo>
                    <a:pt x="11" y="51"/>
                  </a:lnTo>
                  <a:lnTo>
                    <a:pt x="19" y="56"/>
                  </a:lnTo>
                  <a:lnTo>
                    <a:pt x="3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6915150" y="4006850"/>
              <a:ext cx="93663" cy="93663"/>
            </a:xfrm>
            <a:custGeom>
              <a:avLst/>
              <a:gdLst>
                <a:gd name="T0" fmla="*/ 30 w 59"/>
                <a:gd name="T1" fmla="*/ 59 h 59"/>
                <a:gd name="T2" fmla="*/ 30 w 59"/>
                <a:gd name="T3" fmla="*/ 59 h 59"/>
                <a:gd name="T4" fmla="*/ 43 w 59"/>
                <a:gd name="T5" fmla="*/ 56 h 59"/>
                <a:gd name="T6" fmla="*/ 51 w 59"/>
                <a:gd name="T7" fmla="*/ 51 h 59"/>
                <a:gd name="T8" fmla="*/ 59 w 59"/>
                <a:gd name="T9" fmla="*/ 43 h 59"/>
                <a:gd name="T10" fmla="*/ 59 w 59"/>
                <a:gd name="T11" fmla="*/ 30 h 59"/>
                <a:gd name="T12" fmla="*/ 59 w 59"/>
                <a:gd name="T13" fmla="*/ 30 h 59"/>
                <a:gd name="T14" fmla="*/ 59 w 59"/>
                <a:gd name="T15" fmla="*/ 19 h 59"/>
                <a:gd name="T16" fmla="*/ 51 w 59"/>
                <a:gd name="T17" fmla="*/ 11 h 59"/>
                <a:gd name="T18" fmla="*/ 43 w 59"/>
                <a:gd name="T19" fmla="*/ 3 h 59"/>
                <a:gd name="T20" fmla="*/ 30 w 59"/>
                <a:gd name="T21" fmla="*/ 0 h 59"/>
                <a:gd name="T22" fmla="*/ 30 w 59"/>
                <a:gd name="T23" fmla="*/ 0 h 59"/>
                <a:gd name="T24" fmla="*/ 19 w 59"/>
                <a:gd name="T25" fmla="*/ 3 h 59"/>
                <a:gd name="T26" fmla="*/ 11 w 59"/>
                <a:gd name="T27" fmla="*/ 11 h 59"/>
                <a:gd name="T28" fmla="*/ 3 w 59"/>
                <a:gd name="T29" fmla="*/ 19 h 59"/>
                <a:gd name="T30" fmla="*/ 0 w 59"/>
                <a:gd name="T31" fmla="*/ 30 h 59"/>
                <a:gd name="T32" fmla="*/ 0 w 59"/>
                <a:gd name="T33" fmla="*/ 30 h 59"/>
                <a:gd name="T34" fmla="*/ 3 w 59"/>
                <a:gd name="T35" fmla="*/ 43 h 59"/>
                <a:gd name="T36" fmla="*/ 11 w 59"/>
                <a:gd name="T37" fmla="*/ 51 h 59"/>
                <a:gd name="T38" fmla="*/ 19 w 59"/>
                <a:gd name="T39" fmla="*/ 56 h 59"/>
                <a:gd name="T40" fmla="*/ 30 w 59"/>
                <a:gd name="T41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59">
                  <a:moveTo>
                    <a:pt x="30" y="59"/>
                  </a:moveTo>
                  <a:lnTo>
                    <a:pt x="30" y="59"/>
                  </a:lnTo>
                  <a:lnTo>
                    <a:pt x="43" y="56"/>
                  </a:lnTo>
                  <a:lnTo>
                    <a:pt x="51" y="51"/>
                  </a:lnTo>
                  <a:lnTo>
                    <a:pt x="59" y="43"/>
                  </a:lnTo>
                  <a:lnTo>
                    <a:pt x="59" y="30"/>
                  </a:lnTo>
                  <a:lnTo>
                    <a:pt x="59" y="30"/>
                  </a:lnTo>
                  <a:lnTo>
                    <a:pt x="59" y="19"/>
                  </a:lnTo>
                  <a:lnTo>
                    <a:pt x="51" y="11"/>
                  </a:lnTo>
                  <a:lnTo>
                    <a:pt x="43" y="3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9" y="3"/>
                  </a:lnTo>
                  <a:lnTo>
                    <a:pt x="11" y="11"/>
                  </a:lnTo>
                  <a:lnTo>
                    <a:pt x="3" y="19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3" y="43"/>
                  </a:lnTo>
                  <a:lnTo>
                    <a:pt x="11" y="51"/>
                  </a:lnTo>
                  <a:lnTo>
                    <a:pt x="19" y="56"/>
                  </a:lnTo>
                  <a:lnTo>
                    <a:pt x="30" y="5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6"/>
            <p:cNvSpPr>
              <a:spLocks noChangeShapeType="1"/>
            </p:cNvSpPr>
            <p:nvPr/>
          </p:nvSpPr>
          <p:spPr bwMode="auto">
            <a:xfrm>
              <a:off x="1806575" y="4054475"/>
              <a:ext cx="5156200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8"/>
            <p:cNvSpPr>
              <a:spLocks noChangeShapeType="1"/>
            </p:cNvSpPr>
            <p:nvPr/>
          </p:nvSpPr>
          <p:spPr bwMode="auto">
            <a:xfrm flipV="1">
              <a:off x="2635250" y="4044950"/>
              <a:ext cx="0" cy="1285875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11"/>
            <p:cNvSpPr>
              <a:spLocks noChangeShapeType="1"/>
            </p:cNvSpPr>
            <p:nvPr/>
          </p:nvSpPr>
          <p:spPr bwMode="auto">
            <a:xfrm>
              <a:off x="6962775" y="4057650"/>
              <a:ext cx="0" cy="1273175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2154238" y="2735263"/>
              <a:ext cx="2420938" cy="1314450"/>
            </a:xfrm>
            <a:custGeom>
              <a:avLst/>
              <a:gdLst>
                <a:gd name="T0" fmla="*/ 0 w 1525"/>
                <a:gd name="T1" fmla="*/ 0 h 828"/>
                <a:gd name="T2" fmla="*/ 0 w 1525"/>
                <a:gd name="T3" fmla="*/ 0 h 828"/>
                <a:gd name="T4" fmla="*/ 15 w 1525"/>
                <a:gd name="T5" fmla="*/ 237 h 828"/>
                <a:gd name="T6" fmla="*/ 29 w 1525"/>
                <a:gd name="T7" fmla="*/ 359 h 828"/>
                <a:gd name="T8" fmla="*/ 37 w 1525"/>
                <a:gd name="T9" fmla="*/ 421 h 828"/>
                <a:gd name="T10" fmla="*/ 47 w 1525"/>
                <a:gd name="T11" fmla="*/ 482 h 828"/>
                <a:gd name="T12" fmla="*/ 58 w 1525"/>
                <a:gd name="T13" fmla="*/ 538 h 828"/>
                <a:gd name="T14" fmla="*/ 74 w 1525"/>
                <a:gd name="T15" fmla="*/ 594 h 828"/>
                <a:gd name="T16" fmla="*/ 90 w 1525"/>
                <a:gd name="T17" fmla="*/ 642 h 828"/>
                <a:gd name="T18" fmla="*/ 111 w 1525"/>
                <a:gd name="T19" fmla="*/ 689 h 828"/>
                <a:gd name="T20" fmla="*/ 135 w 1525"/>
                <a:gd name="T21" fmla="*/ 729 h 828"/>
                <a:gd name="T22" fmla="*/ 149 w 1525"/>
                <a:gd name="T23" fmla="*/ 745 h 828"/>
                <a:gd name="T24" fmla="*/ 162 w 1525"/>
                <a:gd name="T25" fmla="*/ 764 h 828"/>
                <a:gd name="T26" fmla="*/ 178 w 1525"/>
                <a:gd name="T27" fmla="*/ 777 h 828"/>
                <a:gd name="T28" fmla="*/ 194 w 1525"/>
                <a:gd name="T29" fmla="*/ 791 h 828"/>
                <a:gd name="T30" fmla="*/ 212 w 1525"/>
                <a:gd name="T31" fmla="*/ 801 h 828"/>
                <a:gd name="T32" fmla="*/ 231 w 1525"/>
                <a:gd name="T33" fmla="*/ 812 h 828"/>
                <a:gd name="T34" fmla="*/ 231 w 1525"/>
                <a:gd name="T35" fmla="*/ 812 h 828"/>
                <a:gd name="T36" fmla="*/ 247 w 1525"/>
                <a:gd name="T37" fmla="*/ 817 h 828"/>
                <a:gd name="T38" fmla="*/ 268 w 1525"/>
                <a:gd name="T39" fmla="*/ 823 h 828"/>
                <a:gd name="T40" fmla="*/ 292 w 1525"/>
                <a:gd name="T41" fmla="*/ 825 h 828"/>
                <a:gd name="T42" fmla="*/ 316 w 1525"/>
                <a:gd name="T43" fmla="*/ 828 h 828"/>
                <a:gd name="T44" fmla="*/ 343 w 1525"/>
                <a:gd name="T45" fmla="*/ 828 h 828"/>
                <a:gd name="T46" fmla="*/ 370 w 1525"/>
                <a:gd name="T47" fmla="*/ 828 h 828"/>
                <a:gd name="T48" fmla="*/ 431 w 1525"/>
                <a:gd name="T49" fmla="*/ 820 h 828"/>
                <a:gd name="T50" fmla="*/ 500 w 1525"/>
                <a:gd name="T51" fmla="*/ 807 h 828"/>
                <a:gd name="T52" fmla="*/ 572 w 1525"/>
                <a:gd name="T53" fmla="*/ 785 h 828"/>
                <a:gd name="T54" fmla="*/ 652 w 1525"/>
                <a:gd name="T55" fmla="*/ 756 h 828"/>
                <a:gd name="T56" fmla="*/ 737 w 1525"/>
                <a:gd name="T57" fmla="*/ 719 h 828"/>
                <a:gd name="T58" fmla="*/ 825 w 1525"/>
                <a:gd name="T59" fmla="*/ 673 h 828"/>
                <a:gd name="T60" fmla="*/ 918 w 1525"/>
                <a:gd name="T61" fmla="*/ 623 h 828"/>
                <a:gd name="T62" fmla="*/ 1014 w 1525"/>
                <a:gd name="T63" fmla="*/ 559 h 828"/>
                <a:gd name="T64" fmla="*/ 1112 w 1525"/>
                <a:gd name="T65" fmla="*/ 490 h 828"/>
                <a:gd name="T66" fmla="*/ 1213 w 1525"/>
                <a:gd name="T67" fmla="*/ 410 h 828"/>
                <a:gd name="T68" fmla="*/ 1314 w 1525"/>
                <a:gd name="T69" fmla="*/ 319 h 828"/>
                <a:gd name="T70" fmla="*/ 1368 w 1525"/>
                <a:gd name="T71" fmla="*/ 271 h 828"/>
                <a:gd name="T72" fmla="*/ 1418 w 1525"/>
                <a:gd name="T73" fmla="*/ 221 h 828"/>
                <a:gd name="T74" fmla="*/ 1472 w 1525"/>
                <a:gd name="T75" fmla="*/ 168 h 828"/>
                <a:gd name="T76" fmla="*/ 1525 w 1525"/>
                <a:gd name="T77" fmla="*/ 109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25" h="828">
                  <a:moveTo>
                    <a:pt x="0" y="0"/>
                  </a:moveTo>
                  <a:lnTo>
                    <a:pt x="0" y="0"/>
                  </a:lnTo>
                  <a:lnTo>
                    <a:pt x="15" y="237"/>
                  </a:lnTo>
                  <a:lnTo>
                    <a:pt x="29" y="359"/>
                  </a:lnTo>
                  <a:lnTo>
                    <a:pt x="37" y="421"/>
                  </a:lnTo>
                  <a:lnTo>
                    <a:pt x="47" y="482"/>
                  </a:lnTo>
                  <a:lnTo>
                    <a:pt x="58" y="538"/>
                  </a:lnTo>
                  <a:lnTo>
                    <a:pt x="74" y="594"/>
                  </a:lnTo>
                  <a:lnTo>
                    <a:pt x="90" y="642"/>
                  </a:lnTo>
                  <a:lnTo>
                    <a:pt x="111" y="689"/>
                  </a:lnTo>
                  <a:lnTo>
                    <a:pt x="135" y="729"/>
                  </a:lnTo>
                  <a:lnTo>
                    <a:pt x="149" y="745"/>
                  </a:lnTo>
                  <a:lnTo>
                    <a:pt x="162" y="764"/>
                  </a:lnTo>
                  <a:lnTo>
                    <a:pt x="178" y="777"/>
                  </a:lnTo>
                  <a:lnTo>
                    <a:pt x="194" y="791"/>
                  </a:lnTo>
                  <a:lnTo>
                    <a:pt x="212" y="801"/>
                  </a:lnTo>
                  <a:lnTo>
                    <a:pt x="231" y="812"/>
                  </a:lnTo>
                  <a:lnTo>
                    <a:pt x="231" y="812"/>
                  </a:lnTo>
                  <a:lnTo>
                    <a:pt x="247" y="817"/>
                  </a:lnTo>
                  <a:lnTo>
                    <a:pt x="268" y="823"/>
                  </a:lnTo>
                  <a:lnTo>
                    <a:pt x="292" y="825"/>
                  </a:lnTo>
                  <a:lnTo>
                    <a:pt x="316" y="828"/>
                  </a:lnTo>
                  <a:lnTo>
                    <a:pt x="343" y="828"/>
                  </a:lnTo>
                  <a:lnTo>
                    <a:pt x="370" y="828"/>
                  </a:lnTo>
                  <a:lnTo>
                    <a:pt x="431" y="820"/>
                  </a:lnTo>
                  <a:lnTo>
                    <a:pt x="500" y="807"/>
                  </a:lnTo>
                  <a:lnTo>
                    <a:pt x="572" y="785"/>
                  </a:lnTo>
                  <a:lnTo>
                    <a:pt x="652" y="756"/>
                  </a:lnTo>
                  <a:lnTo>
                    <a:pt x="737" y="719"/>
                  </a:lnTo>
                  <a:lnTo>
                    <a:pt x="825" y="673"/>
                  </a:lnTo>
                  <a:lnTo>
                    <a:pt x="918" y="623"/>
                  </a:lnTo>
                  <a:lnTo>
                    <a:pt x="1014" y="559"/>
                  </a:lnTo>
                  <a:lnTo>
                    <a:pt x="1112" y="490"/>
                  </a:lnTo>
                  <a:lnTo>
                    <a:pt x="1213" y="410"/>
                  </a:lnTo>
                  <a:lnTo>
                    <a:pt x="1314" y="319"/>
                  </a:lnTo>
                  <a:lnTo>
                    <a:pt x="1368" y="271"/>
                  </a:lnTo>
                  <a:lnTo>
                    <a:pt x="1418" y="221"/>
                  </a:lnTo>
                  <a:lnTo>
                    <a:pt x="1472" y="168"/>
                  </a:lnTo>
                  <a:lnTo>
                    <a:pt x="1525" y="109"/>
                  </a:lnTo>
                </a:path>
              </a:pathLst>
            </a:custGeom>
            <a:noFill/>
            <a:ln w="50800">
              <a:solidFill>
                <a:srgbClr val="6DC06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21"/>
            <p:cNvSpPr>
              <a:spLocks noChangeShapeType="1"/>
            </p:cNvSpPr>
            <p:nvPr/>
          </p:nvSpPr>
          <p:spPr bwMode="auto">
            <a:xfrm flipV="1">
              <a:off x="2592388" y="4054475"/>
              <a:ext cx="42863" cy="46038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2589213" y="4003675"/>
              <a:ext cx="92075" cy="92075"/>
            </a:xfrm>
            <a:custGeom>
              <a:avLst/>
              <a:gdLst>
                <a:gd name="T0" fmla="*/ 29 w 58"/>
                <a:gd name="T1" fmla="*/ 58 h 58"/>
                <a:gd name="T2" fmla="*/ 29 w 58"/>
                <a:gd name="T3" fmla="*/ 58 h 58"/>
                <a:gd name="T4" fmla="*/ 40 w 58"/>
                <a:gd name="T5" fmla="*/ 56 h 58"/>
                <a:gd name="T6" fmla="*/ 50 w 58"/>
                <a:gd name="T7" fmla="*/ 50 h 58"/>
                <a:gd name="T8" fmla="*/ 56 w 58"/>
                <a:gd name="T9" fmla="*/ 40 h 58"/>
                <a:gd name="T10" fmla="*/ 58 w 58"/>
                <a:gd name="T11" fmla="*/ 29 h 58"/>
                <a:gd name="T12" fmla="*/ 58 w 58"/>
                <a:gd name="T13" fmla="*/ 29 h 58"/>
                <a:gd name="T14" fmla="*/ 56 w 58"/>
                <a:gd name="T15" fmla="*/ 18 h 58"/>
                <a:gd name="T16" fmla="*/ 50 w 58"/>
                <a:gd name="T17" fmla="*/ 8 h 58"/>
                <a:gd name="T18" fmla="*/ 40 w 58"/>
                <a:gd name="T19" fmla="*/ 2 h 58"/>
                <a:gd name="T20" fmla="*/ 29 w 58"/>
                <a:gd name="T21" fmla="*/ 0 h 58"/>
                <a:gd name="T22" fmla="*/ 29 w 58"/>
                <a:gd name="T23" fmla="*/ 0 h 58"/>
                <a:gd name="T24" fmla="*/ 16 w 58"/>
                <a:gd name="T25" fmla="*/ 2 h 58"/>
                <a:gd name="T26" fmla="*/ 8 w 58"/>
                <a:gd name="T27" fmla="*/ 8 h 58"/>
                <a:gd name="T28" fmla="*/ 2 w 58"/>
                <a:gd name="T29" fmla="*/ 18 h 58"/>
                <a:gd name="T30" fmla="*/ 0 w 58"/>
                <a:gd name="T31" fmla="*/ 29 h 58"/>
                <a:gd name="T32" fmla="*/ 0 w 58"/>
                <a:gd name="T33" fmla="*/ 29 h 58"/>
                <a:gd name="T34" fmla="*/ 2 w 58"/>
                <a:gd name="T35" fmla="*/ 40 h 58"/>
                <a:gd name="T36" fmla="*/ 8 w 58"/>
                <a:gd name="T37" fmla="*/ 50 h 58"/>
                <a:gd name="T38" fmla="*/ 16 w 58"/>
                <a:gd name="T39" fmla="*/ 56 h 58"/>
                <a:gd name="T40" fmla="*/ 29 w 58"/>
                <a:gd name="T41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" h="58">
                  <a:moveTo>
                    <a:pt x="29" y="58"/>
                  </a:moveTo>
                  <a:lnTo>
                    <a:pt x="29" y="58"/>
                  </a:lnTo>
                  <a:lnTo>
                    <a:pt x="40" y="56"/>
                  </a:lnTo>
                  <a:lnTo>
                    <a:pt x="50" y="50"/>
                  </a:lnTo>
                  <a:lnTo>
                    <a:pt x="56" y="40"/>
                  </a:lnTo>
                  <a:lnTo>
                    <a:pt x="58" y="29"/>
                  </a:lnTo>
                  <a:lnTo>
                    <a:pt x="58" y="29"/>
                  </a:lnTo>
                  <a:lnTo>
                    <a:pt x="56" y="18"/>
                  </a:lnTo>
                  <a:lnTo>
                    <a:pt x="50" y="8"/>
                  </a:lnTo>
                  <a:lnTo>
                    <a:pt x="40" y="2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16" y="2"/>
                  </a:lnTo>
                  <a:lnTo>
                    <a:pt x="8" y="8"/>
                  </a:lnTo>
                  <a:lnTo>
                    <a:pt x="2" y="18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2" y="40"/>
                  </a:lnTo>
                  <a:lnTo>
                    <a:pt x="8" y="50"/>
                  </a:lnTo>
                  <a:lnTo>
                    <a:pt x="16" y="56"/>
                  </a:lnTo>
                  <a:lnTo>
                    <a:pt x="29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2589213" y="4003675"/>
              <a:ext cx="92075" cy="92075"/>
            </a:xfrm>
            <a:custGeom>
              <a:avLst/>
              <a:gdLst>
                <a:gd name="T0" fmla="*/ 29 w 58"/>
                <a:gd name="T1" fmla="*/ 58 h 58"/>
                <a:gd name="T2" fmla="*/ 29 w 58"/>
                <a:gd name="T3" fmla="*/ 58 h 58"/>
                <a:gd name="T4" fmla="*/ 40 w 58"/>
                <a:gd name="T5" fmla="*/ 56 h 58"/>
                <a:gd name="T6" fmla="*/ 50 w 58"/>
                <a:gd name="T7" fmla="*/ 50 h 58"/>
                <a:gd name="T8" fmla="*/ 56 w 58"/>
                <a:gd name="T9" fmla="*/ 40 h 58"/>
                <a:gd name="T10" fmla="*/ 58 w 58"/>
                <a:gd name="T11" fmla="*/ 29 h 58"/>
                <a:gd name="T12" fmla="*/ 58 w 58"/>
                <a:gd name="T13" fmla="*/ 29 h 58"/>
                <a:gd name="T14" fmla="*/ 56 w 58"/>
                <a:gd name="T15" fmla="*/ 18 h 58"/>
                <a:gd name="T16" fmla="*/ 50 w 58"/>
                <a:gd name="T17" fmla="*/ 8 h 58"/>
                <a:gd name="T18" fmla="*/ 40 w 58"/>
                <a:gd name="T19" fmla="*/ 2 h 58"/>
                <a:gd name="T20" fmla="*/ 29 w 58"/>
                <a:gd name="T21" fmla="*/ 0 h 58"/>
                <a:gd name="T22" fmla="*/ 29 w 58"/>
                <a:gd name="T23" fmla="*/ 0 h 58"/>
                <a:gd name="T24" fmla="*/ 16 w 58"/>
                <a:gd name="T25" fmla="*/ 2 h 58"/>
                <a:gd name="T26" fmla="*/ 8 w 58"/>
                <a:gd name="T27" fmla="*/ 8 h 58"/>
                <a:gd name="T28" fmla="*/ 2 w 58"/>
                <a:gd name="T29" fmla="*/ 18 h 58"/>
                <a:gd name="T30" fmla="*/ 0 w 58"/>
                <a:gd name="T31" fmla="*/ 29 h 58"/>
                <a:gd name="T32" fmla="*/ 0 w 58"/>
                <a:gd name="T33" fmla="*/ 29 h 58"/>
                <a:gd name="T34" fmla="*/ 2 w 58"/>
                <a:gd name="T35" fmla="*/ 40 h 58"/>
                <a:gd name="T36" fmla="*/ 8 w 58"/>
                <a:gd name="T37" fmla="*/ 50 h 58"/>
                <a:gd name="T38" fmla="*/ 16 w 58"/>
                <a:gd name="T39" fmla="*/ 56 h 58"/>
                <a:gd name="T40" fmla="*/ 29 w 58"/>
                <a:gd name="T41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" h="58">
                  <a:moveTo>
                    <a:pt x="29" y="58"/>
                  </a:moveTo>
                  <a:lnTo>
                    <a:pt x="29" y="58"/>
                  </a:lnTo>
                  <a:lnTo>
                    <a:pt x="40" y="56"/>
                  </a:lnTo>
                  <a:lnTo>
                    <a:pt x="50" y="50"/>
                  </a:lnTo>
                  <a:lnTo>
                    <a:pt x="56" y="40"/>
                  </a:lnTo>
                  <a:lnTo>
                    <a:pt x="58" y="29"/>
                  </a:lnTo>
                  <a:lnTo>
                    <a:pt x="58" y="29"/>
                  </a:lnTo>
                  <a:lnTo>
                    <a:pt x="56" y="18"/>
                  </a:lnTo>
                  <a:lnTo>
                    <a:pt x="50" y="8"/>
                  </a:lnTo>
                  <a:lnTo>
                    <a:pt x="40" y="2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16" y="2"/>
                  </a:lnTo>
                  <a:lnTo>
                    <a:pt x="8" y="8"/>
                  </a:lnTo>
                  <a:lnTo>
                    <a:pt x="2" y="18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2" y="40"/>
                  </a:lnTo>
                  <a:lnTo>
                    <a:pt x="8" y="50"/>
                  </a:lnTo>
                  <a:lnTo>
                    <a:pt x="16" y="56"/>
                  </a:lnTo>
                  <a:lnTo>
                    <a:pt x="29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2597150" y="5359400"/>
              <a:ext cx="139700" cy="19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cs typeface="Arial" pitchFamily="34" charset="0"/>
                </a:rPr>
                <a:t>q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2690813" y="5443538"/>
              <a:ext cx="101600" cy="13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6645275" y="5359400"/>
              <a:ext cx="173038" cy="19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cs typeface="Arial" pitchFamily="34" charset="0"/>
                </a:rPr>
                <a:t>Q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6751638" y="5443538"/>
              <a:ext cx="101600" cy="13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6805613" y="5359400"/>
              <a:ext cx="180975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=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6962775" y="5359400"/>
              <a:ext cx="139700" cy="19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cs typeface="Arial" pitchFamily="34" charset="0"/>
                </a:rPr>
                <a:t>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7051675" y="5443538"/>
              <a:ext cx="101600" cy="13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7113588" y="5359400"/>
              <a:ext cx="139700" cy="19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cs typeface="Arial" pitchFamily="34" charset="0"/>
                </a:rPr>
                <a:t>q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7212013" y="5443538"/>
              <a:ext cx="101600" cy="13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1608138" y="3948113"/>
              <a:ext cx="139700" cy="19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cs typeface="Arial" pitchFamily="34" charset="0"/>
                </a:rPr>
                <a:t>p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1692275" y="4032250"/>
              <a:ext cx="101600" cy="13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2503488" y="3808413"/>
              <a:ext cx="139700" cy="19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cs typeface="Arial" pitchFamily="34" charset="0"/>
                </a:rPr>
                <a:t>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2579688" y="3892550"/>
              <a:ext cx="101600" cy="13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7080250" y="4057650"/>
              <a:ext cx="155575" cy="19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cs typeface="Arial" pitchFamily="34" charset="0"/>
                </a:rPr>
                <a:t>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7161213" y="4141788"/>
              <a:ext cx="101600" cy="13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4532313" y="2740025"/>
              <a:ext cx="155575" cy="19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cs typeface="Arial" pitchFamily="34" charset="0"/>
                </a:rPr>
                <a:t>A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Rectangle 58"/>
            <p:cNvSpPr>
              <a:spLocks noChangeArrowheads="1"/>
            </p:cNvSpPr>
            <p:nvPr/>
          </p:nvSpPr>
          <p:spPr bwMode="auto">
            <a:xfrm>
              <a:off x="4629150" y="2740025"/>
              <a:ext cx="165100" cy="19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cs typeface="Arial" pitchFamily="34" charset="0"/>
                </a:rPr>
                <a:t>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4740275" y="2722563"/>
              <a:ext cx="101600" cy="13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3413125" y="2566988"/>
              <a:ext cx="180975" cy="19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cs typeface="Arial" pitchFamily="34" charset="0"/>
                </a:rPr>
                <a:t>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3540125" y="2566988"/>
              <a:ext cx="165100" cy="19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charset="0"/>
                  <a:cs typeface="Arial" pitchFamily="34" charset="0"/>
                </a:rPr>
                <a:t>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3657600" y="2549525"/>
              <a:ext cx="101600" cy="13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008857" y="2960687"/>
            <a:ext cx="5070475" cy="2906713"/>
            <a:chOff x="1608138" y="2676525"/>
            <a:chExt cx="5070475" cy="2906713"/>
          </a:xfrm>
        </p:grpSpPr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2525713" y="5443538"/>
              <a:ext cx="101600" cy="13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1608138" y="2676525"/>
              <a:ext cx="5070475" cy="2906713"/>
              <a:chOff x="1608138" y="2676525"/>
              <a:chExt cx="5070475" cy="2906713"/>
            </a:xfrm>
          </p:grpSpPr>
          <p:sp>
            <p:nvSpPr>
              <p:cNvPr id="69" name="Rectangle 68"/>
              <p:cNvSpPr>
                <a:spLocks noChangeArrowheads="1"/>
              </p:cNvSpPr>
              <p:nvPr/>
            </p:nvSpPr>
            <p:spPr bwMode="auto">
              <a:xfrm>
                <a:off x="6472238" y="5443538"/>
                <a:ext cx="101600" cy="139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0" name="Rectangle 69"/>
              <p:cNvSpPr>
                <a:spLocks noChangeArrowheads="1"/>
              </p:cNvSpPr>
              <p:nvPr/>
            </p:nvSpPr>
            <p:spPr bwMode="auto">
              <a:xfrm>
                <a:off x="1692275" y="4446588"/>
                <a:ext cx="101600" cy="139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71" name="Group 70"/>
              <p:cNvGrpSpPr/>
              <p:nvPr/>
            </p:nvGrpSpPr>
            <p:grpSpPr>
              <a:xfrm>
                <a:off x="1608138" y="2676525"/>
                <a:ext cx="5070475" cy="2906713"/>
                <a:chOff x="1608138" y="2676525"/>
                <a:chExt cx="5070475" cy="2906713"/>
              </a:xfrm>
            </p:grpSpPr>
            <p:sp>
              <p:nvSpPr>
                <p:cNvPr id="72" name="Line 5"/>
                <p:cNvSpPr>
                  <a:spLocks noChangeShapeType="1"/>
                </p:cNvSpPr>
                <p:nvPr/>
              </p:nvSpPr>
              <p:spPr bwMode="auto">
                <a:xfrm>
                  <a:off x="1819275" y="4464050"/>
                  <a:ext cx="4403725" cy="0"/>
                </a:xfrm>
                <a:prstGeom prst="line">
                  <a:avLst/>
                </a:prstGeom>
                <a:noFill/>
                <a:ln w="19050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" name="Line 7"/>
                <p:cNvSpPr>
                  <a:spLocks noChangeShapeType="1"/>
                </p:cNvSpPr>
                <p:nvPr/>
              </p:nvSpPr>
              <p:spPr bwMode="auto">
                <a:xfrm>
                  <a:off x="2551113" y="4467225"/>
                  <a:ext cx="0" cy="858838"/>
                </a:xfrm>
                <a:prstGeom prst="line">
                  <a:avLst/>
                </a:prstGeom>
                <a:noFill/>
                <a:ln w="19050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Line 12"/>
                <p:cNvSpPr>
                  <a:spLocks noChangeShapeType="1"/>
                </p:cNvSpPr>
                <p:nvPr/>
              </p:nvSpPr>
              <p:spPr bwMode="auto">
                <a:xfrm>
                  <a:off x="6223000" y="4464050"/>
                  <a:ext cx="0" cy="866775"/>
                </a:xfrm>
                <a:prstGeom prst="line">
                  <a:avLst/>
                </a:prstGeom>
                <a:noFill/>
                <a:ln w="19050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Freeform 74"/>
                <p:cNvSpPr>
                  <a:spLocks/>
                </p:cNvSpPr>
                <p:nvPr/>
              </p:nvSpPr>
              <p:spPr bwMode="auto">
                <a:xfrm>
                  <a:off x="2005013" y="3394075"/>
                  <a:ext cx="2422525" cy="1065213"/>
                </a:xfrm>
                <a:custGeom>
                  <a:avLst/>
                  <a:gdLst>
                    <a:gd name="T0" fmla="*/ 0 w 1526"/>
                    <a:gd name="T1" fmla="*/ 0 h 671"/>
                    <a:gd name="T2" fmla="*/ 0 w 1526"/>
                    <a:gd name="T3" fmla="*/ 0 h 671"/>
                    <a:gd name="T4" fmla="*/ 19 w 1526"/>
                    <a:gd name="T5" fmla="*/ 189 h 671"/>
                    <a:gd name="T6" fmla="*/ 32 w 1526"/>
                    <a:gd name="T7" fmla="*/ 288 h 671"/>
                    <a:gd name="T8" fmla="*/ 40 w 1526"/>
                    <a:gd name="T9" fmla="*/ 336 h 671"/>
                    <a:gd name="T10" fmla="*/ 51 w 1526"/>
                    <a:gd name="T11" fmla="*/ 384 h 671"/>
                    <a:gd name="T12" fmla="*/ 62 w 1526"/>
                    <a:gd name="T13" fmla="*/ 432 h 671"/>
                    <a:gd name="T14" fmla="*/ 78 w 1526"/>
                    <a:gd name="T15" fmla="*/ 474 h 671"/>
                    <a:gd name="T16" fmla="*/ 94 w 1526"/>
                    <a:gd name="T17" fmla="*/ 517 h 671"/>
                    <a:gd name="T18" fmla="*/ 112 w 1526"/>
                    <a:gd name="T19" fmla="*/ 551 h 671"/>
                    <a:gd name="T20" fmla="*/ 136 w 1526"/>
                    <a:gd name="T21" fmla="*/ 586 h 671"/>
                    <a:gd name="T22" fmla="*/ 160 w 1526"/>
                    <a:gd name="T23" fmla="*/ 613 h 671"/>
                    <a:gd name="T24" fmla="*/ 176 w 1526"/>
                    <a:gd name="T25" fmla="*/ 626 h 671"/>
                    <a:gd name="T26" fmla="*/ 189 w 1526"/>
                    <a:gd name="T27" fmla="*/ 637 h 671"/>
                    <a:gd name="T28" fmla="*/ 208 w 1526"/>
                    <a:gd name="T29" fmla="*/ 647 h 671"/>
                    <a:gd name="T30" fmla="*/ 224 w 1526"/>
                    <a:gd name="T31" fmla="*/ 652 h 671"/>
                    <a:gd name="T32" fmla="*/ 224 w 1526"/>
                    <a:gd name="T33" fmla="*/ 652 h 671"/>
                    <a:gd name="T34" fmla="*/ 245 w 1526"/>
                    <a:gd name="T35" fmla="*/ 660 h 671"/>
                    <a:gd name="T36" fmla="*/ 267 w 1526"/>
                    <a:gd name="T37" fmla="*/ 666 h 671"/>
                    <a:gd name="T38" fmla="*/ 290 w 1526"/>
                    <a:gd name="T39" fmla="*/ 668 h 671"/>
                    <a:gd name="T40" fmla="*/ 317 w 1526"/>
                    <a:gd name="T41" fmla="*/ 671 h 671"/>
                    <a:gd name="T42" fmla="*/ 376 w 1526"/>
                    <a:gd name="T43" fmla="*/ 671 h 671"/>
                    <a:gd name="T44" fmla="*/ 440 w 1526"/>
                    <a:gd name="T45" fmla="*/ 663 h 671"/>
                    <a:gd name="T46" fmla="*/ 511 w 1526"/>
                    <a:gd name="T47" fmla="*/ 652 h 671"/>
                    <a:gd name="T48" fmla="*/ 589 w 1526"/>
                    <a:gd name="T49" fmla="*/ 634 h 671"/>
                    <a:gd name="T50" fmla="*/ 671 w 1526"/>
                    <a:gd name="T51" fmla="*/ 607 h 671"/>
                    <a:gd name="T52" fmla="*/ 756 w 1526"/>
                    <a:gd name="T53" fmla="*/ 575 h 671"/>
                    <a:gd name="T54" fmla="*/ 847 w 1526"/>
                    <a:gd name="T55" fmla="*/ 538 h 671"/>
                    <a:gd name="T56" fmla="*/ 940 w 1526"/>
                    <a:gd name="T57" fmla="*/ 495 h 671"/>
                    <a:gd name="T58" fmla="*/ 1036 w 1526"/>
                    <a:gd name="T59" fmla="*/ 445 h 671"/>
                    <a:gd name="T60" fmla="*/ 1134 w 1526"/>
                    <a:gd name="T61" fmla="*/ 386 h 671"/>
                    <a:gd name="T62" fmla="*/ 1230 w 1526"/>
                    <a:gd name="T63" fmla="*/ 325 h 671"/>
                    <a:gd name="T64" fmla="*/ 1331 w 1526"/>
                    <a:gd name="T65" fmla="*/ 253 h 671"/>
                    <a:gd name="T66" fmla="*/ 1427 w 1526"/>
                    <a:gd name="T67" fmla="*/ 176 h 671"/>
                    <a:gd name="T68" fmla="*/ 1526 w 1526"/>
                    <a:gd name="T69" fmla="*/ 93 h 6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526" h="67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9" y="189"/>
                      </a:lnTo>
                      <a:lnTo>
                        <a:pt x="32" y="288"/>
                      </a:lnTo>
                      <a:lnTo>
                        <a:pt x="40" y="336"/>
                      </a:lnTo>
                      <a:lnTo>
                        <a:pt x="51" y="384"/>
                      </a:lnTo>
                      <a:lnTo>
                        <a:pt x="62" y="432"/>
                      </a:lnTo>
                      <a:lnTo>
                        <a:pt x="78" y="474"/>
                      </a:lnTo>
                      <a:lnTo>
                        <a:pt x="94" y="517"/>
                      </a:lnTo>
                      <a:lnTo>
                        <a:pt x="112" y="551"/>
                      </a:lnTo>
                      <a:lnTo>
                        <a:pt x="136" y="586"/>
                      </a:lnTo>
                      <a:lnTo>
                        <a:pt x="160" y="613"/>
                      </a:lnTo>
                      <a:lnTo>
                        <a:pt x="176" y="626"/>
                      </a:lnTo>
                      <a:lnTo>
                        <a:pt x="189" y="637"/>
                      </a:lnTo>
                      <a:lnTo>
                        <a:pt x="208" y="647"/>
                      </a:lnTo>
                      <a:lnTo>
                        <a:pt x="224" y="652"/>
                      </a:lnTo>
                      <a:lnTo>
                        <a:pt x="224" y="652"/>
                      </a:lnTo>
                      <a:lnTo>
                        <a:pt x="245" y="660"/>
                      </a:lnTo>
                      <a:lnTo>
                        <a:pt x="267" y="666"/>
                      </a:lnTo>
                      <a:lnTo>
                        <a:pt x="290" y="668"/>
                      </a:lnTo>
                      <a:lnTo>
                        <a:pt x="317" y="671"/>
                      </a:lnTo>
                      <a:lnTo>
                        <a:pt x="376" y="671"/>
                      </a:lnTo>
                      <a:lnTo>
                        <a:pt x="440" y="663"/>
                      </a:lnTo>
                      <a:lnTo>
                        <a:pt x="511" y="652"/>
                      </a:lnTo>
                      <a:lnTo>
                        <a:pt x="589" y="634"/>
                      </a:lnTo>
                      <a:lnTo>
                        <a:pt x="671" y="607"/>
                      </a:lnTo>
                      <a:lnTo>
                        <a:pt x="756" y="575"/>
                      </a:lnTo>
                      <a:lnTo>
                        <a:pt x="847" y="538"/>
                      </a:lnTo>
                      <a:lnTo>
                        <a:pt x="940" y="495"/>
                      </a:lnTo>
                      <a:lnTo>
                        <a:pt x="1036" y="445"/>
                      </a:lnTo>
                      <a:lnTo>
                        <a:pt x="1134" y="386"/>
                      </a:lnTo>
                      <a:lnTo>
                        <a:pt x="1230" y="325"/>
                      </a:lnTo>
                      <a:lnTo>
                        <a:pt x="1331" y="253"/>
                      </a:lnTo>
                      <a:lnTo>
                        <a:pt x="1427" y="176"/>
                      </a:lnTo>
                      <a:lnTo>
                        <a:pt x="1526" y="93"/>
                      </a:lnTo>
                    </a:path>
                  </a:pathLst>
                </a:custGeom>
                <a:noFill/>
                <a:ln w="50800">
                  <a:solidFill>
                    <a:srgbClr val="A7D5A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76" name="Group 75"/>
                <p:cNvGrpSpPr/>
                <p:nvPr/>
              </p:nvGrpSpPr>
              <p:grpSpPr>
                <a:xfrm>
                  <a:off x="2309813" y="2862263"/>
                  <a:ext cx="1431925" cy="1871662"/>
                  <a:chOff x="2309813" y="2862263"/>
                  <a:chExt cx="1431925" cy="1871662"/>
                </a:xfrm>
              </p:grpSpPr>
              <p:sp>
                <p:nvSpPr>
                  <p:cNvPr id="100" name="Freeform 99"/>
                  <p:cNvSpPr>
                    <a:spLocks/>
                  </p:cNvSpPr>
                  <p:nvPr/>
                </p:nvSpPr>
                <p:spPr bwMode="auto">
                  <a:xfrm>
                    <a:off x="2309813" y="4464050"/>
                    <a:ext cx="244475" cy="269875"/>
                  </a:xfrm>
                  <a:custGeom>
                    <a:avLst/>
                    <a:gdLst>
                      <a:gd name="T0" fmla="*/ 0 w 154"/>
                      <a:gd name="T1" fmla="*/ 170 h 170"/>
                      <a:gd name="T2" fmla="*/ 0 w 154"/>
                      <a:gd name="T3" fmla="*/ 170 h 170"/>
                      <a:gd name="T4" fmla="*/ 27 w 154"/>
                      <a:gd name="T5" fmla="*/ 136 h 170"/>
                      <a:gd name="T6" fmla="*/ 61 w 154"/>
                      <a:gd name="T7" fmla="*/ 96 h 170"/>
                      <a:gd name="T8" fmla="*/ 154 w 154"/>
                      <a:gd name="T9" fmla="*/ 0 h 1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4" h="170">
                        <a:moveTo>
                          <a:pt x="0" y="170"/>
                        </a:moveTo>
                        <a:lnTo>
                          <a:pt x="0" y="170"/>
                        </a:lnTo>
                        <a:lnTo>
                          <a:pt x="27" y="136"/>
                        </a:lnTo>
                        <a:lnTo>
                          <a:pt x="61" y="96"/>
                        </a:lnTo>
                        <a:lnTo>
                          <a:pt x="154" y="0"/>
                        </a:lnTo>
                      </a:path>
                    </a:pathLst>
                  </a:custGeom>
                  <a:noFill/>
                  <a:ln w="50800">
                    <a:solidFill>
                      <a:srgbClr val="F598A3"/>
                    </a:solidFill>
                    <a:prstDash val="sys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1" name="Freeform 100"/>
                  <p:cNvSpPr>
                    <a:spLocks/>
                  </p:cNvSpPr>
                  <p:nvPr/>
                </p:nvSpPr>
                <p:spPr bwMode="auto">
                  <a:xfrm>
                    <a:off x="2554288" y="2862263"/>
                    <a:ext cx="1187450" cy="1601788"/>
                  </a:xfrm>
                  <a:custGeom>
                    <a:avLst/>
                    <a:gdLst>
                      <a:gd name="T0" fmla="*/ 0 w 748"/>
                      <a:gd name="T1" fmla="*/ 1009 h 1009"/>
                      <a:gd name="T2" fmla="*/ 0 w 748"/>
                      <a:gd name="T3" fmla="*/ 1009 h 1009"/>
                      <a:gd name="T4" fmla="*/ 78 w 748"/>
                      <a:gd name="T5" fmla="*/ 932 h 1009"/>
                      <a:gd name="T6" fmla="*/ 165 w 748"/>
                      <a:gd name="T7" fmla="*/ 841 h 1009"/>
                      <a:gd name="T8" fmla="*/ 259 w 748"/>
                      <a:gd name="T9" fmla="*/ 740 h 1009"/>
                      <a:gd name="T10" fmla="*/ 307 w 748"/>
                      <a:gd name="T11" fmla="*/ 684 h 1009"/>
                      <a:gd name="T12" fmla="*/ 357 w 748"/>
                      <a:gd name="T13" fmla="*/ 623 h 1009"/>
                      <a:gd name="T14" fmla="*/ 405 w 748"/>
                      <a:gd name="T15" fmla="*/ 562 h 1009"/>
                      <a:gd name="T16" fmla="*/ 456 w 748"/>
                      <a:gd name="T17" fmla="*/ 492 h 1009"/>
                      <a:gd name="T18" fmla="*/ 506 w 748"/>
                      <a:gd name="T19" fmla="*/ 420 h 1009"/>
                      <a:gd name="T20" fmla="*/ 557 w 748"/>
                      <a:gd name="T21" fmla="*/ 346 h 1009"/>
                      <a:gd name="T22" fmla="*/ 605 w 748"/>
                      <a:gd name="T23" fmla="*/ 266 h 1009"/>
                      <a:gd name="T24" fmla="*/ 655 w 748"/>
                      <a:gd name="T25" fmla="*/ 181 h 1009"/>
                      <a:gd name="T26" fmla="*/ 703 w 748"/>
                      <a:gd name="T27" fmla="*/ 93 h 1009"/>
                      <a:gd name="T28" fmla="*/ 748 w 748"/>
                      <a:gd name="T29" fmla="*/ 0 h 10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748" h="1009">
                        <a:moveTo>
                          <a:pt x="0" y="1009"/>
                        </a:moveTo>
                        <a:lnTo>
                          <a:pt x="0" y="1009"/>
                        </a:lnTo>
                        <a:lnTo>
                          <a:pt x="78" y="932"/>
                        </a:lnTo>
                        <a:lnTo>
                          <a:pt x="165" y="841"/>
                        </a:lnTo>
                        <a:lnTo>
                          <a:pt x="259" y="740"/>
                        </a:lnTo>
                        <a:lnTo>
                          <a:pt x="307" y="684"/>
                        </a:lnTo>
                        <a:lnTo>
                          <a:pt x="357" y="623"/>
                        </a:lnTo>
                        <a:lnTo>
                          <a:pt x="405" y="562"/>
                        </a:lnTo>
                        <a:lnTo>
                          <a:pt x="456" y="492"/>
                        </a:lnTo>
                        <a:lnTo>
                          <a:pt x="506" y="420"/>
                        </a:lnTo>
                        <a:lnTo>
                          <a:pt x="557" y="346"/>
                        </a:lnTo>
                        <a:lnTo>
                          <a:pt x="605" y="266"/>
                        </a:lnTo>
                        <a:lnTo>
                          <a:pt x="655" y="181"/>
                        </a:lnTo>
                        <a:lnTo>
                          <a:pt x="703" y="93"/>
                        </a:lnTo>
                        <a:lnTo>
                          <a:pt x="748" y="0"/>
                        </a:lnTo>
                      </a:path>
                    </a:pathLst>
                  </a:custGeom>
                  <a:noFill/>
                  <a:ln w="50800">
                    <a:solidFill>
                      <a:srgbClr val="F598A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77" name="Freeform 76"/>
                <p:cNvSpPr>
                  <a:spLocks/>
                </p:cNvSpPr>
                <p:nvPr/>
              </p:nvSpPr>
              <p:spPr bwMode="auto">
                <a:xfrm>
                  <a:off x="2503488" y="4418013"/>
                  <a:ext cx="93663" cy="92075"/>
                </a:xfrm>
                <a:custGeom>
                  <a:avLst/>
                  <a:gdLst>
                    <a:gd name="T0" fmla="*/ 30 w 59"/>
                    <a:gd name="T1" fmla="*/ 58 h 58"/>
                    <a:gd name="T2" fmla="*/ 30 w 59"/>
                    <a:gd name="T3" fmla="*/ 58 h 58"/>
                    <a:gd name="T4" fmla="*/ 43 w 59"/>
                    <a:gd name="T5" fmla="*/ 58 h 58"/>
                    <a:gd name="T6" fmla="*/ 51 w 59"/>
                    <a:gd name="T7" fmla="*/ 50 h 58"/>
                    <a:gd name="T8" fmla="*/ 56 w 59"/>
                    <a:gd name="T9" fmla="*/ 42 h 58"/>
                    <a:gd name="T10" fmla="*/ 59 w 59"/>
                    <a:gd name="T11" fmla="*/ 29 h 58"/>
                    <a:gd name="T12" fmla="*/ 59 w 59"/>
                    <a:gd name="T13" fmla="*/ 29 h 58"/>
                    <a:gd name="T14" fmla="*/ 56 w 59"/>
                    <a:gd name="T15" fmla="*/ 18 h 58"/>
                    <a:gd name="T16" fmla="*/ 51 w 59"/>
                    <a:gd name="T17" fmla="*/ 10 h 58"/>
                    <a:gd name="T18" fmla="*/ 43 w 59"/>
                    <a:gd name="T19" fmla="*/ 2 h 58"/>
                    <a:gd name="T20" fmla="*/ 30 w 59"/>
                    <a:gd name="T21" fmla="*/ 0 h 58"/>
                    <a:gd name="T22" fmla="*/ 30 w 59"/>
                    <a:gd name="T23" fmla="*/ 0 h 58"/>
                    <a:gd name="T24" fmla="*/ 19 w 59"/>
                    <a:gd name="T25" fmla="*/ 2 h 58"/>
                    <a:gd name="T26" fmla="*/ 8 w 59"/>
                    <a:gd name="T27" fmla="*/ 10 h 58"/>
                    <a:gd name="T28" fmla="*/ 3 w 59"/>
                    <a:gd name="T29" fmla="*/ 18 h 58"/>
                    <a:gd name="T30" fmla="*/ 0 w 59"/>
                    <a:gd name="T31" fmla="*/ 29 h 58"/>
                    <a:gd name="T32" fmla="*/ 0 w 59"/>
                    <a:gd name="T33" fmla="*/ 29 h 58"/>
                    <a:gd name="T34" fmla="*/ 3 w 59"/>
                    <a:gd name="T35" fmla="*/ 42 h 58"/>
                    <a:gd name="T36" fmla="*/ 8 w 59"/>
                    <a:gd name="T37" fmla="*/ 50 h 58"/>
                    <a:gd name="T38" fmla="*/ 19 w 59"/>
                    <a:gd name="T39" fmla="*/ 58 h 58"/>
                    <a:gd name="T40" fmla="*/ 30 w 59"/>
                    <a:gd name="T41" fmla="*/ 58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59" h="58">
                      <a:moveTo>
                        <a:pt x="30" y="58"/>
                      </a:moveTo>
                      <a:lnTo>
                        <a:pt x="30" y="58"/>
                      </a:lnTo>
                      <a:lnTo>
                        <a:pt x="43" y="58"/>
                      </a:lnTo>
                      <a:lnTo>
                        <a:pt x="51" y="50"/>
                      </a:lnTo>
                      <a:lnTo>
                        <a:pt x="56" y="42"/>
                      </a:lnTo>
                      <a:lnTo>
                        <a:pt x="59" y="29"/>
                      </a:lnTo>
                      <a:lnTo>
                        <a:pt x="59" y="29"/>
                      </a:lnTo>
                      <a:lnTo>
                        <a:pt x="56" y="18"/>
                      </a:lnTo>
                      <a:lnTo>
                        <a:pt x="51" y="10"/>
                      </a:lnTo>
                      <a:lnTo>
                        <a:pt x="43" y="2"/>
                      </a:ln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19" y="2"/>
                      </a:lnTo>
                      <a:lnTo>
                        <a:pt x="8" y="10"/>
                      </a:lnTo>
                      <a:lnTo>
                        <a:pt x="3" y="18"/>
                      </a:lnTo>
                      <a:lnTo>
                        <a:pt x="0" y="29"/>
                      </a:lnTo>
                      <a:lnTo>
                        <a:pt x="0" y="29"/>
                      </a:lnTo>
                      <a:lnTo>
                        <a:pt x="3" y="42"/>
                      </a:lnTo>
                      <a:lnTo>
                        <a:pt x="8" y="50"/>
                      </a:lnTo>
                      <a:lnTo>
                        <a:pt x="19" y="58"/>
                      </a:lnTo>
                      <a:lnTo>
                        <a:pt x="30" y="5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Rectangle 77"/>
                <p:cNvSpPr>
                  <a:spLocks noChangeArrowheads="1"/>
                </p:cNvSpPr>
                <p:nvPr/>
              </p:nvSpPr>
              <p:spPr bwMode="auto">
                <a:xfrm>
                  <a:off x="2432050" y="5359400"/>
                  <a:ext cx="139700" cy="1936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1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 Italic" charset="0"/>
                      <a:cs typeface="Arial" pitchFamily="34" charset="0"/>
                    </a:rPr>
                    <a:t>q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9" name="Rectangle 78"/>
                <p:cNvSpPr>
                  <a:spLocks noChangeArrowheads="1"/>
                </p:cNvSpPr>
                <p:nvPr/>
              </p:nvSpPr>
              <p:spPr bwMode="auto">
                <a:xfrm>
                  <a:off x="5905500" y="5359400"/>
                  <a:ext cx="173038" cy="1936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1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 Italic" charset="0"/>
                      <a:cs typeface="Arial" pitchFamily="34" charset="0"/>
                    </a:rPr>
                    <a:t>Q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0" name="Rectangle 79"/>
                <p:cNvSpPr>
                  <a:spLocks noChangeArrowheads="1"/>
                </p:cNvSpPr>
                <p:nvPr/>
              </p:nvSpPr>
              <p:spPr bwMode="auto">
                <a:xfrm>
                  <a:off x="6011863" y="5443538"/>
                  <a:ext cx="101600" cy="1397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1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1" name="Rectangle 80"/>
                <p:cNvSpPr>
                  <a:spLocks noChangeArrowheads="1"/>
                </p:cNvSpPr>
                <p:nvPr/>
              </p:nvSpPr>
              <p:spPr bwMode="auto">
                <a:xfrm>
                  <a:off x="6065838" y="5359400"/>
                  <a:ext cx="180975" cy="1905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1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 =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2" name="Rectangle 81"/>
                <p:cNvSpPr>
                  <a:spLocks noChangeArrowheads="1"/>
                </p:cNvSpPr>
                <p:nvPr/>
              </p:nvSpPr>
              <p:spPr bwMode="auto">
                <a:xfrm>
                  <a:off x="6223000" y="5359400"/>
                  <a:ext cx="139700" cy="1936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1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 Italic" charset="0"/>
                      <a:cs typeface="Arial" pitchFamily="34" charset="0"/>
                    </a:rPr>
                    <a:t>n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3" name="Rectangle 82"/>
                <p:cNvSpPr>
                  <a:spLocks noChangeArrowheads="1"/>
                </p:cNvSpPr>
                <p:nvPr/>
              </p:nvSpPr>
              <p:spPr bwMode="auto">
                <a:xfrm>
                  <a:off x="6311900" y="5443538"/>
                  <a:ext cx="101600" cy="1397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1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4" name="Rectangle 83"/>
                <p:cNvSpPr>
                  <a:spLocks noChangeArrowheads="1"/>
                </p:cNvSpPr>
                <p:nvPr/>
              </p:nvSpPr>
              <p:spPr bwMode="auto">
                <a:xfrm>
                  <a:off x="6375400" y="5359400"/>
                  <a:ext cx="139700" cy="1936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1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 Italic" charset="0"/>
                      <a:cs typeface="Arial" pitchFamily="34" charset="0"/>
                    </a:rPr>
                    <a:t>q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5" name="Rectangle 84"/>
                <p:cNvSpPr>
                  <a:spLocks noChangeArrowheads="1"/>
                </p:cNvSpPr>
                <p:nvPr/>
              </p:nvSpPr>
              <p:spPr bwMode="auto">
                <a:xfrm>
                  <a:off x="1608138" y="4362450"/>
                  <a:ext cx="139700" cy="1936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1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 Italic" charset="0"/>
                      <a:cs typeface="Arial" pitchFamily="34" charset="0"/>
                    </a:rPr>
                    <a:t>p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6" name="Rectangle 85"/>
                <p:cNvSpPr>
                  <a:spLocks noChangeArrowheads="1"/>
                </p:cNvSpPr>
                <p:nvPr/>
              </p:nvSpPr>
              <p:spPr bwMode="auto">
                <a:xfrm>
                  <a:off x="2454275" y="4232275"/>
                  <a:ext cx="139700" cy="1936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1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 Italic" charset="0"/>
                      <a:cs typeface="Arial" pitchFamily="34" charset="0"/>
                    </a:rPr>
                    <a:t>e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7" name="Rectangle 86"/>
                <p:cNvSpPr>
                  <a:spLocks noChangeArrowheads="1"/>
                </p:cNvSpPr>
                <p:nvPr/>
              </p:nvSpPr>
              <p:spPr bwMode="auto">
                <a:xfrm>
                  <a:off x="2528888" y="4316413"/>
                  <a:ext cx="101600" cy="1397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1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8" name="Rectangle 87"/>
                <p:cNvSpPr>
                  <a:spLocks noChangeArrowheads="1"/>
                </p:cNvSpPr>
                <p:nvPr/>
              </p:nvSpPr>
              <p:spPr bwMode="auto">
                <a:xfrm>
                  <a:off x="6302375" y="4481513"/>
                  <a:ext cx="155575" cy="1936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1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 Italic" charset="0"/>
                      <a:cs typeface="Arial" pitchFamily="34" charset="0"/>
                    </a:rPr>
                    <a:t>E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9" name="Rectangle 88"/>
                <p:cNvSpPr>
                  <a:spLocks noChangeArrowheads="1"/>
                </p:cNvSpPr>
                <p:nvPr/>
              </p:nvSpPr>
              <p:spPr bwMode="auto">
                <a:xfrm>
                  <a:off x="6388100" y="4565650"/>
                  <a:ext cx="101600" cy="1397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1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0" name="Rectangle 89"/>
                <p:cNvSpPr>
                  <a:spLocks noChangeArrowheads="1"/>
                </p:cNvSpPr>
                <p:nvPr/>
              </p:nvSpPr>
              <p:spPr bwMode="auto">
                <a:xfrm>
                  <a:off x="6480175" y="4937125"/>
                  <a:ext cx="165100" cy="1936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1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 Italic" charset="0"/>
                      <a:cs typeface="Arial" pitchFamily="34" charset="0"/>
                    </a:rPr>
                    <a:t>D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1" name="Rectangle 90"/>
                <p:cNvSpPr>
                  <a:spLocks noChangeArrowheads="1"/>
                </p:cNvSpPr>
                <p:nvPr/>
              </p:nvSpPr>
              <p:spPr bwMode="auto">
                <a:xfrm>
                  <a:off x="6577013" y="5021263"/>
                  <a:ext cx="101600" cy="1397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1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2" name="Rectangle 91"/>
                <p:cNvSpPr>
                  <a:spLocks noChangeArrowheads="1"/>
                </p:cNvSpPr>
                <p:nvPr/>
              </p:nvSpPr>
              <p:spPr bwMode="auto">
                <a:xfrm>
                  <a:off x="3741738" y="2692400"/>
                  <a:ext cx="180975" cy="1936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1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 Italic" charset="0"/>
                      <a:cs typeface="Arial" pitchFamily="34" charset="0"/>
                    </a:rPr>
                    <a:t>M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3" name="Rectangle 92"/>
                <p:cNvSpPr>
                  <a:spLocks noChangeArrowheads="1"/>
                </p:cNvSpPr>
                <p:nvPr/>
              </p:nvSpPr>
              <p:spPr bwMode="auto">
                <a:xfrm>
                  <a:off x="3865563" y="2692400"/>
                  <a:ext cx="165100" cy="1936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1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 Italic" charset="0"/>
                      <a:cs typeface="Arial" pitchFamily="34" charset="0"/>
                    </a:rPr>
                    <a:t>C</a:t>
                  </a:r>
                  <a:endParaRPr kumimoji="0" lang="en-US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4" name="Rectangle 93"/>
                <p:cNvSpPr>
                  <a:spLocks noChangeArrowheads="1"/>
                </p:cNvSpPr>
                <p:nvPr/>
              </p:nvSpPr>
              <p:spPr bwMode="auto">
                <a:xfrm>
                  <a:off x="3987800" y="2676525"/>
                  <a:ext cx="101600" cy="1397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1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5" name="Rectangle 94"/>
                <p:cNvSpPr>
                  <a:spLocks noChangeArrowheads="1"/>
                </p:cNvSpPr>
                <p:nvPr/>
              </p:nvSpPr>
              <p:spPr bwMode="auto">
                <a:xfrm>
                  <a:off x="4389438" y="3332163"/>
                  <a:ext cx="155575" cy="1936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1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 Italic" charset="0"/>
                      <a:cs typeface="Arial" pitchFamily="34" charset="0"/>
                    </a:rPr>
                    <a:t>A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6" name="Rectangle 95"/>
                <p:cNvSpPr>
                  <a:spLocks noChangeArrowheads="1"/>
                </p:cNvSpPr>
                <p:nvPr/>
              </p:nvSpPr>
              <p:spPr bwMode="auto">
                <a:xfrm>
                  <a:off x="4491038" y="3332163"/>
                  <a:ext cx="165100" cy="1936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1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 Italic" charset="0"/>
                      <a:cs typeface="Arial" pitchFamily="34" charset="0"/>
                    </a:rPr>
                    <a:t>C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7" name="Rectangle 96"/>
                <p:cNvSpPr>
                  <a:spLocks noChangeArrowheads="1"/>
                </p:cNvSpPr>
                <p:nvPr/>
              </p:nvSpPr>
              <p:spPr bwMode="auto">
                <a:xfrm>
                  <a:off x="4600575" y="3314700"/>
                  <a:ext cx="101600" cy="1397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1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8" name="Line 95"/>
                <p:cNvSpPr>
                  <a:spLocks noChangeShapeType="1"/>
                </p:cNvSpPr>
                <p:nvPr/>
              </p:nvSpPr>
              <p:spPr bwMode="auto">
                <a:xfrm>
                  <a:off x="5961063" y="4003675"/>
                  <a:ext cx="528638" cy="925513"/>
                </a:xfrm>
                <a:prstGeom prst="line">
                  <a:avLst/>
                </a:prstGeom>
                <a:noFill/>
                <a:ln w="50800">
                  <a:solidFill>
                    <a:srgbClr val="6DCFF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9" name="Freeform 98"/>
                <p:cNvSpPr>
                  <a:spLocks/>
                </p:cNvSpPr>
                <p:nvPr/>
              </p:nvSpPr>
              <p:spPr bwMode="auto">
                <a:xfrm>
                  <a:off x="6176963" y="4418013"/>
                  <a:ext cx="92075" cy="92075"/>
                </a:xfrm>
                <a:custGeom>
                  <a:avLst/>
                  <a:gdLst>
                    <a:gd name="T0" fmla="*/ 29 w 58"/>
                    <a:gd name="T1" fmla="*/ 58 h 58"/>
                    <a:gd name="T2" fmla="*/ 29 w 58"/>
                    <a:gd name="T3" fmla="*/ 58 h 58"/>
                    <a:gd name="T4" fmla="*/ 39 w 58"/>
                    <a:gd name="T5" fmla="*/ 58 h 58"/>
                    <a:gd name="T6" fmla="*/ 50 w 58"/>
                    <a:gd name="T7" fmla="*/ 50 h 58"/>
                    <a:gd name="T8" fmla="*/ 55 w 58"/>
                    <a:gd name="T9" fmla="*/ 42 h 58"/>
                    <a:gd name="T10" fmla="*/ 58 w 58"/>
                    <a:gd name="T11" fmla="*/ 29 h 58"/>
                    <a:gd name="T12" fmla="*/ 58 w 58"/>
                    <a:gd name="T13" fmla="*/ 29 h 58"/>
                    <a:gd name="T14" fmla="*/ 55 w 58"/>
                    <a:gd name="T15" fmla="*/ 18 h 58"/>
                    <a:gd name="T16" fmla="*/ 50 w 58"/>
                    <a:gd name="T17" fmla="*/ 10 h 58"/>
                    <a:gd name="T18" fmla="*/ 39 w 58"/>
                    <a:gd name="T19" fmla="*/ 2 h 58"/>
                    <a:gd name="T20" fmla="*/ 29 w 58"/>
                    <a:gd name="T21" fmla="*/ 0 h 58"/>
                    <a:gd name="T22" fmla="*/ 29 w 58"/>
                    <a:gd name="T23" fmla="*/ 0 h 58"/>
                    <a:gd name="T24" fmla="*/ 18 w 58"/>
                    <a:gd name="T25" fmla="*/ 2 h 58"/>
                    <a:gd name="T26" fmla="*/ 8 w 58"/>
                    <a:gd name="T27" fmla="*/ 10 h 58"/>
                    <a:gd name="T28" fmla="*/ 2 w 58"/>
                    <a:gd name="T29" fmla="*/ 18 h 58"/>
                    <a:gd name="T30" fmla="*/ 0 w 58"/>
                    <a:gd name="T31" fmla="*/ 29 h 58"/>
                    <a:gd name="T32" fmla="*/ 0 w 58"/>
                    <a:gd name="T33" fmla="*/ 29 h 58"/>
                    <a:gd name="T34" fmla="*/ 2 w 58"/>
                    <a:gd name="T35" fmla="*/ 42 h 58"/>
                    <a:gd name="T36" fmla="*/ 8 w 58"/>
                    <a:gd name="T37" fmla="*/ 50 h 58"/>
                    <a:gd name="T38" fmla="*/ 18 w 58"/>
                    <a:gd name="T39" fmla="*/ 58 h 58"/>
                    <a:gd name="T40" fmla="*/ 29 w 58"/>
                    <a:gd name="T41" fmla="*/ 58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58" h="58">
                      <a:moveTo>
                        <a:pt x="29" y="58"/>
                      </a:moveTo>
                      <a:lnTo>
                        <a:pt x="29" y="58"/>
                      </a:lnTo>
                      <a:lnTo>
                        <a:pt x="39" y="58"/>
                      </a:lnTo>
                      <a:lnTo>
                        <a:pt x="50" y="50"/>
                      </a:lnTo>
                      <a:lnTo>
                        <a:pt x="55" y="42"/>
                      </a:lnTo>
                      <a:lnTo>
                        <a:pt x="58" y="29"/>
                      </a:lnTo>
                      <a:lnTo>
                        <a:pt x="58" y="29"/>
                      </a:lnTo>
                      <a:lnTo>
                        <a:pt x="55" y="18"/>
                      </a:lnTo>
                      <a:lnTo>
                        <a:pt x="50" y="10"/>
                      </a:lnTo>
                      <a:lnTo>
                        <a:pt x="39" y="2"/>
                      </a:lnTo>
                      <a:lnTo>
                        <a:pt x="29" y="0"/>
                      </a:lnTo>
                      <a:lnTo>
                        <a:pt x="29" y="0"/>
                      </a:lnTo>
                      <a:lnTo>
                        <a:pt x="18" y="2"/>
                      </a:lnTo>
                      <a:lnTo>
                        <a:pt x="8" y="10"/>
                      </a:lnTo>
                      <a:lnTo>
                        <a:pt x="2" y="18"/>
                      </a:lnTo>
                      <a:lnTo>
                        <a:pt x="0" y="29"/>
                      </a:lnTo>
                      <a:lnTo>
                        <a:pt x="0" y="29"/>
                      </a:lnTo>
                      <a:lnTo>
                        <a:pt x="2" y="42"/>
                      </a:lnTo>
                      <a:lnTo>
                        <a:pt x="8" y="50"/>
                      </a:lnTo>
                      <a:lnTo>
                        <a:pt x="18" y="58"/>
                      </a:lnTo>
                      <a:lnTo>
                        <a:pt x="29" y="5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02" name="Rectangle 101"/>
          <p:cNvSpPr/>
          <p:nvPr/>
        </p:nvSpPr>
        <p:spPr>
          <a:xfrm>
            <a:off x="5271462" y="5632198"/>
            <a:ext cx="709445" cy="198689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/>
          <p:cNvCxnSpPr/>
          <p:nvPr/>
        </p:nvCxnSpPr>
        <p:spPr>
          <a:xfrm flipV="1">
            <a:off x="5368351" y="3738562"/>
            <a:ext cx="677643" cy="462773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 rot="19621138">
            <a:off x="5041360" y="3062248"/>
            <a:ext cx="1824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1. Demand goes up (shifts right)</a:t>
            </a:r>
            <a:endParaRPr lang="en-US" sz="1600" b="1" i="1" baseline="30000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944880" y="4648200"/>
            <a:ext cx="274320" cy="274320"/>
          </a:xfrm>
          <a:prstGeom prst="ellipse">
            <a:avLst/>
          </a:prstGeom>
          <a:solidFill>
            <a:srgbClr val="0070C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4800600" y="1898398"/>
            <a:ext cx="762000" cy="311402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914400" y="1898398"/>
            <a:ext cx="762000" cy="311402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944880" y="4210843"/>
            <a:ext cx="274320" cy="274320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urved Connector 3"/>
          <p:cNvCxnSpPr>
            <a:stCxn id="105" idx="2"/>
            <a:endCxn id="108" idx="2"/>
          </p:cNvCxnSpPr>
          <p:nvPr/>
        </p:nvCxnSpPr>
        <p:spPr>
          <a:xfrm rot="10800000">
            <a:off x="944880" y="4348004"/>
            <a:ext cx="12700" cy="437357"/>
          </a:xfrm>
          <a:prstGeom prst="curvedConnector3">
            <a:avLst>
              <a:gd name="adj1" fmla="val 1800000"/>
            </a:avLst>
          </a:prstGeom>
          <a:ln w="38100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 rot="19668964">
            <a:off x="11702" y="3763688"/>
            <a:ext cx="1139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2. Market price rises</a:t>
            </a:r>
            <a:endParaRPr lang="en-US" sz="1600" b="1" i="1" baseline="30000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6028532" y="5632198"/>
            <a:ext cx="709445" cy="198689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Curved Connector 112"/>
          <p:cNvCxnSpPr>
            <a:stCxn id="102" idx="2"/>
            <a:endCxn id="112" idx="2"/>
          </p:cNvCxnSpPr>
          <p:nvPr/>
        </p:nvCxnSpPr>
        <p:spPr>
          <a:xfrm rot="16200000" flipH="1">
            <a:off x="6004720" y="5452352"/>
            <a:ext cx="12700" cy="757070"/>
          </a:xfrm>
          <a:prstGeom prst="curvedConnector3">
            <a:avLst>
              <a:gd name="adj1" fmla="val 2462071"/>
            </a:avLst>
          </a:prstGeom>
          <a:ln w="38100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3933032" y="6165521"/>
            <a:ext cx="2120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3. New firms enter and market </a:t>
            </a:r>
            <a:r>
              <a:rPr lang="en-US" sz="1600" b="1" i="1" u="sng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output rises</a:t>
            </a:r>
            <a:endParaRPr lang="en-US" sz="1600" b="1" i="1" u="sng" baseline="30000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8" name="Right Arrow 117"/>
          <p:cNvSpPr/>
          <p:nvPr/>
        </p:nvSpPr>
        <p:spPr>
          <a:xfrm>
            <a:off x="6096000" y="6212798"/>
            <a:ext cx="700088" cy="490219"/>
          </a:xfrm>
          <a:prstGeom prst="right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6900225" y="6259779"/>
            <a:ext cx="1938975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4. Input prices rise!</a:t>
            </a:r>
            <a:endParaRPr lang="en-US" sz="1600" b="1" i="1" u="sng" baseline="30000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0" name="Right Arrow 119"/>
          <p:cNvSpPr/>
          <p:nvPr/>
        </p:nvSpPr>
        <p:spPr>
          <a:xfrm rot="16200000">
            <a:off x="3031438" y="4041827"/>
            <a:ext cx="378568" cy="118112"/>
          </a:xfrm>
          <a:prstGeom prst="rightArrow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ight Arrow 120"/>
          <p:cNvSpPr/>
          <p:nvPr/>
        </p:nvSpPr>
        <p:spPr>
          <a:xfrm rot="16200000">
            <a:off x="2342460" y="3866459"/>
            <a:ext cx="378568" cy="118112"/>
          </a:xfrm>
          <a:prstGeom prst="rightArrow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 rot="481346">
            <a:off x="2963373" y="2539786"/>
            <a:ext cx="1363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5. Costs go up</a:t>
            </a:r>
            <a:endParaRPr lang="en-US" sz="1600" b="1" i="1" baseline="30000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1817212" y="4616767"/>
            <a:ext cx="274320" cy="274320"/>
          </a:xfrm>
          <a:prstGeom prst="ellipse">
            <a:avLst/>
          </a:prstGeom>
          <a:solidFill>
            <a:srgbClr val="0070C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1879600" y="4200771"/>
            <a:ext cx="274320" cy="274320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5484830" y="4616767"/>
            <a:ext cx="274320" cy="274320"/>
          </a:xfrm>
          <a:prstGeom prst="ellipse">
            <a:avLst/>
          </a:prstGeom>
          <a:solidFill>
            <a:srgbClr val="0070C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6231890" y="4200771"/>
            <a:ext cx="274320" cy="274320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1447800" y="2133600"/>
                <a:ext cx="1495353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6. Firms must operate at a higher minimum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𝑨𝑪</m:t>
                    </m:r>
                  </m:oMath>
                </a14:m>
                <a:r>
                  <a:rPr lang="en-US" sz="16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endParaRPr lang="en-US" sz="1600" b="1" i="1" baseline="30000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133600"/>
                <a:ext cx="1495353" cy="1077218"/>
              </a:xfrm>
              <a:prstGeom prst="rect">
                <a:avLst/>
              </a:prstGeom>
              <a:blipFill rotWithShape="0">
                <a:blip r:embed="rId3"/>
                <a:stretch>
                  <a:fillRect t="-1695" r="-1224" b="-6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7" name="Straight Arrow Connector 136"/>
          <p:cNvCxnSpPr>
            <a:stCxn id="127" idx="0"/>
            <a:endCxn id="131" idx="2"/>
          </p:cNvCxnSpPr>
          <p:nvPr/>
        </p:nvCxnSpPr>
        <p:spPr>
          <a:xfrm flipV="1">
            <a:off x="2016760" y="3210818"/>
            <a:ext cx="178717" cy="989953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2917188" y="1531203"/>
            <a:ext cx="1731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7. Harder to enter the market</a:t>
            </a:r>
            <a:endParaRPr lang="en-US" sz="1600" b="1" i="1" baseline="30000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41" name="Straight Arrow Connector 140"/>
          <p:cNvCxnSpPr>
            <a:stCxn id="131" idx="0"/>
          </p:cNvCxnSpPr>
          <p:nvPr/>
        </p:nvCxnSpPr>
        <p:spPr>
          <a:xfrm flipV="1">
            <a:off x="2195477" y="1721381"/>
            <a:ext cx="784983" cy="412219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7127311" y="3913613"/>
            <a:ext cx="1731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8. Supply curve doesn’t gets totally flat!</a:t>
            </a:r>
            <a:endParaRPr lang="en-US" sz="1600" b="1" i="1" baseline="30000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87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4" grpId="0"/>
      <p:bldP spid="105" grpId="0" animBg="1"/>
      <p:bldP spid="108" grpId="0" animBg="1"/>
      <p:bldP spid="111" grpId="0"/>
      <p:bldP spid="112" grpId="0" animBg="1"/>
      <p:bldP spid="117" grpId="0"/>
      <p:bldP spid="118" grpId="0" animBg="1"/>
      <p:bldP spid="119" grpId="0" animBg="1"/>
      <p:bldP spid="120" grpId="0" animBg="1"/>
      <p:bldP spid="121" grpId="0" animBg="1"/>
      <p:bldP spid="122" grpId="0"/>
      <p:bldP spid="124" grpId="0" animBg="1"/>
      <p:bldP spid="127" grpId="0" animBg="1"/>
      <p:bldP spid="128" grpId="0" animBg="1"/>
      <p:bldP spid="130" grpId="0" animBg="1"/>
      <p:bldP spid="131" grpId="0"/>
      <p:bldP spid="140" grpId="0"/>
      <p:bldP spid="14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Long-Run Competitive Equilibrium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419225" y="990600"/>
            <a:ext cx="6305550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Equilibrium occurs at the </a:t>
            </a:r>
            <a:r>
              <a:rPr lang="en-US" sz="2600" i="1" dirty="0">
                <a:latin typeface="Times New Roman" charset="0"/>
                <a:ea typeface="Times New Roman" charset="0"/>
                <a:cs typeface="Times New Roman" charset="0"/>
              </a:rPr>
              <a:t>intersection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of LR market </a:t>
            </a:r>
            <a:r>
              <a:rPr lang="en-US" sz="2600" i="1" dirty="0">
                <a:latin typeface="Times New Roman" charset="0"/>
                <a:ea typeface="Times New Roman" charset="0"/>
                <a:cs typeface="Times New Roman" charset="0"/>
              </a:rPr>
              <a:t>demand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and LR market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supply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!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25" name="Picture 1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990600"/>
            <a:ext cx="457200" cy="457200"/>
          </a:xfrm>
          <a:prstGeom prst="rect">
            <a:avLst/>
          </a:prstGeom>
        </p:spPr>
      </p:pic>
      <p:pic>
        <p:nvPicPr>
          <p:cNvPr id="126" name="Picture 10" descr="Fig08_14_step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997200"/>
            <a:ext cx="7315200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" name="Picture 11" descr="Fig08_14_step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997200"/>
            <a:ext cx="7315200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" name="Picture 12" descr="Fig08_14_step0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997200"/>
            <a:ext cx="7315200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" name="Picture 13" descr="Fig08_14_step0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997200"/>
            <a:ext cx="7315200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" name="Picture 14" descr="Fig08_14_step0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997200"/>
            <a:ext cx="7315200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" name="TextBox 134"/>
          <p:cNvSpPr txBox="1"/>
          <p:nvPr/>
        </p:nvSpPr>
        <p:spPr>
          <a:xfrm>
            <a:off x="762001" y="2022157"/>
            <a:ext cx="6919912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LR and SR competitive equilibrium may differ!</a:t>
            </a:r>
            <a:endParaRPr lang="en-US" sz="20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57200" y="2936808"/>
            <a:ext cx="762000" cy="311402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3657600" y="2936808"/>
            <a:ext cx="762000" cy="311402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Arrow Connector 138"/>
          <p:cNvCxnSpPr/>
          <p:nvPr/>
        </p:nvCxnSpPr>
        <p:spPr>
          <a:xfrm>
            <a:off x="4648200" y="3225800"/>
            <a:ext cx="990600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4267200" y="2616200"/>
            <a:ext cx="1824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Demand goes up (shifts right)</a:t>
            </a:r>
            <a:endParaRPr lang="en-US" sz="1600" b="1" i="1" baseline="30000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4" name="Oval 143"/>
          <p:cNvSpPr>
            <a:spLocks noChangeAspect="1"/>
          </p:cNvSpPr>
          <p:nvPr/>
        </p:nvSpPr>
        <p:spPr>
          <a:xfrm>
            <a:off x="5440680" y="4724400"/>
            <a:ext cx="274320" cy="274320"/>
          </a:xfrm>
          <a:prstGeom prst="ellipse">
            <a:avLst/>
          </a:prstGeom>
          <a:solidFill>
            <a:srgbClr val="0070C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509755" y="4754311"/>
            <a:ext cx="328445" cy="244409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509755" y="4191000"/>
            <a:ext cx="328445" cy="244409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Curved Connector 149"/>
          <p:cNvCxnSpPr>
            <a:stCxn id="154" idx="1"/>
            <a:endCxn id="157" idx="1"/>
          </p:cNvCxnSpPr>
          <p:nvPr/>
        </p:nvCxnSpPr>
        <p:spPr>
          <a:xfrm rot="10800000">
            <a:off x="3633956" y="4313206"/>
            <a:ext cx="23645" cy="563311"/>
          </a:xfrm>
          <a:prstGeom prst="curvedConnector3">
            <a:avLst>
              <a:gd name="adj1" fmla="val 1066801"/>
            </a:avLst>
          </a:prstGeom>
          <a:ln w="38100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 rot="20109998">
            <a:off x="2559796" y="4877016"/>
            <a:ext cx="1139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Market price rises</a:t>
            </a:r>
            <a:endParaRPr lang="en-US" sz="1600" b="1" i="1" baseline="30000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2" name="Oval 151"/>
          <p:cNvSpPr>
            <a:spLocks noChangeAspect="1"/>
          </p:cNvSpPr>
          <p:nvPr/>
        </p:nvSpPr>
        <p:spPr>
          <a:xfrm>
            <a:off x="1356200" y="4724400"/>
            <a:ext cx="274320" cy="274320"/>
          </a:xfrm>
          <a:prstGeom prst="ellipse">
            <a:avLst/>
          </a:prstGeom>
          <a:solidFill>
            <a:srgbClr val="0070C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1302075" y="5638800"/>
            <a:ext cx="328445" cy="244409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3657600" y="4754311"/>
            <a:ext cx="328445" cy="244409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5348658" y="5638800"/>
            <a:ext cx="442542" cy="244409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>
            <a:spLocks noChangeAspect="1"/>
          </p:cNvSpPr>
          <p:nvPr/>
        </p:nvSpPr>
        <p:spPr>
          <a:xfrm>
            <a:off x="6583680" y="4219746"/>
            <a:ext cx="274320" cy="274320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3633955" y="4191000"/>
            <a:ext cx="328445" cy="244409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6415458" y="5638800"/>
            <a:ext cx="442542" cy="244409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>
            <a:spLocks noChangeAspect="1"/>
          </p:cNvSpPr>
          <p:nvPr/>
        </p:nvSpPr>
        <p:spPr>
          <a:xfrm>
            <a:off x="1783080" y="4219746"/>
            <a:ext cx="274320" cy="274320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1843458" y="5638800"/>
            <a:ext cx="411320" cy="244409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7696200" y="4114800"/>
                <a:ext cx="1143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Flat </a:t>
                </a:r>
                <a:r>
                  <a:rPr lang="en-US" sz="1600" b="1" i="1" dirty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at the </a:t>
                </a:r>
                <a:r>
                  <a:rPr lang="en-US" sz="16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min.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𝑨𝑪</m:t>
                    </m:r>
                  </m:oMath>
                </a14:m>
                <a:r>
                  <a:rPr lang="en-US" sz="1600" b="1" i="1" dirty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!</a:t>
                </a:r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4114800"/>
                <a:ext cx="1143000" cy="584775"/>
              </a:xfrm>
              <a:prstGeom prst="rect">
                <a:avLst/>
              </a:prstGeom>
              <a:blipFill rotWithShape="0">
                <a:blip r:embed="rId9"/>
                <a:stretch>
                  <a:fillRect t="-3125" r="-3209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Oval 161"/>
          <p:cNvSpPr>
            <a:spLocks noChangeAspect="1"/>
          </p:cNvSpPr>
          <p:nvPr/>
        </p:nvSpPr>
        <p:spPr>
          <a:xfrm>
            <a:off x="4983479" y="4373880"/>
            <a:ext cx="274320" cy="274320"/>
          </a:xfrm>
          <a:prstGeom prst="ellipse">
            <a:avLst/>
          </a:prstGeom>
          <a:noFill/>
          <a:ln w="38100">
            <a:solidFill>
              <a:srgbClr val="0070C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>
            <a:spLocks noChangeAspect="1"/>
          </p:cNvSpPr>
          <p:nvPr/>
        </p:nvSpPr>
        <p:spPr>
          <a:xfrm>
            <a:off x="6858000" y="4374041"/>
            <a:ext cx="274320" cy="274320"/>
          </a:xfrm>
          <a:prstGeom prst="ellipse">
            <a:avLst/>
          </a:prstGeom>
          <a:noFill/>
          <a:ln w="381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/>
          <p:cNvSpPr txBox="1"/>
          <p:nvPr/>
        </p:nvSpPr>
        <p:spPr>
          <a:xfrm>
            <a:off x="7543800" y="5152927"/>
            <a:ext cx="1447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Times New Roman" charset="0"/>
                <a:ea typeface="Times New Roman" charset="0"/>
                <a:cs typeface="Times New Roman" charset="0"/>
              </a:rPr>
              <a:t>Demand shift:</a:t>
            </a:r>
          </a:p>
          <a:p>
            <a:pPr algn="ctr"/>
            <a:r>
              <a:rPr lang="en-US" sz="1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LR quantity changes but price remains the same!</a:t>
            </a:r>
            <a:endParaRPr lang="en-US" sz="16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65" name="Straight Arrow Connector 164"/>
          <p:cNvCxnSpPr>
            <a:stCxn id="161" idx="2"/>
            <a:endCxn id="164" idx="0"/>
          </p:cNvCxnSpPr>
          <p:nvPr/>
        </p:nvCxnSpPr>
        <p:spPr>
          <a:xfrm>
            <a:off x="8267700" y="4699575"/>
            <a:ext cx="0" cy="453352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3633955" y="4392673"/>
            <a:ext cx="328445" cy="244409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512205" y="4392673"/>
            <a:ext cx="328445" cy="244409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4871063" y="5638800"/>
            <a:ext cx="442542" cy="244409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6858000" y="5638800"/>
            <a:ext cx="442542" cy="244409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6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38" grpId="0" animBg="1"/>
      <p:bldP spid="142" grpId="0"/>
      <p:bldP spid="144" grpId="0" animBg="1"/>
      <p:bldP spid="148" grpId="0" animBg="1"/>
      <p:bldP spid="149" grpId="0" animBg="1"/>
      <p:bldP spid="151" grpId="0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/>
      <p:bldP spid="162" grpId="0" animBg="1"/>
      <p:bldP spid="163" grpId="0" animBg="1"/>
      <p:bldP spid="164" grpId="0"/>
      <p:bldP spid="168" grpId="0" animBg="1"/>
      <p:bldP spid="169" grpId="0" animBg="1"/>
      <p:bldP spid="171" grpId="0" animBg="1"/>
      <p:bldP spid="17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304800" y="2971800"/>
            <a:ext cx="8534400" cy="914400"/>
          </a:xfrm>
        </p:spPr>
        <p:txBody>
          <a:bodyPr/>
          <a:lstStyle/>
          <a:p>
            <a:pPr algn="ctr"/>
            <a:r>
              <a:rPr lang="en-US" sz="4000" smtClean="0">
                <a:latin typeface="Times New Roman" charset="0"/>
                <a:ea typeface="Times New Roman" charset="0"/>
                <a:cs typeface="Times New Roman" charset="0"/>
              </a:rPr>
              <a:t>THE END</a:t>
            </a:r>
            <a:endParaRPr lang="en-US" sz="40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91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Perfect Competition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0662" y="990600"/>
            <a:ext cx="6162675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Buyers 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and sellers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behave as </a:t>
            </a:r>
            <a:r>
              <a:rPr lang="en-US" sz="2600" i="1" dirty="0">
                <a:latin typeface="Times New Roman" charset="0"/>
                <a:ea typeface="Times New Roman" charset="0"/>
                <a:cs typeface="Times New Roman" charset="0"/>
              </a:rPr>
              <a:t>price takers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!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990600"/>
            <a:ext cx="457200" cy="4572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266949" y="1905000"/>
            <a:ext cx="4610101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What does </a:t>
            </a:r>
            <a:r>
              <a:rPr lang="en-US" sz="2600" b="1" i="1" u="sng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price </a:t>
            </a:r>
            <a:r>
              <a:rPr lang="en-US" sz="2600" b="1" i="1" u="sng" dirty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taker</a:t>
            </a:r>
            <a:r>
              <a:rPr lang="en-US" sz="2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 mean?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90662" y="3048000"/>
            <a:ext cx="2971800" cy="129266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A firm </a:t>
            </a:r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cannot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sell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at 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a price </a:t>
            </a:r>
            <a:r>
              <a:rPr lang="en-US" sz="26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greater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than the 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market price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29150" y="3045262"/>
            <a:ext cx="3295650" cy="129266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A consumer </a:t>
            </a:r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cannot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purchase at a price </a:t>
            </a:r>
            <a:r>
              <a:rPr lang="en-US" sz="26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less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than the market price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976562" y="2397443"/>
            <a:ext cx="1595438" cy="647819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572000" y="2394705"/>
            <a:ext cx="1612106" cy="650557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266949" y="4929902"/>
            <a:ext cx="4610101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What drive firms to behave as price takers?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41536" y="1627521"/>
            <a:ext cx="2087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Implication:</a:t>
            </a:r>
          </a:p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A firm’s demand curve is </a:t>
            </a:r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horizontal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at the market price!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59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7" grpId="0"/>
      <p:bldP spid="28" grpId="0"/>
      <p:bldP spid="30" grpId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5 Features that Force Firms to be Price Takers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0538107"/>
                  </p:ext>
                </p:extLst>
              </p:nvPr>
            </p:nvGraphicFramePr>
            <p:xfrm>
              <a:off x="304800" y="1676400"/>
              <a:ext cx="8534400" cy="472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3400"/>
                    <a:gridCol w="2590800"/>
                    <a:gridCol w="5410200"/>
                  </a:tblGrid>
                  <a:tr h="944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ysClr val="windowText" lastClr="0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1.</a:t>
                          </a:r>
                          <a:endParaRPr lang="en-US" sz="2000" b="1" dirty="0">
                            <a:solidFill>
                              <a:sysClr val="windowText" lastClr="0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Large Number of Firms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⟹</m:t>
                              </m:r>
                            </m:oMath>
                          </a14:m>
                          <a:r>
                            <a:rPr lang="en-US" sz="2000" b="0" dirty="0" smtClean="0">
                              <a:solidFill>
                                <a:sysClr val="windowText" lastClr="0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The action of a single firm has no power to affect the market price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944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ysClr val="windowText" lastClr="0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2.</a:t>
                          </a:r>
                          <a:endParaRPr lang="en-US" sz="2000" b="1" dirty="0">
                            <a:solidFill>
                              <a:sysClr val="windowText" lastClr="0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Identical Products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⟹</m:t>
                              </m:r>
                            </m:oMath>
                          </a14:m>
                          <a:r>
                            <a:rPr lang="en-US" sz="2000" dirty="0" smtClean="0">
                              <a:solidFill>
                                <a:sysClr val="windowText" lastClr="0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If any firm raises the price, it loses consumers to other firms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944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ysClr val="windowText" lastClr="0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3.</a:t>
                          </a:r>
                          <a:endParaRPr lang="en-US" sz="2000" b="1" dirty="0">
                            <a:solidFill>
                              <a:sysClr val="windowText" lastClr="0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Full Information on Prices</a:t>
                          </a:r>
                          <a:endParaRPr lang="en-US" sz="2000" b="1" i="1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⟹</m:t>
                              </m:r>
                            </m:oMath>
                          </a14:m>
                          <a:r>
                            <a:rPr lang="en-US" sz="2000" dirty="0" smtClean="0">
                              <a:solidFill>
                                <a:sysClr val="windowText" lastClr="0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It’s easy for consumers to buy elsewhere if any firm raises the price</a:t>
                          </a:r>
                          <a:endParaRPr lang="en-US" sz="2000" dirty="0">
                            <a:solidFill>
                              <a:sysClr val="windowText" lastClr="0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944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ysClr val="windowText" lastClr="0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4.</a:t>
                          </a:r>
                          <a:endParaRPr lang="en-US" sz="2000" b="1" dirty="0">
                            <a:solidFill>
                              <a:sysClr val="windowText" lastClr="0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Negligible Transaction Costs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⟹</m:t>
                              </m:r>
                            </m:oMath>
                          </a14:m>
                          <a:r>
                            <a:rPr lang="en-US" sz="2000" dirty="0" smtClean="0">
                              <a:solidFill>
                                <a:sysClr val="windowText" lastClr="0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It’s cheap for a consumer to buy elsewhere if its usual supplier raises the price</a:t>
                          </a:r>
                          <a:endParaRPr lang="en-US" sz="2000" dirty="0">
                            <a:solidFill>
                              <a:sysClr val="windowText" lastClr="0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944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ysClr val="windowText" lastClr="0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5.</a:t>
                          </a:r>
                          <a:endParaRPr lang="en-US" sz="2000" b="1" dirty="0">
                            <a:solidFill>
                              <a:sysClr val="windowText" lastClr="0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Free Entry and Exit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⟹</m:t>
                              </m:r>
                            </m:oMath>
                          </a14:m>
                          <a:r>
                            <a:rPr lang="en-US" sz="2000" dirty="0" smtClean="0">
                              <a:solidFill>
                                <a:sysClr val="windowText" lastClr="0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Leads to a large number of firms in the market</a:t>
                          </a:r>
                          <a:endParaRPr lang="en-US" sz="2000" dirty="0">
                            <a:solidFill>
                              <a:sysClr val="windowText" lastClr="0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0538107"/>
                  </p:ext>
                </p:extLst>
              </p:nvPr>
            </p:nvGraphicFramePr>
            <p:xfrm>
              <a:off x="304800" y="1676400"/>
              <a:ext cx="8534400" cy="472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3400"/>
                    <a:gridCol w="2590800"/>
                    <a:gridCol w="5410200"/>
                  </a:tblGrid>
                  <a:tr h="944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ysClr val="windowText" lastClr="0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1.</a:t>
                          </a:r>
                          <a:endParaRPr lang="en-US" sz="2000" b="1" dirty="0">
                            <a:solidFill>
                              <a:sysClr val="windowText" lastClr="0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Large Number of Firms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7835" b="-400000"/>
                          </a:stretch>
                        </a:blipFill>
                      </a:tcPr>
                    </a:tc>
                  </a:tr>
                  <a:tr h="944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ysClr val="windowText" lastClr="0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2.</a:t>
                          </a:r>
                          <a:endParaRPr lang="en-US" sz="2000" b="1" dirty="0">
                            <a:solidFill>
                              <a:sysClr val="windowText" lastClr="0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Identical Products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7835" t="-100000" b="-300000"/>
                          </a:stretch>
                        </a:blipFill>
                      </a:tcPr>
                    </a:tc>
                  </a:tr>
                  <a:tr h="944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ysClr val="windowText" lastClr="0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3.</a:t>
                          </a:r>
                          <a:endParaRPr lang="en-US" sz="2000" b="1" dirty="0">
                            <a:solidFill>
                              <a:sysClr val="windowText" lastClr="0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Full Information on Prices</a:t>
                          </a:r>
                          <a:endParaRPr lang="en-US" sz="2000" b="1" i="1" dirty="0">
                            <a:solidFill>
                              <a:srgbClr val="0070C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7835" t="-200000" b="-200000"/>
                          </a:stretch>
                        </a:blipFill>
                      </a:tcPr>
                    </a:tc>
                  </a:tr>
                  <a:tr h="944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ysClr val="windowText" lastClr="0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4.</a:t>
                          </a:r>
                          <a:endParaRPr lang="en-US" sz="2000" b="1" dirty="0">
                            <a:solidFill>
                              <a:sysClr val="windowText" lastClr="0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Negligible Transaction Costs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7835" t="-300000" b="-100000"/>
                          </a:stretch>
                        </a:blipFill>
                      </a:tcPr>
                    </a:tc>
                  </a:tr>
                  <a:tr h="944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ysClr val="windowText" lastClr="00000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5.</a:t>
                          </a:r>
                          <a:endParaRPr lang="en-US" sz="2000" b="1" dirty="0">
                            <a:solidFill>
                              <a:sysClr val="windowText" lastClr="00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Free Entry and Exit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7835" t="-400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4" name="TextBox 13"/>
          <p:cNvSpPr txBox="1"/>
          <p:nvPr/>
        </p:nvSpPr>
        <p:spPr>
          <a:xfrm>
            <a:off x="1248965" y="990600"/>
            <a:ext cx="6646069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These are the features of </a:t>
            </a:r>
            <a:r>
              <a:rPr lang="en-US" sz="26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a competitive market!</a:t>
            </a:r>
            <a:endParaRPr lang="en-US" sz="20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91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78731" y="990600"/>
            <a:ext cx="6586537" cy="954107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Chicago Commodity Exchange</a:t>
            </a:r>
          </a:p>
          <a:p>
            <a:pPr algn="ctr">
              <a:lnSpc>
                <a:spcPct val="150000"/>
              </a:lnSpc>
            </a:pPr>
            <a:r>
              <a:rPr lang="en-US" sz="2000" b="1" i="1" dirty="0" smtClean="0">
                <a:latin typeface="Times New Roman" charset="0"/>
                <a:ea typeface="Times New Roman" charset="0"/>
                <a:cs typeface="Times New Roman" charset="0"/>
              </a:rPr>
              <a:t>Buyers and sellers can trade </a:t>
            </a:r>
            <a:r>
              <a:rPr lang="en-US" sz="2000" b="1" i="1" u="sng" dirty="0" smtClean="0">
                <a:latin typeface="Times New Roman" charset="0"/>
                <a:ea typeface="Times New Roman" charset="0"/>
                <a:cs typeface="Times New Roman" charset="0"/>
              </a:rPr>
              <a:t>wheat</a:t>
            </a:r>
            <a:endParaRPr lang="en-US" sz="1600" b="1" i="1" u="sng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2209800"/>
            <a:ext cx="2547938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Thousands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of buyers and sellers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98031" y="2209800"/>
            <a:ext cx="2547938" cy="129266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Wheat is quite </a:t>
            </a:r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homogeneous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across producers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75966" y="2209800"/>
            <a:ext cx="2763234" cy="129266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Prices are </a:t>
            </a:r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posted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on the screen for everyone to see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78769" y="4495800"/>
            <a:ext cx="2547938" cy="129266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Buy and sell orders are posted </a:t>
            </a:r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electronically</a:t>
            </a:r>
            <a:endParaRPr lang="en-US" sz="20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01997" y="4495800"/>
            <a:ext cx="2547938" cy="129266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Producers can </a:t>
            </a:r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easily access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the marketplace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20331254">
            <a:off x="969404" y="3155132"/>
            <a:ext cx="1218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1. Large Number of Firms</a:t>
            </a:r>
            <a:endParaRPr lang="en-US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20331254">
            <a:off x="3867872" y="3619754"/>
            <a:ext cx="1280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2. Identical Products</a:t>
            </a:r>
            <a:endParaRPr lang="en-US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20331254">
            <a:off x="6759083" y="3497492"/>
            <a:ext cx="1396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3. Full Information on Prices</a:t>
            </a:r>
            <a:endParaRPr lang="en-US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20331254">
            <a:off x="2176793" y="5740881"/>
            <a:ext cx="1351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4. Low Transaction Costs</a:t>
            </a:r>
            <a:endParaRPr lang="en-US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20331254">
            <a:off x="5400021" y="5740883"/>
            <a:ext cx="1351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5. Easy entry and exit</a:t>
            </a:r>
            <a:endParaRPr lang="en-US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Why 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Perfect Competition is Important?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90662" y="990600"/>
            <a:ext cx="6162675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Let’s face it: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All the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requirements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for perfect competition are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hardly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achieved!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98031" y="2098357"/>
            <a:ext cx="2547937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So why study it?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4800" y="2743200"/>
            <a:ext cx="4267200" cy="1107996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Reason #1</a:t>
            </a:r>
          </a:p>
          <a:p>
            <a:pPr algn="ctr"/>
            <a:r>
              <a:rPr lang="en-US" sz="2000" b="1" i="1" dirty="0" smtClean="0">
                <a:latin typeface="Times New Roman" charset="0"/>
                <a:ea typeface="Times New Roman" charset="0"/>
                <a:cs typeface="Times New Roman" charset="0"/>
              </a:rPr>
              <a:t>Some markets can be reasonably described as competitive</a:t>
            </a:r>
            <a:endParaRPr lang="en-US" sz="16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0" y="2743200"/>
            <a:ext cx="4267200" cy="1107996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Reason #2</a:t>
            </a:r>
          </a:p>
          <a:p>
            <a:pPr algn="ctr"/>
            <a:r>
              <a:rPr lang="en-US" sz="2000" b="1" i="1" dirty="0" smtClean="0">
                <a:latin typeface="Times New Roman" charset="0"/>
                <a:ea typeface="Times New Roman" charset="0"/>
                <a:cs typeface="Times New Roman" charset="0"/>
              </a:rPr>
              <a:t>Perfectly competitive markets have many desirable properties</a:t>
            </a:r>
            <a:endParaRPr lang="en-US" sz="20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747" y="3962400"/>
            <a:ext cx="2831306" cy="193899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Agriculture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Other commodities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Stock exchanges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Retail and Wholesale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76800" y="3962400"/>
            <a:ext cx="3733800" cy="193899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We can compare real-world markets to this ideal market</a:t>
            </a:r>
          </a:p>
          <a:p>
            <a:pPr marL="342900" indent="-342900">
              <a:buFont typeface="Arial" charset="0"/>
              <a:buChar char="•"/>
            </a:pP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Society as a whole suffers if the properties of perfect competition fail</a:t>
            </a:r>
          </a:p>
        </p:txBody>
      </p:sp>
      <p:sp>
        <p:nvSpPr>
          <p:cNvPr id="22" name="TextBox 21"/>
          <p:cNvSpPr txBox="1"/>
          <p:nvPr/>
        </p:nvSpPr>
        <p:spPr>
          <a:xfrm rot="20331254">
            <a:off x="7207045" y="5439726"/>
            <a:ext cx="1369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We’ll see it </a:t>
            </a:r>
            <a:r>
              <a:rPr lang="en-US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throughout </a:t>
            </a:r>
            <a:r>
              <a:rPr lang="en-US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the course</a:t>
            </a:r>
            <a:endParaRPr lang="en-US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rot="20331254">
            <a:off x="7413389" y="2273643"/>
            <a:ext cx="1591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More importantly</a:t>
            </a:r>
            <a:r>
              <a:rPr lang="mr-IN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lang="en-US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6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0" grpId="0" build="p"/>
      <p:bldP spid="21" grpId="0" build="p"/>
      <p:bldP spid="22" grpId="0"/>
      <p:bldP spid="2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Profit Maximization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76300" y="990600"/>
            <a:ext cx="73914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Any firm uses a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two-step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process to maximize profits!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31" y="990600"/>
            <a:ext cx="457200" cy="457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107656" y="2038290"/>
                <a:ext cx="2962093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𝜋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</m:d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𝑅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</m:d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𝐶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𝑞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656" y="2038290"/>
                <a:ext cx="2962093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 rot="20704132">
            <a:off x="5391154" y="1538816"/>
            <a:ext cx="1199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Opportunity Cost</a:t>
            </a:r>
            <a:endParaRPr lang="en-US" sz="16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4800" y="2743200"/>
            <a:ext cx="4267200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Step 1</a:t>
            </a:r>
          </a:p>
          <a:p>
            <a:pPr algn="ctr"/>
            <a:r>
              <a:rPr lang="en-US" sz="2600" b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Output Decision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17331" y="4022229"/>
                <a:ext cx="3429000" cy="1692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If the firm produces, what output level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pPr>
                      <m:e>
                        <m:r>
                          <a:rPr lang="en-US" sz="2600" b="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𝑞</m:t>
                        </m:r>
                      </m:e>
                      <m:sup>
                        <m:r>
                          <a:rPr lang="en-US" sz="2600" b="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600" i="1" dirty="0">
                    <a:latin typeface="Times New Roman" charset="0"/>
                    <a:ea typeface="Times New Roman" charset="0"/>
                    <a:cs typeface="Times New Roman" charset="0"/>
                  </a:rPr>
                  <a:t>) maximizes its profit or minimizes its loss?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31" y="4022229"/>
                <a:ext cx="3429000" cy="1692771"/>
              </a:xfrm>
              <a:prstGeom prst="rect">
                <a:avLst/>
              </a:prstGeom>
              <a:blipFill rotWithShape="0">
                <a:blip r:embed="rId5"/>
                <a:stretch>
                  <a:fillRect t="-3237" r="-1423" b="-7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4572000" y="2743200"/>
            <a:ext cx="4267200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Step 2</a:t>
            </a:r>
          </a:p>
          <a:p>
            <a:pPr algn="ctr"/>
            <a:r>
              <a:rPr lang="en-US" sz="2600" b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Shutdown Decision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991100" y="4022229"/>
                <a:ext cx="3429000" cy="1692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i="1" dirty="0">
                    <a:latin typeface="Times New Roman" charset="0"/>
                    <a:ea typeface="Times New Roman" charset="0"/>
                    <a:cs typeface="Times New Roman" charset="0"/>
                  </a:rPr>
                  <a:t>Is it more profitable to produce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dirty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pPr>
                      <m:e>
                        <m:r>
                          <a:rPr lang="en-US" sz="2600" i="1" dirty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𝑞</m:t>
                        </m:r>
                      </m:e>
                      <m:sup>
                        <m:r>
                          <a:rPr lang="en-US" sz="2600" i="1" dirty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600" i="1" dirty="0">
                    <a:latin typeface="Times New Roman" charset="0"/>
                    <a:ea typeface="Times New Roman" charset="0"/>
                    <a:cs typeface="Times New Roman" charset="0"/>
                  </a:rPr>
                  <a:t> or to shut down and produce no output?</a:t>
                </a: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100" y="4022229"/>
                <a:ext cx="3429000" cy="1692771"/>
              </a:xfrm>
              <a:prstGeom prst="rect">
                <a:avLst/>
              </a:prstGeom>
              <a:blipFill rotWithShape="0">
                <a:blip r:embed="rId6"/>
                <a:stretch>
                  <a:fillRect t="-3237" r="-1601" b="-7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/>
          <p:cNvSpPr txBox="1"/>
          <p:nvPr/>
        </p:nvSpPr>
        <p:spPr>
          <a:xfrm rot="20704132">
            <a:off x="4198176" y="1637016"/>
            <a:ext cx="921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Revenue</a:t>
            </a:r>
            <a:endParaRPr lang="en-US" sz="16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 rot="20704132">
            <a:off x="3114533" y="1664381"/>
            <a:ext cx="811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Profit</a:t>
            </a:r>
            <a:endParaRPr lang="en-US" sz="16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6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" grpId="0"/>
      <p:bldP spid="35" grpId="0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Profit Maximization: Output Rules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676400"/>
            <a:ext cx="8514954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Output Rule 1: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mr-IN" sz="2600" i="1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profit is maximized</a:t>
            </a:r>
            <a:endParaRPr lang="en-US" sz="26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3962400"/>
            <a:ext cx="851495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From calculus:</a:t>
            </a:r>
          </a:p>
          <a:p>
            <a:pPr algn="ctr"/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The maximum of a function is where its derivative equals zero!</a:t>
            </a:r>
            <a:endParaRPr lang="en-US" sz="26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85801" y="5610712"/>
                <a:ext cx="1573957" cy="778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2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1" y="5610712"/>
                <a:ext cx="1573957" cy="7789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 rot="20704132">
            <a:off x="582797" y="4945226"/>
            <a:ext cx="1199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Marginal Profit</a:t>
            </a:r>
            <a:endParaRPr lang="en-US" sz="16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" y="2476500"/>
            <a:ext cx="85344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Output Rule 2: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mr-IN" sz="2600" i="1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marginal profit is zero</a:t>
            </a:r>
            <a:endParaRPr lang="en-US" sz="26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29508" y="5610712"/>
                <a:ext cx="3330464" cy="778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f>
                        <m:fPr>
                          <m:ctrlPr>
                            <a:rPr lang="en-US" sz="2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2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𝑑𝑞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508" y="5610712"/>
                <a:ext cx="3330464" cy="7789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 rot="20704132">
            <a:off x="2569691" y="4945227"/>
            <a:ext cx="1199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Marginal Revenue</a:t>
            </a:r>
            <a:endParaRPr lang="en-US" sz="16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 rot="20704132">
            <a:off x="3788891" y="4945226"/>
            <a:ext cx="1199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Marginal Cost</a:t>
            </a:r>
            <a:endParaRPr lang="en-US" sz="16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551220" y="5815544"/>
                <a:ext cx="30373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𝑀𝑅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 =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𝐶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220" y="5815544"/>
                <a:ext cx="3037306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803" t="-137705" r="-2811" b="-177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304801" y="3276600"/>
            <a:ext cx="85344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Output Rule 3: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mr-IN" sz="2600" i="1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marginal revenue equals marginal cost</a:t>
            </a:r>
            <a:endParaRPr lang="en-US" sz="26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6300" y="990600"/>
            <a:ext cx="73914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A firm sets its output where</a:t>
            </a:r>
            <a:r>
              <a:rPr lang="mr-IN" sz="2600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64492" y="5562600"/>
            <a:ext cx="1721508" cy="914817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943600" y="5562600"/>
            <a:ext cx="2644926" cy="914817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1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7" grpId="0"/>
      <p:bldP spid="18" grpId="0"/>
      <p:bldP spid="19" grpId="0"/>
      <p:bldP spid="20" grpId="0"/>
      <p:bldP spid="2" grpId="0" animBg="1"/>
      <p:bldP spid="22" grpId="0" animBg="1"/>
    </p:bldLst>
  </p:timing>
</p:sld>
</file>

<file path=ppt/theme/theme1.xml><?xml version="1.0" encoding="utf-8"?>
<a:theme xmlns:a="http://schemas.openxmlformats.org/drawingml/2006/main" name="Template_Perloff">
  <a:themeElements>
    <a:clrScheme name="Pearson_PowerPoint_Template_Beka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arson_PowerPoint_Template_Bekaer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Pearson_PowerPoint_Template_Bekaer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owerPoint_Template_Bekaer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owerPoint_Template_Bekaer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owerPoint_Template_Bekaer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owerPoint_Template_Bekaer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owerPoint_Template_Bekaer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Template_Perloff.pot</Template>
  <TotalTime>23224</TotalTime>
  <Words>2874</Words>
  <Application>Microsoft Macintosh PowerPoint</Application>
  <PresentationFormat>On-screen Show (4:3)</PresentationFormat>
  <Paragraphs>663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Arial Italic</vt:lpstr>
      <vt:lpstr>Calibri</vt:lpstr>
      <vt:lpstr>Cambria Math</vt:lpstr>
      <vt:lpstr>Times New Roman</vt:lpstr>
      <vt:lpstr>Verdana</vt:lpstr>
      <vt:lpstr>ヒラギノ角ゴ Pro W3</vt:lpstr>
      <vt:lpstr>Template_Perloff</vt:lpstr>
      <vt:lpstr>PowerPoint Presentation</vt:lpstr>
      <vt:lpstr>PowerPoint Presentation</vt:lpstr>
      <vt:lpstr>Market Structure</vt:lpstr>
      <vt:lpstr>Perfect Competition</vt:lpstr>
      <vt:lpstr>5 Features that Force Firms to be Price Takers</vt:lpstr>
      <vt:lpstr>Example</vt:lpstr>
      <vt:lpstr>Why Perfect Competition is Important?</vt:lpstr>
      <vt:lpstr>Profit Maximization</vt:lpstr>
      <vt:lpstr>Profit Maximization: Output Rules</vt:lpstr>
      <vt:lpstr>Graphical Intuition</vt:lpstr>
      <vt:lpstr>Profit Maximization: Shutdown Rules</vt:lpstr>
      <vt:lpstr>Short-Run Output Decision</vt:lpstr>
      <vt:lpstr>Graphical Analysis</vt:lpstr>
      <vt:lpstr>Profit &amp; Average Cost</vt:lpstr>
      <vt:lpstr>Graphical Representation of Profit</vt:lpstr>
      <vt:lpstr>Example: Taxes</vt:lpstr>
      <vt:lpstr>Short-Run Shutdown Decision</vt:lpstr>
      <vt:lpstr>Short-Run Shutdown Decision: 3 Cases</vt:lpstr>
      <vt:lpstr>Graphical Analysis</vt:lpstr>
      <vt:lpstr>Short-Run Firm Supply Curve</vt:lpstr>
      <vt:lpstr>Short-Run Market Supply: Identical Firms</vt:lpstr>
      <vt:lpstr>Graphical Analysis</vt:lpstr>
      <vt:lpstr>Why the market supply gets flatter when 𝒏 grows?</vt:lpstr>
      <vt:lpstr>Short-Run Market Supply: Different Firms</vt:lpstr>
      <vt:lpstr>Short-Run Competitive Equilibrium</vt:lpstr>
      <vt:lpstr>Effect of Taxes on Competitive Equilibrium</vt:lpstr>
      <vt:lpstr>Competition in the Long Run</vt:lpstr>
      <vt:lpstr>Long-Run Firm Supply Curve</vt:lpstr>
      <vt:lpstr>Long-Run Market Supply Curve</vt:lpstr>
      <vt:lpstr>Graphical Analysis</vt:lpstr>
      <vt:lpstr>Scenarios of Non-Flat Long-Run Market Supply</vt:lpstr>
      <vt:lpstr>Example: Increasing-Cost Market</vt:lpstr>
      <vt:lpstr>Long-Run Competitive Equilibrium</vt:lpstr>
      <vt:lpstr>THE END</vt:lpstr>
    </vt:vector>
  </TitlesOfParts>
  <Manager/>
  <Company>Copyright ©2014 Pearson Education, Inc. All rights reserved.</Company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Introduction</dc:title>
  <dc:subject>Microeconomics Theory and Applications with Calculus, 3e</dc:subject>
  <dc:creator>Jeffrey M. Perloff</dc:creator>
  <cp:keywords/>
  <dc:description/>
  <cp:lastModifiedBy>Microsoft Office User</cp:lastModifiedBy>
  <cp:revision>1431</cp:revision>
  <cp:lastPrinted>2016-01-28T01:47:07Z</cp:lastPrinted>
  <dcterms:created xsi:type="dcterms:W3CDTF">2013-06-06T11:47:38Z</dcterms:created>
  <dcterms:modified xsi:type="dcterms:W3CDTF">2019-03-04T18:16:29Z</dcterms:modified>
  <cp:category/>
</cp:coreProperties>
</file>