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16"/>
  </p:notesMasterIdLst>
  <p:sldIdLst>
    <p:sldId id="256" r:id="rId2"/>
    <p:sldId id="278" r:id="rId3"/>
    <p:sldId id="28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57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Howell" initials="JSH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34"/>
    <p:restoredTop sz="96291"/>
  </p:normalViewPr>
  <p:slideViewPr>
    <p:cSldViewPr>
      <p:cViewPr varScale="1">
        <p:scale>
          <a:sx n="122" d="100"/>
          <a:sy n="122" d="100"/>
        </p:scale>
        <p:origin x="4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48F487-0A54-41E2-A8D3-3C9E4B7B1149}" type="datetimeFigureOut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49308-7259-4B1D-B0D1-D8760596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7627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144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0070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2726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27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587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9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972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951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549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8854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449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450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GB" sz="900" dirty="0" smtClean="0">
                <a:solidFill>
                  <a:schemeClr val="bg1"/>
                </a:solidFill>
                <a:latin typeface="Verdana" pitchFamily="-1" charset="0"/>
              </a:rPr>
              <a:t>4-</a:t>
            </a:r>
            <a:fld id="{0D5D8CE0-65B4-7B4F-ABEE-184424C5202C}" type="slidenum">
              <a:rPr lang="en-GB" sz="900">
                <a:solidFill>
                  <a:schemeClr val="bg1"/>
                </a:solidFill>
                <a:latin typeface="Verdana" pitchFamily="-1" charset="0"/>
              </a:rPr>
              <a:pPr algn="r"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Verdana" pitchFamily="-1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20" Type="http://schemas.openxmlformats.org/officeDocument/2006/relationships/image" Target="../media/image40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304800"/>
            <a:ext cx="754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BUEC 311</a:t>
            </a:r>
          </a:p>
          <a:p>
            <a:pPr algn="ctr">
              <a:lnSpc>
                <a:spcPct val="150000"/>
              </a:lnSpc>
            </a:pP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Business Economics, Organizations and Management</a:t>
            </a: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Winter 2019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</a:t>
            </a:r>
            <a:r>
              <a:rPr lang="en-US" sz="32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and Applications of </a:t>
            </a:r>
            <a:r>
              <a:rPr lang="en-US" sz="3200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the Competitive </a:t>
            </a:r>
            <a:r>
              <a:rPr lang="en-US" sz="32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Model</a:t>
            </a:r>
          </a:p>
          <a:p>
            <a:pPr algn="ctr">
              <a:lnSpc>
                <a:spcPct val="150000"/>
              </a:lnSpc>
            </a:pPr>
            <a:endParaRPr lang="en-US" sz="1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Diego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B. P.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Gomes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200"/>
            <a:ext cx="2743200" cy="64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Welfare Measure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6425" y="990600"/>
            <a:ext cx="5391149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Welfare is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sum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consumer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surplus and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producer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surplus!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59478" y="2266890"/>
                <a:ext cx="2025042" cy="400110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𝑊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𝐶𝑆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𝑃𝑆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78" y="2266890"/>
                <a:ext cx="202504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19250" y="2982724"/>
            <a:ext cx="5905499" cy="129266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Our assumption:</a:t>
            </a:r>
          </a:p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We agree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lang="en-US" sz="2600" i="1" u="sng" dirty="0">
                <a:latin typeface="Times New Roman" charset="0"/>
                <a:ea typeface="Times New Roman" charset="0"/>
                <a:cs typeface="Times New Roman" charset="0"/>
              </a:rPr>
              <a:t>weight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the well-being of consumers and producers </a:t>
            </a:r>
            <a:r>
              <a:rPr lang="en-US" sz="2600" i="1" u="sng" dirty="0" smtClean="0">
                <a:latin typeface="Times New Roman" charset="0"/>
                <a:ea typeface="Times New Roman" charset="0"/>
                <a:cs typeface="Times New Roman" charset="0"/>
              </a:rPr>
              <a:t>equally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250" y="4724400"/>
            <a:ext cx="5905499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Main Result:</a:t>
            </a:r>
          </a:p>
          <a:p>
            <a:pPr algn="ctr"/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Competition maximizes welfare!</a:t>
            </a: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791299">
            <a:off x="6552341" y="4853610"/>
            <a:ext cx="95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Why?</a:t>
            </a:r>
            <a:endParaRPr lang="en-US" sz="20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0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9" descr="Fig09_03_step0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30"/>
          <a:stretch/>
        </p:blipFill>
        <p:spPr bwMode="auto">
          <a:xfrm>
            <a:off x="3394869" y="5170487"/>
            <a:ext cx="5402262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7434681" y="6151730"/>
            <a:ext cx="1402677" cy="1728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968779" y="5718548"/>
            <a:ext cx="1074094" cy="1815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12821" y="5718548"/>
            <a:ext cx="1074094" cy="1815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10913" y="5718548"/>
            <a:ext cx="1074094" cy="1815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968779" y="5917252"/>
            <a:ext cx="1074094" cy="1815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610913" y="5917252"/>
            <a:ext cx="1074094" cy="1815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20856" y="5917252"/>
            <a:ext cx="1074094" cy="1815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68778" y="6137594"/>
            <a:ext cx="1186125" cy="190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320856" y="6137595"/>
            <a:ext cx="1074094" cy="1815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371600"/>
          </a:xfrm>
        </p:spPr>
        <p:txBody>
          <a:bodyPr/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Why producing </a:t>
            </a:r>
            <a:r>
              <a:rPr lang="en-US" i="1" u="sng" dirty="0" smtClean="0">
                <a:latin typeface="Times New Roman" charset="0"/>
                <a:ea typeface="Times New Roman" charset="0"/>
                <a:cs typeface="Times New Roman" charset="0"/>
              </a:rPr>
              <a:t>less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than the competitive output lowers welfare?</a:t>
            </a:r>
          </a:p>
        </p:txBody>
      </p:sp>
      <p:pic>
        <p:nvPicPr>
          <p:cNvPr id="4" name="Picture 16" descr="Fig09_03_step0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82"/>
          <a:stretch/>
        </p:blipFill>
        <p:spPr bwMode="auto">
          <a:xfrm>
            <a:off x="2982884" y="1296165"/>
            <a:ext cx="5402262" cy="349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Fig09_03_step0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03"/>
          <a:stretch/>
        </p:blipFill>
        <p:spPr bwMode="auto">
          <a:xfrm>
            <a:off x="2981042" y="1295400"/>
            <a:ext cx="5402262" cy="346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 descr="Fig09_03_step0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11"/>
          <a:stretch/>
        </p:blipFill>
        <p:spPr bwMode="auto">
          <a:xfrm>
            <a:off x="2981042" y="1295400"/>
            <a:ext cx="5402262" cy="34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Fig09_03_step0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84"/>
          <a:stretch/>
        </p:blipFill>
        <p:spPr bwMode="auto">
          <a:xfrm>
            <a:off x="2981042" y="1295400"/>
            <a:ext cx="5402262" cy="34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>
            <a:spLocks noChangeAspect="1"/>
          </p:cNvSpPr>
          <p:nvPr/>
        </p:nvSpPr>
        <p:spPr>
          <a:xfrm>
            <a:off x="6358226" y="4440936"/>
            <a:ext cx="274320" cy="27432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023458" y="3115056"/>
            <a:ext cx="274320" cy="27432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358226" y="3117684"/>
            <a:ext cx="274320" cy="27432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57800" y="5715000"/>
                <a:ext cx="654538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1100" b="0" i="1" smtClean="0">
                          <a:latin typeface="Cambria Math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1100" b="0" i="1" smtClean="0">
                          <a:latin typeface="Cambria Math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715000"/>
                <a:ext cx="654538" cy="169277"/>
              </a:xfrm>
              <a:prstGeom prst="rect">
                <a:avLst/>
              </a:prstGeom>
              <a:blipFill rotWithShape="0">
                <a:blip r:embed="rId7"/>
                <a:stretch>
                  <a:fillRect l="-4673" r="-37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94664" y="5900112"/>
                <a:ext cx="402546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1100" b="0" i="1" smtClean="0">
                          <a:latin typeface="Cambria Math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64" y="5900112"/>
                <a:ext cx="402546" cy="169277"/>
              </a:xfrm>
              <a:prstGeom prst="rect">
                <a:avLst/>
              </a:prstGeom>
              <a:blipFill rotWithShape="0">
                <a:blip r:embed="rId8"/>
                <a:stretch>
                  <a:fillRect l="-7576" r="-454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67784" y="6139934"/>
                <a:ext cx="1187120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1100" b="0" i="1" smtClean="0">
                          <a:latin typeface="Cambria Math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1100" b="0" i="1" smtClean="0">
                          <a:latin typeface="Cambria Math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1100" b="0" i="1" smtClean="0">
                          <a:latin typeface="Cambria Math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1100" b="0" i="1" smtClean="0">
                          <a:latin typeface="Cambria Math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784" y="6139934"/>
                <a:ext cx="1187120" cy="169277"/>
              </a:xfrm>
              <a:prstGeom prst="rect">
                <a:avLst/>
              </a:prstGeom>
              <a:blipFill rotWithShape="0">
                <a:blip r:embed="rId9"/>
                <a:stretch>
                  <a:fillRect l="-2564" r="-102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791660" y="5715000"/>
                <a:ext cx="129587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660" y="5715000"/>
                <a:ext cx="129587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23810" r="-28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47056" y="5900112"/>
                <a:ext cx="405624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1100" b="0" i="1" smtClean="0">
                          <a:latin typeface="Cambria Math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056" y="5900112"/>
                <a:ext cx="405624" cy="169277"/>
              </a:xfrm>
              <a:prstGeom prst="rect">
                <a:avLst/>
              </a:prstGeom>
              <a:blipFill rotWithShape="0">
                <a:blip r:embed="rId11"/>
                <a:stretch>
                  <a:fillRect l="-7463" r="-447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95455" y="6139934"/>
                <a:ext cx="665247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1100" b="0" i="1" smtClean="0">
                          <a:latin typeface="Cambria Math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1100" b="0" i="1" smtClean="0">
                          <a:latin typeface="Cambria Math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55" y="6139934"/>
                <a:ext cx="665247" cy="169277"/>
              </a:xfrm>
              <a:prstGeom prst="rect">
                <a:avLst/>
              </a:prstGeom>
              <a:blipFill rotWithShape="0">
                <a:blip r:embed="rId12"/>
                <a:stretch>
                  <a:fillRect l="-4587" r="-3670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670035" y="5715000"/>
                <a:ext cx="931281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11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1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Δ</m:t>
                      </m:r>
                      <m:r>
                        <a:rPr lang="en-US" sz="11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𝐶𝑆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35" y="5715000"/>
                <a:ext cx="931281" cy="169277"/>
              </a:xfrm>
              <a:prstGeom prst="rect">
                <a:avLst/>
              </a:prstGeom>
              <a:blipFill rotWithShape="0">
                <a:blip r:embed="rId13"/>
                <a:stretch>
                  <a:fillRect r="-326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725542" y="5900112"/>
                <a:ext cx="831190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11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=∆</m:t>
                      </m:r>
                      <m:r>
                        <a:rPr lang="en-US" sz="11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𝑃𝑆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542" y="5900112"/>
                <a:ext cx="831190" cy="169277"/>
              </a:xfrm>
              <a:prstGeom prst="rect">
                <a:avLst/>
              </a:prstGeom>
              <a:blipFill rotWithShape="0">
                <a:blip r:embed="rId14"/>
                <a:stretch>
                  <a:fillRect l="-2920" r="-292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39073" y="6139934"/>
                <a:ext cx="1400127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11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=∆</m:t>
                      </m:r>
                      <m:r>
                        <a:rPr lang="en-US" sz="11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r>
                        <a:rPr lang="en-US" sz="11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𝐷𝑊𝐿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073" y="6139934"/>
                <a:ext cx="1400127" cy="169277"/>
              </a:xfrm>
              <a:prstGeom prst="rect">
                <a:avLst/>
              </a:prstGeom>
              <a:blipFill rotWithShape="0">
                <a:blip r:embed="rId15"/>
                <a:stretch>
                  <a:fillRect r="-130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552341" y="3026719"/>
            <a:ext cx="205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Equilibrium</a:t>
            </a:r>
            <a:endParaRPr lang="en-US" sz="14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5824826" y="4440936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023458" y="2843364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824826" y="2843364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/>
          <p:cNvCxnSpPr>
            <a:stCxn id="8" idx="4"/>
            <a:endCxn id="38" idx="4"/>
          </p:cNvCxnSpPr>
          <p:nvPr/>
        </p:nvCxnSpPr>
        <p:spPr>
          <a:xfrm rot="5400000">
            <a:off x="6228686" y="4448556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02399" y="4740221"/>
            <a:ext cx="129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Reduce output</a:t>
            </a:r>
            <a:endParaRPr lang="en-US" sz="14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99146" y="3886200"/>
            <a:ext cx="23846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81000" y="1524000"/>
                <a:ext cx="2667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charset="0"/>
                  <a:buChar char="•"/>
                </a:pPr>
                <a:r>
                  <a:rPr lang="en-US" sz="1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Lose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𝑩</m:t>
                    </m:r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because they have to pay a 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higher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price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endParaRPr 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sz="14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Lose</a:t>
                </a:r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𝑪</m:t>
                    </m:r>
                  </m:oMath>
                </a14:m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because they have to consume 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fewer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2667000" cy="1169551"/>
              </a:xfrm>
              <a:prstGeom prst="rect">
                <a:avLst/>
              </a:prstGeom>
              <a:blipFill rotWithShape="0">
                <a:blip r:embed="rId16"/>
                <a:stretch>
                  <a:fillRect l="-458" t="-1042" r="-1373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61454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Consumers:</a:t>
            </a:r>
            <a:endParaRPr lang="en-US" b="1" i="1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81000" y="3276600"/>
                <a:ext cx="2667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charset="0"/>
                  <a:buChar char="•"/>
                </a:pPr>
                <a:r>
                  <a:rPr lang="en-US" sz="1400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Gain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𝑩</m:t>
                    </m:r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because they sell at a 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higher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price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endParaRPr 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sz="14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Lose</a:t>
                </a:r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𝑬</m:t>
                    </m:r>
                  </m:oMath>
                </a14:m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because they sell 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less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276600"/>
                <a:ext cx="2667000" cy="1169551"/>
              </a:xfrm>
              <a:prstGeom prst="rect">
                <a:avLst/>
              </a:prstGeom>
              <a:blipFill rotWithShape="0">
                <a:blip r:embed="rId17"/>
                <a:stretch>
                  <a:fillRect l="-45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61454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Producers: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81000" y="5027676"/>
                <a:ext cx="281805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𝑩</m:t>
                    </m:r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</a:t>
                </a:r>
                <a:r>
                  <a:rPr lang="en-US" sz="140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sz="1400" i="1" smtClean="0">
                    <a:latin typeface="Times New Roman" charset="0"/>
                    <a:ea typeface="Times New Roman" charset="0"/>
                    <a:cs typeface="Times New Roman" charset="0"/>
                  </a:rPr>
                  <a:t>transfer</a:t>
                </a:r>
                <a:r>
                  <a:rPr lang="en-US" sz="140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from consumers to producers, so it does not affect welfare</a:t>
                </a:r>
              </a:p>
              <a:p>
                <a:endParaRPr 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Welfare drops because consumers’ loss of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𝑪</m:t>
                    </m:r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producers’ loss of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𝑬</m:t>
                    </m:r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benefit no one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027676"/>
                <a:ext cx="2818054" cy="1600438"/>
              </a:xfrm>
              <a:prstGeom prst="rect">
                <a:avLst/>
              </a:prstGeom>
              <a:blipFill rotWithShape="0">
                <a:blip r:embed="rId18"/>
                <a:stretch>
                  <a:fillRect l="-433" t="-763" b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461454" y="464667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Welfare: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91400" y="6096000"/>
            <a:ext cx="990600" cy="31715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81600" y="1447800"/>
                <a:ext cx="25443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=−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called the </a:t>
                </a:r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Deadweight Loss</a:t>
                </a:r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DWL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447800"/>
                <a:ext cx="2544374" cy="584775"/>
              </a:xfrm>
              <a:prstGeom prst="rect">
                <a:avLst/>
              </a:prstGeom>
              <a:blipFill rotWithShape="0">
                <a:blip r:embed="rId19"/>
                <a:stretch>
                  <a:fillRect t="-3158" r="-1918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endCxn id="59" idx="2"/>
          </p:cNvCxnSpPr>
          <p:nvPr/>
        </p:nvCxnSpPr>
        <p:spPr>
          <a:xfrm flipV="1">
            <a:off x="6154903" y="2032575"/>
            <a:ext cx="298884" cy="1244025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0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5" grpId="0"/>
      <p:bldP spid="46" grpId="0" build="p"/>
      <p:bldP spid="47" grpId="0"/>
      <p:bldP spid="49" grpId="0" build="p"/>
      <p:bldP spid="50" grpId="0"/>
      <p:bldP spid="56" grpId="0" build="p"/>
      <p:bldP spid="57" grpId="0"/>
      <p:bldP spid="58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7" name="Group 4106"/>
          <p:cNvGrpSpPr/>
          <p:nvPr/>
        </p:nvGrpSpPr>
        <p:grpSpPr>
          <a:xfrm>
            <a:off x="1600200" y="5359399"/>
            <a:ext cx="5818187" cy="1041401"/>
            <a:chOff x="2944813" y="5359399"/>
            <a:chExt cx="5818187" cy="1041401"/>
          </a:xfrm>
        </p:grpSpPr>
        <p:grpSp>
          <p:nvGrpSpPr>
            <p:cNvPr id="4106" name="Group 4105"/>
            <p:cNvGrpSpPr/>
            <p:nvPr/>
          </p:nvGrpSpPr>
          <p:grpSpPr>
            <a:xfrm>
              <a:off x="2954338" y="5359399"/>
              <a:ext cx="5511800" cy="995264"/>
              <a:chOff x="2954338" y="5359399"/>
              <a:chExt cx="5511800" cy="995264"/>
            </a:xfrm>
          </p:grpSpPr>
          <p:grpSp>
            <p:nvGrpSpPr>
              <p:cNvPr id="4105" name="Group 4104"/>
              <p:cNvGrpSpPr/>
              <p:nvPr/>
            </p:nvGrpSpPr>
            <p:grpSpPr>
              <a:xfrm>
                <a:off x="4648201" y="5359399"/>
                <a:ext cx="3817937" cy="331788"/>
                <a:chOff x="4648201" y="5359399"/>
                <a:chExt cx="3817937" cy="3317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8201" y="5359399"/>
                      <a:ext cx="990600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000" dirty="0" smtClean="0">
                          <a:solidFill>
                            <a:srgbClr val="000000"/>
                          </a:solidFill>
                          <a:latin typeface="Arial Bold" charset="0"/>
                        </a:rPr>
                        <a:t>Competitive Output,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0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0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en-US" sz="10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oMath>
                      </a14:m>
                      <a:endParaRPr lang="en-US" altLang="en-US" b="1" dirty="0"/>
                    </a:p>
                  </p:txBody>
                </p:sp>
              </mc:Choice>
              <mc:Fallback xmlns="">
                <p:sp>
                  <p:nvSpPr>
                    <p:cNvPr id="32" name="Rectangle 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648201" y="5359399"/>
                      <a:ext cx="990600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t="-15686" b="-21569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8400" y="5359399"/>
                      <a:ext cx="65246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ヒラギノ角ゴ Pro W3" pitchFamily="-84" charset="-128"/>
                        </a:defRPr>
                      </a:lvl9pPr>
                    </a:lstStyle>
                    <a:p>
                      <a:pPr algn="ctr"/>
                      <a:r>
                        <a:rPr lang="en-US" altLang="en-US" sz="1000" dirty="0" smtClean="0">
                          <a:solidFill>
                            <a:srgbClr val="000000"/>
                          </a:solidFill>
                          <a:latin typeface="Arial Bold" charset="0"/>
                        </a:rPr>
                        <a:t>Larger Output,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0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0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en-US" sz="10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oMath>
                      </a14:m>
                      <a:endParaRPr lang="en-US" altLang="en-US" b="1" dirty="0"/>
                    </a:p>
                  </p:txBody>
                </p:sp>
              </mc:Choice>
              <mc:Fallback xmlns="">
                <p:sp>
                  <p:nvSpPr>
                    <p:cNvPr id="33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248400" y="5359399"/>
                      <a:ext cx="652462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0280" t="-15686" r="-3738" b="-21569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" name="Rectangle 69"/>
                <p:cNvSpPr>
                  <a:spLocks noChangeArrowheads="1"/>
                </p:cNvSpPr>
                <p:nvPr/>
              </p:nvSpPr>
              <p:spPr bwMode="auto">
                <a:xfrm>
                  <a:off x="7948613" y="5510212"/>
                  <a:ext cx="517525" cy="180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ヒラギノ角ゴ Pro W3" pitchFamily="-8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ヒラギノ角ゴ Pro W3" pitchFamily="-8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ヒラギノ角ゴ Pro W3" pitchFamily="-8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ヒラギノ角ゴ Pro W3" pitchFamily="-8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ヒラギノ角ゴ Pro W3" pitchFamily="-8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ヒラギノ角ゴ Pro W3" pitchFamily="-8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ヒラギノ角ゴ Pro W3" pitchFamily="-8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ヒラギノ角ゴ Pro W3" pitchFamily="-8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ヒラギノ角ゴ Pro W3" pitchFamily="-84" charset="-128"/>
                    </a:defRPr>
                  </a:lvl9pPr>
                </a:lstStyle>
                <a:p>
                  <a:r>
                    <a:rPr lang="en-US" altLang="en-US" sz="1000">
                      <a:solidFill>
                        <a:srgbClr val="000000"/>
                      </a:solidFill>
                      <a:latin typeface="Arial Bold" charset="0"/>
                    </a:rPr>
                    <a:t>Change</a:t>
                  </a:r>
                  <a:endParaRPr lang="en-US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954338" y="5753100"/>
                    <a:ext cx="1306448" cy="1538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9pPr>
                  </a:lstStyle>
                  <a:p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Consumer Surplus</a:t>
                    </a:r>
                    <a:r>
                      <a:rPr lang="en-US" altLang="en-US" sz="1000" dirty="0" smtClean="0">
                        <a:solidFill>
                          <a:srgbClr val="00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altLang="en-US" sz="1000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𝐶𝑆</m:t>
                        </m:r>
                      </m:oMath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39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54338" y="5753100"/>
                    <a:ext cx="1306448" cy="15388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075" t="-32000" r="-1402" b="-48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954338" y="5973762"/>
                    <a:ext cx="1226298" cy="1538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9pPr>
                  </a:lstStyle>
                  <a:p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Producer Surplus</a:t>
                    </a:r>
                    <a:r>
                      <a:rPr lang="en-US" altLang="en-US" sz="1000" dirty="0" smtClean="0">
                        <a:solidFill>
                          <a:srgbClr val="00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altLang="en-US" sz="1000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𝑃𝑆</m:t>
                        </m:r>
                      </m:oMath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6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54338" y="5973762"/>
                    <a:ext cx="1226298" cy="15388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6468" t="-32000" r="-1990" b="-48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954338" y="6200775"/>
                    <a:ext cx="1255537" cy="1538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ヒラギノ角ゴ Pro W3" pitchFamily="-84" charset="-128"/>
                      </a:defRPr>
                    </a:lvl9pPr>
                  </a:lstStyle>
                  <a:p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Welfare</a:t>
                    </a:r>
                    <a:r>
                      <a:rPr lang="en-US" altLang="en-US" sz="1000" dirty="0" smtClean="0">
                        <a:solidFill>
                          <a:srgbClr val="000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altLang="en-US" sz="1000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𝑊</m:t>
                        </m:r>
                        <m:r>
                          <a:rPr lang="en-US" altLang="en-US" sz="1000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en-US" sz="1000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𝐶𝑆</m:t>
                        </m:r>
                        <m:r>
                          <a:rPr lang="en-US" altLang="en-US" sz="1000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en-US" sz="1000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𝑃𝑆</m:t>
                        </m:r>
                      </m:oMath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78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54338" y="6200775"/>
                    <a:ext cx="1255537" cy="15388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6311" t="-32000" r="-3398" b="-48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" name="Line 136"/>
            <p:cNvSpPr>
              <a:spLocks noChangeShapeType="1"/>
            </p:cNvSpPr>
            <p:nvPr/>
          </p:nvSpPr>
          <p:spPr bwMode="auto">
            <a:xfrm>
              <a:off x="2944813" y="6159500"/>
              <a:ext cx="5811837" cy="0"/>
            </a:xfrm>
            <a:prstGeom prst="line">
              <a:avLst/>
            </a:prstGeom>
            <a:noFill/>
            <a:ln w="6350">
              <a:solidFill>
                <a:srgbClr val="0071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37"/>
            <p:cNvSpPr>
              <a:spLocks noChangeShapeType="1"/>
            </p:cNvSpPr>
            <p:nvPr/>
          </p:nvSpPr>
          <p:spPr bwMode="auto">
            <a:xfrm>
              <a:off x="2947988" y="6400800"/>
              <a:ext cx="5815012" cy="0"/>
            </a:xfrm>
            <a:prstGeom prst="line">
              <a:avLst/>
            </a:prstGeom>
            <a:noFill/>
            <a:ln w="6350">
              <a:solidFill>
                <a:srgbClr val="0071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38"/>
            <p:cNvSpPr>
              <a:spLocks noChangeShapeType="1"/>
            </p:cNvSpPr>
            <p:nvPr/>
          </p:nvSpPr>
          <p:spPr bwMode="auto">
            <a:xfrm>
              <a:off x="2951163" y="5705475"/>
              <a:ext cx="5811837" cy="0"/>
            </a:xfrm>
            <a:prstGeom prst="line">
              <a:avLst/>
            </a:prstGeom>
            <a:noFill/>
            <a:ln w="6350">
              <a:solidFill>
                <a:srgbClr val="0071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371600"/>
          </a:xfrm>
        </p:spPr>
        <p:txBody>
          <a:bodyPr/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Why producing </a:t>
            </a:r>
            <a:r>
              <a:rPr lang="en-US" i="1" u="sng" dirty="0" smtClean="0"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than the competitive output lowers welfare?</a:t>
            </a:r>
          </a:p>
        </p:txBody>
      </p:sp>
      <p:sp>
        <p:nvSpPr>
          <p:cNvPr id="3" name="Freeform 14"/>
          <p:cNvSpPr>
            <a:spLocks/>
          </p:cNvSpPr>
          <p:nvPr/>
        </p:nvSpPr>
        <p:spPr bwMode="auto">
          <a:xfrm>
            <a:off x="5043487" y="2901950"/>
            <a:ext cx="506413" cy="771525"/>
          </a:xfrm>
          <a:custGeom>
            <a:avLst/>
            <a:gdLst>
              <a:gd name="T0" fmla="*/ 238125 w 319"/>
              <a:gd name="T1" fmla="*/ 663575 h 486"/>
              <a:gd name="T2" fmla="*/ 238125 w 319"/>
              <a:gd name="T3" fmla="*/ 663575 h 486"/>
              <a:gd name="T4" fmla="*/ 355600 w 319"/>
              <a:gd name="T5" fmla="*/ 712788 h 486"/>
              <a:gd name="T6" fmla="*/ 439738 w 319"/>
              <a:gd name="T7" fmla="*/ 744538 h 486"/>
              <a:gd name="T8" fmla="*/ 506413 w 319"/>
              <a:gd name="T9" fmla="*/ 771525 h 486"/>
              <a:gd name="T10" fmla="*/ 506413 w 319"/>
              <a:gd name="T11" fmla="*/ 0 h 486"/>
              <a:gd name="T12" fmla="*/ 506413 w 319"/>
              <a:gd name="T13" fmla="*/ 0 h 486"/>
              <a:gd name="T14" fmla="*/ 430213 w 319"/>
              <a:gd name="T15" fmla="*/ 93663 h 486"/>
              <a:gd name="T16" fmla="*/ 265113 w 319"/>
              <a:gd name="T17" fmla="*/ 285750 h 486"/>
              <a:gd name="T18" fmla="*/ 265113 w 319"/>
              <a:gd name="T19" fmla="*/ 285750 h 486"/>
              <a:gd name="T20" fmla="*/ 171450 w 319"/>
              <a:gd name="T21" fmla="*/ 387350 h 486"/>
              <a:gd name="T22" fmla="*/ 87313 w 319"/>
              <a:gd name="T23" fmla="*/ 474663 h 486"/>
              <a:gd name="T24" fmla="*/ 0 w 319"/>
              <a:gd name="T25" fmla="*/ 558800 h 486"/>
              <a:gd name="T26" fmla="*/ 0 w 319"/>
              <a:gd name="T27" fmla="*/ 558800 h 486"/>
              <a:gd name="T28" fmla="*/ 52388 w 319"/>
              <a:gd name="T29" fmla="*/ 579438 h 486"/>
              <a:gd name="T30" fmla="*/ 238125 w 319"/>
              <a:gd name="T31" fmla="*/ 663575 h 4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19" h="486">
                <a:moveTo>
                  <a:pt x="150" y="418"/>
                </a:moveTo>
                <a:lnTo>
                  <a:pt x="150" y="418"/>
                </a:lnTo>
                <a:lnTo>
                  <a:pt x="224" y="449"/>
                </a:lnTo>
                <a:lnTo>
                  <a:pt x="277" y="469"/>
                </a:lnTo>
                <a:lnTo>
                  <a:pt x="319" y="486"/>
                </a:lnTo>
                <a:lnTo>
                  <a:pt x="319" y="0"/>
                </a:lnTo>
                <a:lnTo>
                  <a:pt x="271" y="59"/>
                </a:lnTo>
                <a:lnTo>
                  <a:pt x="167" y="180"/>
                </a:lnTo>
                <a:lnTo>
                  <a:pt x="108" y="244"/>
                </a:lnTo>
                <a:lnTo>
                  <a:pt x="55" y="299"/>
                </a:lnTo>
                <a:lnTo>
                  <a:pt x="0" y="352"/>
                </a:lnTo>
                <a:lnTo>
                  <a:pt x="33" y="365"/>
                </a:lnTo>
                <a:lnTo>
                  <a:pt x="150" y="418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reeform 15"/>
          <p:cNvSpPr>
            <a:spLocks/>
          </p:cNvSpPr>
          <p:nvPr/>
        </p:nvSpPr>
        <p:spPr bwMode="auto">
          <a:xfrm>
            <a:off x="5043487" y="2901950"/>
            <a:ext cx="506413" cy="771525"/>
          </a:xfrm>
          <a:custGeom>
            <a:avLst/>
            <a:gdLst>
              <a:gd name="T0" fmla="*/ 238125 w 319"/>
              <a:gd name="T1" fmla="*/ 663575 h 486"/>
              <a:gd name="T2" fmla="*/ 238125 w 319"/>
              <a:gd name="T3" fmla="*/ 663575 h 486"/>
              <a:gd name="T4" fmla="*/ 355600 w 319"/>
              <a:gd name="T5" fmla="*/ 712788 h 486"/>
              <a:gd name="T6" fmla="*/ 439738 w 319"/>
              <a:gd name="T7" fmla="*/ 744538 h 486"/>
              <a:gd name="T8" fmla="*/ 506413 w 319"/>
              <a:gd name="T9" fmla="*/ 771525 h 486"/>
              <a:gd name="T10" fmla="*/ 506413 w 319"/>
              <a:gd name="T11" fmla="*/ 0 h 486"/>
              <a:gd name="T12" fmla="*/ 506413 w 319"/>
              <a:gd name="T13" fmla="*/ 0 h 486"/>
              <a:gd name="T14" fmla="*/ 430213 w 319"/>
              <a:gd name="T15" fmla="*/ 93663 h 486"/>
              <a:gd name="T16" fmla="*/ 265113 w 319"/>
              <a:gd name="T17" fmla="*/ 285750 h 486"/>
              <a:gd name="T18" fmla="*/ 265113 w 319"/>
              <a:gd name="T19" fmla="*/ 285750 h 486"/>
              <a:gd name="T20" fmla="*/ 171450 w 319"/>
              <a:gd name="T21" fmla="*/ 387350 h 486"/>
              <a:gd name="T22" fmla="*/ 87313 w 319"/>
              <a:gd name="T23" fmla="*/ 474663 h 486"/>
              <a:gd name="T24" fmla="*/ 0 w 319"/>
              <a:gd name="T25" fmla="*/ 558800 h 486"/>
              <a:gd name="T26" fmla="*/ 0 w 319"/>
              <a:gd name="T27" fmla="*/ 558800 h 486"/>
              <a:gd name="T28" fmla="*/ 52388 w 319"/>
              <a:gd name="T29" fmla="*/ 579438 h 486"/>
              <a:gd name="T30" fmla="*/ 238125 w 319"/>
              <a:gd name="T31" fmla="*/ 663575 h 4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19" h="486">
                <a:moveTo>
                  <a:pt x="150" y="418"/>
                </a:moveTo>
                <a:lnTo>
                  <a:pt x="150" y="418"/>
                </a:lnTo>
                <a:lnTo>
                  <a:pt x="224" y="449"/>
                </a:lnTo>
                <a:lnTo>
                  <a:pt x="277" y="469"/>
                </a:lnTo>
                <a:lnTo>
                  <a:pt x="319" y="486"/>
                </a:lnTo>
                <a:lnTo>
                  <a:pt x="319" y="0"/>
                </a:lnTo>
                <a:lnTo>
                  <a:pt x="271" y="59"/>
                </a:lnTo>
                <a:lnTo>
                  <a:pt x="167" y="180"/>
                </a:lnTo>
                <a:lnTo>
                  <a:pt x="108" y="244"/>
                </a:lnTo>
                <a:lnTo>
                  <a:pt x="55" y="299"/>
                </a:lnTo>
                <a:lnTo>
                  <a:pt x="0" y="352"/>
                </a:lnTo>
                <a:lnTo>
                  <a:pt x="33" y="365"/>
                </a:lnTo>
                <a:lnTo>
                  <a:pt x="150" y="4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 flipH="1">
            <a:off x="2843212" y="3460750"/>
            <a:ext cx="21971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5043487" y="3467100"/>
            <a:ext cx="0" cy="1195388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20"/>
          <p:cNvSpPr>
            <a:spLocks/>
          </p:cNvSpPr>
          <p:nvPr/>
        </p:nvSpPr>
        <p:spPr bwMode="auto">
          <a:xfrm>
            <a:off x="2808287" y="1787525"/>
            <a:ext cx="3265488" cy="2046288"/>
          </a:xfrm>
          <a:custGeom>
            <a:avLst/>
            <a:gdLst>
              <a:gd name="T0" fmla="*/ 0 w 2057"/>
              <a:gd name="T1" fmla="*/ 0 h 1289"/>
              <a:gd name="T2" fmla="*/ 0 w 2057"/>
              <a:gd name="T3" fmla="*/ 0 h 1289"/>
              <a:gd name="T4" fmla="*/ 44450 w 2057"/>
              <a:gd name="T5" fmla="*/ 63500 h 1289"/>
              <a:gd name="T6" fmla="*/ 93663 w 2057"/>
              <a:gd name="T7" fmla="*/ 128588 h 1289"/>
              <a:gd name="T8" fmla="*/ 149225 w 2057"/>
              <a:gd name="T9" fmla="*/ 198438 h 1289"/>
              <a:gd name="T10" fmla="*/ 212725 w 2057"/>
              <a:gd name="T11" fmla="*/ 268288 h 1289"/>
              <a:gd name="T12" fmla="*/ 282575 w 2057"/>
              <a:gd name="T13" fmla="*/ 338138 h 1289"/>
              <a:gd name="T14" fmla="*/ 355600 w 2057"/>
              <a:gd name="T15" fmla="*/ 412750 h 1289"/>
              <a:gd name="T16" fmla="*/ 433388 w 2057"/>
              <a:gd name="T17" fmla="*/ 485775 h 1289"/>
              <a:gd name="T18" fmla="*/ 515938 w 2057"/>
              <a:gd name="T19" fmla="*/ 558800 h 1289"/>
              <a:gd name="T20" fmla="*/ 603250 w 2057"/>
              <a:gd name="T21" fmla="*/ 631825 h 1289"/>
              <a:gd name="T22" fmla="*/ 695325 w 2057"/>
              <a:gd name="T23" fmla="*/ 709613 h 1289"/>
              <a:gd name="T24" fmla="*/ 788988 w 2057"/>
              <a:gd name="T25" fmla="*/ 785813 h 1289"/>
              <a:gd name="T26" fmla="*/ 890588 w 2057"/>
              <a:gd name="T27" fmla="*/ 858838 h 1289"/>
              <a:gd name="T28" fmla="*/ 992188 w 2057"/>
              <a:gd name="T29" fmla="*/ 936625 h 1289"/>
              <a:gd name="T30" fmla="*/ 1100138 w 2057"/>
              <a:gd name="T31" fmla="*/ 1009650 h 1289"/>
              <a:gd name="T32" fmla="*/ 1208088 w 2057"/>
              <a:gd name="T33" fmla="*/ 1085850 h 1289"/>
              <a:gd name="T34" fmla="*/ 1319213 w 2057"/>
              <a:gd name="T35" fmla="*/ 1158875 h 1289"/>
              <a:gd name="T36" fmla="*/ 1431925 w 2057"/>
              <a:gd name="T37" fmla="*/ 1228725 h 1289"/>
              <a:gd name="T38" fmla="*/ 1550988 w 2057"/>
              <a:gd name="T39" fmla="*/ 1303338 h 1289"/>
              <a:gd name="T40" fmla="*/ 1670050 w 2057"/>
              <a:gd name="T41" fmla="*/ 1373188 h 1289"/>
              <a:gd name="T42" fmla="*/ 1787525 w 2057"/>
              <a:gd name="T43" fmla="*/ 1438275 h 1289"/>
              <a:gd name="T44" fmla="*/ 1909763 w 2057"/>
              <a:gd name="T45" fmla="*/ 1504950 h 1289"/>
              <a:gd name="T46" fmla="*/ 2032000 w 2057"/>
              <a:gd name="T47" fmla="*/ 1568450 h 1289"/>
              <a:gd name="T48" fmla="*/ 2154238 w 2057"/>
              <a:gd name="T49" fmla="*/ 1630363 h 1289"/>
              <a:gd name="T50" fmla="*/ 2281238 w 2057"/>
              <a:gd name="T51" fmla="*/ 1690688 h 1289"/>
              <a:gd name="T52" fmla="*/ 2403475 w 2057"/>
              <a:gd name="T53" fmla="*/ 1746250 h 1289"/>
              <a:gd name="T54" fmla="*/ 2528888 w 2057"/>
              <a:gd name="T55" fmla="*/ 1798638 h 1289"/>
              <a:gd name="T56" fmla="*/ 2654300 w 2057"/>
              <a:gd name="T57" fmla="*/ 1851025 h 1289"/>
              <a:gd name="T58" fmla="*/ 2776538 w 2057"/>
              <a:gd name="T59" fmla="*/ 1897063 h 1289"/>
              <a:gd name="T60" fmla="*/ 2901950 w 2057"/>
              <a:gd name="T61" fmla="*/ 1938338 h 1289"/>
              <a:gd name="T62" fmla="*/ 3024188 w 2057"/>
              <a:gd name="T63" fmla="*/ 1981200 h 1289"/>
              <a:gd name="T64" fmla="*/ 3143250 w 2057"/>
              <a:gd name="T65" fmla="*/ 2016125 h 1289"/>
              <a:gd name="T66" fmla="*/ 3265488 w 2057"/>
              <a:gd name="T67" fmla="*/ 2046288 h 12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057" h="1289">
                <a:moveTo>
                  <a:pt x="0" y="0"/>
                </a:moveTo>
                <a:lnTo>
                  <a:pt x="0" y="0"/>
                </a:lnTo>
                <a:lnTo>
                  <a:pt x="28" y="40"/>
                </a:lnTo>
                <a:lnTo>
                  <a:pt x="59" y="81"/>
                </a:lnTo>
                <a:lnTo>
                  <a:pt x="94" y="125"/>
                </a:lnTo>
                <a:lnTo>
                  <a:pt x="134" y="169"/>
                </a:lnTo>
                <a:lnTo>
                  <a:pt x="178" y="213"/>
                </a:lnTo>
                <a:lnTo>
                  <a:pt x="224" y="260"/>
                </a:lnTo>
                <a:lnTo>
                  <a:pt x="273" y="306"/>
                </a:lnTo>
                <a:lnTo>
                  <a:pt x="325" y="352"/>
                </a:lnTo>
                <a:lnTo>
                  <a:pt x="380" y="398"/>
                </a:lnTo>
                <a:lnTo>
                  <a:pt x="438" y="447"/>
                </a:lnTo>
                <a:lnTo>
                  <a:pt x="497" y="495"/>
                </a:lnTo>
                <a:lnTo>
                  <a:pt x="561" y="541"/>
                </a:lnTo>
                <a:lnTo>
                  <a:pt x="625" y="590"/>
                </a:lnTo>
                <a:lnTo>
                  <a:pt x="693" y="636"/>
                </a:lnTo>
                <a:lnTo>
                  <a:pt x="761" y="684"/>
                </a:lnTo>
                <a:lnTo>
                  <a:pt x="831" y="730"/>
                </a:lnTo>
                <a:lnTo>
                  <a:pt x="902" y="774"/>
                </a:lnTo>
                <a:lnTo>
                  <a:pt x="977" y="821"/>
                </a:lnTo>
                <a:lnTo>
                  <a:pt x="1052" y="865"/>
                </a:lnTo>
                <a:lnTo>
                  <a:pt x="1126" y="906"/>
                </a:lnTo>
                <a:lnTo>
                  <a:pt x="1203" y="948"/>
                </a:lnTo>
                <a:lnTo>
                  <a:pt x="1280" y="988"/>
                </a:lnTo>
                <a:lnTo>
                  <a:pt x="1357" y="1027"/>
                </a:lnTo>
                <a:lnTo>
                  <a:pt x="1437" y="1065"/>
                </a:lnTo>
                <a:lnTo>
                  <a:pt x="1514" y="1100"/>
                </a:lnTo>
                <a:lnTo>
                  <a:pt x="1593" y="1133"/>
                </a:lnTo>
                <a:lnTo>
                  <a:pt x="1672" y="1166"/>
                </a:lnTo>
                <a:lnTo>
                  <a:pt x="1749" y="1195"/>
                </a:lnTo>
                <a:lnTo>
                  <a:pt x="1828" y="1221"/>
                </a:lnTo>
                <a:lnTo>
                  <a:pt x="1905" y="1248"/>
                </a:lnTo>
                <a:lnTo>
                  <a:pt x="1980" y="1270"/>
                </a:lnTo>
                <a:lnTo>
                  <a:pt x="2057" y="1289"/>
                </a:lnTo>
              </a:path>
            </a:pathLst>
          </a:custGeom>
          <a:noFill/>
          <a:ln w="41275">
            <a:solidFill>
              <a:srgbClr val="00AEE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2790825" y="1758950"/>
            <a:ext cx="52387" cy="136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Freeform 25"/>
          <p:cNvSpPr>
            <a:spLocks/>
          </p:cNvSpPr>
          <p:nvPr/>
        </p:nvSpPr>
        <p:spPr bwMode="auto">
          <a:xfrm>
            <a:off x="2843212" y="2544763"/>
            <a:ext cx="2968625" cy="1847850"/>
          </a:xfrm>
          <a:custGeom>
            <a:avLst/>
            <a:gdLst>
              <a:gd name="T0" fmla="*/ 0 w 1870"/>
              <a:gd name="T1" fmla="*/ 1847850 h 1164"/>
              <a:gd name="T2" fmla="*/ 0 w 1870"/>
              <a:gd name="T3" fmla="*/ 1847850 h 1164"/>
              <a:gd name="T4" fmla="*/ 131763 w 1870"/>
              <a:gd name="T5" fmla="*/ 1844675 h 1164"/>
              <a:gd name="T6" fmla="*/ 258763 w 1870"/>
              <a:gd name="T7" fmla="*/ 1838325 h 1164"/>
              <a:gd name="T8" fmla="*/ 381000 w 1870"/>
              <a:gd name="T9" fmla="*/ 1824038 h 1164"/>
              <a:gd name="T10" fmla="*/ 503238 w 1870"/>
              <a:gd name="T11" fmla="*/ 1806575 h 1164"/>
              <a:gd name="T12" fmla="*/ 620713 w 1870"/>
              <a:gd name="T13" fmla="*/ 1785938 h 1164"/>
              <a:gd name="T14" fmla="*/ 736600 w 1870"/>
              <a:gd name="T15" fmla="*/ 1757363 h 1164"/>
              <a:gd name="T16" fmla="*/ 847725 w 1870"/>
              <a:gd name="T17" fmla="*/ 1730375 h 1164"/>
              <a:gd name="T18" fmla="*/ 960438 w 1870"/>
              <a:gd name="T19" fmla="*/ 1695450 h 1164"/>
              <a:gd name="T20" fmla="*/ 1068388 w 1870"/>
              <a:gd name="T21" fmla="*/ 1655763 h 1164"/>
              <a:gd name="T22" fmla="*/ 1173163 w 1870"/>
              <a:gd name="T23" fmla="*/ 1611313 h 1164"/>
              <a:gd name="T24" fmla="*/ 1277938 w 1870"/>
              <a:gd name="T25" fmla="*/ 1565275 h 1164"/>
              <a:gd name="T26" fmla="*/ 1379538 w 1870"/>
              <a:gd name="T27" fmla="*/ 1516063 h 1164"/>
              <a:gd name="T28" fmla="*/ 1476375 w 1870"/>
              <a:gd name="T29" fmla="*/ 1463675 h 1164"/>
              <a:gd name="T30" fmla="*/ 1574800 w 1870"/>
              <a:gd name="T31" fmla="*/ 1408113 h 1164"/>
              <a:gd name="T32" fmla="*/ 1665288 w 1870"/>
              <a:gd name="T33" fmla="*/ 1346200 h 1164"/>
              <a:gd name="T34" fmla="*/ 1760538 w 1870"/>
              <a:gd name="T35" fmla="*/ 1285875 h 1164"/>
              <a:gd name="T36" fmla="*/ 1847850 w 1870"/>
              <a:gd name="T37" fmla="*/ 1219200 h 1164"/>
              <a:gd name="T38" fmla="*/ 1935163 w 1870"/>
              <a:gd name="T39" fmla="*/ 1149350 h 1164"/>
              <a:gd name="T40" fmla="*/ 2022475 w 1870"/>
              <a:gd name="T41" fmla="*/ 1079500 h 1164"/>
              <a:gd name="T42" fmla="*/ 2106613 w 1870"/>
              <a:gd name="T43" fmla="*/ 1006475 h 1164"/>
              <a:gd name="T44" fmla="*/ 2185988 w 1870"/>
              <a:gd name="T45" fmla="*/ 933450 h 1164"/>
              <a:gd name="T46" fmla="*/ 2266950 w 1870"/>
              <a:gd name="T47" fmla="*/ 855663 h 1164"/>
              <a:gd name="T48" fmla="*/ 2343150 w 1870"/>
              <a:gd name="T49" fmla="*/ 776288 h 1164"/>
              <a:gd name="T50" fmla="*/ 2420938 w 1870"/>
              <a:gd name="T51" fmla="*/ 695325 h 1164"/>
              <a:gd name="T52" fmla="*/ 2493963 w 1870"/>
              <a:gd name="T53" fmla="*/ 611188 h 1164"/>
              <a:gd name="T54" fmla="*/ 2566988 w 1870"/>
              <a:gd name="T55" fmla="*/ 528638 h 1164"/>
              <a:gd name="T56" fmla="*/ 2706688 w 1870"/>
              <a:gd name="T57" fmla="*/ 357188 h 1164"/>
              <a:gd name="T58" fmla="*/ 2843213 w 1870"/>
              <a:gd name="T59" fmla="*/ 179388 h 1164"/>
              <a:gd name="T60" fmla="*/ 2968625 w 1870"/>
              <a:gd name="T61" fmla="*/ 0 h 116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870" h="1164">
                <a:moveTo>
                  <a:pt x="0" y="1164"/>
                </a:moveTo>
                <a:lnTo>
                  <a:pt x="0" y="1164"/>
                </a:lnTo>
                <a:lnTo>
                  <a:pt x="83" y="1162"/>
                </a:lnTo>
                <a:lnTo>
                  <a:pt x="163" y="1158"/>
                </a:lnTo>
                <a:lnTo>
                  <a:pt x="240" y="1149"/>
                </a:lnTo>
                <a:lnTo>
                  <a:pt x="317" y="1138"/>
                </a:lnTo>
                <a:lnTo>
                  <a:pt x="391" y="1125"/>
                </a:lnTo>
                <a:lnTo>
                  <a:pt x="464" y="1107"/>
                </a:lnTo>
                <a:lnTo>
                  <a:pt x="534" y="1090"/>
                </a:lnTo>
                <a:lnTo>
                  <a:pt x="605" y="1068"/>
                </a:lnTo>
                <a:lnTo>
                  <a:pt x="673" y="1043"/>
                </a:lnTo>
                <a:lnTo>
                  <a:pt x="739" y="1015"/>
                </a:lnTo>
                <a:lnTo>
                  <a:pt x="805" y="986"/>
                </a:lnTo>
                <a:lnTo>
                  <a:pt x="869" y="955"/>
                </a:lnTo>
                <a:lnTo>
                  <a:pt x="930" y="922"/>
                </a:lnTo>
                <a:lnTo>
                  <a:pt x="992" y="887"/>
                </a:lnTo>
                <a:lnTo>
                  <a:pt x="1049" y="848"/>
                </a:lnTo>
                <a:lnTo>
                  <a:pt x="1109" y="810"/>
                </a:lnTo>
                <a:lnTo>
                  <a:pt x="1164" y="768"/>
                </a:lnTo>
                <a:lnTo>
                  <a:pt x="1219" y="724"/>
                </a:lnTo>
                <a:lnTo>
                  <a:pt x="1274" y="680"/>
                </a:lnTo>
                <a:lnTo>
                  <a:pt x="1327" y="634"/>
                </a:lnTo>
                <a:lnTo>
                  <a:pt x="1377" y="588"/>
                </a:lnTo>
                <a:lnTo>
                  <a:pt x="1428" y="539"/>
                </a:lnTo>
                <a:lnTo>
                  <a:pt x="1476" y="489"/>
                </a:lnTo>
                <a:lnTo>
                  <a:pt x="1525" y="438"/>
                </a:lnTo>
                <a:lnTo>
                  <a:pt x="1571" y="385"/>
                </a:lnTo>
                <a:lnTo>
                  <a:pt x="1617" y="333"/>
                </a:lnTo>
                <a:lnTo>
                  <a:pt x="1705" y="225"/>
                </a:lnTo>
                <a:lnTo>
                  <a:pt x="1791" y="113"/>
                </a:lnTo>
                <a:lnTo>
                  <a:pt x="1870" y="0"/>
                </a:lnTo>
              </a:path>
            </a:pathLst>
          </a:custGeom>
          <a:noFill/>
          <a:ln w="41275">
            <a:solidFill>
              <a:srgbClr val="EE322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auto">
          <a:xfrm>
            <a:off x="5008562" y="3425825"/>
            <a:ext cx="69850" cy="69850"/>
          </a:xfrm>
          <a:custGeom>
            <a:avLst/>
            <a:gdLst>
              <a:gd name="T0" fmla="*/ 34925 w 44"/>
              <a:gd name="T1" fmla="*/ 69850 h 44"/>
              <a:gd name="T2" fmla="*/ 34925 w 44"/>
              <a:gd name="T3" fmla="*/ 69850 h 44"/>
              <a:gd name="T4" fmla="*/ 49213 w 44"/>
              <a:gd name="T5" fmla="*/ 66675 h 44"/>
              <a:gd name="T6" fmla="*/ 63500 w 44"/>
              <a:gd name="T7" fmla="*/ 58738 h 44"/>
              <a:gd name="T8" fmla="*/ 69850 w 44"/>
              <a:gd name="T9" fmla="*/ 46038 h 44"/>
              <a:gd name="T10" fmla="*/ 69850 w 44"/>
              <a:gd name="T11" fmla="*/ 34925 h 44"/>
              <a:gd name="T12" fmla="*/ 69850 w 44"/>
              <a:gd name="T13" fmla="*/ 34925 h 44"/>
              <a:gd name="T14" fmla="*/ 69850 w 44"/>
              <a:gd name="T15" fmla="*/ 20638 h 44"/>
              <a:gd name="T16" fmla="*/ 63500 w 44"/>
              <a:gd name="T17" fmla="*/ 6350 h 44"/>
              <a:gd name="T18" fmla="*/ 49213 w 44"/>
              <a:gd name="T19" fmla="*/ 0 h 44"/>
              <a:gd name="T20" fmla="*/ 34925 w 44"/>
              <a:gd name="T21" fmla="*/ 0 h 44"/>
              <a:gd name="T22" fmla="*/ 34925 w 44"/>
              <a:gd name="T23" fmla="*/ 0 h 44"/>
              <a:gd name="T24" fmla="*/ 23813 w 44"/>
              <a:gd name="T25" fmla="*/ 0 h 44"/>
              <a:gd name="T26" fmla="*/ 11113 w 44"/>
              <a:gd name="T27" fmla="*/ 6350 h 44"/>
              <a:gd name="T28" fmla="*/ 3175 w 44"/>
              <a:gd name="T29" fmla="*/ 20638 h 44"/>
              <a:gd name="T30" fmla="*/ 0 w 44"/>
              <a:gd name="T31" fmla="*/ 34925 h 44"/>
              <a:gd name="T32" fmla="*/ 0 w 44"/>
              <a:gd name="T33" fmla="*/ 34925 h 44"/>
              <a:gd name="T34" fmla="*/ 3175 w 44"/>
              <a:gd name="T35" fmla="*/ 46038 h 44"/>
              <a:gd name="T36" fmla="*/ 11113 w 44"/>
              <a:gd name="T37" fmla="*/ 58738 h 44"/>
              <a:gd name="T38" fmla="*/ 23813 w 44"/>
              <a:gd name="T39" fmla="*/ 66675 h 44"/>
              <a:gd name="T40" fmla="*/ 34925 w 44"/>
              <a:gd name="T41" fmla="*/ 69850 h 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4" h="44">
                <a:moveTo>
                  <a:pt x="22" y="44"/>
                </a:moveTo>
                <a:lnTo>
                  <a:pt x="22" y="44"/>
                </a:lnTo>
                <a:lnTo>
                  <a:pt x="31" y="42"/>
                </a:lnTo>
                <a:lnTo>
                  <a:pt x="40" y="37"/>
                </a:lnTo>
                <a:lnTo>
                  <a:pt x="44" y="29"/>
                </a:lnTo>
                <a:lnTo>
                  <a:pt x="44" y="22"/>
                </a:lnTo>
                <a:lnTo>
                  <a:pt x="44" y="13"/>
                </a:lnTo>
                <a:lnTo>
                  <a:pt x="40" y="4"/>
                </a:lnTo>
                <a:lnTo>
                  <a:pt x="31" y="0"/>
                </a:lnTo>
                <a:lnTo>
                  <a:pt x="22" y="0"/>
                </a:lnTo>
                <a:lnTo>
                  <a:pt x="15" y="0"/>
                </a:lnTo>
                <a:lnTo>
                  <a:pt x="7" y="4"/>
                </a:lnTo>
                <a:lnTo>
                  <a:pt x="2" y="13"/>
                </a:lnTo>
                <a:lnTo>
                  <a:pt x="0" y="22"/>
                </a:lnTo>
                <a:lnTo>
                  <a:pt x="2" y="29"/>
                </a:lnTo>
                <a:lnTo>
                  <a:pt x="7" y="37"/>
                </a:lnTo>
                <a:lnTo>
                  <a:pt x="15" y="42"/>
                </a:lnTo>
                <a:lnTo>
                  <a:pt x="22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27"/>
          <p:cNvSpPr>
            <a:spLocks/>
          </p:cNvSpPr>
          <p:nvPr/>
        </p:nvSpPr>
        <p:spPr bwMode="auto">
          <a:xfrm>
            <a:off x="5008562" y="3425825"/>
            <a:ext cx="69850" cy="69850"/>
          </a:xfrm>
          <a:custGeom>
            <a:avLst/>
            <a:gdLst>
              <a:gd name="T0" fmla="*/ 34925 w 44"/>
              <a:gd name="T1" fmla="*/ 69850 h 44"/>
              <a:gd name="T2" fmla="*/ 34925 w 44"/>
              <a:gd name="T3" fmla="*/ 69850 h 44"/>
              <a:gd name="T4" fmla="*/ 49213 w 44"/>
              <a:gd name="T5" fmla="*/ 66675 h 44"/>
              <a:gd name="T6" fmla="*/ 63500 w 44"/>
              <a:gd name="T7" fmla="*/ 58738 h 44"/>
              <a:gd name="T8" fmla="*/ 69850 w 44"/>
              <a:gd name="T9" fmla="*/ 46038 h 44"/>
              <a:gd name="T10" fmla="*/ 69850 w 44"/>
              <a:gd name="T11" fmla="*/ 34925 h 44"/>
              <a:gd name="T12" fmla="*/ 69850 w 44"/>
              <a:gd name="T13" fmla="*/ 34925 h 44"/>
              <a:gd name="T14" fmla="*/ 69850 w 44"/>
              <a:gd name="T15" fmla="*/ 20638 h 44"/>
              <a:gd name="T16" fmla="*/ 63500 w 44"/>
              <a:gd name="T17" fmla="*/ 6350 h 44"/>
              <a:gd name="T18" fmla="*/ 49213 w 44"/>
              <a:gd name="T19" fmla="*/ 0 h 44"/>
              <a:gd name="T20" fmla="*/ 34925 w 44"/>
              <a:gd name="T21" fmla="*/ 0 h 44"/>
              <a:gd name="T22" fmla="*/ 34925 w 44"/>
              <a:gd name="T23" fmla="*/ 0 h 44"/>
              <a:gd name="T24" fmla="*/ 23813 w 44"/>
              <a:gd name="T25" fmla="*/ 0 h 44"/>
              <a:gd name="T26" fmla="*/ 11113 w 44"/>
              <a:gd name="T27" fmla="*/ 6350 h 44"/>
              <a:gd name="T28" fmla="*/ 3175 w 44"/>
              <a:gd name="T29" fmla="*/ 20638 h 44"/>
              <a:gd name="T30" fmla="*/ 0 w 44"/>
              <a:gd name="T31" fmla="*/ 34925 h 44"/>
              <a:gd name="T32" fmla="*/ 0 w 44"/>
              <a:gd name="T33" fmla="*/ 34925 h 44"/>
              <a:gd name="T34" fmla="*/ 3175 w 44"/>
              <a:gd name="T35" fmla="*/ 46038 h 44"/>
              <a:gd name="T36" fmla="*/ 11113 w 44"/>
              <a:gd name="T37" fmla="*/ 58738 h 44"/>
              <a:gd name="T38" fmla="*/ 23813 w 44"/>
              <a:gd name="T39" fmla="*/ 66675 h 44"/>
              <a:gd name="T40" fmla="*/ 34925 w 44"/>
              <a:gd name="T41" fmla="*/ 69850 h 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4" h="44">
                <a:moveTo>
                  <a:pt x="22" y="44"/>
                </a:moveTo>
                <a:lnTo>
                  <a:pt x="22" y="44"/>
                </a:lnTo>
                <a:lnTo>
                  <a:pt x="31" y="42"/>
                </a:lnTo>
                <a:lnTo>
                  <a:pt x="40" y="37"/>
                </a:lnTo>
                <a:lnTo>
                  <a:pt x="44" y="29"/>
                </a:lnTo>
                <a:lnTo>
                  <a:pt x="44" y="22"/>
                </a:lnTo>
                <a:lnTo>
                  <a:pt x="44" y="13"/>
                </a:lnTo>
                <a:lnTo>
                  <a:pt x="40" y="4"/>
                </a:lnTo>
                <a:lnTo>
                  <a:pt x="31" y="0"/>
                </a:lnTo>
                <a:lnTo>
                  <a:pt x="22" y="0"/>
                </a:lnTo>
                <a:lnTo>
                  <a:pt x="15" y="0"/>
                </a:lnTo>
                <a:lnTo>
                  <a:pt x="7" y="4"/>
                </a:lnTo>
                <a:lnTo>
                  <a:pt x="2" y="13"/>
                </a:lnTo>
                <a:lnTo>
                  <a:pt x="0" y="22"/>
                </a:lnTo>
                <a:lnTo>
                  <a:pt x="2" y="29"/>
                </a:lnTo>
                <a:lnTo>
                  <a:pt x="7" y="37"/>
                </a:lnTo>
                <a:lnTo>
                  <a:pt x="15" y="42"/>
                </a:lnTo>
                <a:lnTo>
                  <a:pt x="22" y="4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 rot="16200000">
            <a:off x="2673350" y="2033588"/>
            <a:ext cx="115887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  <a:latin typeface="Arial Italic" charset="0"/>
              </a:rPr>
              <a:t>p</a:t>
            </a:r>
            <a:endParaRPr lang="en-US" altLang="en-US"/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 rot="16200000">
            <a:off x="2438399" y="1743076"/>
            <a:ext cx="582613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, $ per unit</a:t>
            </a:r>
            <a:endParaRPr lang="en-US" altLang="en-US"/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5840412" y="4706938"/>
            <a:ext cx="142875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  <a:latin typeface="Arial Italic" charset="0"/>
              </a:rPr>
              <a:t>Q</a:t>
            </a:r>
            <a:endParaRPr lang="en-US" altLang="en-US"/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5927725" y="4706938"/>
            <a:ext cx="652462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, Units per y</a:t>
            </a:r>
            <a:endParaRPr lang="en-US" altLang="en-US"/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6521450" y="4706938"/>
            <a:ext cx="20955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ear</a:t>
            </a:r>
            <a:endParaRPr lang="en-US" altLang="en-US"/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5765800" y="2381250"/>
            <a:ext cx="342900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Suppl</a:t>
            </a:r>
            <a:endParaRPr lang="en-US" altLang="en-US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6049962" y="2381250"/>
            <a:ext cx="10477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y</a:t>
            </a:r>
            <a:endParaRPr lang="en-US" altLang="en-US"/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6111875" y="3784600"/>
            <a:ext cx="47466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Demand</a:t>
            </a:r>
            <a:endParaRPr lang="en-US" altLang="en-US"/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2316162" y="3394075"/>
            <a:ext cx="233363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  <a:latin typeface="Arial Italic" charset="0"/>
              </a:rPr>
              <a:t>MC</a:t>
            </a:r>
            <a:endParaRPr lang="en-US" altLang="en-US"/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2493962" y="3463925"/>
            <a:ext cx="87313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2543175" y="3394075"/>
            <a:ext cx="15081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 =</a:t>
            </a:r>
            <a:endParaRPr lang="en-US" altLang="en-US"/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2668587" y="3394075"/>
            <a:ext cx="115888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  <a:latin typeface="Arial Italic" charset="0"/>
              </a:rPr>
              <a:t>p</a:t>
            </a:r>
            <a:endParaRPr lang="en-US" altLang="en-US"/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738437" y="3463925"/>
            <a:ext cx="87313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4991100" y="4706938"/>
            <a:ext cx="142875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  <a:latin typeface="Arial Italic" charset="0"/>
              </a:rPr>
              <a:t>Q</a:t>
            </a:r>
            <a:endParaRPr lang="en-US" altLang="en-US"/>
          </a:p>
        </p:txBody>
      </p:sp>
      <p:sp>
        <p:nvSpPr>
          <p:cNvPr id="28" name="Rectangle 47"/>
          <p:cNvSpPr>
            <a:spLocks noChangeArrowheads="1"/>
          </p:cNvSpPr>
          <p:nvPr/>
        </p:nvSpPr>
        <p:spPr bwMode="auto">
          <a:xfrm>
            <a:off x="5078412" y="4778375"/>
            <a:ext cx="87313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9" name="Rectangle 48"/>
          <p:cNvSpPr>
            <a:spLocks noChangeArrowheads="1"/>
          </p:cNvSpPr>
          <p:nvPr/>
        </p:nvSpPr>
        <p:spPr bwMode="auto">
          <a:xfrm>
            <a:off x="4962525" y="3254375"/>
            <a:ext cx="115887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  <a:latin typeface="Arial Italic" charset="0"/>
              </a:rPr>
              <a:t>e</a:t>
            </a:r>
            <a:endParaRPr lang="en-US" altLang="en-US"/>
          </a:p>
        </p:txBody>
      </p:sp>
      <p:sp>
        <p:nvSpPr>
          <p:cNvPr id="30" name="Rectangle 49"/>
          <p:cNvSpPr>
            <a:spLocks noChangeArrowheads="1"/>
          </p:cNvSpPr>
          <p:nvPr/>
        </p:nvSpPr>
        <p:spPr bwMode="auto">
          <a:xfrm>
            <a:off x="5026025" y="3324225"/>
            <a:ext cx="87312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1" name="Freeform 62"/>
          <p:cNvSpPr>
            <a:spLocks/>
          </p:cNvSpPr>
          <p:nvPr/>
        </p:nvSpPr>
        <p:spPr bwMode="auto">
          <a:xfrm>
            <a:off x="2843212" y="1581150"/>
            <a:ext cx="3841750" cy="3084513"/>
          </a:xfrm>
          <a:custGeom>
            <a:avLst/>
            <a:gdLst>
              <a:gd name="T0" fmla="*/ 3841750 w 2420"/>
              <a:gd name="T1" fmla="*/ 3084513 h 1943"/>
              <a:gd name="T2" fmla="*/ 0 w 2420"/>
              <a:gd name="T3" fmla="*/ 3084513 h 1943"/>
              <a:gd name="T4" fmla="*/ 0 w 2420"/>
              <a:gd name="T5" fmla="*/ 0 h 19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20" h="1943">
                <a:moveTo>
                  <a:pt x="2420" y="1943"/>
                </a:moveTo>
                <a:lnTo>
                  <a:pt x="0" y="1943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72"/>
              <p:cNvSpPr>
                <a:spLocks noChangeArrowheads="1"/>
              </p:cNvSpPr>
              <p:nvPr/>
            </p:nvSpPr>
            <p:spPr bwMode="auto">
              <a:xfrm>
                <a:off x="3728606" y="5753100"/>
                <a:ext cx="12958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41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8606" y="5753100"/>
                <a:ext cx="129587" cy="169277"/>
              </a:xfrm>
              <a:prstGeom prst="rect">
                <a:avLst/>
              </a:prstGeom>
              <a:blipFill rotWithShape="0">
                <a:blip r:embed="rId8"/>
                <a:stretch>
                  <a:fillRect l="-28571" r="-23810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Line 13"/>
          <p:cNvSpPr>
            <a:spLocks noChangeShapeType="1"/>
          </p:cNvSpPr>
          <p:nvPr/>
        </p:nvSpPr>
        <p:spPr bwMode="auto">
          <a:xfrm flipH="1">
            <a:off x="2843212" y="3670300"/>
            <a:ext cx="270351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7"/>
          <p:cNvSpPr>
            <a:spLocks noChangeShapeType="1"/>
          </p:cNvSpPr>
          <p:nvPr/>
        </p:nvSpPr>
        <p:spPr bwMode="auto">
          <a:xfrm flipH="1">
            <a:off x="2857500" y="2922588"/>
            <a:ext cx="26511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8"/>
          <p:cNvSpPr>
            <a:spLocks noChangeShapeType="1"/>
          </p:cNvSpPr>
          <p:nvPr/>
        </p:nvSpPr>
        <p:spPr bwMode="auto">
          <a:xfrm flipV="1">
            <a:off x="5549900" y="2908300"/>
            <a:ext cx="0" cy="1760538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2" name="Group 4101"/>
          <p:cNvGrpSpPr/>
          <p:nvPr/>
        </p:nvGrpSpPr>
        <p:grpSpPr>
          <a:xfrm>
            <a:off x="2668587" y="3603625"/>
            <a:ext cx="174625" cy="217488"/>
            <a:chOff x="4013200" y="3603625"/>
            <a:chExt cx="174625" cy="217488"/>
          </a:xfrm>
        </p:grpSpPr>
        <p:sp>
          <p:nvSpPr>
            <p:cNvPr id="112" name="Rectangle 37"/>
            <p:cNvSpPr>
              <a:spLocks noChangeArrowheads="1"/>
            </p:cNvSpPr>
            <p:nvPr/>
          </p:nvSpPr>
          <p:spPr bwMode="auto">
            <a:xfrm>
              <a:off x="4013200" y="3603625"/>
              <a:ext cx="1158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 Italic" charset="0"/>
                </a:rPr>
                <a:t>p</a:t>
              </a:r>
              <a:endParaRPr lang="en-US" altLang="en-US"/>
            </a:p>
          </p:txBody>
        </p:sp>
        <p:grpSp>
          <p:nvGrpSpPr>
            <p:cNvPr id="4101" name="Group 4100"/>
            <p:cNvGrpSpPr/>
            <p:nvPr/>
          </p:nvGrpSpPr>
          <p:grpSpPr>
            <a:xfrm>
              <a:off x="4083050" y="3673475"/>
              <a:ext cx="104775" cy="147638"/>
              <a:chOff x="4083050" y="3673475"/>
              <a:chExt cx="104775" cy="147638"/>
            </a:xfrm>
          </p:grpSpPr>
          <p:sp>
            <p:nvSpPr>
              <p:cNvPr id="109" name="Rectangle 19"/>
              <p:cNvSpPr>
                <a:spLocks noChangeArrowheads="1"/>
              </p:cNvSpPr>
              <p:nvPr/>
            </p:nvSpPr>
            <p:spPr bwMode="auto">
              <a:xfrm>
                <a:off x="4144963" y="3768725"/>
                <a:ext cx="42862" cy="523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" name="Rectangle 38"/>
              <p:cNvSpPr>
                <a:spLocks noChangeArrowheads="1"/>
              </p:cNvSpPr>
              <p:nvPr/>
            </p:nvSpPr>
            <p:spPr bwMode="auto">
              <a:xfrm>
                <a:off x="4083050" y="3673475"/>
                <a:ext cx="87313" cy="11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700">
                    <a:solidFill>
                      <a:srgbClr val="000000"/>
                    </a:solidFill>
                  </a:rPr>
                  <a:t>2</a:t>
                </a:r>
                <a:endParaRPr lang="en-US" altLang="en-US"/>
              </a:p>
            </p:txBody>
          </p:sp>
        </p:grpSp>
      </p:grpSp>
      <p:sp>
        <p:nvSpPr>
          <p:cNvPr id="114" name="Rectangle 44"/>
          <p:cNvSpPr>
            <a:spLocks noChangeArrowheads="1"/>
          </p:cNvSpPr>
          <p:nvPr/>
        </p:nvSpPr>
        <p:spPr bwMode="auto">
          <a:xfrm>
            <a:off x="5494337" y="4706938"/>
            <a:ext cx="142875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  <a:latin typeface="Arial Italic" charset="0"/>
              </a:rPr>
              <a:t>Q</a:t>
            </a:r>
            <a:endParaRPr lang="en-US" altLang="en-US"/>
          </a:p>
        </p:txBody>
      </p:sp>
      <p:sp>
        <p:nvSpPr>
          <p:cNvPr id="115" name="Rectangle 45"/>
          <p:cNvSpPr>
            <a:spLocks noChangeArrowheads="1"/>
          </p:cNvSpPr>
          <p:nvPr/>
        </p:nvSpPr>
        <p:spPr bwMode="auto">
          <a:xfrm>
            <a:off x="5581650" y="4778375"/>
            <a:ext cx="87312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grpSp>
        <p:nvGrpSpPr>
          <p:cNvPr id="4100" name="Group 4099"/>
          <p:cNvGrpSpPr/>
          <p:nvPr/>
        </p:nvGrpSpPr>
        <p:grpSpPr>
          <a:xfrm>
            <a:off x="2555875" y="2859088"/>
            <a:ext cx="269875" cy="187325"/>
            <a:chOff x="3900488" y="2859088"/>
            <a:chExt cx="269875" cy="187325"/>
          </a:xfrm>
        </p:grpSpPr>
        <p:sp>
          <p:nvSpPr>
            <p:cNvPr id="116" name="Rectangle 50"/>
            <p:cNvSpPr>
              <a:spLocks noChangeArrowheads="1"/>
            </p:cNvSpPr>
            <p:nvPr/>
          </p:nvSpPr>
          <p:spPr bwMode="auto">
            <a:xfrm>
              <a:off x="3900488" y="2859088"/>
              <a:ext cx="233362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 Italic" charset="0"/>
                </a:rPr>
                <a:t>MC</a:t>
              </a:r>
              <a:endParaRPr lang="en-US" altLang="en-US"/>
            </a:p>
          </p:txBody>
        </p:sp>
        <p:sp>
          <p:nvSpPr>
            <p:cNvPr id="117" name="Rectangle 51"/>
            <p:cNvSpPr>
              <a:spLocks noChangeArrowheads="1"/>
            </p:cNvSpPr>
            <p:nvPr/>
          </p:nvSpPr>
          <p:spPr bwMode="auto">
            <a:xfrm>
              <a:off x="4083050" y="2930525"/>
              <a:ext cx="87313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7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5511800" y="3530600"/>
            <a:ext cx="223837" cy="185738"/>
            <a:chOff x="6856413" y="3530600"/>
            <a:chExt cx="223837" cy="185738"/>
          </a:xfrm>
        </p:grpSpPr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6856413" y="3638550"/>
              <a:ext cx="69850" cy="69850"/>
            </a:xfrm>
            <a:custGeom>
              <a:avLst/>
              <a:gdLst>
                <a:gd name="T0" fmla="*/ 34925 w 44"/>
                <a:gd name="T1" fmla="*/ 69850 h 44"/>
                <a:gd name="T2" fmla="*/ 34925 w 44"/>
                <a:gd name="T3" fmla="*/ 69850 h 44"/>
                <a:gd name="T4" fmla="*/ 49213 w 44"/>
                <a:gd name="T5" fmla="*/ 66675 h 44"/>
                <a:gd name="T6" fmla="*/ 61913 w 44"/>
                <a:gd name="T7" fmla="*/ 60325 h 44"/>
                <a:gd name="T8" fmla="*/ 69850 w 44"/>
                <a:gd name="T9" fmla="*/ 46038 h 44"/>
                <a:gd name="T10" fmla="*/ 69850 w 44"/>
                <a:gd name="T11" fmla="*/ 34925 h 44"/>
                <a:gd name="T12" fmla="*/ 69850 w 44"/>
                <a:gd name="T13" fmla="*/ 34925 h 44"/>
                <a:gd name="T14" fmla="*/ 69850 w 44"/>
                <a:gd name="T15" fmla="*/ 20638 h 44"/>
                <a:gd name="T16" fmla="*/ 61913 w 44"/>
                <a:gd name="T17" fmla="*/ 7938 h 44"/>
                <a:gd name="T18" fmla="*/ 49213 w 44"/>
                <a:gd name="T19" fmla="*/ 0 h 44"/>
                <a:gd name="T20" fmla="*/ 34925 w 44"/>
                <a:gd name="T21" fmla="*/ 0 h 44"/>
                <a:gd name="T22" fmla="*/ 34925 w 44"/>
                <a:gd name="T23" fmla="*/ 0 h 44"/>
                <a:gd name="T24" fmla="*/ 23813 w 44"/>
                <a:gd name="T25" fmla="*/ 0 h 44"/>
                <a:gd name="T26" fmla="*/ 9525 w 44"/>
                <a:gd name="T27" fmla="*/ 7938 h 44"/>
                <a:gd name="T28" fmla="*/ 3175 w 44"/>
                <a:gd name="T29" fmla="*/ 20638 h 44"/>
                <a:gd name="T30" fmla="*/ 0 w 44"/>
                <a:gd name="T31" fmla="*/ 34925 h 44"/>
                <a:gd name="T32" fmla="*/ 0 w 44"/>
                <a:gd name="T33" fmla="*/ 34925 h 44"/>
                <a:gd name="T34" fmla="*/ 3175 w 44"/>
                <a:gd name="T35" fmla="*/ 46038 h 44"/>
                <a:gd name="T36" fmla="*/ 9525 w 44"/>
                <a:gd name="T37" fmla="*/ 60325 h 44"/>
                <a:gd name="T38" fmla="*/ 23813 w 44"/>
                <a:gd name="T39" fmla="*/ 66675 h 44"/>
                <a:gd name="T40" fmla="*/ 34925 w 44"/>
                <a:gd name="T41" fmla="*/ 6985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22" y="44"/>
                  </a:lnTo>
                  <a:lnTo>
                    <a:pt x="31" y="42"/>
                  </a:lnTo>
                  <a:lnTo>
                    <a:pt x="39" y="38"/>
                  </a:lnTo>
                  <a:lnTo>
                    <a:pt x="44" y="29"/>
                  </a:lnTo>
                  <a:lnTo>
                    <a:pt x="44" y="22"/>
                  </a:lnTo>
                  <a:lnTo>
                    <a:pt x="44" y="13"/>
                  </a:lnTo>
                  <a:lnTo>
                    <a:pt x="39" y="5"/>
                  </a:lnTo>
                  <a:lnTo>
                    <a:pt x="31" y="0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6" y="5"/>
                  </a:lnTo>
                  <a:lnTo>
                    <a:pt x="2" y="13"/>
                  </a:lnTo>
                  <a:lnTo>
                    <a:pt x="0" y="22"/>
                  </a:lnTo>
                  <a:lnTo>
                    <a:pt x="2" y="29"/>
                  </a:lnTo>
                  <a:lnTo>
                    <a:pt x="6" y="38"/>
                  </a:lnTo>
                  <a:lnTo>
                    <a:pt x="15" y="4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6856413" y="3638550"/>
              <a:ext cx="69850" cy="69850"/>
            </a:xfrm>
            <a:custGeom>
              <a:avLst/>
              <a:gdLst>
                <a:gd name="T0" fmla="*/ 34925 w 44"/>
                <a:gd name="T1" fmla="*/ 69850 h 44"/>
                <a:gd name="T2" fmla="*/ 34925 w 44"/>
                <a:gd name="T3" fmla="*/ 69850 h 44"/>
                <a:gd name="T4" fmla="*/ 49213 w 44"/>
                <a:gd name="T5" fmla="*/ 66675 h 44"/>
                <a:gd name="T6" fmla="*/ 61913 w 44"/>
                <a:gd name="T7" fmla="*/ 60325 h 44"/>
                <a:gd name="T8" fmla="*/ 69850 w 44"/>
                <a:gd name="T9" fmla="*/ 46038 h 44"/>
                <a:gd name="T10" fmla="*/ 69850 w 44"/>
                <a:gd name="T11" fmla="*/ 34925 h 44"/>
                <a:gd name="T12" fmla="*/ 69850 w 44"/>
                <a:gd name="T13" fmla="*/ 34925 h 44"/>
                <a:gd name="T14" fmla="*/ 69850 w 44"/>
                <a:gd name="T15" fmla="*/ 20638 h 44"/>
                <a:gd name="T16" fmla="*/ 61913 w 44"/>
                <a:gd name="T17" fmla="*/ 7938 h 44"/>
                <a:gd name="T18" fmla="*/ 49213 w 44"/>
                <a:gd name="T19" fmla="*/ 0 h 44"/>
                <a:gd name="T20" fmla="*/ 34925 w 44"/>
                <a:gd name="T21" fmla="*/ 0 h 44"/>
                <a:gd name="T22" fmla="*/ 34925 w 44"/>
                <a:gd name="T23" fmla="*/ 0 h 44"/>
                <a:gd name="T24" fmla="*/ 23813 w 44"/>
                <a:gd name="T25" fmla="*/ 0 h 44"/>
                <a:gd name="T26" fmla="*/ 9525 w 44"/>
                <a:gd name="T27" fmla="*/ 7938 h 44"/>
                <a:gd name="T28" fmla="*/ 3175 w 44"/>
                <a:gd name="T29" fmla="*/ 20638 h 44"/>
                <a:gd name="T30" fmla="*/ 0 w 44"/>
                <a:gd name="T31" fmla="*/ 34925 h 44"/>
                <a:gd name="T32" fmla="*/ 0 w 44"/>
                <a:gd name="T33" fmla="*/ 34925 h 44"/>
                <a:gd name="T34" fmla="*/ 3175 w 44"/>
                <a:gd name="T35" fmla="*/ 46038 h 44"/>
                <a:gd name="T36" fmla="*/ 9525 w 44"/>
                <a:gd name="T37" fmla="*/ 60325 h 44"/>
                <a:gd name="T38" fmla="*/ 23813 w 44"/>
                <a:gd name="T39" fmla="*/ 66675 h 44"/>
                <a:gd name="T40" fmla="*/ 34925 w 44"/>
                <a:gd name="T41" fmla="*/ 6985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22" y="44"/>
                  </a:lnTo>
                  <a:lnTo>
                    <a:pt x="31" y="42"/>
                  </a:lnTo>
                  <a:lnTo>
                    <a:pt x="39" y="38"/>
                  </a:lnTo>
                  <a:lnTo>
                    <a:pt x="44" y="29"/>
                  </a:lnTo>
                  <a:lnTo>
                    <a:pt x="44" y="22"/>
                  </a:lnTo>
                  <a:lnTo>
                    <a:pt x="44" y="13"/>
                  </a:lnTo>
                  <a:lnTo>
                    <a:pt x="39" y="5"/>
                  </a:lnTo>
                  <a:lnTo>
                    <a:pt x="31" y="0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6" y="5"/>
                  </a:lnTo>
                  <a:lnTo>
                    <a:pt x="2" y="13"/>
                  </a:lnTo>
                  <a:lnTo>
                    <a:pt x="0" y="22"/>
                  </a:lnTo>
                  <a:lnTo>
                    <a:pt x="2" y="29"/>
                  </a:lnTo>
                  <a:lnTo>
                    <a:pt x="6" y="38"/>
                  </a:lnTo>
                  <a:lnTo>
                    <a:pt x="15" y="42"/>
                  </a:lnTo>
                  <a:lnTo>
                    <a:pt x="22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52"/>
            <p:cNvSpPr>
              <a:spLocks noChangeArrowheads="1"/>
            </p:cNvSpPr>
            <p:nvPr/>
          </p:nvSpPr>
          <p:spPr bwMode="auto">
            <a:xfrm>
              <a:off x="6929438" y="3530600"/>
              <a:ext cx="115887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 Italic" charset="0"/>
                </a:rPr>
                <a:t>e</a:t>
              </a:r>
              <a:endParaRPr lang="en-US" altLang="en-US"/>
            </a:p>
          </p:txBody>
        </p:sp>
        <p:sp>
          <p:nvSpPr>
            <p:cNvPr id="119" name="Rectangle 53"/>
            <p:cNvSpPr>
              <a:spLocks noChangeArrowheads="1"/>
            </p:cNvSpPr>
            <p:nvPr/>
          </p:nvSpPr>
          <p:spPr bwMode="auto">
            <a:xfrm>
              <a:off x="6992938" y="3600450"/>
              <a:ext cx="87312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700" dirty="0">
                  <a:solidFill>
                    <a:srgbClr val="000000"/>
                  </a:solidFill>
                </a:rPr>
                <a:t>2</a:t>
              </a:r>
              <a:endParaRPr lang="en-US" alt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224212" y="2859088"/>
            <a:ext cx="2224088" cy="1516062"/>
            <a:chOff x="3467100" y="2859088"/>
            <a:chExt cx="2224088" cy="1516062"/>
          </a:xfrm>
        </p:grpSpPr>
        <p:sp>
          <p:nvSpPr>
            <p:cNvPr id="121" name="Rectangle 28"/>
            <p:cNvSpPr>
              <a:spLocks noChangeArrowheads="1"/>
            </p:cNvSpPr>
            <p:nvPr/>
          </p:nvSpPr>
          <p:spPr bwMode="auto">
            <a:xfrm>
              <a:off x="3467100" y="2867025"/>
              <a:ext cx="90488" cy="104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" name="Rectangle 54"/>
            <p:cNvSpPr>
              <a:spLocks noChangeArrowheads="1"/>
            </p:cNvSpPr>
            <p:nvPr/>
          </p:nvSpPr>
          <p:spPr bwMode="auto">
            <a:xfrm>
              <a:off x="3467100" y="3509963"/>
              <a:ext cx="13652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 Italic" charset="0"/>
                </a:rPr>
                <a:t>C</a:t>
              </a:r>
              <a:endParaRPr lang="en-US" altLang="en-US"/>
            </a:p>
          </p:txBody>
        </p:sp>
        <p:sp>
          <p:nvSpPr>
            <p:cNvPr id="123" name="Rectangle 55"/>
            <p:cNvSpPr>
              <a:spLocks noChangeArrowheads="1"/>
            </p:cNvSpPr>
            <p:nvPr/>
          </p:nvSpPr>
          <p:spPr bwMode="auto">
            <a:xfrm>
              <a:off x="3470275" y="3956050"/>
              <a:ext cx="12223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 Italic" charset="0"/>
                </a:rPr>
                <a:t>F</a:t>
              </a:r>
              <a:endParaRPr lang="en-US" altLang="en-US"/>
            </a:p>
          </p:txBody>
        </p:sp>
        <p:sp>
          <p:nvSpPr>
            <p:cNvPr id="124" name="Rectangle 56"/>
            <p:cNvSpPr>
              <a:spLocks noChangeArrowheads="1"/>
            </p:cNvSpPr>
            <p:nvPr/>
          </p:nvSpPr>
          <p:spPr bwMode="auto">
            <a:xfrm>
              <a:off x="5562600" y="3327400"/>
              <a:ext cx="1285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 dirty="0">
                  <a:solidFill>
                    <a:srgbClr val="000000"/>
                  </a:solidFill>
                  <a:latin typeface="Arial Italic" charset="0"/>
                </a:rPr>
                <a:t>B</a:t>
              </a:r>
              <a:endParaRPr lang="en-US" altLang="en-US" dirty="0"/>
            </a:p>
          </p:txBody>
        </p:sp>
        <p:sp>
          <p:nvSpPr>
            <p:cNvPr id="125" name="Rectangle 57"/>
            <p:cNvSpPr>
              <a:spLocks noChangeArrowheads="1"/>
            </p:cNvSpPr>
            <p:nvPr/>
          </p:nvSpPr>
          <p:spPr bwMode="auto">
            <a:xfrm>
              <a:off x="5192713" y="3544888"/>
              <a:ext cx="13652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 Italic" charset="0"/>
                </a:rPr>
                <a:t>D</a:t>
              </a:r>
              <a:endParaRPr lang="en-US" altLang="en-US"/>
            </a:p>
          </p:txBody>
        </p:sp>
        <p:sp>
          <p:nvSpPr>
            <p:cNvPr id="126" name="Rectangle 58"/>
            <p:cNvSpPr>
              <a:spLocks noChangeArrowheads="1"/>
            </p:cNvSpPr>
            <p:nvPr/>
          </p:nvSpPr>
          <p:spPr bwMode="auto">
            <a:xfrm>
              <a:off x="5345113" y="3544888"/>
              <a:ext cx="128587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 Italic" charset="0"/>
                </a:rPr>
                <a:t>E</a:t>
              </a:r>
              <a:endParaRPr lang="en-US" altLang="en-US"/>
            </a:p>
          </p:txBody>
        </p:sp>
        <p:sp>
          <p:nvSpPr>
            <p:cNvPr id="127" name="Rectangle 59"/>
            <p:cNvSpPr>
              <a:spLocks noChangeArrowheads="1"/>
            </p:cNvSpPr>
            <p:nvPr/>
          </p:nvSpPr>
          <p:spPr bwMode="auto">
            <a:xfrm>
              <a:off x="3467100" y="2859088"/>
              <a:ext cx="128588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 dirty="0">
                  <a:solidFill>
                    <a:srgbClr val="000000"/>
                  </a:solidFill>
                  <a:latin typeface="Arial Italic" charset="0"/>
                </a:rPr>
                <a:t>A</a:t>
              </a:r>
              <a:endParaRPr lang="en-US" altLang="en-US" dirty="0"/>
            </a:p>
          </p:txBody>
        </p:sp>
        <p:sp>
          <p:nvSpPr>
            <p:cNvPr id="128" name="Rectangle 60"/>
            <p:cNvSpPr>
              <a:spLocks noChangeArrowheads="1"/>
            </p:cNvSpPr>
            <p:nvPr/>
          </p:nvSpPr>
          <p:spPr bwMode="auto">
            <a:xfrm>
              <a:off x="4713288" y="4214813"/>
              <a:ext cx="14287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 Italic" charset="0"/>
                </a:rPr>
                <a:t>G</a:t>
              </a:r>
              <a:endParaRPr lang="en-US" altLang="en-US"/>
            </a:p>
          </p:txBody>
        </p:sp>
        <p:sp>
          <p:nvSpPr>
            <p:cNvPr id="129" name="Rectangle 61"/>
            <p:cNvSpPr>
              <a:spLocks noChangeArrowheads="1"/>
            </p:cNvSpPr>
            <p:nvPr/>
          </p:nvSpPr>
          <p:spPr bwMode="auto">
            <a:xfrm>
              <a:off x="5502275" y="4214813"/>
              <a:ext cx="13652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 Italic" charset="0"/>
                </a:rPr>
                <a:t>H</a:t>
              </a:r>
              <a:endParaRPr lang="en-US" altLang="en-US"/>
            </a:p>
          </p:txBody>
        </p:sp>
      </p:grpSp>
      <p:sp>
        <p:nvSpPr>
          <p:cNvPr id="130" name="Oval 129"/>
          <p:cNvSpPr>
            <a:spLocks noChangeAspect="1"/>
          </p:cNvSpPr>
          <p:nvPr/>
        </p:nvSpPr>
        <p:spPr>
          <a:xfrm>
            <a:off x="4934267" y="4648200"/>
            <a:ext cx="274320" cy="27432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2590800" y="3324225"/>
            <a:ext cx="274320" cy="27432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4903152" y="3324225"/>
            <a:ext cx="274320" cy="27432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5427662" y="4648200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Curved Connector 134"/>
          <p:cNvCxnSpPr>
            <a:stCxn id="130" idx="4"/>
            <a:endCxn id="134" idx="4"/>
          </p:cNvCxnSpPr>
          <p:nvPr/>
        </p:nvCxnSpPr>
        <p:spPr>
          <a:xfrm rot="16200000" flipH="1">
            <a:off x="5318124" y="4675822"/>
            <a:ext cx="12700" cy="493395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588040" y="4873823"/>
            <a:ext cx="134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Increase </a:t>
            </a:r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output</a:t>
            </a: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5427662" y="3543844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2582681" y="3611880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72"/>
              <p:cNvSpPr>
                <a:spLocks noChangeArrowheads="1"/>
              </p:cNvSpPr>
              <p:nvPr/>
            </p:nvSpPr>
            <p:spPr bwMode="auto">
              <a:xfrm>
                <a:off x="3583277" y="5968499"/>
                <a:ext cx="39023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𝐹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51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3277" y="5968499"/>
                <a:ext cx="390235" cy="169277"/>
              </a:xfrm>
              <a:prstGeom prst="rect">
                <a:avLst/>
              </a:prstGeom>
              <a:blipFill rotWithShape="0">
                <a:blip r:embed="rId9"/>
                <a:stretch>
                  <a:fillRect l="-9375" r="-625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72"/>
              <p:cNvSpPr>
                <a:spLocks noChangeArrowheads="1"/>
              </p:cNvSpPr>
              <p:nvPr/>
            </p:nvSpPr>
            <p:spPr bwMode="auto">
              <a:xfrm>
                <a:off x="3450146" y="6191249"/>
                <a:ext cx="64985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𝐹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52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0146" y="6191249"/>
                <a:ext cx="649858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4673" r="-2804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72"/>
              <p:cNvSpPr>
                <a:spLocks noChangeArrowheads="1"/>
              </p:cNvSpPr>
              <p:nvPr/>
            </p:nvSpPr>
            <p:spPr bwMode="auto">
              <a:xfrm>
                <a:off x="4752109" y="5753100"/>
                <a:ext cx="92281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5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2109" y="5753100"/>
                <a:ext cx="922817" cy="169277"/>
              </a:xfrm>
              <a:prstGeom prst="rect">
                <a:avLst/>
              </a:prstGeom>
              <a:blipFill rotWithShape="0">
                <a:blip r:embed="rId11"/>
                <a:stretch>
                  <a:fillRect l="-3311" r="-1987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72"/>
              <p:cNvSpPr>
                <a:spLocks noChangeArrowheads="1"/>
              </p:cNvSpPr>
              <p:nvPr/>
            </p:nvSpPr>
            <p:spPr bwMode="auto">
              <a:xfrm>
                <a:off x="4752109" y="5964555"/>
                <a:ext cx="928396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𝐹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54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2109" y="5964555"/>
                <a:ext cx="928396" cy="169277"/>
              </a:xfrm>
              <a:prstGeom prst="rect">
                <a:avLst/>
              </a:prstGeom>
              <a:blipFill rotWithShape="0">
                <a:blip r:embed="rId12"/>
                <a:stretch>
                  <a:fillRect l="-2632" r="-1974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72"/>
              <p:cNvSpPr>
                <a:spLocks noChangeArrowheads="1"/>
              </p:cNvSpPr>
              <p:nvPr/>
            </p:nvSpPr>
            <p:spPr bwMode="auto">
              <a:xfrm>
                <a:off x="4751387" y="6191249"/>
                <a:ext cx="91512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𝐹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55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1387" y="6191249"/>
                <a:ext cx="915122" cy="169277"/>
              </a:xfrm>
              <a:prstGeom prst="rect">
                <a:avLst/>
              </a:prstGeom>
              <a:blipFill rotWithShape="0">
                <a:blip r:embed="rId13"/>
                <a:stretch>
                  <a:fillRect l="-2649" r="-1325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72"/>
              <p:cNvSpPr>
                <a:spLocks noChangeArrowheads="1"/>
              </p:cNvSpPr>
              <p:nvPr/>
            </p:nvSpPr>
            <p:spPr bwMode="auto">
              <a:xfrm>
                <a:off x="6325587" y="5753100"/>
                <a:ext cx="10928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𝐶𝑆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5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5587" y="5753100"/>
                <a:ext cx="1092800" cy="169277"/>
              </a:xfrm>
              <a:prstGeom prst="rect">
                <a:avLst/>
              </a:prstGeom>
              <a:blipFill rotWithShape="0">
                <a:blip r:embed="rId14"/>
                <a:stretch>
                  <a:fillRect l="-2793" r="-2235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72"/>
              <p:cNvSpPr>
                <a:spLocks noChangeArrowheads="1"/>
              </p:cNvSpPr>
              <p:nvPr/>
            </p:nvSpPr>
            <p:spPr bwMode="auto">
              <a:xfrm>
                <a:off x="5970587" y="5964555"/>
                <a:ext cx="146706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𝑃𝑆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57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0587" y="5964555"/>
                <a:ext cx="1467068" cy="169277"/>
              </a:xfrm>
              <a:prstGeom prst="rect">
                <a:avLst/>
              </a:prstGeom>
              <a:blipFill rotWithShape="0">
                <a:blip r:embed="rId15"/>
                <a:stretch>
                  <a:fillRect r="-166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72"/>
              <p:cNvSpPr>
                <a:spLocks noChangeArrowheads="1"/>
              </p:cNvSpPr>
              <p:nvPr/>
            </p:nvSpPr>
            <p:spPr bwMode="auto">
              <a:xfrm>
                <a:off x="6274869" y="6191249"/>
                <a:ext cx="114351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𝐷𝑊𝐿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58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4869" y="6191249"/>
                <a:ext cx="1143518" cy="169277"/>
              </a:xfrm>
              <a:prstGeom prst="rect">
                <a:avLst/>
              </a:prstGeom>
              <a:blipFill rotWithShape="0">
                <a:blip r:embed="rId16"/>
                <a:stretch>
                  <a:fillRect r="-1596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9" name="TextBox 4108"/>
              <p:cNvSpPr txBox="1"/>
              <p:nvPr/>
            </p:nvSpPr>
            <p:spPr>
              <a:xfrm>
                <a:off x="4876800" y="1219200"/>
                <a:ext cx="28077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𝑷𝑺</m:t>
                    </m:r>
                  </m:oMath>
                </a14:m>
                <a:r>
                  <a:rPr lang="en-US" sz="14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𝑸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𝑅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−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𝑉𝐶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𝑉𝐶</m:t>
                    </m:r>
                  </m:oMath>
                </a14:m>
                <a:endParaRPr lang="en-US" sz="1400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09" name="TextBox 4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219200"/>
                <a:ext cx="2807753" cy="307777"/>
              </a:xfrm>
              <a:prstGeom prst="rect">
                <a:avLst/>
              </a:prstGeom>
              <a:blipFill rotWithShape="0">
                <a:blip r:embed="rId1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/>
          <p:cNvSpPr/>
          <p:nvPr/>
        </p:nvSpPr>
        <p:spPr>
          <a:xfrm>
            <a:off x="6629400" y="1274906"/>
            <a:ext cx="457200" cy="317158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4876800" y="1600200"/>
                <a:ext cx="21330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𝑅</m:t>
                    </m:r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</m:oMath>
                </a14:m>
                <a:r>
                  <a:rPr lang="en-US" sz="14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Rectangle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𝐹</m:t>
                    </m:r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𝐺</m:t>
                    </m:r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𝐻</m:t>
                    </m:r>
                  </m:oMath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600200"/>
                <a:ext cx="2133082" cy="307777"/>
              </a:xfrm>
              <a:prstGeom prst="rect">
                <a:avLst/>
              </a:prstGeom>
              <a:blipFill rotWithShape="0"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/>
          <p:cNvSpPr/>
          <p:nvPr/>
        </p:nvSpPr>
        <p:spPr>
          <a:xfrm>
            <a:off x="7210736" y="1274906"/>
            <a:ext cx="293440" cy="317158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892488" y="1972818"/>
                <a:ext cx="37943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𝑉𝐶</m:t>
                    </m:r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</m:oMath>
                </a14:m>
                <a:r>
                  <a:rPr lang="en-US" sz="14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Area under Supply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𝐵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𝐸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𝐺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𝐻</m:t>
                    </m:r>
                  </m:oMath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488" y="1972818"/>
                <a:ext cx="3794312" cy="307777"/>
              </a:xfrm>
              <a:prstGeom prst="rect">
                <a:avLst/>
              </a:prstGeom>
              <a:blipFill rotWithShape="0"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Rectangle 166"/>
          <p:cNvSpPr/>
          <p:nvPr/>
        </p:nvSpPr>
        <p:spPr>
          <a:xfrm>
            <a:off x="6275387" y="6159842"/>
            <a:ext cx="654050" cy="25217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8" name="TextBox 167"/>
          <p:cNvSpPr txBox="1"/>
          <p:nvPr/>
        </p:nvSpPr>
        <p:spPr>
          <a:xfrm>
            <a:off x="6097587" y="2930525"/>
            <a:ext cx="2278062" cy="35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Deadweight Loss</a:t>
            </a:r>
            <a:r>
              <a:rPr lang="en-US" sz="16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6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DWL</a:t>
            </a:r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9" name="Straight Arrow Connector 168"/>
          <p:cNvCxnSpPr>
            <a:endCxn id="168" idx="1"/>
          </p:cNvCxnSpPr>
          <p:nvPr/>
        </p:nvCxnSpPr>
        <p:spPr>
          <a:xfrm flipV="1">
            <a:off x="5532438" y="3105673"/>
            <a:ext cx="565149" cy="217328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/>
      <p:bldP spid="106" grpId="0" animBg="1"/>
      <p:bldP spid="107" grpId="0" animBg="1"/>
      <p:bldP spid="108" grpId="0" animBg="1"/>
      <p:bldP spid="134" grpId="0" animBg="1"/>
      <p:bldP spid="138" grpId="0"/>
      <p:bldP spid="140" grpId="0" animBg="1"/>
      <p:bldP spid="141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4109" grpId="0"/>
      <p:bldP spid="161" grpId="0" animBg="1"/>
      <p:bldP spid="162" grpId="0"/>
      <p:bldP spid="163" grpId="0" animBg="1"/>
      <p:bldP spid="164" grpId="0"/>
      <p:bldP spid="167" grpId="0" animBg="1"/>
      <p:bldP spid="1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Competition Maximizes Welfare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293435"/>
                <a:ext cx="8534400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200" dirty="0">
                    <a:latin typeface="Times New Roman" charset="0"/>
                    <a:ea typeface="Times New Roman" charset="0"/>
                    <a:cs typeface="Times New Roman" charset="0"/>
                  </a:rPr>
                  <a:t>Production is </a:t>
                </a:r>
                <a:r>
                  <a:rPr lang="en-US" sz="22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less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200" dirty="0">
                    <a:latin typeface="Times New Roman" charset="0"/>
                    <a:ea typeface="Times New Roman" charset="0"/>
                    <a:cs typeface="Times New Roman" charset="0"/>
                  </a:rPr>
                  <a:t>than competitive output 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⟹</a:t>
                </a:r>
                <a:r>
                  <a:rPr lang="en-US" sz="2200" dirty="0">
                    <a:latin typeface="Times New Roman" charset="0"/>
                    <a:ea typeface="Times New Roman" charset="0"/>
                    <a:cs typeface="Times New Roman" charset="0"/>
                  </a:rPr>
                  <a:t> Welfare </a:t>
                </a:r>
                <a:r>
                  <a:rPr lang="en-US" sz="22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decreases</a:t>
                </a:r>
              </a:p>
              <a:p>
                <a:endParaRPr lang="en-US" sz="2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2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latin typeface="Times New Roman" charset="0"/>
                    <a:ea typeface="Times New Roman" charset="0"/>
                    <a:cs typeface="Times New Roman" charset="0"/>
                  </a:rPr>
                  <a:t>Production is </a:t>
                </a:r>
                <a:r>
                  <a:rPr lang="en-US" sz="22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more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200" dirty="0">
                    <a:latin typeface="Times New Roman" charset="0"/>
                    <a:ea typeface="Times New Roman" charset="0"/>
                    <a:cs typeface="Times New Roman" charset="0"/>
                  </a:rPr>
                  <a:t>than competitive output 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⟹</a:t>
                </a:r>
                <a:r>
                  <a:rPr lang="en-US" sz="2200" dirty="0">
                    <a:latin typeface="Times New Roman" charset="0"/>
                    <a:ea typeface="Times New Roman" charset="0"/>
                    <a:cs typeface="Times New Roman" charset="0"/>
                  </a:rPr>
                  <a:t> Welfare </a:t>
                </a:r>
                <a:r>
                  <a:rPr lang="en-US" sz="22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decreases</a:t>
                </a:r>
              </a:p>
              <a:p>
                <a:endParaRPr lang="en-US" sz="2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2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i="1" dirty="0">
                    <a:latin typeface="Times New Roman" charset="0"/>
                    <a:ea typeface="Times New Roman" charset="0"/>
                    <a:cs typeface="Times New Roman" charset="0"/>
                  </a:rPr>
                  <a:t>Consequence</a:t>
                </a:r>
                <a:r>
                  <a:rPr lang="en-US" sz="2200" dirty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sz="22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Deadweight </a:t>
                </a:r>
                <a:r>
                  <a:rPr lang="en-US" sz="22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Loss</a:t>
                </a:r>
              </a:p>
              <a:p>
                <a:endParaRPr lang="en-US" sz="2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2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Conclusion</a:t>
                </a:r>
                <a:r>
                  <a:rPr lang="en-US" sz="2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Perfect </a:t>
                </a:r>
                <a:r>
                  <a:rPr lang="en-US" sz="2200" dirty="0">
                    <a:latin typeface="Times New Roman" charset="0"/>
                    <a:ea typeface="Times New Roman" charset="0"/>
                    <a:cs typeface="Times New Roman" charset="0"/>
                  </a:rPr>
                  <a:t>competition </a:t>
                </a:r>
                <a:r>
                  <a:rPr lang="en-US" sz="2200" b="1" i="1" dirty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maximizes</a:t>
                </a:r>
                <a:r>
                  <a:rPr lang="en-US" sz="2200" dirty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200" dirty="0">
                    <a:latin typeface="Times New Roman" charset="0"/>
                    <a:ea typeface="Times New Roman" charset="0"/>
                    <a:cs typeface="Times New Roman" charset="0"/>
                  </a:rPr>
                  <a:t>welfare</a:t>
                </a:r>
              </a:p>
              <a:p>
                <a:endParaRPr lang="en-US" sz="2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2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i="1" dirty="0">
                    <a:latin typeface="Times New Roman" charset="0"/>
                    <a:ea typeface="Times New Roman" charset="0"/>
                    <a:cs typeface="Times New Roman" charset="0"/>
                  </a:rPr>
                  <a:t>Reason</a:t>
                </a:r>
                <a:r>
                  <a:rPr lang="en-US" sz="2200" dirty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  <m:r>
                      <a:rPr lang="en-US" sz="22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2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𝑴𝑪</m:t>
                    </m:r>
                  </m:oMath>
                </a14:m>
                <a:r>
                  <a:rPr lang="en-US" sz="2200" dirty="0">
                    <a:latin typeface="Times New Roman" charset="0"/>
                    <a:ea typeface="Times New Roman" charset="0"/>
                    <a:cs typeface="Times New Roman" charset="0"/>
                  </a:rPr>
                  <a:t> at the competitive </a:t>
                </a:r>
                <a:r>
                  <a:rPr lang="en-US" sz="2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equilibrium</a:t>
                </a:r>
                <a:endParaRPr lang="en-US" sz="2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93435"/>
                <a:ext cx="8534400" cy="4493538"/>
              </a:xfrm>
              <a:prstGeom prst="rect">
                <a:avLst/>
              </a:prstGeom>
              <a:blipFill rotWithShape="0">
                <a:blip r:embed="rId3"/>
                <a:stretch>
                  <a:fillRect l="-786" t="-1085" b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419600" y="3124200"/>
            <a:ext cx="3309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Net reduction in welfare from the loss of surplus by one group that is not offset by a gain to another group</a:t>
            </a:r>
          </a:p>
        </p:txBody>
      </p:sp>
    </p:spTree>
    <p:extLst>
      <p:ext uri="{BB962C8B-B14F-4D97-AF65-F5344CB8AC3E}">
        <p14:creationId xmlns:p14="http://schemas.microsoft.com/office/powerpoint/2010/main" val="148114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534400" cy="914400"/>
          </a:xfrm>
        </p:spPr>
        <p:txBody>
          <a:bodyPr/>
          <a:lstStyle/>
          <a:p>
            <a:pPr algn="ctr"/>
            <a:r>
              <a:rPr lang="en-US" sz="4000" smtClean="0">
                <a:latin typeface="Times New Roman" charset="0"/>
                <a:ea typeface="Times New Roman" charset="0"/>
                <a:cs typeface="Times New Roman" charset="0"/>
              </a:rPr>
              <a:t>THE END</a:t>
            </a:r>
            <a:endParaRPr 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8600" y="457200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Nature of Firms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1028458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2019300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7</a:t>
            </a:r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>
            <a:off x="1333500" y="1638058"/>
            <a:ext cx="0" cy="3812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43200" y="1447800"/>
            <a:ext cx="22860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Markets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02000" y="1905000"/>
            <a:ext cx="12192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Perfect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63900" y="3086100"/>
            <a:ext cx="1295400" cy="83820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of Competition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Ch. 9</a:t>
            </a:r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391160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42672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General 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Equilibrium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10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" y="3276600"/>
            <a:ext cx="2209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Behavior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2950" y="3733800"/>
            <a:ext cx="1198536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Consumer’s Choice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3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8" name="Straight Arrow Connector 37"/>
          <p:cNvCxnSpPr>
            <a:stCxn id="40" idx="1"/>
            <a:endCxn id="47" idx="3"/>
          </p:cNvCxnSpPr>
          <p:nvPr/>
        </p:nvCxnSpPr>
        <p:spPr>
          <a:xfrm flipH="1">
            <a:off x="1941486" y="3505200"/>
            <a:ext cx="1322414" cy="647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39" idx="1"/>
          </p:cNvCxnSpPr>
          <p:nvPr/>
        </p:nvCxnSpPr>
        <p:spPr>
          <a:xfrm>
            <a:off x="1905000" y="2324100"/>
            <a:ext cx="1397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1"/>
          </p:cNvCxnSpPr>
          <p:nvPr/>
        </p:nvCxnSpPr>
        <p:spPr>
          <a:xfrm>
            <a:off x="1941486" y="4152900"/>
            <a:ext cx="1335114" cy="533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34000" y="1447800"/>
            <a:ext cx="2057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15000" y="190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Monopoly &amp; Monopsony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11</a:t>
            </a:r>
          </a:p>
        </p:txBody>
      </p:sp>
      <p:cxnSp>
        <p:nvCxnSpPr>
          <p:cNvPr id="76" name="Straight Arrow Connector 75"/>
          <p:cNvCxnSpPr>
            <a:stCxn id="42" idx="3"/>
            <a:endCxn id="63" idx="1"/>
          </p:cNvCxnSpPr>
          <p:nvPr/>
        </p:nvCxnSpPr>
        <p:spPr>
          <a:xfrm flipV="1">
            <a:off x="4572000" y="2324100"/>
            <a:ext cx="1143000" cy="2362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5000" y="30861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Pricing &amp; Advertising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12</a:t>
            </a:r>
          </a:p>
        </p:txBody>
      </p:sp>
      <p:cxnSp>
        <p:nvCxnSpPr>
          <p:cNvPr id="84" name="Straight Arrow Connector 83"/>
          <p:cNvCxnSpPr>
            <a:stCxn id="63" idx="2"/>
            <a:endCxn id="81" idx="0"/>
          </p:cNvCxnSpPr>
          <p:nvPr/>
        </p:nvCxnSpPr>
        <p:spPr>
          <a:xfrm>
            <a:off x="634365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000" y="36576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13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8" name="Straight Arrow Connector 87"/>
          <p:cNvCxnSpPr>
            <a:stCxn id="81" idx="3"/>
            <a:endCxn id="87" idx="1"/>
          </p:cNvCxnSpPr>
          <p:nvPr/>
        </p:nvCxnSpPr>
        <p:spPr>
          <a:xfrm>
            <a:off x="6972300" y="3505200"/>
            <a:ext cx="647700" cy="5715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715000" y="42672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14</a:t>
            </a:r>
          </a:p>
        </p:txBody>
      </p:sp>
      <p:cxnSp>
        <p:nvCxnSpPr>
          <p:cNvPr id="94" name="Straight Arrow Connector 93"/>
          <p:cNvCxnSpPr>
            <a:stCxn id="87" idx="1"/>
            <a:endCxn id="93" idx="3"/>
          </p:cNvCxnSpPr>
          <p:nvPr/>
        </p:nvCxnSpPr>
        <p:spPr>
          <a:xfrm flipH="1">
            <a:off x="6972300" y="4076700"/>
            <a:ext cx="6477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97400" y="571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Factor Markets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</a:t>
            </a:r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Arrow Connector 104"/>
          <p:cNvCxnSpPr>
            <a:stCxn id="93" idx="2"/>
            <a:endCxn id="100" idx="0"/>
          </p:cNvCxnSpPr>
          <p:nvPr/>
        </p:nvCxnSpPr>
        <p:spPr>
          <a:xfrm flipH="1">
            <a:off x="5226050" y="5105400"/>
            <a:ext cx="11176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418" y="4876800"/>
            <a:ext cx="13716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Choice under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>
            <a:stCxn id="100" idx="1"/>
            <a:endCxn id="106" idx="3"/>
          </p:cNvCxnSpPr>
          <p:nvPr/>
        </p:nvCxnSpPr>
        <p:spPr>
          <a:xfrm flipH="1" flipV="1">
            <a:off x="2028018" y="5295900"/>
            <a:ext cx="2569382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54700" y="5715000"/>
            <a:ext cx="245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Labor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Capital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Exhaustible resources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348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Ideal Market Structure!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9093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More Realistic Markets!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5880" y="228600"/>
            <a:ext cx="42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Where are we?</a:t>
            </a:r>
            <a:endParaRPr lang="en-US" sz="28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3571" y="78316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3571" y="1755215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33900" y="16764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2387516"/>
            <a:ext cx="4121369" cy="816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Properties of the Competitive Model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1298868"/>
            <a:ext cx="42672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. Zero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profit </a:t>
            </a:r>
            <a:r>
              <a:rPr 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for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firms </a:t>
            </a:r>
            <a:r>
              <a:rPr 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in the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long run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0" y="1298868"/>
            <a:ext cx="42672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. Competition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maximizes the welfare of the economy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4800" y="2444844"/>
            <a:ext cx="1219200" cy="70788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Free entry/exit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03484" y="2441868"/>
            <a:ext cx="1295400" cy="70788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Identical firms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8369" y="2441868"/>
            <a:ext cx="1447800" cy="70788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charset="0"/>
                <a:ea typeface="Times New Roman" charset="0"/>
                <a:cs typeface="Times New Roman" charset="0"/>
              </a:rPr>
              <a:t>Constant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input prices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5800" y="3536380"/>
            <a:ext cx="3352800" cy="758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Firms face a 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horizontal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LR market 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supply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curve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0" name="Straight Arrow Connector 19"/>
          <p:cNvCxnSpPr>
            <a:stCxn id="7" idx="2"/>
            <a:endCxn id="55" idx="0"/>
          </p:cNvCxnSpPr>
          <p:nvPr/>
        </p:nvCxnSpPr>
        <p:spPr>
          <a:xfrm flipH="1">
            <a:off x="2362200" y="3203868"/>
            <a:ext cx="3285" cy="332512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23900" y="4627424"/>
            <a:ext cx="3276600" cy="758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Firms operate at 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minimum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LR average cost</a:t>
            </a:r>
          </a:p>
        </p:txBody>
      </p:sp>
      <p:cxnSp>
        <p:nvCxnSpPr>
          <p:cNvPr id="57" name="Straight Arrow Connector 56"/>
          <p:cNvCxnSpPr>
            <a:stCxn id="55" idx="2"/>
            <a:endCxn id="56" idx="0"/>
          </p:cNvCxnSpPr>
          <p:nvPr/>
        </p:nvCxnSpPr>
        <p:spPr>
          <a:xfrm>
            <a:off x="2362200" y="4294912"/>
            <a:ext cx="0" cy="332512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23900" y="5718468"/>
            <a:ext cx="3276600" cy="758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Firms earn zero economic profit in the LR</a:t>
            </a:r>
          </a:p>
        </p:txBody>
      </p:sp>
      <p:cxnSp>
        <p:nvCxnSpPr>
          <p:cNvPr id="59" name="Straight Arrow Connector 58"/>
          <p:cNvCxnSpPr>
            <a:stCxn id="56" idx="2"/>
            <a:endCxn id="58" idx="0"/>
          </p:cNvCxnSpPr>
          <p:nvPr/>
        </p:nvCxnSpPr>
        <p:spPr>
          <a:xfrm>
            <a:off x="2362200" y="5385956"/>
            <a:ext cx="0" cy="332512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78012" y="2743200"/>
            <a:ext cx="266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To understand why, we need to learn about:</a:t>
            </a:r>
          </a:p>
          <a:p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i="1" dirty="0">
                <a:latin typeface="Times New Roman" charset="0"/>
                <a:ea typeface="Times New Roman" charset="0"/>
                <a:cs typeface="Times New Roman" charset="0"/>
              </a:rPr>
              <a:t>Producer </a:t>
            </a:r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Surplus</a:t>
            </a:r>
          </a:p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i="1" dirty="0">
                <a:latin typeface="Times New Roman" charset="0"/>
                <a:ea typeface="Times New Roman" charset="0"/>
                <a:cs typeface="Times New Roman" charset="0"/>
              </a:rPr>
              <a:t>Consumer </a:t>
            </a:r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Surplus</a:t>
            </a:r>
          </a:p>
          <a:p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Welfare</a:t>
            </a:r>
          </a:p>
        </p:txBody>
      </p:sp>
    </p:spTree>
    <p:extLst>
      <p:ext uri="{BB962C8B-B14F-4D97-AF65-F5344CB8AC3E}">
        <p14:creationId xmlns:p14="http://schemas.microsoft.com/office/powerpoint/2010/main" val="183471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/>
      <p:bldP spid="38" grpId="0"/>
      <p:bldP spid="42" grpId="0"/>
      <p:bldP spid="45" grpId="0"/>
      <p:bldP spid="46" grpId="0"/>
      <p:bldP spid="55" grpId="0" animBg="1"/>
      <p:bldP spid="56" grpId="0" animBg="1"/>
      <p:bldP spid="58" grpId="0" animBg="1"/>
      <p:bldP spid="6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Producer Surplus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7831" y="990600"/>
            <a:ext cx="5748337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Is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difference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between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market price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and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marginal cost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31" y="1022131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4900" y="2233871"/>
                <a:ext cx="246548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𝑃𝑆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233871"/>
                <a:ext cx="2465483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5" descr="Fig09_02_step01_panel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57387"/>
            <a:ext cx="3635375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Fig09_02_step02_pane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57387"/>
            <a:ext cx="3635375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Fig09_02_step03_panel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57387"/>
            <a:ext cx="3635375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Fig09_02_step04_panel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57387"/>
            <a:ext cx="3635375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Fig09_02_step05_panel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57387"/>
            <a:ext cx="3635375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Fig09_02_step06_panel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57387"/>
            <a:ext cx="3635375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0" y="3749873"/>
                <a:ext cx="8768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sz="2000" b="1" i="0" baseline="30000" smtClean="0">
                        <a:solidFill>
                          <a:srgbClr val="C00000"/>
                        </a:solidFill>
                        <a:latin typeface="Cambria Math" charset="0"/>
                      </a:rPr>
                      <m:t>𝐬𝐭</m:t>
                    </m:r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unit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: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49873"/>
                <a:ext cx="876843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9722" t="-25490" r="-16667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83241" y="3749873"/>
                <a:ext cx="19907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41" y="3749873"/>
                <a:ext cx="1990738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2454" r="-3988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64441" y="3749873"/>
                <a:ext cx="14033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=4−1=3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41" y="3749873"/>
                <a:ext cx="1403333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1304" r="-3478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>
            <a:spLocks noChangeAspect="1"/>
          </p:cNvSpPr>
          <p:nvPr/>
        </p:nvSpPr>
        <p:spPr>
          <a:xfrm>
            <a:off x="5971032" y="5276088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57200" y="4454723"/>
                <a:ext cx="9393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𝟐</m:t>
                    </m:r>
                    <m:r>
                      <a:rPr lang="en-US" sz="2000" b="1" i="0" baseline="30000" smtClean="0">
                        <a:solidFill>
                          <a:srgbClr val="C00000"/>
                        </a:solidFill>
                        <a:latin typeface="Cambria Math" charset="0"/>
                      </a:rPr>
                      <m:t>𝐧𝐝</m:t>
                    </m:r>
                  </m:oMath>
                </a14:m>
                <a:r>
                  <a:rPr lang="en-US" sz="20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unit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: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54723"/>
                <a:ext cx="939360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9091" t="-26000" r="-1558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383241" y="4454723"/>
                <a:ext cx="19907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(2)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41" y="4454723"/>
                <a:ext cx="1990738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2454" r="-429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364441" y="4454723"/>
                <a:ext cx="14033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=4−2=2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41" y="4454723"/>
                <a:ext cx="1403333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1304" r="-304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7200" y="5159573"/>
                <a:ext cx="9153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𝟑</m:t>
                    </m:r>
                    <m:r>
                      <a:rPr lang="en-US" sz="2000" b="1" i="0" baseline="30000" smtClean="0">
                        <a:solidFill>
                          <a:srgbClr val="C00000"/>
                        </a:solidFill>
                        <a:latin typeface="Cambria Math" charset="0"/>
                      </a:rPr>
                      <m:t>𝐫𝐝</m:t>
                    </m:r>
                  </m:oMath>
                </a14:m>
                <a:r>
                  <a:rPr lang="en-US" sz="20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unit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: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59573"/>
                <a:ext cx="915315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10000" t="-25490" r="-16000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83241" y="5159573"/>
                <a:ext cx="19907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(3)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41" y="5159573"/>
                <a:ext cx="1990738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2454" r="-4294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364441" y="5159573"/>
                <a:ext cx="14033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=4−3=1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41" y="5159573"/>
                <a:ext cx="1403333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1304" r="-304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57200" y="5864423"/>
                <a:ext cx="899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𝟒</m:t>
                    </m:r>
                    <m:r>
                      <a:rPr lang="en-US" sz="2000" b="1" i="0" baseline="30000" smtClean="0">
                        <a:solidFill>
                          <a:srgbClr val="C00000"/>
                        </a:solidFill>
                        <a:latin typeface="Cambria Math" charset="0"/>
                      </a:rPr>
                      <m:t>𝐭𝐡</m:t>
                    </m:r>
                  </m:oMath>
                </a14:m>
                <a:r>
                  <a:rPr lang="en-US" sz="20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unit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: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64423"/>
                <a:ext cx="899285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9459" t="-25490" r="-16216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383241" y="5864423"/>
                <a:ext cx="19907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41" y="5864423"/>
                <a:ext cx="1990738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2454" r="-4294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64441" y="5864423"/>
                <a:ext cx="14033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=4−4=0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41" y="5864423"/>
                <a:ext cx="1403333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1304" r="-3478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457200" y="3085664"/>
            <a:ext cx="8031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4 units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87153" y="3085664"/>
                <a:ext cx="37092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𝑃𝑆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53" y="3085664"/>
                <a:ext cx="3709221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985" r="-9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>
            <a:spLocks noChangeAspect="1"/>
          </p:cNvSpPr>
          <p:nvPr/>
        </p:nvSpPr>
        <p:spPr>
          <a:xfrm>
            <a:off x="6672072" y="4386072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7342632" y="3471672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8001000" y="2590800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069181" y="2189091"/>
            <a:ext cx="2501202" cy="46183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068081" y="2476500"/>
            <a:ext cx="338328" cy="338328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91400" y="1634221"/>
            <a:ext cx="140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Discrete case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4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7" grpId="0"/>
      <p:bldP spid="18" grpId="0"/>
      <p:bldP spid="4" grpId="0" animBg="1"/>
      <p:bldP spid="31" grpId="0"/>
      <p:bldP spid="32" grpId="0"/>
      <p:bldP spid="33" grpId="0"/>
      <p:bldP spid="35" grpId="0"/>
      <p:bldP spid="36" grpId="0"/>
      <p:bldP spid="37" grpId="0"/>
      <p:bldP spid="39" grpId="0"/>
      <p:bldP spid="40" grpId="0"/>
      <p:bldP spid="41" grpId="0"/>
      <p:bldP spid="43" grpId="0"/>
      <p:bldP spid="44" grpId="0"/>
      <p:bldP spid="48" grpId="0" animBg="1"/>
      <p:bldP spid="49" grpId="0" animBg="1"/>
      <p:bldP spid="50" grpId="0" animBg="1"/>
      <p:bldP spid="51" grpId="0" animBg="1"/>
      <p:bldP spid="53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Producer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Surplus: Smooth Supply Curve</a:t>
            </a:r>
          </a:p>
        </p:txBody>
      </p:sp>
      <p:pic>
        <p:nvPicPr>
          <p:cNvPr id="34" name="Picture 5" descr="Fig09_02_step07_panel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42265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 descr="Fig09_02_step08_panel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42265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7" descr="Fig09_02_step09_panel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42265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8" descr="Fig09_02_step10_panel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42265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9" descr="Fig09_02_step11_panel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42265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3400" y="1143000"/>
                <a:ext cx="2409057" cy="85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𝑃𝑆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𝑀𝐶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is-IS" b="0" i="1" smtClean="0">
                              <a:latin typeface="Cambria Math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3000"/>
                <a:ext cx="2409057" cy="85484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 rot="618941">
            <a:off x="2732051" y="807828"/>
            <a:ext cx="1683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From calculus:</a:t>
            </a:r>
          </a:p>
          <a:p>
            <a:pPr algn="ctr"/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The sum of infinitely many amounts is the </a:t>
            </a:r>
            <a:r>
              <a:rPr lang="en-US" sz="1400" b="1" i="1" dirty="0" smtClean="0">
                <a:latin typeface="Times New Roman" charset="0"/>
                <a:ea typeface="Times New Roman" charset="0"/>
                <a:cs typeface="Times New Roman" charset="0"/>
              </a:rPr>
              <a:t>integral</a:t>
            </a:r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3400" y="2057400"/>
                <a:ext cx="2861104" cy="85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𝑃𝑆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is-IS" b="0" i="1" smtClean="0">
                              <a:latin typeface="Cambria Math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𝑀𝐶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)ⅆ</m:t>
                          </m:r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57400"/>
                <a:ext cx="2861104" cy="85484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>
            <a:spLocks noChangeAspect="1"/>
          </p:cNvSpPr>
          <p:nvPr/>
        </p:nvSpPr>
        <p:spPr>
          <a:xfrm>
            <a:off x="5181600" y="3014472"/>
            <a:ext cx="338328" cy="338328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7738872" y="5563391"/>
            <a:ext cx="338328" cy="338328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3400" y="3962400"/>
                <a:ext cx="770339" cy="85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is-I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is-I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is-I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𝑞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62400"/>
                <a:ext cx="770339" cy="85484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33400" y="5698351"/>
                <a:ext cx="1308820" cy="85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is-I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is-I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𝑀𝐶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)ⅆ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𝑞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698351"/>
                <a:ext cx="1308820" cy="85484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33400" y="3118703"/>
                <a:ext cx="2187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𝑃𝑆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𝑅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is-I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)−</m:t>
                      </m:r>
                      <m:r>
                        <a:rPr lang="en-US" i="1">
                          <a:latin typeface="Cambria Math" charset="0"/>
                        </a:rPr>
                        <m:t>𝑉𝐶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18703"/>
                <a:ext cx="218726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55"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 rot="20996096">
            <a:off x="186398" y="4891215"/>
            <a:ext cx="1974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From calculus:</a:t>
            </a:r>
          </a:p>
          <a:p>
            <a:pPr algn="ctr"/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1400" b="1" i="1" dirty="0" smtClean="0">
                <a:latin typeface="Times New Roman" charset="0"/>
                <a:ea typeface="Times New Roman" charset="0"/>
                <a:cs typeface="Times New Roman" charset="0"/>
              </a:rPr>
              <a:t>integral</a:t>
            </a:r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 is the </a:t>
            </a:r>
            <a:r>
              <a:rPr lang="en-US" sz="1400" b="1" i="1" dirty="0" smtClean="0">
                <a:latin typeface="Times New Roman" charset="0"/>
                <a:ea typeface="Times New Roman" charset="0"/>
                <a:cs typeface="Times New Roman" charset="0"/>
              </a:rPr>
              <a:t>area</a:t>
            </a:r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 under the curve!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295400" y="3962400"/>
                <a:ext cx="1007584" cy="85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nary>
                        <m:naryPr>
                          <m:limLoc m:val="undOvr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sup>
                        <m:e>
                          <m:r>
                            <a:rPr lang="is-IS" i="1">
                              <a:latin typeface="Cambria Math" charset="0"/>
                            </a:rPr>
                            <m:t>ⅆ</m:t>
                          </m:r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962400"/>
                <a:ext cx="1007584" cy="85484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286000" y="4254923"/>
                <a:ext cx="1251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54923"/>
                <a:ext cx="125130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9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498495" y="4254923"/>
                <a:ext cx="65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sSup>
                        <m:sSupPr>
                          <m:ctrlPr>
                            <a:rPr lang="is-I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95" y="4254923"/>
                <a:ext cx="65575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804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114800" y="4254923"/>
                <a:ext cx="871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𝑅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is-I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254923"/>
                <a:ext cx="87126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399" r="-909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4319346" y="4158906"/>
            <a:ext cx="726838" cy="46183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828800" y="5698351"/>
                <a:ext cx="1626214" cy="85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𝑑𝑉𝐶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𝑑𝑞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ⅆ</m:t>
                          </m:r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698351"/>
                <a:ext cx="1626214" cy="85484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429000" y="5987275"/>
                <a:ext cx="1896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𝑉𝐶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𝑉𝐶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987275"/>
                <a:ext cx="1896352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64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316054" y="5987275"/>
                <a:ext cx="10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𝑉𝐶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054" y="5987275"/>
                <a:ext cx="100854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20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5532826" y="5894856"/>
            <a:ext cx="791773" cy="46183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71186" y="3048000"/>
            <a:ext cx="1649479" cy="46183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07921" y="5638800"/>
            <a:ext cx="1434299" cy="990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 rot="1368194">
                <a:off x="1897915" y="3476290"/>
                <a:ext cx="993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Area under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𝑴𝑪</m:t>
                    </m:r>
                  </m:oMath>
                </a14:m>
                <a:endParaRPr lang="en-US" sz="1400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8194">
                <a:off x="1897915" y="3476290"/>
                <a:ext cx="993066" cy="523220"/>
              </a:xfrm>
              <a:prstGeom prst="rect">
                <a:avLst/>
              </a:prstGeom>
              <a:blipFill rotWithShape="0">
                <a:blip r:embed="rId20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 rot="20236942">
            <a:off x="763081" y="3476291"/>
            <a:ext cx="92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Area </a:t>
            </a:r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rectangle</a:t>
            </a:r>
            <a:endParaRPr lang="en-US" sz="1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32826" y="2076130"/>
            <a:ext cx="2067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Area above supply curve </a:t>
            </a:r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and below market price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Straight Arrow Connector 15"/>
          <p:cNvCxnSpPr>
            <a:endCxn id="75" idx="2"/>
          </p:cNvCxnSpPr>
          <p:nvPr/>
        </p:nvCxnSpPr>
        <p:spPr>
          <a:xfrm flipV="1">
            <a:off x="6566395" y="2907127"/>
            <a:ext cx="0" cy="830773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4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 animBg="1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/>
      <p:bldP spid="7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Producer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Surplus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vs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Profits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77816" y="3124200"/>
            <a:ext cx="2188368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57400" y="3845243"/>
                <a:ext cx="365253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𝑉𝐶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𝐹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45243"/>
                <a:ext cx="365253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920007" y="1371600"/>
            <a:ext cx="3303984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Producer Surplus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93109" y="2209800"/>
                <a:ext cx="195777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𝑃𝑆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109" y="2209800"/>
                <a:ext cx="1957779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032038" y="4245356"/>
            <a:ext cx="968378" cy="879154"/>
            <a:chOff x="4582510" y="4245356"/>
            <a:chExt cx="968378" cy="879154"/>
          </a:xfrm>
        </p:grpSpPr>
        <p:sp>
          <p:nvSpPr>
            <p:cNvPr id="3" name="Right Brace 2"/>
            <p:cNvSpPr/>
            <p:nvPr/>
          </p:nvSpPr>
          <p:spPr>
            <a:xfrm rot="5400000">
              <a:off x="4860077" y="3967789"/>
              <a:ext cx="413244" cy="968378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654855" y="4724400"/>
                  <a:ext cx="823687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𝑃𝑆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855" y="4724400"/>
                  <a:ext cx="82368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70196" y="3854927"/>
                <a:ext cx="143699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𝑃𝑆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𝐹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196" y="3854927"/>
                <a:ext cx="143699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20211366">
                <a:off x="6752899" y="2861790"/>
                <a:ext cx="15458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Long-Run: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𝑃𝑆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11366">
                <a:off x="6752899" y="2861790"/>
                <a:ext cx="1545889" cy="707886"/>
              </a:xfrm>
              <a:prstGeom prst="rect">
                <a:avLst/>
              </a:prstGeom>
              <a:blipFill rotWithShape="0">
                <a:blip r:embed="rId7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5970521" y="3810000"/>
            <a:ext cx="1268479" cy="46183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7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" grpId="0"/>
      <p:bldP spid="35" grpId="0"/>
      <p:bldP spid="36" grpId="0"/>
      <p:bldP spid="40" grpId="0"/>
      <p:bldP spid="41" grpId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7831" y="990600"/>
            <a:ext cx="574833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supply curve: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3504" y="1600200"/>
                <a:ext cx="305699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)=0.693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1.82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04" y="1600200"/>
                <a:ext cx="3056991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4399" y="2133600"/>
                <a:ext cx="7315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How the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𝑷𝑺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changes when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falls from $60 to $50?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2133600"/>
                <a:ext cx="7315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l="-750" t="-11111" r="-750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941" y="4654774"/>
                <a:ext cx="1905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𝑸</m:t>
                        </m:r>
                      </m:e>
                      <m:sup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𝟔𝟎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sz="1600" b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1" y="4654774"/>
                <a:ext cx="1905000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3941" y="5409607"/>
                <a:ext cx="1905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𝑸</m:t>
                        </m:r>
                      </m:e>
                      <m:sup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𝟓𝟎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sz="1600" b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1" y="5409607"/>
                <a:ext cx="1905000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24200" y="4654774"/>
                <a:ext cx="21546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60=</m:t>
                      </m:r>
                      <m:r>
                        <a:rPr lang="en-US" sz="1600" i="1">
                          <a:latin typeface="Cambria Math" charset="0"/>
                        </a:rPr>
                        <m:t>0.693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</a:rPr>
                            <m:t>1.82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654774"/>
                <a:ext cx="2154621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2999" y="4353950"/>
                <a:ext cx="2667001" cy="941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p>
                        <m:sSupPr>
                          <m:ctrlPr>
                            <a:rPr lang="mr-IN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16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60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0.693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1.82</m:t>
                              </m:r>
                            </m:den>
                          </m:f>
                        </m:sup>
                      </m:sSup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≈11.6</m:t>
                      </m:r>
                    </m:oMath>
                  </m:oMathPara>
                </a14:m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99" y="4353950"/>
                <a:ext cx="2667001" cy="9419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7010400" y="4572000"/>
            <a:ext cx="533400" cy="46183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45222" y="5404020"/>
                <a:ext cx="21335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50=</m:t>
                      </m:r>
                      <m:r>
                        <a:rPr lang="en-US" sz="1600" i="1">
                          <a:latin typeface="Cambria Math" charset="0"/>
                        </a:rPr>
                        <m:t>0.693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</a:rPr>
                            <m:t>1.82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222" y="5404020"/>
                <a:ext cx="2133599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53000" y="5080954"/>
                <a:ext cx="2667000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p>
                        <m:sSupPr>
                          <m:ctrlPr>
                            <a:rPr lang="mr-IN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16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5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0.693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1.82</m:t>
                              </m:r>
                            </m:den>
                          </m:f>
                        </m:sup>
                      </m:sSup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≈10.5</m:t>
                      </m:r>
                    </m:oMath>
                  </m:oMathPara>
                </a14:m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080954"/>
                <a:ext cx="2667000" cy="94699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7010400" y="5329365"/>
            <a:ext cx="533400" cy="46183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57400" y="4654774"/>
                <a:ext cx="13164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1600" b="0" i="1" smtClean="0">
                          <a:latin typeface="Cambria Math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654774"/>
                <a:ext cx="1316420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57400" y="5398433"/>
                <a:ext cx="13164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1600" b="0" i="1" smtClean="0">
                          <a:latin typeface="Cambria Math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398433"/>
                <a:ext cx="1316420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8934" y="2667000"/>
                <a:ext cx="2910607" cy="663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60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nary>
                        <m:naryPr>
                          <m:ctrlPr>
                            <a:rPr lang="is-I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𝑸</m:t>
                              </m:r>
                            </m:e>
                            <m:sup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𝒑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𝑀𝐶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𝑄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is-IS" sz="1600" i="1">
                              <a:latin typeface="Cambria Math" charset="0"/>
                            </a:rPr>
                            <m:t>ⅆ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34" y="2667000"/>
                <a:ext cx="2910607" cy="6638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19401" y="2667000"/>
                <a:ext cx="2743200" cy="645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nary>
                        <m:naryPr>
                          <m:ctrlPr>
                            <a:rPr lang="is-I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𝟏𝟏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𝟔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𝟔𝟎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0.693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1.82</m:t>
                                  </m:r>
                                </m:sup>
                              </m:sSup>
                            </m:e>
                          </m:d>
                          <m:r>
                            <a:rPr lang="is-IS" sz="1600" i="1">
                              <a:latin typeface="Cambria Math" charset="0"/>
                            </a:rPr>
                            <m:t>ⅆ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1" y="2667000"/>
                <a:ext cx="2743200" cy="64594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410200" y="2667000"/>
                <a:ext cx="2443243" cy="728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hr-HR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𝟔𝟎</m:t>
                              </m:r>
                              <m:r>
                                <a:rPr lang="en-US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𝑄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mr-IN" sz="16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0.693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2.82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mr-IN" sz="16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2.82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𝟏𝟏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.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667000"/>
                <a:ext cx="2443243" cy="72866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20000" y="282069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449.3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820696"/>
                <a:ext cx="838200" cy="338554"/>
              </a:xfrm>
              <a:prstGeom prst="rect">
                <a:avLst/>
              </a:prstGeom>
              <a:blipFill rotWithShape="0">
                <a:blip r:embed="rId15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853444" y="2759055"/>
            <a:ext cx="604756" cy="46183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8934" y="3555530"/>
                <a:ext cx="2910607" cy="663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50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nary>
                        <m:naryPr>
                          <m:ctrlPr>
                            <a:rPr lang="is-I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𝑸</m:t>
                              </m:r>
                            </m:e>
                            <m:sup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𝒑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𝑀𝐶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𝑄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is-IS" sz="1600" i="1">
                              <a:latin typeface="Cambria Math" charset="0"/>
                            </a:rPr>
                            <m:t>ⅆ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34" y="3555530"/>
                <a:ext cx="2910607" cy="6638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819401" y="3555530"/>
                <a:ext cx="2743200" cy="655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nary>
                        <m:naryPr>
                          <m:ctrlPr>
                            <a:rPr lang="is-I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𝟏𝟎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𝟓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𝟓𝟎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0.693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1.82</m:t>
                                  </m:r>
                                </m:sup>
                              </m:sSup>
                            </m:e>
                          </m:d>
                          <m:r>
                            <a:rPr lang="is-IS" sz="1600" i="1">
                              <a:latin typeface="Cambria Math" charset="0"/>
                            </a:rPr>
                            <m:t>ⅆ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1" y="3555530"/>
                <a:ext cx="2743200" cy="65588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10201" y="3555530"/>
                <a:ext cx="2443242" cy="732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hr-HR" sz="1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𝟓</m:t>
                              </m:r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𝟎</m:t>
                              </m:r>
                              <m:r>
                                <a:rPr lang="en-US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𝑄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mr-IN" sz="16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0.693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2.82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mr-IN" sz="16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2.82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𝟏𝟎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.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𝟓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1" y="3555530"/>
                <a:ext cx="2443242" cy="73231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620000" y="370922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338.7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09226"/>
                <a:ext cx="838200" cy="338554"/>
              </a:xfrm>
              <a:prstGeom prst="rect">
                <a:avLst/>
              </a:prstGeom>
              <a:blipFill rotWithShape="0">
                <a:blip r:embed="rId19"/>
                <a:stretch>
                  <a:fillRect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7853444" y="3647585"/>
            <a:ext cx="604756" cy="46183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04912" y="6096000"/>
                <a:ext cx="4334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𝑃𝑆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𝟓𝟎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𝟔</m:t>
                          </m:r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=338.7−449.3=−110.6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12" y="6096000"/>
                <a:ext cx="4334175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2438400" y="6091365"/>
            <a:ext cx="4191000" cy="46183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rot="20211366">
                <a:off x="6502156" y="6060433"/>
                <a:ext cx="1328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𝑷𝑺</m:t>
                    </m:r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falls!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11366">
                <a:off x="6502156" y="6060433"/>
                <a:ext cx="1328900" cy="400110"/>
              </a:xfrm>
              <a:prstGeom prst="rect">
                <a:avLst/>
              </a:prstGeom>
              <a:blipFill rotWithShape="0">
                <a:blip r:embed="rId21"/>
                <a:stretch>
                  <a:fillRect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0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  <p:bldP spid="19" grpId="0"/>
      <p:bldP spid="21" grpId="0" animBg="1"/>
      <p:bldP spid="22" grpId="0"/>
      <p:bldP spid="23" grpId="0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3" grpId="0" animBg="1"/>
      <p:bldP spid="34" grpId="0"/>
      <p:bldP spid="37" grpId="0"/>
      <p:bldP spid="38" grpId="0"/>
      <p:bldP spid="42" grpId="0"/>
      <p:bldP spid="44" grpId="0" animBg="1"/>
      <p:bldP spid="45" grpId="0"/>
      <p:bldP spid="4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oup 4096"/>
          <p:cNvGrpSpPr/>
          <p:nvPr/>
        </p:nvGrpSpPr>
        <p:grpSpPr>
          <a:xfrm>
            <a:off x="2306637" y="2586038"/>
            <a:ext cx="2846388" cy="334962"/>
            <a:chOff x="2840037" y="2392363"/>
            <a:chExt cx="2846388" cy="334962"/>
          </a:xfrm>
        </p:grpSpPr>
        <p:sp>
          <p:nvSpPr>
            <p:cNvPr id="3" name="Freeform 6"/>
            <p:cNvSpPr>
              <a:spLocks/>
            </p:cNvSpPr>
            <p:nvPr/>
          </p:nvSpPr>
          <p:spPr bwMode="auto">
            <a:xfrm>
              <a:off x="2840037" y="2392363"/>
              <a:ext cx="2846388" cy="334962"/>
            </a:xfrm>
            <a:custGeom>
              <a:avLst/>
              <a:gdLst>
                <a:gd name="T0" fmla="*/ 0 w 1793"/>
                <a:gd name="T1" fmla="*/ 334963 h 211"/>
                <a:gd name="T2" fmla="*/ 0 w 1793"/>
                <a:gd name="T3" fmla="*/ 0 h 211"/>
                <a:gd name="T4" fmla="*/ 2846388 w 1793"/>
                <a:gd name="T5" fmla="*/ 0 h 211"/>
                <a:gd name="T6" fmla="*/ 2592388 w 1793"/>
                <a:gd name="T7" fmla="*/ 325438 h 211"/>
                <a:gd name="T8" fmla="*/ 0 w 1793"/>
                <a:gd name="T9" fmla="*/ 334963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3" h="211">
                  <a:moveTo>
                    <a:pt x="0" y="211"/>
                  </a:moveTo>
                  <a:lnTo>
                    <a:pt x="0" y="0"/>
                  </a:lnTo>
                  <a:lnTo>
                    <a:pt x="1793" y="0"/>
                  </a:lnTo>
                  <a:lnTo>
                    <a:pt x="1633" y="205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FCD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3273425" y="2514600"/>
              <a:ext cx="128587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 dirty="0">
                  <a:solidFill>
                    <a:srgbClr val="000000"/>
                  </a:solidFill>
                  <a:latin typeface="Arial Italic" charset="0"/>
                </a:rPr>
                <a:t>B</a:t>
              </a:r>
              <a:endParaRPr lang="en-US" altLang="en-US" dirty="0"/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3351212" y="2514600"/>
              <a:ext cx="8731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 dirty="0">
                  <a:solidFill>
                    <a:srgbClr val="000000"/>
                  </a:solidFill>
                </a:rPr>
                <a:t> = $110.6 million</a:t>
              </a:r>
              <a:endParaRPr lang="en-US" altLang="en-US" dirty="0"/>
            </a:p>
          </p:txBody>
        </p:sp>
      </p:grpSp>
      <p:grpSp>
        <p:nvGrpSpPr>
          <p:cNvPr id="4096" name="Group 4095"/>
          <p:cNvGrpSpPr/>
          <p:nvPr/>
        </p:nvGrpSpPr>
        <p:grpSpPr>
          <a:xfrm>
            <a:off x="2303462" y="2911475"/>
            <a:ext cx="2592388" cy="1673225"/>
            <a:chOff x="2836862" y="2717800"/>
            <a:chExt cx="2592388" cy="1673225"/>
          </a:xfrm>
        </p:grpSpPr>
        <p:sp>
          <p:nvSpPr>
            <p:cNvPr id="4" name="Freeform 24"/>
            <p:cNvSpPr>
              <a:spLocks/>
            </p:cNvSpPr>
            <p:nvPr/>
          </p:nvSpPr>
          <p:spPr bwMode="auto">
            <a:xfrm>
              <a:off x="2836862" y="2717800"/>
              <a:ext cx="2592388" cy="1673225"/>
            </a:xfrm>
            <a:custGeom>
              <a:avLst/>
              <a:gdLst>
                <a:gd name="T0" fmla="*/ 2592388 w 1633"/>
                <a:gd name="T1" fmla="*/ 0 h 1054"/>
                <a:gd name="T2" fmla="*/ 0 w 1633"/>
                <a:gd name="T3" fmla="*/ 0 h 1054"/>
                <a:gd name="T4" fmla="*/ 0 w 1633"/>
                <a:gd name="T5" fmla="*/ 1673225 h 1054"/>
                <a:gd name="T6" fmla="*/ 0 w 1633"/>
                <a:gd name="T7" fmla="*/ 1673225 h 1054"/>
                <a:gd name="T8" fmla="*/ 60325 w 1633"/>
                <a:gd name="T9" fmla="*/ 1668463 h 1054"/>
                <a:gd name="T10" fmla="*/ 130175 w 1633"/>
                <a:gd name="T11" fmla="*/ 1662113 h 1054"/>
                <a:gd name="T12" fmla="*/ 223838 w 1633"/>
                <a:gd name="T13" fmla="*/ 1644650 h 1054"/>
                <a:gd name="T14" fmla="*/ 339725 w 1633"/>
                <a:gd name="T15" fmla="*/ 1620838 h 1054"/>
                <a:gd name="T16" fmla="*/ 479425 w 1633"/>
                <a:gd name="T17" fmla="*/ 1581150 h 1054"/>
                <a:gd name="T18" fmla="*/ 555625 w 1633"/>
                <a:gd name="T19" fmla="*/ 1557338 h 1054"/>
                <a:gd name="T20" fmla="*/ 636588 w 1633"/>
                <a:gd name="T21" fmla="*/ 1528763 h 1054"/>
                <a:gd name="T22" fmla="*/ 719138 w 1633"/>
                <a:gd name="T23" fmla="*/ 1498600 h 1054"/>
                <a:gd name="T24" fmla="*/ 811213 w 1633"/>
                <a:gd name="T25" fmla="*/ 1458913 h 1054"/>
                <a:gd name="T26" fmla="*/ 901700 w 1633"/>
                <a:gd name="T27" fmla="*/ 1417638 h 1054"/>
                <a:gd name="T28" fmla="*/ 998538 w 1633"/>
                <a:gd name="T29" fmla="*/ 1371600 h 1054"/>
                <a:gd name="T30" fmla="*/ 1096963 w 1633"/>
                <a:gd name="T31" fmla="*/ 1319213 h 1054"/>
                <a:gd name="T32" fmla="*/ 1201738 w 1633"/>
                <a:gd name="T33" fmla="*/ 1260475 h 1054"/>
                <a:gd name="T34" fmla="*/ 1306513 w 1633"/>
                <a:gd name="T35" fmla="*/ 1196975 h 1054"/>
                <a:gd name="T36" fmla="*/ 1414463 w 1633"/>
                <a:gd name="T37" fmla="*/ 1127125 h 1054"/>
                <a:gd name="T38" fmla="*/ 1527175 w 1633"/>
                <a:gd name="T39" fmla="*/ 1047750 h 1054"/>
                <a:gd name="T40" fmla="*/ 1638300 w 1633"/>
                <a:gd name="T41" fmla="*/ 963613 h 1054"/>
                <a:gd name="T42" fmla="*/ 1754188 w 1633"/>
                <a:gd name="T43" fmla="*/ 873125 h 1054"/>
                <a:gd name="T44" fmla="*/ 1868488 w 1633"/>
                <a:gd name="T45" fmla="*/ 771525 h 1054"/>
                <a:gd name="T46" fmla="*/ 1987550 w 1633"/>
                <a:gd name="T47" fmla="*/ 666750 h 1054"/>
                <a:gd name="T48" fmla="*/ 2106613 w 1633"/>
                <a:gd name="T49" fmla="*/ 550863 h 1054"/>
                <a:gd name="T50" fmla="*/ 2228850 w 1633"/>
                <a:gd name="T51" fmla="*/ 425450 h 1054"/>
                <a:gd name="T52" fmla="*/ 2347913 w 1633"/>
                <a:gd name="T53" fmla="*/ 292100 h 1054"/>
                <a:gd name="T54" fmla="*/ 2470150 w 1633"/>
                <a:gd name="T55" fmla="*/ 149225 h 1054"/>
                <a:gd name="T56" fmla="*/ 2592388 w 1633"/>
                <a:gd name="T57" fmla="*/ 0 h 10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633" h="1054">
                  <a:moveTo>
                    <a:pt x="1633" y="0"/>
                  </a:moveTo>
                  <a:lnTo>
                    <a:pt x="0" y="0"/>
                  </a:lnTo>
                  <a:lnTo>
                    <a:pt x="0" y="1054"/>
                  </a:lnTo>
                  <a:lnTo>
                    <a:pt x="38" y="1051"/>
                  </a:lnTo>
                  <a:lnTo>
                    <a:pt x="82" y="1047"/>
                  </a:lnTo>
                  <a:lnTo>
                    <a:pt x="141" y="1036"/>
                  </a:lnTo>
                  <a:lnTo>
                    <a:pt x="214" y="1021"/>
                  </a:lnTo>
                  <a:lnTo>
                    <a:pt x="302" y="996"/>
                  </a:lnTo>
                  <a:lnTo>
                    <a:pt x="350" y="981"/>
                  </a:lnTo>
                  <a:lnTo>
                    <a:pt x="401" y="963"/>
                  </a:lnTo>
                  <a:lnTo>
                    <a:pt x="453" y="944"/>
                  </a:lnTo>
                  <a:lnTo>
                    <a:pt x="511" y="919"/>
                  </a:lnTo>
                  <a:lnTo>
                    <a:pt x="568" y="893"/>
                  </a:lnTo>
                  <a:lnTo>
                    <a:pt x="629" y="864"/>
                  </a:lnTo>
                  <a:lnTo>
                    <a:pt x="691" y="831"/>
                  </a:lnTo>
                  <a:lnTo>
                    <a:pt x="757" y="794"/>
                  </a:lnTo>
                  <a:lnTo>
                    <a:pt x="823" y="754"/>
                  </a:lnTo>
                  <a:lnTo>
                    <a:pt x="891" y="710"/>
                  </a:lnTo>
                  <a:lnTo>
                    <a:pt x="962" y="660"/>
                  </a:lnTo>
                  <a:lnTo>
                    <a:pt x="1032" y="607"/>
                  </a:lnTo>
                  <a:lnTo>
                    <a:pt x="1105" y="550"/>
                  </a:lnTo>
                  <a:lnTo>
                    <a:pt x="1177" y="486"/>
                  </a:lnTo>
                  <a:lnTo>
                    <a:pt x="1252" y="420"/>
                  </a:lnTo>
                  <a:lnTo>
                    <a:pt x="1327" y="347"/>
                  </a:lnTo>
                  <a:lnTo>
                    <a:pt x="1404" y="268"/>
                  </a:lnTo>
                  <a:lnTo>
                    <a:pt x="1479" y="184"/>
                  </a:lnTo>
                  <a:lnTo>
                    <a:pt x="1556" y="94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CCE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57562" y="3248025"/>
              <a:ext cx="1285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 Italic" charset="0"/>
                </a:rPr>
                <a:t>A</a:t>
              </a:r>
              <a:endParaRPr lang="en-US" alt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433762" y="3248025"/>
              <a:ext cx="8731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 dirty="0">
                  <a:solidFill>
                    <a:srgbClr val="000000"/>
                  </a:solidFill>
                </a:rPr>
                <a:t> = $338.7 million</a:t>
              </a:r>
              <a:endParaRPr lang="en-US" altLang="en-US" dirty="0"/>
            </a:p>
          </p:txBody>
        </p:sp>
      </p:grp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2303462" y="2911475"/>
            <a:ext cx="2592388" cy="1673225"/>
          </a:xfrm>
          <a:custGeom>
            <a:avLst/>
            <a:gdLst>
              <a:gd name="T0" fmla="*/ 2592388 w 1633"/>
              <a:gd name="T1" fmla="*/ 0 h 1054"/>
              <a:gd name="T2" fmla="*/ 0 w 1633"/>
              <a:gd name="T3" fmla="*/ 0 h 1054"/>
              <a:gd name="T4" fmla="*/ 0 w 1633"/>
              <a:gd name="T5" fmla="*/ 1673225 h 1054"/>
              <a:gd name="T6" fmla="*/ 0 w 1633"/>
              <a:gd name="T7" fmla="*/ 1673225 h 1054"/>
              <a:gd name="T8" fmla="*/ 60325 w 1633"/>
              <a:gd name="T9" fmla="*/ 1668463 h 1054"/>
              <a:gd name="T10" fmla="*/ 130175 w 1633"/>
              <a:gd name="T11" fmla="*/ 1662113 h 1054"/>
              <a:gd name="T12" fmla="*/ 223838 w 1633"/>
              <a:gd name="T13" fmla="*/ 1644650 h 1054"/>
              <a:gd name="T14" fmla="*/ 339725 w 1633"/>
              <a:gd name="T15" fmla="*/ 1620838 h 1054"/>
              <a:gd name="T16" fmla="*/ 479425 w 1633"/>
              <a:gd name="T17" fmla="*/ 1581150 h 1054"/>
              <a:gd name="T18" fmla="*/ 555625 w 1633"/>
              <a:gd name="T19" fmla="*/ 1557338 h 1054"/>
              <a:gd name="T20" fmla="*/ 636588 w 1633"/>
              <a:gd name="T21" fmla="*/ 1528763 h 1054"/>
              <a:gd name="T22" fmla="*/ 719138 w 1633"/>
              <a:gd name="T23" fmla="*/ 1498600 h 1054"/>
              <a:gd name="T24" fmla="*/ 811213 w 1633"/>
              <a:gd name="T25" fmla="*/ 1458913 h 1054"/>
              <a:gd name="T26" fmla="*/ 901700 w 1633"/>
              <a:gd name="T27" fmla="*/ 1417638 h 1054"/>
              <a:gd name="T28" fmla="*/ 998538 w 1633"/>
              <a:gd name="T29" fmla="*/ 1371600 h 1054"/>
              <a:gd name="T30" fmla="*/ 1096963 w 1633"/>
              <a:gd name="T31" fmla="*/ 1319213 h 1054"/>
              <a:gd name="T32" fmla="*/ 1201738 w 1633"/>
              <a:gd name="T33" fmla="*/ 1260475 h 1054"/>
              <a:gd name="T34" fmla="*/ 1306513 w 1633"/>
              <a:gd name="T35" fmla="*/ 1196975 h 1054"/>
              <a:gd name="T36" fmla="*/ 1414463 w 1633"/>
              <a:gd name="T37" fmla="*/ 1127125 h 1054"/>
              <a:gd name="T38" fmla="*/ 1527175 w 1633"/>
              <a:gd name="T39" fmla="*/ 1047750 h 1054"/>
              <a:gd name="T40" fmla="*/ 1638300 w 1633"/>
              <a:gd name="T41" fmla="*/ 963613 h 1054"/>
              <a:gd name="T42" fmla="*/ 1754188 w 1633"/>
              <a:gd name="T43" fmla="*/ 873125 h 1054"/>
              <a:gd name="T44" fmla="*/ 1868488 w 1633"/>
              <a:gd name="T45" fmla="*/ 771525 h 1054"/>
              <a:gd name="T46" fmla="*/ 1987550 w 1633"/>
              <a:gd name="T47" fmla="*/ 666750 h 1054"/>
              <a:gd name="T48" fmla="*/ 2106613 w 1633"/>
              <a:gd name="T49" fmla="*/ 550863 h 1054"/>
              <a:gd name="T50" fmla="*/ 2228850 w 1633"/>
              <a:gd name="T51" fmla="*/ 425450 h 1054"/>
              <a:gd name="T52" fmla="*/ 2347913 w 1633"/>
              <a:gd name="T53" fmla="*/ 292100 h 1054"/>
              <a:gd name="T54" fmla="*/ 2470150 w 1633"/>
              <a:gd name="T55" fmla="*/ 149225 h 1054"/>
              <a:gd name="T56" fmla="*/ 2592388 w 1633"/>
              <a:gd name="T57" fmla="*/ 0 h 105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633" h="1054">
                <a:moveTo>
                  <a:pt x="1633" y="0"/>
                </a:moveTo>
                <a:lnTo>
                  <a:pt x="0" y="0"/>
                </a:lnTo>
                <a:lnTo>
                  <a:pt x="0" y="1054"/>
                </a:lnTo>
                <a:lnTo>
                  <a:pt x="38" y="1051"/>
                </a:lnTo>
                <a:lnTo>
                  <a:pt x="82" y="1047"/>
                </a:lnTo>
                <a:lnTo>
                  <a:pt x="141" y="1036"/>
                </a:lnTo>
                <a:lnTo>
                  <a:pt x="214" y="1021"/>
                </a:lnTo>
                <a:lnTo>
                  <a:pt x="302" y="996"/>
                </a:lnTo>
                <a:lnTo>
                  <a:pt x="350" y="981"/>
                </a:lnTo>
                <a:lnTo>
                  <a:pt x="401" y="963"/>
                </a:lnTo>
                <a:lnTo>
                  <a:pt x="453" y="944"/>
                </a:lnTo>
                <a:lnTo>
                  <a:pt x="511" y="919"/>
                </a:lnTo>
                <a:lnTo>
                  <a:pt x="568" y="893"/>
                </a:lnTo>
                <a:lnTo>
                  <a:pt x="629" y="864"/>
                </a:lnTo>
                <a:lnTo>
                  <a:pt x="691" y="831"/>
                </a:lnTo>
                <a:lnTo>
                  <a:pt x="757" y="794"/>
                </a:lnTo>
                <a:lnTo>
                  <a:pt x="823" y="754"/>
                </a:lnTo>
                <a:lnTo>
                  <a:pt x="891" y="710"/>
                </a:lnTo>
                <a:lnTo>
                  <a:pt x="962" y="660"/>
                </a:lnTo>
                <a:lnTo>
                  <a:pt x="1032" y="607"/>
                </a:lnTo>
                <a:lnTo>
                  <a:pt x="1105" y="550"/>
                </a:lnTo>
                <a:lnTo>
                  <a:pt x="1177" y="486"/>
                </a:lnTo>
                <a:lnTo>
                  <a:pt x="1252" y="420"/>
                </a:lnTo>
                <a:lnTo>
                  <a:pt x="1327" y="347"/>
                </a:lnTo>
                <a:lnTo>
                  <a:pt x="1404" y="268"/>
                </a:lnTo>
                <a:lnTo>
                  <a:pt x="1479" y="184"/>
                </a:lnTo>
                <a:lnTo>
                  <a:pt x="1556" y="94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26"/>
          <p:cNvSpPr>
            <a:spLocks/>
          </p:cNvSpPr>
          <p:nvPr/>
        </p:nvSpPr>
        <p:spPr bwMode="auto">
          <a:xfrm>
            <a:off x="2300287" y="2114550"/>
            <a:ext cx="3192463" cy="2465388"/>
          </a:xfrm>
          <a:custGeom>
            <a:avLst/>
            <a:gdLst>
              <a:gd name="T0" fmla="*/ 0 w 2011"/>
              <a:gd name="T1" fmla="*/ 2462213 h 1553"/>
              <a:gd name="T2" fmla="*/ 0 w 2011"/>
              <a:gd name="T3" fmla="*/ 2462213 h 1553"/>
              <a:gd name="T4" fmla="*/ 17463 w 2011"/>
              <a:gd name="T5" fmla="*/ 2465388 h 1553"/>
              <a:gd name="T6" fmla="*/ 69850 w 2011"/>
              <a:gd name="T7" fmla="*/ 2462213 h 1553"/>
              <a:gd name="T8" fmla="*/ 150813 w 2011"/>
              <a:gd name="T9" fmla="*/ 2455863 h 1553"/>
              <a:gd name="T10" fmla="*/ 261938 w 2011"/>
              <a:gd name="T11" fmla="*/ 2438400 h 1553"/>
              <a:gd name="T12" fmla="*/ 328613 w 2011"/>
              <a:gd name="T13" fmla="*/ 2424113 h 1553"/>
              <a:gd name="T14" fmla="*/ 401638 w 2011"/>
              <a:gd name="T15" fmla="*/ 2406650 h 1553"/>
              <a:gd name="T16" fmla="*/ 477838 w 2011"/>
              <a:gd name="T17" fmla="*/ 2382838 h 1553"/>
              <a:gd name="T18" fmla="*/ 565150 w 2011"/>
              <a:gd name="T19" fmla="*/ 2354263 h 1553"/>
              <a:gd name="T20" fmla="*/ 657225 w 2011"/>
              <a:gd name="T21" fmla="*/ 2322513 h 1553"/>
              <a:gd name="T22" fmla="*/ 750888 w 2011"/>
              <a:gd name="T23" fmla="*/ 2284413 h 1553"/>
              <a:gd name="T24" fmla="*/ 855663 w 2011"/>
              <a:gd name="T25" fmla="*/ 2238375 h 1553"/>
              <a:gd name="T26" fmla="*/ 963613 w 2011"/>
              <a:gd name="T27" fmla="*/ 2185988 h 1553"/>
              <a:gd name="T28" fmla="*/ 1076325 w 2011"/>
              <a:gd name="T29" fmla="*/ 2127250 h 1553"/>
              <a:gd name="T30" fmla="*/ 1190625 w 2011"/>
              <a:gd name="T31" fmla="*/ 2057400 h 1553"/>
              <a:gd name="T32" fmla="*/ 1312863 w 2011"/>
              <a:gd name="T33" fmla="*/ 1984375 h 1553"/>
              <a:gd name="T34" fmla="*/ 1438275 w 2011"/>
              <a:gd name="T35" fmla="*/ 1897063 h 1553"/>
              <a:gd name="T36" fmla="*/ 1568450 w 2011"/>
              <a:gd name="T37" fmla="*/ 1801813 h 1553"/>
              <a:gd name="T38" fmla="*/ 1700213 w 2011"/>
              <a:gd name="T39" fmla="*/ 1697038 h 1553"/>
              <a:gd name="T40" fmla="*/ 1839913 w 2011"/>
              <a:gd name="T41" fmla="*/ 1582738 h 1553"/>
              <a:gd name="T42" fmla="*/ 1979613 w 2011"/>
              <a:gd name="T43" fmla="*/ 1455738 h 1553"/>
              <a:gd name="T44" fmla="*/ 2124075 w 2011"/>
              <a:gd name="T45" fmla="*/ 1320800 h 1553"/>
              <a:gd name="T46" fmla="*/ 2270125 w 2011"/>
              <a:gd name="T47" fmla="*/ 1173163 h 1553"/>
              <a:gd name="T48" fmla="*/ 2416175 w 2011"/>
              <a:gd name="T49" fmla="*/ 1009650 h 1553"/>
              <a:gd name="T50" fmla="*/ 2566988 w 2011"/>
              <a:gd name="T51" fmla="*/ 835025 h 1553"/>
              <a:gd name="T52" fmla="*/ 2720975 w 2011"/>
              <a:gd name="T53" fmla="*/ 649288 h 1553"/>
              <a:gd name="T54" fmla="*/ 2878138 w 2011"/>
              <a:gd name="T55" fmla="*/ 447675 h 1553"/>
              <a:gd name="T56" fmla="*/ 3032125 w 2011"/>
              <a:gd name="T57" fmla="*/ 230188 h 1553"/>
              <a:gd name="T58" fmla="*/ 3192463 w 2011"/>
              <a:gd name="T59" fmla="*/ 0 h 155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011" h="1553">
                <a:moveTo>
                  <a:pt x="0" y="1551"/>
                </a:moveTo>
                <a:lnTo>
                  <a:pt x="0" y="1551"/>
                </a:lnTo>
                <a:lnTo>
                  <a:pt x="11" y="1553"/>
                </a:lnTo>
                <a:lnTo>
                  <a:pt x="44" y="1551"/>
                </a:lnTo>
                <a:lnTo>
                  <a:pt x="95" y="1547"/>
                </a:lnTo>
                <a:lnTo>
                  <a:pt x="165" y="1536"/>
                </a:lnTo>
                <a:lnTo>
                  <a:pt x="207" y="1527"/>
                </a:lnTo>
                <a:lnTo>
                  <a:pt x="253" y="1516"/>
                </a:lnTo>
                <a:lnTo>
                  <a:pt x="301" y="1501"/>
                </a:lnTo>
                <a:lnTo>
                  <a:pt x="356" y="1483"/>
                </a:lnTo>
                <a:lnTo>
                  <a:pt x="414" y="1463"/>
                </a:lnTo>
                <a:lnTo>
                  <a:pt x="473" y="1439"/>
                </a:lnTo>
                <a:lnTo>
                  <a:pt x="539" y="1410"/>
                </a:lnTo>
                <a:lnTo>
                  <a:pt x="607" y="1377"/>
                </a:lnTo>
                <a:lnTo>
                  <a:pt x="678" y="1340"/>
                </a:lnTo>
                <a:lnTo>
                  <a:pt x="750" y="1296"/>
                </a:lnTo>
                <a:lnTo>
                  <a:pt x="827" y="1250"/>
                </a:lnTo>
                <a:lnTo>
                  <a:pt x="906" y="1195"/>
                </a:lnTo>
                <a:lnTo>
                  <a:pt x="988" y="1135"/>
                </a:lnTo>
                <a:lnTo>
                  <a:pt x="1071" y="1069"/>
                </a:lnTo>
                <a:lnTo>
                  <a:pt x="1159" y="997"/>
                </a:lnTo>
                <a:lnTo>
                  <a:pt x="1247" y="917"/>
                </a:lnTo>
                <a:lnTo>
                  <a:pt x="1338" y="832"/>
                </a:lnTo>
                <a:lnTo>
                  <a:pt x="1430" y="739"/>
                </a:lnTo>
                <a:lnTo>
                  <a:pt x="1522" y="636"/>
                </a:lnTo>
                <a:lnTo>
                  <a:pt x="1617" y="526"/>
                </a:lnTo>
                <a:lnTo>
                  <a:pt x="1714" y="409"/>
                </a:lnTo>
                <a:lnTo>
                  <a:pt x="1813" y="282"/>
                </a:lnTo>
                <a:lnTo>
                  <a:pt x="1910" y="145"/>
                </a:lnTo>
                <a:lnTo>
                  <a:pt x="2011" y="0"/>
                </a:lnTo>
              </a:path>
            </a:pathLst>
          </a:custGeom>
          <a:noFill/>
          <a:ln w="2063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05000" y="1949450"/>
            <a:ext cx="4306887" cy="3003550"/>
            <a:chOff x="2274888" y="1755775"/>
            <a:chExt cx="4306887" cy="300355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16200000">
              <a:off x="2297113" y="2227263"/>
              <a:ext cx="115887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 Italic" charset="0"/>
                </a:rPr>
                <a:t>p</a:t>
              </a:r>
              <a:endParaRPr lang="en-US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16200000">
              <a:off x="2168525" y="2041526"/>
              <a:ext cx="369887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</a:rPr>
                <a:t>, $ per</a:t>
              </a:r>
              <a:endParaRPr lang="en-US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 rot="16200000">
              <a:off x="2311400" y="1835151"/>
              <a:ext cx="84137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 rot="16200000">
              <a:off x="2266950" y="1763713"/>
              <a:ext cx="174625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</a:rPr>
                <a:t>on</a:t>
              </a:r>
              <a:endParaRPr lang="en-US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156200" y="4598988"/>
              <a:ext cx="14287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 Italic" charset="0"/>
                </a:rPr>
                <a:t>Q</a:t>
              </a:r>
              <a:endParaRPr lang="en-US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243513" y="4598988"/>
              <a:ext cx="1338262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</a:rPr>
                <a:t>, Millions of tons per week</a:t>
              </a:r>
              <a:endParaRPr lang="en-US" alt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551113" y="4432300"/>
              <a:ext cx="115887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5449888" y="1865313"/>
              <a:ext cx="395287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900" dirty="0">
                  <a:solidFill>
                    <a:srgbClr val="000000"/>
                  </a:solidFill>
                </a:rPr>
                <a:t>Supply</a:t>
              </a:r>
              <a:endParaRPr lang="en-US" altLang="en-US" dirty="0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auto">
            <a:xfrm>
              <a:off x="2670175" y="1920875"/>
              <a:ext cx="3192463" cy="2465388"/>
            </a:xfrm>
            <a:custGeom>
              <a:avLst/>
              <a:gdLst>
                <a:gd name="T0" fmla="*/ 0 w 2011"/>
                <a:gd name="T1" fmla="*/ 2462213 h 1553"/>
                <a:gd name="T2" fmla="*/ 0 w 2011"/>
                <a:gd name="T3" fmla="*/ 2462213 h 1553"/>
                <a:gd name="T4" fmla="*/ 17463 w 2011"/>
                <a:gd name="T5" fmla="*/ 2465388 h 1553"/>
                <a:gd name="T6" fmla="*/ 69850 w 2011"/>
                <a:gd name="T7" fmla="*/ 2462213 h 1553"/>
                <a:gd name="T8" fmla="*/ 150813 w 2011"/>
                <a:gd name="T9" fmla="*/ 2455863 h 1553"/>
                <a:gd name="T10" fmla="*/ 261938 w 2011"/>
                <a:gd name="T11" fmla="*/ 2438400 h 1553"/>
                <a:gd name="T12" fmla="*/ 328613 w 2011"/>
                <a:gd name="T13" fmla="*/ 2424113 h 1553"/>
                <a:gd name="T14" fmla="*/ 401638 w 2011"/>
                <a:gd name="T15" fmla="*/ 2406650 h 1553"/>
                <a:gd name="T16" fmla="*/ 477838 w 2011"/>
                <a:gd name="T17" fmla="*/ 2382838 h 1553"/>
                <a:gd name="T18" fmla="*/ 565150 w 2011"/>
                <a:gd name="T19" fmla="*/ 2354263 h 1553"/>
                <a:gd name="T20" fmla="*/ 657225 w 2011"/>
                <a:gd name="T21" fmla="*/ 2322513 h 1553"/>
                <a:gd name="T22" fmla="*/ 750888 w 2011"/>
                <a:gd name="T23" fmla="*/ 2284413 h 1553"/>
                <a:gd name="T24" fmla="*/ 855663 w 2011"/>
                <a:gd name="T25" fmla="*/ 2238375 h 1553"/>
                <a:gd name="T26" fmla="*/ 963613 w 2011"/>
                <a:gd name="T27" fmla="*/ 2185988 h 1553"/>
                <a:gd name="T28" fmla="*/ 1076325 w 2011"/>
                <a:gd name="T29" fmla="*/ 2127250 h 1553"/>
                <a:gd name="T30" fmla="*/ 1190625 w 2011"/>
                <a:gd name="T31" fmla="*/ 2057400 h 1553"/>
                <a:gd name="T32" fmla="*/ 1312863 w 2011"/>
                <a:gd name="T33" fmla="*/ 1984375 h 1553"/>
                <a:gd name="T34" fmla="*/ 1438275 w 2011"/>
                <a:gd name="T35" fmla="*/ 1897063 h 1553"/>
                <a:gd name="T36" fmla="*/ 1568450 w 2011"/>
                <a:gd name="T37" fmla="*/ 1801813 h 1553"/>
                <a:gd name="T38" fmla="*/ 1700213 w 2011"/>
                <a:gd name="T39" fmla="*/ 1697038 h 1553"/>
                <a:gd name="T40" fmla="*/ 1839913 w 2011"/>
                <a:gd name="T41" fmla="*/ 1582738 h 1553"/>
                <a:gd name="T42" fmla="*/ 1979613 w 2011"/>
                <a:gd name="T43" fmla="*/ 1455738 h 1553"/>
                <a:gd name="T44" fmla="*/ 2124075 w 2011"/>
                <a:gd name="T45" fmla="*/ 1320800 h 1553"/>
                <a:gd name="T46" fmla="*/ 2270125 w 2011"/>
                <a:gd name="T47" fmla="*/ 1173163 h 1553"/>
                <a:gd name="T48" fmla="*/ 2416175 w 2011"/>
                <a:gd name="T49" fmla="*/ 1009650 h 1553"/>
                <a:gd name="T50" fmla="*/ 2566988 w 2011"/>
                <a:gd name="T51" fmla="*/ 835025 h 1553"/>
                <a:gd name="T52" fmla="*/ 2720975 w 2011"/>
                <a:gd name="T53" fmla="*/ 649288 h 1553"/>
                <a:gd name="T54" fmla="*/ 2878138 w 2011"/>
                <a:gd name="T55" fmla="*/ 447675 h 1553"/>
                <a:gd name="T56" fmla="*/ 3032125 w 2011"/>
                <a:gd name="T57" fmla="*/ 230188 h 1553"/>
                <a:gd name="T58" fmla="*/ 3192463 w 2011"/>
                <a:gd name="T59" fmla="*/ 0 h 155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11" h="1553">
                  <a:moveTo>
                    <a:pt x="0" y="1551"/>
                  </a:moveTo>
                  <a:lnTo>
                    <a:pt x="0" y="1551"/>
                  </a:lnTo>
                  <a:lnTo>
                    <a:pt x="11" y="1553"/>
                  </a:lnTo>
                  <a:lnTo>
                    <a:pt x="44" y="1551"/>
                  </a:lnTo>
                  <a:lnTo>
                    <a:pt x="95" y="1547"/>
                  </a:lnTo>
                  <a:lnTo>
                    <a:pt x="165" y="1536"/>
                  </a:lnTo>
                  <a:lnTo>
                    <a:pt x="207" y="1527"/>
                  </a:lnTo>
                  <a:lnTo>
                    <a:pt x="253" y="1516"/>
                  </a:lnTo>
                  <a:lnTo>
                    <a:pt x="301" y="1501"/>
                  </a:lnTo>
                  <a:lnTo>
                    <a:pt x="356" y="1483"/>
                  </a:lnTo>
                  <a:lnTo>
                    <a:pt x="414" y="1463"/>
                  </a:lnTo>
                  <a:lnTo>
                    <a:pt x="473" y="1439"/>
                  </a:lnTo>
                  <a:lnTo>
                    <a:pt x="539" y="1410"/>
                  </a:lnTo>
                  <a:lnTo>
                    <a:pt x="607" y="1377"/>
                  </a:lnTo>
                  <a:lnTo>
                    <a:pt x="678" y="1340"/>
                  </a:lnTo>
                  <a:lnTo>
                    <a:pt x="750" y="1296"/>
                  </a:lnTo>
                  <a:lnTo>
                    <a:pt x="827" y="1250"/>
                  </a:lnTo>
                  <a:lnTo>
                    <a:pt x="906" y="1195"/>
                  </a:lnTo>
                  <a:lnTo>
                    <a:pt x="988" y="1135"/>
                  </a:lnTo>
                  <a:lnTo>
                    <a:pt x="1071" y="1069"/>
                  </a:lnTo>
                  <a:lnTo>
                    <a:pt x="1159" y="997"/>
                  </a:lnTo>
                  <a:lnTo>
                    <a:pt x="1247" y="917"/>
                  </a:lnTo>
                  <a:lnTo>
                    <a:pt x="1338" y="832"/>
                  </a:lnTo>
                  <a:lnTo>
                    <a:pt x="1430" y="739"/>
                  </a:lnTo>
                  <a:lnTo>
                    <a:pt x="1522" y="636"/>
                  </a:lnTo>
                  <a:lnTo>
                    <a:pt x="1617" y="526"/>
                  </a:lnTo>
                  <a:lnTo>
                    <a:pt x="1714" y="409"/>
                  </a:lnTo>
                  <a:lnTo>
                    <a:pt x="1813" y="282"/>
                  </a:lnTo>
                  <a:lnTo>
                    <a:pt x="1910" y="145"/>
                  </a:lnTo>
                  <a:lnTo>
                    <a:pt x="2011" y="0"/>
                  </a:lnTo>
                </a:path>
              </a:pathLst>
            </a:custGeom>
            <a:noFill/>
            <a:ln w="41275">
              <a:solidFill>
                <a:srgbClr val="EE32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8"/>
            <p:cNvSpPr>
              <a:spLocks/>
            </p:cNvSpPr>
            <p:nvPr/>
          </p:nvSpPr>
          <p:spPr bwMode="auto">
            <a:xfrm>
              <a:off x="2673350" y="1792288"/>
              <a:ext cx="3852863" cy="2598737"/>
            </a:xfrm>
            <a:custGeom>
              <a:avLst/>
              <a:gdLst>
                <a:gd name="T0" fmla="*/ 3852863 w 2427"/>
                <a:gd name="T1" fmla="*/ 2598738 h 1637"/>
                <a:gd name="T2" fmla="*/ 0 w 2427"/>
                <a:gd name="T3" fmla="*/ 2598738 h 1637"/>
                <a:gd name="T4" fmla="*/ 0 w 2427"/>
                <a:gd name="T5" fmla="*/ 0 h 16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27" h="1637">
                  <a:moveTo>
                    <a:pt x="2427" y="1637"/>
                  </a:moveTo>
                  <a:lnTo>
                    <a:pt x="0" y="1637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Line 7"/>
          <p:cNvSpPr>
            <a:spLocks noChangeShapeType="1"/>
          </p:cNvSpPr>
          <p:nvPr/>
        </p:nvSpPr>
        <p:spPr bwMode="auto">
          <a:xfrm flipV="1">
            <a:off x="4895850" y="2906713"/>
            <a:ext cx="0" cy="167322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119312" y="2844800"/>
            <a:ext cx="177800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 dirty="0">
                <a:solidFill>
                  <a:srgbClr val="000000"/>
                </a:solidFill>
              </a:rPr>
              <a:t>50</a:t>
            </a:r>
            <a:endParaRPr lang="en-US" altLang="en-US" dirty="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86312" y="4625975"/>
            <a:ext cx="273050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10.5</a:t>
            </a:r>
            <a:endParaRPr lang="en-US" altLang="en-US"/>
          </a:p>
        </p:txBody>
      </p:sp>
      <p:sp>
        <p:nvSpPr>
          <p:cNvPr id="22" name="Freeform 29"/>
          <p:cNvSpPr>
            <a:spLocks/>
          </p:cNvSpPr>
          <p:nvPr/>
        </p:nvSpPr>
        <p:spPr bwMode="auto">
          <a:xfrm>
            <a:off x="4860925" y="2879725"/>
            <a:ext cx="69850" cy="69850"/>
          </a:xfrm>
          <a:custGeom>
            <a:avLst/>
            <a:gdLst>
              <a:gd name="T0" fmla="*/ 34925 w 44"/>
              <a:gd name="T1" fmla="*/ 69850 h 44"/>
              <a:gd name="T2" fmla="*/ 34925 w 44"/>
              <a:gd name="T3" fmla="*/ 69850 h 44"/>
              <a:gd name="T4" fmla="*/ 47625 w 44"/>
              <a:gd name="T5" fmla="*/ 69850 h 44"/>
              <a:gd name="T6" fmla="*/ 61913 w 44"/>
              <a:gd name="T7" fmla="*/ 61913 h 44"/>
              <a:gd name="T8" fmla="*/ 69850 w 44"/>
              <a:gd name="T9" fmla="*/ 49213 h 44"/>
              <a:gd name="T10" fmla="*/ 69850 w 44"/>
              <a:gd name="T11" fmla="*/ 34925 h 44"/>
              <a:gd name="T12" fmla="*/ 69850 w 44"/>
              <a:gd name="T13" fmla="*/ 34925 h 44"/>
              <a:gd name="T14" fmla="*/ 69850 w 44"/>
              <a:gd name="T15" fmla="*/ 23813 h 44"/>
              <a:gd name="T16" fmla="*/ 61913 w 44"/>
              <a:gd name="T17" fmla="*/ 9525 h 44"/>
              <a:gd name="T18" fmla="*/ 47625 w 44"/>
              <a:gd name="T19" fmla="*/ 3175 h 44"/>
              <a:gd name="T20" fmla="*/ 34925 w 44"/>
              <a:gd name="T21" fmla="*/ 0 h 44"/>
              <a:gd name="T22" fmla="*/ 34925 w 44"/>
              <a:gd name="T23" fmla="*/ 0 h 44"/>
              <a:gd name="T24" fmla="*/ 23813 w 44"/>
              <a:gd name="T25" fmla="*/ 3175 h 44"/>
              <a:gd name="T26" fmla="*/ 9525 w 44"/>
              <a:gd name="T27" fmla="*/ 9525 h 44"/>
              <a:gd name="T28" fmla="*/ 3175 w 44"/>
              <a:gd name="T29" fmla="*/ 23813 h 44"/>
              <a:gd name="T30" fmla="*/ 0 w 44"/>
              <a:gd name="T31" fmla="*/ 34925 h 44"/>
              <a:gd name="T32" fmla="*/ 0 w 44"/>
              <a:gd name="T33" fmla="*/ 34925 h 44"/>
              <a:gd name="T34" fmla="*/ 3175 w 44"/>
              <a:gd name="T35" fmla="*/ 49213 h 44"/>
              <a:gd name="T36" fmla="*/ 9525 w 44"/>
              <a:gd name="T37" fmla="*/ 61913 h 44"/>
              <a:gd name="T38" fmla="*/ 23813 w 44"/>
              <a:gd name="T39" fmla="*/ 69850 h 44"/>
              <a:gd name="T40" fmla="*/ 34925 w 44"/>
              <a:gd name="T41" fmla="*/ 69850 h 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4" h="44">
                <a:moveTo>
                  <a:pt x="22" y="44"/>
                </a:moveTo>
                <a:lnTo>
                  <a:pt x="22" y="44"/>
                </a:lnTo>
                <a:lnTo>
                  <a:pt x="30" y="44"/>
                </a:lnTo>
                <a:lnTo>
                  <a:pt x="39" y="39"/>
                </a:lnTo>
                <a:lnTo>
                  <a:pt x="44" y="31"/>
                </a:lnTo>
                <a:lnTo>
                  <a:pt x="44" y="22"/>
                </a:lnTo>
                <a:lnTo>
                  <a:pt x="44" y="15"/>
                </a:lnTo>
                <a:lnTo>
                  <a:pt x="39" y="6"/>
                </a:lnTo>
                <a:lnTo>
                  <a:pt x="30" y="2"/>
                </a:lnTo>
                <a:lnTo>
                  <a:pt x="22" y="0"/>
                </a:lnTo>
                <a:lnTo>
                  <a:pt x="15" y="2"/>
                </a:lnTo>
                <a:lnTo>
                  <a:pt x="6" y="6"/>
                </a:lnTo>
                <a:lnTo>
                  <a:pt x="2" y="15"/>
                </a:lnTo>
                <a:lnTo>
                  <a:pt x="0" y="22"/>
                </a:lnTo>
                <a:lnTo>
                  <a:pt x="2" y="31"/>
                </a:lnTo>
                <a:lnTo>
                  <a:pt x="6" y="39"/>
                </a:lnTo>
                <a:lnTo>
                  <a:pt x="15" y="44"/>
                </a:lnTo>
                <a:lnTo>
                  <a:pt x="22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30"/>
          <p:cNvSpPr>
            <a:spLocks/>
          </p:cNvSpPr>
          <p:nvPr/>
        </p:nvSpPr>
        <p:spPr bwMode="auto">
          <a:xfrm>
            <a:off x="4860925" y="2879725"/>
            <a:ext cx="69850" cy="69850"/>
          </a:xfrm>
          <a:custGeom>
            <a:avLst/>
            <a:gdLst>
              <a:gd name="T0" fmla="*/ 34925 w 44"/>
              <a:gd name="T1" fmla="*/ 69850 h 44"/>
              <a:gd name="T2" fmla="*/ 34925 w 44"/>
              <a:gd name="T3" fmla="*/ 69850 h 44"/>
              <a:gd name="T4" fmla="*/ 47625 w 44"/>
              <a:gd name="T5" fmla="*/ 69850 h 44"/>
              <a:gd name="T6" fmla="*/ 61913 w 44"/>
              <a:gd name="T7" fmla="*/ 61913 h 44"/>
              <a:gd name="T8" fmla="*/ 69850 w 44"/>
              <a:gd name="T9" fmla="*/ 49213 h 44"/>
              <a:gd name="T10" fmla="*/ 69850 w 44"/>
              <a:gd name="T11" fmla="*/ 34925 h 44"/>
              <a:gd name="T12" fmla="*/ 69850 w 44"/>
              <a:gd name="T13" fmla="*/ 34925 h 44"/>
              <a:gd name="T14" fmla="*/ 69850 w 44"/>
              <a:gd name="T15" fmla="*/ 23813 h 44"/>
              <a:gd name="T16" fmla="*/ 61913 w 44"/>
              <a:gd name="T17" fmla="*/ 9525 h 44"/>
              <a:gd name="T18" fmla="*/ 47625 w 44"/>
              <a:gd name="T19" fmla="*/ 3175 h 44"/>
              <a:gd name="T20" fmla="*/ 34925 w 44"/>
              <a:gd name="T21" fmla="*/ 0 h 44"/>
              <a:gd name="T22" fmla="*/ 34925 w 44"/>
              <a:gd name="T23" fmla="*/ 0 h 44"/>
              <a:gd name="T24" fmla="*/ 23813 w 44"/>
              <a:gd name="T25" fmla="*/ 3175 h 44"/>
              <a:gd name="T26" fmla="*/ 9525 w 44"/>
              <a:gd name="T27" fmla="*/ 9525 h 44"/>
              <a:gd name="T28" fmla="*/ 3175 w 44"/>
              <a:gd name="T29" fmla="*/ 23813 h 44"/>
              <a:gd name="T30" fmla="*/ 0 w 44"/>
              <a:gd name="T31" fmla="*/ 34925 h 44"/>
              <a:gd name="T32" fmla="*/ 0 w 44"/>
              <a:gd name="T33" fmla="*/ 34925 h 44"/>
              <a:gd name="T34" fmla="*/ 3175 w 44"/>
              <a:gd name="T35" fmla="*/ 49213 h 44"/>
              <a:gd name="T36" fmla="*/ 9525 w 44"/>
              <a:gd name="T37" fmla="*/ 61913 h 44"/>
              <a:gd name="T38" fmla="*/ 23813 w 44"/>
              <a:gd name="T39" fmla="*/ 69850 h 44"/>
              <a:gd name="T40" fmla="*/ 34925 w 44"/>
              <a:gd name="T41" fmla="*/ 69850 h 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4" h="44">
                <a:moveTo>
                  <a:pt x="22" y="44"/>
                </a:moveTo>
                <a:lnTo>
                  <a:pt x="22" y="44"/>
                </a:lnTo>
                <a:lnTo>
                  <a:pt x="30" y="44"/>
                </a:lnTo>
                <a:lnTo>
                  <a:pt x="39" y="39"/>
                </a:lnTo>
                <a:lnTo>
                  <a:pt x="44" y="31"/>
                </a:lnTo>
                <a:lnTo>
                  <a:pt x="44" y="22"/>
                </a:lnTo>
                <a:lnTo>
                  <a:pt x="44" y="15"/>
                </a:lnTo>
                <a:lnTo>
                  <a:pt x="39" y="6"/>
                </a:lnTo>
                <a:lnTo>
                  <a:pt x="30" y="2"/>
                </a:lnTo>
                <a:lnTo>
                  <a:pt x="22" y="0"/>
                </a:lnTo>
                <a:lnTo>
                  <a:pt x="15" y="2"/>
                </a:lnTo>
                <a:lnTo>
                  <a:pt x="6" y="6"/>
                </a:lnTo>
                <a:lnTo>
                  <a:pt x="2" y="15"/>
                </a:lnTo>
                <a:lnTo>
                  <a:pt x="0" y="22"/>
                </a:lnTo>
                <a:lnTo>
                  <a:pt x="2" y="31"/>
                </a:lnTo>
                <a:lnTo>
                  <a:pt x="6" y="39"/>
                </a:lnTo>
                <a:lnTo>
                  <a:pt x="15" y="44"/>
                </a:lnTo>
                <a:lnTo>
                  <a:pt x="22" y="4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 flipH="1">
            <a:off x="2306637" y="2911475"/>
            <a:ext cx="256381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V="1">
            <a:off x="5160962" y="2600325"/>
            <a:ext cx="0" cy="1976438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2119312" y="2522538"/>
            <a:ext cx="1778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 dirty="0">
                <a:solidFill>
                  <a:srgbClr val="000000"/>
                </a:solidFill>
              </a:rPr>
              <a:t>60</a:t>
            </a:r>
            <a:endParaRPr lang="en-US" altLang="en-US" dirty="0"/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5076825" y="4625975"/>
            <a:ext cx="115887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5126037" y="4625975"/>
            <a:ext cx="209550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1.6</a:t>
            </a:r>
            <a:endParaRPr lang="en-US" alt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126037" y="2547938"/>
            <a:ext cx="69850" cy="69850"/>
          </a:xfrm>
          <a:custGeom>
            <a:avLst/>
            <a:gdLst>
              <a:gd name="T0" fmla="*/ 34925 w 44"/>
              <a:gd name="T1" fmla="*/ 69850 h 44"/>
              <a:gd name="T2" fmla="*/ 34925 w 44"/>
              <a:gd name="T3" fmla="*/ 69850 h 44"/>
              <a:gd name="T4" fmla="*/ 49213 w 44"/>
              <a:gd name="T5" fmla="*/ 69850 h 44"/>
              <a:gd name="T6" fmla="*/ 58738 w 44"/>
              <a:gd name="T7" fmla="*/ 58738 h 44"/>
              <a:gd name="T8" fmla="*/ 66675 w 44"/>
              <a:gd name="T9" fmla="*/ 49213 h 44"/>
              <a:gd name="T10" fmla="*/ 69850 w 44"/>
              <a:gd name="T11" fmla="*/ 34925 h 44"/>
              <a:gd name="T12" fmla="*/ 69850 w 44"/>
              <a:gd name="T13" fmla="*/ 34925 h 44"/>
              <a:gd name="T14" fmla="*/ 66675 w 44"/>
              <a:gd name="T15" fmla="*/ 23813 h 44"/>
              <a:gd name="T16" fmla="*/ 58738 w 44"/>
              <a:gd name="T17" fmla="*/ 9525 h 44"/>
              <a:gd name="T18" fmla="*/ 49213 w 44"/>
              <a:gd name="T19" fmla="*/ 3175 h 44"/>
              <a:gd name="T20" fmla="*/ 34925 w 44"/>
              <a:gd name="T21" fmla="*/ 0 h 44"/>
              <a:gd name="T22" fmla="*/ 34925 w 44"/>
              <a:gd name="T23" fmla="*/ 0 h 44"/>
              <a:gd name="T24" fmla="*/ 20638 w 44"/>
              <a:gd name="T25" fmla="*/ 3175 h 44"/>
              <a:gd name="T26" fmla="*/ 9525 w 44"/>
              <a:gd name="T27" fmla="*/ 9525 h 44"/>
              <a:gd name="T28" fmla="*/ 3175 w 44"/>
              <a:gd name="T29" fmla="*/ 23813 h 44"/>
              <a:gd name="T30" fmla="*/ 0 w 44"/>
              <a:gd name="T31" fmla="*/ 34925 h 44"/>
              <a:gd name="T32" fmla="*/ 0 w 44"/>
              <a:gd name="T33" fmla="*/ 34925 h 44"/>
              <a:gd name="T34" fmla="*/ 3175 w 44"/>
              <a:gd name="T35" fmla="*/ 49213 h 44"/>
              <a:gd name="T36" fmla="*/ 9525 w 44"/>
              <a:gd name="T37" fmla="*/ 58738 h 44"/>
              <a:gd name="T38" fmla="*/ 20638 w 44"/>
              <a:gd name="T39" fmla="*/ 69850 h 44"/>
              <a:gd name="T40" fmla="*/ 34925 w 44"/>
              <a:gd name="T41" fmla="*/ 69850 h 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4" h="44">
                <a:moveTo>
                  <a:pt x="22" y="44"/>
                </a:moveTo>
                <a:lnTo>
                  <a:pt x="22" y="44"/>
                </a:lnTo>
                <a:lnTo>
                  <a:pt x="31" y="44"/>
                </a:lnTo>
                <a:lnTo>
                  <a:pt x="37" y="37"/>
                </a:lnTo>
                <a:lnTo>
                  <a:pt x="42" y="31"/>
                </a:lnTo>
                <a:lnTo>
                  <a:pt x="44" y="22"/>
                </a:lnTo>
                <a:lnTo>
                  <a:pt x="42" y="15"/>
                </a:lnTo>
                <a:lnTo>
                  <a:pt x="37" y="6"/>
                </a:lnTo>
                <a:lnTo>
                  <a:pt x="31" y="2"/>
                </a:lnTo>
                <a:lnTo>
                  <a:pt x="22" y="0"/>
                </a:lnTo>
                <a:lnTo>
                  <a:pt x="13" y="2"/>
                </a:lnTo>
                <a:lnTo>
                  <a:pt x="6" y="6"/>
                </a:lnTo>
                <a:lnTo>
                  <a:pt x="2" y="15"/>
                </a:lnTo>
                <a:lnTo>
                  <a:pt x="0" y="22"/>
                </a:lnTo>
                <a:lnTo>
                  <a:pt x="2" y="31"/>
                </a:lnTo>
                <a:lnTo>
                  <a:pt x="6" y="37"/>
                </a:lnTo>
                <a:lnTo>
                  <a:pt x="13" y="44"/>
                </a:lnTo>
                <a:lnTo>
                  <a:pt x="22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5126037" y="2547938"/>
            <a:ext cx="69850" cy="69850"/>
          </a:xfrm>
          <a:custGeom>
            <a:avLst/>
            <a:gdLst>
              <a:gd name="T0" fmla="*/ 34925 w 44"/>
              <a:gd name="T1" fmla="*/ 69850 h 44"/>
              <a:gd name="T2" fmla="*/ 34925 w 44"/>
              <a:gd name="T3" fmla="*/ 69850 h 44"/>
              <a:gd name="T4" fmla="*/ 49213 w 44"/>
              <a:gd name="T5" fmla="*/ 69850 h 44"/>
              <a:gd name="T6" fmla="*/ 58738 w 44"/>
              <a:gd name="T7" fmla="*/ 58738 h 44"/>
              <a:gd name="T8" fmla="*/ 66675 w 44"/>
              <a:gd name="T9" fmla="*/ 49213 h 44"/>
              <a:gd name="T10" fmla="*/ 69850 w 44"/>
              <a:gd name="T11" fmla="*/ 34925 h 44"/>
              <a:gd name="T12" fmla="*/ 69850 w 44"/>
              <a:gd name="T13" fmla="*/ 34925 h 44"/>
              <a:gd name="T14" fmla="*/ 66675 w 44"/>
              <a:gd name="T15" fmla="*/ 23813 h 44"/>
              <a:gd name="T16" fmla="*/ 58738 w 44"/>
              <a:gd name="T17" fmla="*/ 9525 h 44"/>
              <a:gd name="T18" fmla="*/ 49213 w 44"/>
              <a:gd name="T19" fmla="*/ 3175 h 44"/>
              <a:gd name="T20" fmla="*/ 34925 w 44"/>
              <a:gd name="T21" fmla="*/ 0 h 44"/>
              <a:gd name="T22" fmla="*/ 34925 w 44"/>
              <a:gd name="T23" fmla="*/ 0 h 44"/>
              <a:gd name="T24" fmla="*/ 20638 w 44"/>
              <a:gd name="T25" fmla="*/ 3175 h 44"/>
              <a:gd name="T26" fmla="*/ 9525 w 44"/>
              <a:gd name="T27" fmla="*/ 9525 h 44"/>
              <a:gd name="T28" fmla="*/ 3175 w 44"/>
              <a:gd name="T29" fmla="*/ 23813 h 44"/>
              <a:gd name="T30" fmla="*/ 0 w 44"/>
              <a:gd name="T31" fmla="*/ 34925 h 44"/>
              <a:gd name="T32" fmla="*/ 0 w 44"/>
              <a:gd name="T33" fmla="*/ 34925 h 44"/>
              <a:gd name="T34" fmla="*/ 3175 w 44"/>
              <a:gd name="T35" fmla="*/ 49213 h 44"/>
              <a:gd name="T36" fmla="*/ 9525 w 44"/>
              <a:gd name="T37" fmla="*/ 58738 h 44"/>
              <a:gd name="T38" fmla="*/ 20638 w 44"/>
              <a:gd name="T39" fmla="*/ 69850 h 44"/>
              <a:gd name="T40" fmla="*/ 34925 w 44"/>
              <a:gd name="T41" fmla="*/ 69850 h 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4" h="44">
                <a:moveTo>
                  <a:pt x="22" y="44"/>
                </a:moveTo>
                <a:lnTo>
                  <a:pt x="22" y="44"/>
                </a:lnTo>
                <a:lnTo>
                  <a:pt x="31" y="44"/>
                </a:lnTo>
                <a:lnTo>
                  <a:pt x="37" y="37"/>
                </a:lnTo>
                <a:lnTo>
                  <a:pt x="42" y="31"/>
                </a:lnTo>
                <a:lnTo>
                  <a:pt x="44" y="22"/>
                </a:lnTo>
                <a:lnTo>
                  <a:pt x="42" y="15"/>
                </a:lnTo>
                <a:lnTo>
                  <a:pt x="37" y="6"/>
                </a:lnTo>
                <a:lnTo>
                  <a:pt x="31" y="2"/>
                </a:lnTo>
                <a:lnTo>
                  <a:pt x="22" y="0"/>
                </a:lnTo>
                <a:lnTo>
                  <a:pt x="13" y="2"/>
                </a:lnTo>
                <a:lnTo>
                  <a:pt x="6" y="6"/>
                </a:lnTo>
                <a:lnTo>
                  <a:pt x="2" y="15"/>
                </a:lnTo>
                <a:lnTo>
                  <a:pt x="0" y="22"/>
                </a:lnTo>
                <a:lnTo>
                  <a:pt x="2" y="31"/>
                </a:lnTo>
                <a:lnTo>
                  <a:pt x="6" y="37"/>
                </a:lnTo>
                <a:lnTo>
                  <a:pt x="13" y="44"/>
                </a:lnTo>
                <a:lnTo>
                  <a:pt x="22" y="4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2306637" y="2582863"/>
            <a:ext cx="285115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2045208" y="2461387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2045208" y="2776604"/>
            <a:ext cx="274320" cy="27432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5040121" y="4558666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4767868" y="4563429"/>
            <a:ext cx="274320" cy="27432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 rot="19604392">
                <a:off x="465095" y="1261014"/>
                <a:ext cx="20671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𝑃𝑆</m:t>
                    </m:r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the area above supply curve and below market price</a:t>
                </a:r>
                <a:endParaRPr lang="en-US" sz="1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04392">
                <a:off x="465095" y="1261014"/>
                <a:ext cx="2067138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4098"/>
              <p:cNvSpPr/>
              <p:nvPr/>
            </p:nvSpPr>
            <p:spPr>
              <a:xfrm>
                <a:off x="5867400" y="2031484"/>
                <a:ext cx="2020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𝑃𝑆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50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=338.7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9" name="Rectangle 40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031484"/>
                <a:ext cx="202016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5867400" y="2738407"/>
                <a:ext cx="2454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𝑃𝑆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6</m:t>
                          </m:r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=449.3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738407"/>
                <a:ext cx="245439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5867400" y="3445330"/>
                <a:ext cx="3112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𝑃𝑆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5</m:t>
                          </m:r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𝑃𝑆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6</m:t>
                          </m:r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=−110.6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445330"/>
                <a:ext cx="311200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5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86" grpId="0"/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Consumer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Surplus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6" name="Picture 5" descr="Fig05_01b_step0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"/>
          <a:stretch/>
        </p:blipFill>
        <p:spPr bwMode="auto">
          <a:xfrm>
            <a:off x="2527300" y="2030412"/>
            <a:ext cx="4178300" cy="406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Freeform 51"/>
          <p:cNvSpPr>
            <a:spLocks/>
          </p:cNvSpPr>
          <p:nvPr/>
        </p:nvSpPr>
        <p:spPr>
          <a:xfrm>
            <a:off x="2916936" y="2868612"/>
            <a:ext cx="1280160" cy="1645920"/>
          </a:xfrm>
          <a:custGeom>
            <a:avLst/>
            <a:gdLst>
              <a:gd name="connsiteX0" fmla="*/ 0 w 1371600"/>
              <a:gd name="connsiteY0" fmla="*/ 0 h 1676400"/>
              <a:gd name="connsiteX1" fmla="*/ 35200 w 1371600"/>
              <a:gd name="connsiteY1" fmla="*/ 0 h 1676400"/>
              <a:gd name="connsiteX2" fmla="*/ 50002 w 1371600"/>
              <a:gd name="connsiteY2" fmla="*/ 64957 h 1676400"/>
              <a:gd name="connsiteX3" fmla="*/ 1229536 w 1371600"/>
              <a:gd name="connsiteY3" fmla="*/ 1564123 h 1676400"/>
              <a:gd name="connsiteX4" fmla="*/ 1371600 w 1371600"/>
              <a:gd name="connsiteY4" fmla="*/ 1668457 h 1676400"/>
              <a:gd name="connsiteX5" fmla="*/ 1371600 w 1371600"/>
              <a:gd name="connsiteY5" fmla="*/ 1676400 h 1676400"/>
              <a:gd name="connsiteX6" fmla="*/ 0 w 1371600"/>
              <a:gd name="connsiteY6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676400">
                <a:moveTo>
                  <a:pt x="0" y="0"/>
                </a:moveTo>
                <a:lnTo>
                  <a:pt x="35200" y="0"/>
                </a:lnTo>
                <a:lnTo>
                  <a:pt x="50002" y="64957"/>
                </a:lnTo>
                <a:cubicBezTo>
                  <a:pt x="187647" y="536523"/>
                  <a:pt x="612685" y="1086967"/>
                  <a:pt x="1229536" y="1564123"/>
                </a:cubicBezTo>
                <a:lnTo>
                  <a:pt x="1371600" y="1668457"/>
                </a:lnTo>
                <a:lnTo>
                  <a:pt x="1371600" y="1676400"/>
                </a:lnTo>
                <a:lnTo>
                  <a:pt x="0" y="167640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19400" y="4021792"/>
            <a:ext cx="1045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Surplus</a:t>
            </a:r>
            <a:endParaRPr lang="en-US" sz="1400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3900" y="990600"/>
                <a:ext cx="7696199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 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the area </a:t>
                </a:r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below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demand 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curve and </a:t>
                </a:r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above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market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price!</a:t>
                </a:r>
              </a:p>
              <a:p>
                <a:pPr algn="ctr"/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𝐶𝑆</m:t>
                    </m:r>
                  </m:oMath>
                </a14:m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 is analogous 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𝑃𝑆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990600"/>
                <a:ext cx="7696199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l="-1030" t="-6849" r="-951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22131"/>
            <a:ext cx="457200" cy="4572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657600" y="3431762"/>
            <a:ext cx="2328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Measures the well-being of consumers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erloff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Template_Perloff.pot</Template>
  <TotalTime>23684</TotalTime>
  <Words>1406</Words>
  <Application>Microsoft Macintosh PowerPoint</Application>
  <PresentationFormat>On-screen Show (4:3)</PresentationFormat>
  <Paragraphs>259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Bold</vt:lpstr>
      <vt:lpstr>Arial Italic</vt:lpstr>
      <vt:lpstr>Calibri</vt:lpstr>
      <vt:lpstr>Cambria Math</vt:lpstr>
      <vt:lpstr>Times New Roman</vt:lpstr>
      <vt:lpstr>Verdana</vt:lpstr>
      <vt:lpstr>ヒラギノ角ゴ Pro W3</vt:lpstr>
      <vt:lpstr>Template_Perloff</vt:lpstr>
      <vt:lpstr>PowerPoint Presentation</vt:lpstr>
      <vt:lpstr>PowerPoint Presentation</vt:lpstr>
      <vt:lpstr>Properties of the Competitive Model</vt:lpstr>
      <vt:lpstr>Producer Surplus</vt:lpstr>
      <vt:lpstr>Producer Surplus: Smooth Supply Curve</vt:lpstr>
      <vt:lpstr>Producer Surplus vs Profits</vt:lpstr>
      <vt:lpstr>Example</vt:lpstr>
      <vt:lpstr>Graphical Analysis</vt:lpstr>
      <vt:lpstr>Consumer Surplus</vt:lpstr>
      <vt:lpstr>Welfare Measure</vt:lpstr>
      <vt:lpstr>Why producing less than the competitive output lowers welfare?</vt:lpstr>
      <vt:lpstr>Why producing more than the competitive output lowers welfare?</vt:lpstr>
      <vt:lpstr>Competition Maximizes Welfare</vt:lpstr>
      <vt:lpstr>THE END</vt:lpstr>
    </vt:vector>
  </TitlesOfParts>
  <Manager/>
  <Company>Copyright ©2014 Pearson Education, Inc. All rights reserved.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Microeconomics Theory and Applications with Calculus, 3e</dc:subject>
  <dc:creator>Jeffrey M. Perloff</dc:creator>
  <cp:keywords/>
  <dc:description/>
  <cp:lastModifiedBy>Microsoft Office User</cp:lastModifiedBy>
  <cp:revision>1547</cp:revision>
  <cp:lastPrinted>2016-01-28T01:47:07Z</cp:lastPrinted>
  <dcterms:created xsi:type="dcterms:W3CDTF">2013-06-06T11:47:38Z</dcterms:created>
  <dcterms:modified xsi:type="dcterms:W3CDTF">2019-03-04T18:16:12Z</dcterms:modified>
  <cp:category/>
</cp:coreProperties>
</file>