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0"/>
  </p:notesMasterIdLst>
  <p:sldIdLst>
    <p:sldId id="256" r:id="rId2"/>
    <p:sldId id="27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6" r:id="rId13"/>
    <p:sldId id="295" r:id="rId14"/>
    <p:sldId id="297" r:id="rId15"/>
    <p:sldId id="298" r:id="rId16"/>
    <p:sldId id="299" r:id="rId17"/>
    <p:sldId id="300" r:id="rId18"/>
    <p:sldId id="257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sica Howell" initials="JSH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4"/>
    <p:restoredTop sz="96291"/>
  </p:normalViewPr>
  <p:slideViewPr>
    <p:cSldViewPr>
      <p:cViewPr varScale="1">
        <p:scale>
          <a:sx n="122" d="100"/>
          <a:sy n="122" d="100"/>
        </p:scale>
        <p:origin x="8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48F487-0A54-41E2-A8D3-3C9E4B7B1149}" type="datetimeFigureOut">
              <a:rPr lang="en-US"/>
              <a:pPr>
                <a:defRPr/>
              </a:pPr>
              <a:t>4/8/19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049308-7259-4B1D-B0D1-D87605960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08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349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442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77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38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58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20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6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22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27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08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86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97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141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170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841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793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18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GB" sz="900" dirty="0" smtClean="0">
                <a:solidFill>
                  <a:schemeClr val="bg1"/>
                </a:solidFill>
                <a:latin typeface="Verdana" pitchFamily="-1" charset="0"/>
              </a:rPr>
              <a:t>4-</a:t>
            </a:r>
            <a:fld id="{0D5D8CE0-65B4-7B4F-ABEE-184424C5202C}" type="slidenum">
              <a:rPr lang="en-GB" sz="900">
                <a:solidFill>
                  <a:schemeClr val="bg1"/>
                </a:solidFill>
                <a:latin typeface="Verdana" pitchFamily="-1" charset="0"/>
              </a:rPr>
              <a:pPr algn="r">
                <a:defRPr/>
              </a:pPr>
              <a:t>‹#›</a:t>
            </a:fld>
            <a:r>
              <a:rPr lang="en-GB" sz="900" dirty="0">
                <a:solidFill>
                  <a:schemeClr val="bg1"/>
                </a:solidFill>
                <a:latin typeface="Verdana" pitchFamily="-1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5.png"/><Relationship Id="rId4" Type="http://schemas.openxmlformats.org/officeDocument/2006/relationships/image" Target="../media/image9.jp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66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Relationship Id="rId1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0" y="304800"/>
            <a:ext cx="7543800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BUEC 311</a:t>
            </a:r>
          </a:p>
          <a:p>
            <a:pPr algn="ctr">
              <a:lnSpc>
                <a:spcPct val="150000"/>
              </a:lnSpc>
            </a:pP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Business Economics, Organizations and Management</a:t>
            </a: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Winter 2019</a:t>
            </a:r>
          </a:p>
          <a:p>
            <a:pPr algn="ctr">
              <a:lnSpc>
                <a:spcPct val="150000"/>
              </a:lnSpc>
            </a:pP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</a:t>
            </a:r>
            <a:endParaRPr lang="en-US" sz="3200" i="1" dirty="0" smtClean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Diego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B. P.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Gomes</a:t>
            </a: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endParaRPr lang="en-US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410200"/>
            <a:ext cx="2743200" cy="643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1076997"/>
            <a:ext cx="7162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following two possible arrangements: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5028"/>
              </p:ext>
            </p:extLst>
          </p:nvPr>
        </p:nvGraphicFramePr>
        <p:xfrm>
          <a:off x="2381250" y="1813560"/>
          <a:ext cx="43815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</a:tblGrid>
              <a:tr h="370840"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Outdoor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Indoor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Rain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-$5K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$0K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No Rain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$15K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$10K</a:t>
                      </a:r>
                      <a:endParaRPr lang="en-US" sz="26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0811" y="3622357"/>
            <a:ext cx="82296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arrangement is </a:t>
            </a:r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riskier from a finance perspective?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21289711">
                <a:off x="266700" y="4387661"/>
                <a:ext cx="1447800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Outdoor: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𝑬𝑽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=$</m:t>
                      </m:r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𝟓</m:t>
                      </m:r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𝑲</m:t>
                      </m:r>
                    </m:oMath>
                  </m:oMathPara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𝑶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=$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𝟏𝟎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9711">
                <a:off x="266700" y="4387661"/>
                <a:ext cx="1447800" cy="923330"/>
              </a:xfrm>
              <a:prstGeom prst="rect">
                <a:avLst/>
              </a:prstGeom>
              <a:blipFill rotWithShape="0">
                <a:blip r:embed="rId3"/>
                <a:stretch>
                  <a:fillRect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33600" y="4324290"/>
                <a:ext cx="331789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𝐸𝑉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.5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i="1" smtClean="0">
                          <a:latin typeface="Cambria Math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24290"/>
                <a:ext cx="331789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1289711">
                <a:off x="6838035" y="4220256"/>
                <a:ext cx="14478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𝑬𝑽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𝑬𝑽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9711">
                <a:off x="6838035" y="4220256"/>
                <a:ext cx="14478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51496" y="4324290"/>
                <a:ext cx="10291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=$5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96" y="4324290"/>
                <a:ext cx="102919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5029200"/>
                <a:ext cx="4596771" cy="405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smtClean="0">
                          <a:latin typeface="Cambria Math" charset="0"/>
                        </a:rPr>
                        <m:t>=0.5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(0−5)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.5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29200"/>
                <a:ext cx="4596771" cy="4057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30371" y="5029200"/>
                <a:ext cx="80272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=25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371" y="5029200"/>
                <a:ext cx="80272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33600" y="5793019"/>
                <a:ext cx="2432012" cy="455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𝐼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25</m:t>
                          </m:r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=$5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793019"/>
                <a:ext cx="2432012" cy="4553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791200" y="4268777"/>
            <a:ext cx="762000" cy="51113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44394" y="4973687"/>
            <a:ext cx="575606" cy="51113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68904" y="5812077"/>
            <a:ext cx="696707" cy="51113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1376944">
                <a:off x="5031564" y="5720027"/>
                <a:ext cx="2898248" cy="892552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Outdoor is riskier!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𝝈</m:t>
                          </m:r>
                        </m:e>
                        <m:sub>
                          <m:r>
                            <a:rPr lang="en-US" sz="2600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𝑰</m:t>
                          </m:r>
                        </m:sub>
                      </m:sSub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sSub>
                        <m:sSubPr>
                          <m:ctrlPr>
                            <a:rPr lang="en-US" sz="2600" b="1" i="1" dirty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6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𝝈</m:t>
                          </m:r>
                        </m:e>
                        <m:sub>
                          <m:r>
                            <a:rPr lang="en-US" sz="2600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6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76944">
                <a:off x="5031564" y="5720027"/>
                <a:ext cx="2898248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619" t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1289711">
                <a:off x="7026779" y="2566587"/>
                <a:ext cx="144780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𝜽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𝑹</m:t>
                          </m:r>
                        </m:sub>
                      </m:sSub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𝟓𝟎</m:t>
                      </m:r>
                      <m:r>
                        <a:rPr lang="en-US" b="1" i="1" dirty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%</m:t>
                      </m:r>
                    </m:oMath>
                  </m:oMathPara>
                </a14:m>
                <a:endParaRPr lang="en-US" b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9711">
                <a:off x="7026779" y="2566587"/>
                <a:ext cx="14478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 rot="21289711">
            <a:off x="158503" y="2981590"/>
            <a:ext cx="207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Need to compare the SDs!</a:t>
            </a:r>
          </a:p>
        </p:txBody>
      </p:sp>
    </p:spTree>
    <p:extLst>
      <p:ext uri="{BB962C8B-B14F-4D97-AF65-F5344CB8AC3E}">
        <p14:creationId xmlns:p14="http://schemas.microsoft.com/office/powerpoint/2010/main" val="11033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 animBg="1"/>
      <p:bldP spid="19" grpId="0"/>
      <p:bldP spid="20" grpId="0"/>
      <p:bldP spid="21" grpId="0"/>
      <p:bldP spid="23" grpId="0"/>
      <p:bldP spid="28" grpId="0" animBg="1"/>
      <p:bldP spid="29" grpId="0" animBg="1"/>
      <p:bldP spid="30" grpId="0" animBg="1"/>
      <p:bldP spid="31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Expected Utility Theory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076997"/>
            <a:ext cx="7162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Expected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utility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is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probability-weighted average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the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utility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from each possible outcome!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1050907">
                <a:off x="923659" y="2540606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𝑼</m:t>
                        </m:r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𝑽</m:t>
                        </m:r>
                      </m:e>
                      <m:sub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𝒊</m:t>
                        </m:r>
                      </m:sub>
                    </m:sSub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Utility value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of outcome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2540606"/>
                <a:ext cx="2724152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215" t="-2315" b="-1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1050907">
                <a:off x="923659" y="3922755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</m:e>
                      <m:sub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Probability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of outcome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3922755"/>
                <a:ext cx="2724152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5069" r="-1717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21050907">
                <a:off x="923659" y="5279255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Number of possible outcomes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5279255"/>
                <a:ext cx="2724152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1843" r="-2146" b="-1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572000" y="2438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Expected Utility: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3352800"/>
                <a:ext cx="4339971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)+…+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433997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3338" y="5003778"/>
                <a:ext cx="2517292" cy="1092222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38" y="5003778"/>
                <a:ext cx="2517292" cy="1092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21185264">
            <a:off x="6404846" y="4132123"/>
            <a:ext cx="674277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Attitudes Toward Risk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62175" y="1076997"/>
            <a:ext cx="481965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People can be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classified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according to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attitudes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toward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risk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4900" y="2133600"/>
                <a:ext cx="6934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Assume there is a </a:t>
                </a:r>
                <a:r>
                  <a:rPr lang="en-US" sz="2600" b="1" i="1" u="sng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lottery</a:t>
                </a:r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with expected value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𝑬𝑽</m:t>
                    </m:r>
                  </m:oMath>
                </a14:m>
                <a:r>
                  <a:rPr lang="en-US" sz="26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en-US" sz="2000" b="1" i="1" dirty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133600"/>
                <a:ext cx="6934200" cy="49244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tretch>
                  <a:fillRect l="-1318" t="-11111" r="-1142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2837831"/>
                <a:ext cx="4267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Option 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Do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not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accept the lottery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Receive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𝐸𝑉</m:t>
                    </m:r>
                  </m:oMath>
                </a14:m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with </a:t>
                </a:r>
                <a:r>
                  <a:rPr lang="en-US" sz="2400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certainty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Wellbeing: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𝑬𝑽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endParaRPr lang="en-US" sz="2400" b="1" i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37831"/>
                <a:ext cx="426720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857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2837831"/>
                <a:ext cx="4419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1" u="sng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Option 2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Accept the lottery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Receive an </a:t>
                </a:r>
                <a:r>
                  <a:rPr lang="en-US" sz="2400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uncertainty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amount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Wellbeing: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𝑬𝑼</m:t>
                    </m:r>
                  </m:oMath>
                </a14:m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of lottery</a:t>
                </a:r>
                <a:endParaRPr 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37831"/>
                <a:ext cx="4419600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79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 rot="21147200">
            <a:off x="3067730" y="2810187"/>
            <a:ext cx="1044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 risk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147200">
            <a:off x="7517545" y="2820346"/>
            <a:ext cx="889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Risky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846" y="4666631"/>
            <a:ext cx="1981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Averse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846" y="5330363"/>
            <a:ext cx="1981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Neutral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846" y="5980920"/>
            <a:ext cx="19812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Lover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8645" y="4720491"/>
                <a:ext cx="281827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1</m:t>
                      </m:r>
                      <m:r>
                        <a:rPr lang="en-US" sz="25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≻</m:t>
                      </m:r>
                      <m:r>
                        <a:rPr lang="en-US" sz="2500" i="1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45" y="4720491"/>
                <a:ext cx="2818271" cy="3847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8645" y="5384223"/>
                <a:ext cx="277319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1 </m:t>
                      </m:r>
                      <m:r>
                        <a:rPr lang="en-US" sz="25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2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500" i="1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45" y="5384223"/>
                <a:ext cx="2773195" cy="3847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98645" y="6034780"/>
                <a:ext cx="281827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1</m:t>
                      </m:r>
                      <m:r>
                        <a:rPr lang="en-US" sz="25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≺</m:t>
                      </m:r>
                      <m:r>
                        <a:rPr lang="en-US" sz="2500" i="1">
                          <a:latin typeface="Cambria Math" charset="0"/>
                        </a:rPr>
                        <m:t>𝑂𝑝𝑡𝑖𝑜𝑛</m:t>
                      </m:r>
                      <m:r>
                        <a:rPr lang="en-US" sz="25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45" y="6034780"/>
                <a:ext cx="2818271" cy="3847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86432" y="4720491"/>
                <a:ext cx="191815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𝐸𝑉</m:t>
                          </m:r>
                        </m:e>
                      </m:d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600" i="1" smtClean="0">
                          <a:latin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32" y="4720491"/>
                <a:ext cx="1918153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46645" y="5384223"/>
                <a:ext cx="198438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𝐸𝑉</m:t>
                          </m:r>
                        </m:e>
                      </m:d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600" i="1" smtClean="0">
                          <a:latin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45" y="5384223"/>
                <a:ext cx="198438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86432" y="5987260"/>
                <a:ext cx="190481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𝐸𝑉</m:t>
                          </m:r>
                        </m:e>
                      </m:d>
                      <m:r>
                        <a:rPr lang="en-US" sz="26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600" i="1" smtClean="0">
                          <a:latin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32" y="5987260"/>
                <a:ext cx="1904816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 rot="21147200">
                <a:off x="7689937" y="4556317"/>
                <a:ext cx="9585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𝑼</m:t>
                    </m:r>
                  </m:oMath>
                </a14:m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concave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7200">
                <a:off x="7689937" y="4556317"/>
                <a:ext cx="958571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1765" t="-3937" r="-5882" b="-1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21147200">
                <a:off x="7649792" y="5263404"/>
                <a:ext cx="9585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𝑼</m:t>
                    </m:r>
                  </m:oMath>
                </a14:m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linear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7200">
                <a:off x="7649792" y="5263404"/>
                <a:ext cx="958571" cy="646331"/>
              </a:xfrm>
              <a:prstGeom prst="rect">
                <a:avLst/>
              </a:prstGeom>
              <a:blipFill rotWithShape="0">
                <a:blip r:embed="rId14"/>
                <a:stretch>
                  <a:fillRect t="-3937" b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 rot="21147200">
                <a:off x="7649793" y="5978282"/>
                <a:ext cx="9585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𝑼</m:t>
                    </m:r>
                  </m:oMath>
                </a14:m>
                <a:r>
                  <a:rPr lang="en-US" alt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convex</a:t>
                </a:r>
                <a:endParaRPr lang="en-US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47200">
                <a:off x="7649793" y="5978282"/>
                <a:ext cx="958571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3937" r="-585" b="-1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uiExpand="1" build="p"/>
      <p:bldP spid="10" grpId="0" uiExpand="1" build="p"/>
      <p:bldP spid="11" grpId="0"/>
      <p:bldP spid="12" grpId="0"/>
      <p:bldP spid="13" grpId="0"/>
      <p:bldP spid="14" grpId="0"/>
      <p:bldP spid="15" grpId="0"/>
      <p:bldP spid="5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Graphical Analysis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2400" y="1447802"/>
            <a:ext cx="2934709" cy="4169737"/>
            <a:chOff x="152400" y="1007341"/>
            <a:chExt cx="2934709" cy="4169737"/>
          </a:xfrm>
        </p:grpSpPr>
        <p:sp>
          <p:nvSpPr>
            <p:cNvPr id="10" name="Rectangle 9"/>
            <p:cNvSpPr/>
            <p:nvPr/>
          </p:nvSpPr>
          <p:spPr>
            <a:xfrm>
              <a:off x="591193" y="1501255"/>
              <a:ext cx="2247900" cy="4971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Risk Averse</a:t>
              </a:r>
              <a:endParaRPr lang="en-US" sz="2400" b="1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00254" y="4351148"/>
                  <a:ext cx="21666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54" y="4351148"/>
                  <a:ext cx="21666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285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75" b="35185"/>
            <a:stretch/>
          </p:blipFill>
          <p:spPr>
            <a:xfrm>
              <a:off x="228600" y="2077340"/>
              <a:ext cx="25779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18456">
              <a:off x="2531215" y="3943590"/>
              <a:ext cx="555894" cy="27699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200" b="1" i="1" smtClean="0">
                  <a:latin typeface="Times New Roman" charset="0"/>
                  <a:ea typeface="Times New Roman" charset="0"/>
                  <a:cs typeface="Times New Roman" charset="0"/>
                </a:rPr>
                <a:t>Wealth</a:t>
              </a:r>
              <a:endParaRPr lang="en-US" sz="12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1000" y="2077340"/>
                  <a:ext cx="52713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charset="0"/>
                          </a:rPr>
                          <m:t>𝑼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077340"/>
                  <a:ext cx="527137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386752" y="4351148"/>
                  <a:ext cx="22083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52" y="4351148"/>
                  <a:ext cx="220830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2778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75233" y="4351148"/>
                  <a:ext cx="27982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233" y="4351148"/>
                  <a:ext cx="279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043" r="-1087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25370" y="3906140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70" y="3906140"/>
                  <a:ext cx="49109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642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5370" y="2430908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70" y="2430908"/>
                  <a:ext cx="49109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42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25369" y="3192908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𝐸𝑈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69" y="3192908"/>
                  <a:ext cx="49109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52400" y="2682475"/>
                  <a:ext cx="554254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682475"/>
                  <a:ext cx="554254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593" r="-9890"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1630" y="4776968"/>
                  <a:ext cx="1918153" cy="400110"/>
                </a:xfrm>
                <a:prstGeom prst="rect">
                  <a:avLst/>
                </a:prstGeom>
                <a:solidFill>
                  <a:srgbClr val="00B050">
                    <a:alpha val="10000"/>
                  </a:srgb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𝐸𝑉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oMath>
                    </m:oMathPara>
                  </a14:m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30" y="4776968"/>
                  <a:ext cx="1918153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1252728" y="4000081"/>
              <a:ext cx="44805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 rot="21147200">
                  <a:off x="797722" y="1007341"/>
                  <a:ext cx="143965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00B05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</m:oMath>
                  </a14:m>
                  <a:r>
                    <a:rPr lang="en-US" altLang="en-US" b="1" i="1" dirty="0" smtClean="0">
                      <a:solidFill>
                        <a:srgbClr val="00B05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is concave</a:t>
                  </a:r>
                  <a:endParaRPr lang="en-US" b="1" i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7200">
                  <a:off x="797722" y="1007341"/>
                  <a:ext cx="143965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6522" r="-2469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96" name="Group 4095"/>
          <p:cNvGrpSpPr/>
          <p:nvPr/>
        </p:nvGrpSpPr>
        <p:grpSpPr>
          <a:xfrm>
            <a:off x="3124200" y="1447802"/>
            <a:ext cx="2934709" cy="4169737"/>
            <a:chOff x="3124200" y="1007341"/>
            <a:chExt cx="2934709" cy="4169737"/>
          </a:xfrm>
        </p:grpSpPr>
        <p:sp>
          <p:nvSpPr>
            <p:cNvPr id="36" name="Rectangle 35"/>
            <p:cNvSpPr/>
            <p:nvPr/>
          </p:nvSpPr>
          <p:spPr>
            <a:xfrm>
              <a:off x="3572031" y="1501255"/>
              <a:ext cx="2247900" cy="49712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Risk Neutral</a:t>
              </a:r>
              <a:endParaRPr lang="en-US" sz="2400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59" r="35185" b="35185"/>
            <a:stretch/>
          </p:blipFill>
          <p:spPr>
            <a:xfrm>
              <a:off x="3270150" y="2077340"/>
              <a:ext cx="2514600" cy="22860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 rot="21118456">
              <a:off x="5503015" y="3943590"/>
              <a:ext cx="555894" cy="27699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200" b="1" i="1" smtClean="0">
                  <a:latin typeface="Times New Roman" charset="0"/>
                  <a:ea typeface="Times New Roman" charset="0"/>
                  <a:cs typeface="Times New Roman" charset="0"/>
                </a:rPr>
                <a:t>Wealth</a:t>
              </a:r>
              <a:endParaRPr lang="en-US" sz="12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359063" y="2077340"/>
                  <a:ext cx="52713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charset="0"/>
                          </a:rPr>
                          <m:t>𝑼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063" y="2077340"/>
                  <a:ext cx="52713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856451" y="4351148"/>
                  <a:ext cx="21666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51" y="4351148"/>
                  <a:ext cx="21666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285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321406" y="4351148"/>
                  <a:ext cx="22083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406" y="4351148"/>
                  <a:ext cx="220830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2778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556071" y="4351148"/>
                  <a:ext cx="27982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071" y="4351148"/>
                  <a:ext cx="279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043" r="-1087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197170" y="3906140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70" y="3906140"/>
                  <a:ext cx="491095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407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197170" y="2430908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70" y="2430908"/>
                  <a:ext cx="491095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407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200400" y="3060802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𝐸𝑈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3060802"/>
                  <a:ext cx="491095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124200" y="3365620"/>
                  <a:ext cx="554254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3365620"/>
                  <a:ext cx="554254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78" r="-10000" b="-3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703786" y="4776968"/>
                  <a:ext cx="1984389" cy="400110"/>
                </a:xfrm>
                <a:prstGeom prst="rect">
                  <a:avLst/>
                </a:prstGeom>
                <a:solidFill>
                  <a:srgbClr val="0070C0">
                    <a:alpha val="10000"/>
                  </a:srgb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𝐸𝑉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oMath>
                    </m:oMathPara>
                  </a14:m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86" y="4776968"/>
                  <a:ext cx="1984389" cy="40011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 rot="21147200">
                  <a:off x="3807622" y="1007341"/>
                  <a:ext cx="143965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0070C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</m:oMath>
                  </a14:m>
                  <a:r>
                    <a:rPr lang="en-US" altLang="en-US" b="1" i="1" dirty="0" smtClean="0">
                      <a:solidFill>
                        <a:srgbClr val="0070C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is linear</a:t>
                  </a:r>
                  <a:endParaRPr lang="en-US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7200">
                  <a:off x="3807622" y="1007341"/>
                  <a:ext cx="143965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t="-326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97" name="Group 4096"/>
          <p:cNvGrpSpPr/>
          <p:nvPr/>
        </p:nvGrpSpPr>
        <p:grpSpPr>
          <a:xfrm>
            <a:off x="6123673" y="1447800"/>
            <a:ext cx="2907036" cy="4169739"/>
            <a:chOff x="6123673" y="1007339"/>
            <a:chExt cx="2907036" cy="41697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93" r="925" b="35185"/>
            <a:stretch/>
          </p:blipFill>
          <p:spPr>
            <a:xfrm>
              <a:off x="6248400" y="2077340"/>
              <a:ext cx="2590800" cy="22860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559760" y="1501255"/>
              <a:ext cx="2247900" cy="497121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Risk Lover</a:t>
              </a:r>
              <a:endParaRPr lang="en-US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21118456">
              <a:off x="8474815" y="3943590"/>
              <a:ext cx="555894" cy="27699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1200" b="1" i="1" smtClean="0">
                  <a:latin typeface="Times New Roman" charset="0"/>
                  <a:ea typeface="Times New Roman" charset="0"/>
                  <a:cs typeface="Times New Roman" charset="0"/>
                </a:rPr>
                <a:t>Wealth</a:t>
              </a:r>
              <a:endParaRPr lang="en-US" sz="1200" b="1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330863" y="2074292"/>
                  <a:ext cx="527137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charset="0"/>
                          </a:rPr>
                          <m:t>𝑼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863" y="2074292"/>
                  <a:ext cx="527137" cy="24622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58000" y="4351148"/>
                  <a:ext cx="21666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4351148"/>
                  <a:ext cx="21666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666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322955" y="4351148"/>
                  <a:ext cx="22083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955" y="4351148"/>
                  <a:ext cx="220830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621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543800" y="4351148"/>
                  <a:ext cx="27982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4351148"/>
                  <a:ext cx="279820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5556" r="-1111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14505" y="3906140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505" y="3906140"/>
                  <a:ext cx="491095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407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214505" y="2430908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𝑈</m:t>
                            </m:r>
                            <m:r>
                              <a:rPr lang="en-US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505" y="2430908"/>
                  <a:ext cx="491095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7407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203995" y="3192908"/>
                  <a:ext cx="49109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𝐸𝑈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995" y="3192908"/>
                  <a:ext cx="491095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123673" y="3654198"/>
                  <a:ext cx="554254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𝐸𝑉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673" y="3654198"/>
                  <a:ext cx="554254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7778" r="-1111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31302" y="4776968"/>
                  <a:ext cx="1904816" cy="400110"/>
                </a:xfrm>
                <a:prstGeom prst="rect">
                  <a:avLst/>
                </a:prstGeom>
                <a:solidFill>
                  <a:srgbClr val="C00000">
                    <a:alpha val="10000"/>
                  </a:srgb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𝐸𝑉</m:t>
                            </m:r>
                          </m:e>
                        </m:d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oMath>
                    </m:oMathPara>
                  </a14:m>
                  <a:endParaRPr lang="en-US" sz="2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302" y="4776968"/>
                  <a:ext cx="1904816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/>
            <p:cNvSpPr/>
            <p:nvPr/>
          </p:nvSpPr>
          <p:spPr>
            <a:xfrm>
              <a:off x="7723753" y="3956992"/>
              <a:ext cx="448056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21147200">
                  <a:off x="6963882" y="1007339"/>
                  <a:ext cx="143965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</m:oMath>
                  </a14:m>
                  <a:r>
                    <a:rPr lang="en-US" altLang="en-US" b="1" i="1" dirty="0" smtClean="0">
                      <a:solidFill>
                        <a:srgbClr val="C0000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is convex</a:t>
                  </a:r>
                  <a:endParaRPr lang="en-US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47200">
                  <a:off x="6963882" y="1007339"/>
                  <a:ext cx="1439656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t="-5435" b="-9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89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47700" y="1076997"/>
                <a:ext cx="7848600" cy="4969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Consider the utility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and the following lottery: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076997"/>
                <a:ext cx="7848600" cy="496931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tretch>
                  <a:fillRect l="-1009" t="-11111" r="-932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2562225" y="1676400"/>
            <a:ext cx="4019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Win $10K with probability of 50%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Win $70K with probability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50%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37605" y="2895600"/>
            <a:ext cx="646878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risk preference of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this individual?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3657601"/>
                <a:ext cx="344100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=0.5×10+0.5×70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57601"/>
                <a:ext cx="3441007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436862" y="3657601"/>
                <a:ext cx="1213537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=$</m:t>
                      </m:r>
                      <m:r>
                        <a:rPr lang="en-US" sz="2600" b="0" i="1" smtClean="0">
                          <a:latin typeface="Cambria Math" charset="0"/>
                        </a:rPr>
                        <m:t>40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62" y="3657601"/>
                <a:ext cx="1213537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4783947" y="3657600"/>
            <a:ext cx="866452" cy="41850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90600" y="4328498"/>
                <a:ext cx="2054152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𝑈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𝐸𝑉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40</m:t>
                          </m:r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328498"/>
                <a:ext cx="2054152" cy="4472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3352800" y="4383509"/>
            <a:ext cx="970828" cy="41850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990600" y="5046523"/>
                <a:ext cx="448077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𝐸𝑈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=0.5×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(10)+0.5×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(70)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046523"/>
                <a:ext cx="4480778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551491" y="5562600"/>
                <a:ext cx="3358996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e>
                      </m:ra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+0.5×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7</m:t>
                          </m:r>
                          <m:r>
                            <a:rPr lang="en-US" sz="2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5562600"/>
                <a:ext cx="3358996" cy="4472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551491" y="6193434"/>
                <a:ext cx="127926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$</m:t>
                      </m:r>
                      <m:r>
                        <a:rPr lang="en-US" sz="2600" b="0" i="1" smtClean="0">
                          <a:latin typeface="Cambria Math" charset="0"/>
                        </a:rPr>
                        <m:t>5.8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6193434"/>
                <a:ext cx="127926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1859924" y="6193434"/>
            <a:ext cx="970828" cy="418503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 rot="21290148">
                <a:off x="5978997" y="4234215"/>
                <a:ext cx="2351142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i="1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Risk Averse</a:t>
                </a:r>
                <a:endParaRPr lang="en-US" sz="2600" b="1" i="1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𝑼</m:t>
                      </m:r>
                      <m:r>
                        <a:rPr lang="en-US" sz="2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sz="2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𝑬𝑽</m:t>
                      </m:r>
                      <m:r>
                        <a:rPr lang="en-US" sz="2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)&gt;</m:t>
                      </m:r>
                      <m:r>
                        <a:rPr lang="en-US" sz="2600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𝑬𝑼</m:t>
                      </m:r>
                    </m:oMath>
                  </m:oMathPara>
                </a14:m>
                <a:endParaRPr lang="en-US" sz="20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0148">
                <a:off x="5978997" y="4234215"/>
                <a:ext cx="2351142" cy="892552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0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44752" y="4352062"/>
                <a:ext cx="127926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$6.3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52" y="4352062"/>
                <a:ext cx="127926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4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8" grpId="0"/>
      <p:bldP spid="79" grpId="0" animBg="1"/>
      <p:bldP spid="80" grpId="0"/>
      <p:bldP spid="81" grpId="0" animBg="1"/>
      <p:bldP spid="82" grpId="0"/>
      <p:bldP spid="83" grpId="0"/>
      <p:bldP spid="84" grpId="0"/>
      <p:bldP spid="85" grpId="0" animBg="1"/>
      <p:bldP spid="8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Degree of Risk Aversion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12093" y="1076997"/>
            <a:ext cx="6119813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degree of risk aversion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is judged by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shape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utility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function over wealth!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76997"/>
            <a:ext cx="457200" cy="457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847850" y="2250757"/>
            <a:ext cx="54483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Arrow-Pratt measure of risk </a:t>
            </a:r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aversion: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26012" y="3012306"/>
                <a:ext cx="3691973" cy="873894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6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charset="0"/>
                            </a:rPr>
                            <m:t>𝑑𝑈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12" y="3012306"/>
                <a:ext cx="3691973" cy="8738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 rot="21147200">
            <a:off x="6435986" y="2839741"/>
            <a:ext cx="144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en-US" b="1" i="1" baseline="3000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nd</a:t>
            </a:r>
            <a:r>
              <a:rPr lang="en-US" alt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derivative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Rectangle 28"/>
          <p:cNvSpPr/>
          <p:nvPr/>
        </p:nvSpPr>
        <p:spPr>
          <a:xfrm rot="21147200">
            <a:off x="6435986" y="3514293"/>
            <a:ext cx="144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en-US" b="1" i="1" baseline="300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derivative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21290148">
                <a:off x="166589" y="3129261"/>
                <a:ext cx="2257622" cy="63998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 is increasing in W: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𝒅𝑼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𝑾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)/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𝒅𝑾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𝟎</m:t>
                      </m:r>
                    </m:oMath>
                  </m:oMathPara>
                </a14:m>
                <a:endParaRPr lang="en-US" sz="1400" b="1" i="1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0148">
                <a:off x="166589" y="3129261"/>
                <a:ext cx="2257622" cy="639983"/>
              </a:xfrm>
              <a:custGeom>
                <a:avLst/>
                <a:gdLst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0 w 4381500"/>
                  <a:gd name="connsiteY3" fmla="*/ 492443 h 492443"/>
                  <a:gd name="connsiteX4" fmla="*/ 0 w 4381500"/>
                  <a:gd name="connsiteY4" fmla="*/ 0 h 492443"/>
                  <a:gd name="connsiteX0" fmla="*/ 0 w 4381500"/>
                  <a:gd name="connsiteY0" fmla="*/ 0 h 492443"/>
                  <a:gd name="connsiteX1" fmla="*/ 4381500 w 4381500"/>
                  <a:gd name="connsiteY1" fmla="*/ 0 h 492443"/>
                  <a:gd name="connsiteX2" fmla="*/ 4381500 w 4381500"/>
                  <a:gd name="connsiteY2" fmla="*/ 492443 h 492443"/>
                  <a:gd name="connsiteX3" fmla="*/ 514350 w 4381500"/>
                  <a:gd name="connsiteY3" fmla="*/ 482600 h 492443"/>
                  <a:gd name="connsiteX4" fmla="*/ 0 w 4381500"/>
                  <a:gd name="connsiteY4" fmla="*/ 492443 h 492443"/>
                  <a:gd name="connsiteX5" fmla="*/ 0 w 4381500"/>
                  <a:gd name="connsiteY5" fmla="*/ 0 h 492443"/>
                  <a:gd name="connsiteX0" fmla="*/ 0 w 4381500"/>
                  <a:gd name="connsiteY0" fmla="*/ 0 h 497512"/>
                  <a:gd name="connsiteX1" fmla="*/ 4381500 w 4381500"/>
                  <a:gd name="connsiteY1" fmla="*/ 0 h 497512"/>
                  <a:gd name="connsiteX2" fmla="*/ 4381500 w 4381500"/>
                  <a:gd name="connsiteY2" fmla="*/ 492443 h 497512"/>
                  <a:gd name="connsiteX3" fmla="*/ 514350 w 4381500"/>
                  <a:gd name="connsiteY3" fmla="*/ 482600 h 497512"/>
                  <a:gd name="connsiteX4" fmla="*/ 0 w 4381500"/>
                  <a:gd name="connsiteY4" fmla="*/ 492443 h 497512"/>
                  <a:gd name="connsiteX5" fmla="*/ 0 w 4381500"/>
                  <a:gd name="connsiteY5" fmla="*/ 0 h 497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1500" h="497512">
                    <a:moveTo>
                      <a:pt x="0" y="0"/>
                    </a:moveTo>
                    <a:lnTo>
                      <a:pt x="4381500" y="0"/>
                    </a:lnTo>
                    <a:lnTo>
                      <a:pt x="4381500" y="492443"/>
                    </a:lnTo>
                    <a:lnTo>
                      <a:pt x="514350" y="482600"/>
                    </a:lnTo>
                    <a:cubicBezTo>
                      <a:pt x="342900" y="511281"/>
                      <a:pt x="171450" y="489162"/>
                      <a:pt x="0" y="492443"/>
                    </a:cubicBez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tretch>
                  <a:fillRect l="-528" t="-3623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88846" y="4267200"/>
            <a:ext cx="19812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Averse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846" y="5101394"/>
            <a:ext cx="19812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Neutral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8846" y="5939135"/>
            <a:ext cx="19812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Risk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Lover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419600" y="4321060"/>
                <a:ext cx="25568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)/</m:t>
                      </m:r>
                      <m:r>
                        <a:rPr lang="en-US" sz="24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321060"/>
                <a:ext cx="25568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48" r="-214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438400" y="4274893"/>
                <a:ext cx="19081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</m:oMath>
                </a14:m>
                <a:r>
                  <a:rPr lang="en-US" altLang="en-US" sz="24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concave</a:t>
                </a:r>
                <a:endParaRPr lang="en-US" sz="2400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74893"/>
                <a:ext cx="190818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438400" y="5109087"/>
                <a:ext cx="19081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</m:oMath>
                </a14:m>
                <a:r>
                  <a:rPr lang="en-US" altLang="en-US" sz="24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linear</a:t>
                </a:r>
                <a:endParaRPr lang="en-US" sz="2400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109087"/>
                <a:ext cx="190818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6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438400" y="5939135"/>
                <a:ext cx="19081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𝑈</m:t>
                    </m:r>
                  </m:oMath>
                </a14:m>
                <a:r>
                  <a:rPr lang="en-US" altLang="en-US" sz="2400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convex</a:t>
                </a:r>
                <a:endParaRPr lang="en-US" sz="2400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939135"/>
                <a:ext cx="190818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39000" y="4321060"/>
                <a:ext cx="139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321060"/>
                <a:ext cx="139281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386" r="-4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19600" y="5155253"/>
                <a:ext cx="2555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)/</m:t>
                      </m:r>
                      <m:r>
                        <a:rPr lang="en-US" sz="24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55253"/>
                <a:ext cx="255525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148" r="-214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39000" y="5147560"/>
                <a:ext cx="139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147560"/>
                <a:ext cx="139281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86" r="-438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19600" y="5985301"/>
                <a:ext cx="25552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</a:rPr>
                        <m:t>𝑈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𝑊</m:t>
                      </m:r>
                      <m:r>
                        <a:rPr lang="en-US" sz="2400" i="1">
                          <a:latin typeface="Cambria Math" charset="0"/>
                        </a:rPr>
                        <m:t>)/</m:t>
                      </m:r>
                      <m:r>
                        <a:rPr lang="en-US" sz="24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985301"/>
                <a:ext cx="255525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48" r="-214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39000" y="5985301"/>
                <a:ext cx="1392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985301"/>
                <a:ext cx="13928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86" r="-4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3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28" grpId="0"/>
      <p:bldP spid="29" grpId="0"/>
      <p:bldP spid="30" grpId="0" animBg="1"/>
      <p:bldP spid="31" grpId="0"/>
      <p:bldP spid="32" grpId="0"/>
      <p:bldP spid="33" grpId="0"/>
      <p:bldP spid="37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7700" y="1076997"/>
            <a:ext cx="7848600" cy="496931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Consider the utility functions of two individuals: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66455" y="1791704"/>
                <a:ext cx="2188100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55" y="1791704"/>
                <a:ext cx="2188100" cy="4045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09655" y="1791704"/>
                <a:ext cx="2353145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0.25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655" y="1791704"/>
                <a:ext cx="2353145" cy="4045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37605" y="2479357"/>
            <a:ext cx="646878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Which individual is more risk averse?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4662" y="3124200"/>
                <a:ext cx="696216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2" y="3124200"/>
                <a:ext cx="696216" cy="676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4662" y="4042170"/>
                <a:ext cx="815864" cy="709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2" y="4042170"/>
                <a:ext cx="815864" cy="7098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581400" y="3092914"/>
                <a:ext cx="306475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092914"/>
                <a:ext cx="3064750" cy="6721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04662" y="4993354"/>
                <a:ext cx="715388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2" y="4993354"/>
                <a:ext cx="715388" cy="676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4662" y="5911324"/>
                <a:ext cx="835037" cy="709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00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62" y="5911324"/>
                <a:ext cx="835037" cy="7098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19600" y="3938527"/>
                <a:ext cx="2117183" cy="62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−0.25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−1.5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0.5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−0.5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38527"/>
                <a:ext cx="2117183" cy="6220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81400" y="5042828"/>
                <a:ext cx="306475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)/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042828"/>
                <a:ext cx="3064750" cy="672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19600" y="5955246"/>
                <a:ext cx="2511521" cy="622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r>
                            <a:rPr lang="fi-FI" sz="2000" i="1">
                              <a:latin typeface="Cambria Math" charset="0"/>
                            </a:rPr>
                            <m:t>0.1875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−1.75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−0.75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955246"/>
                <a:ext cx="2511521" cy="6220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36783" y="3938527"/>
                <a:ext cx="672364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0.5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783" y="3938527"/>
                <a:ext cx="672364" cy="5840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31121" y="5955246"/>
                <a:ext cx="815031" cy="58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0.75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121" y="5955246"/>
                <a:ext cx="815031" cy="5840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143000" y="3284387"/>
                <a:ext cx="1520095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284387"/>
                <a:ext cx="1520095" cy="40363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19200" y="4230562"/>
                <a:ext cx="1855123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=−0.25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−1.5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30562"/>
                <a:ext cx="1855123" cy="40363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43000" y="5135113"/>
                <a:ext cx="1771767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=0.25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−0.75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35113"/>
                <a:ext cx="1771767" cy="40363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262224" y="6124071"/>
                <a:ext cx="2249462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=−</m:t>
                      </m:r>
                      <m:r>
                        <a:rPr lang="fi-FI" sz="2000" i="1">
                          <a:latin typeface="Cambria Math" charset="0"/>
                        </a:rPr>
                        <m:t>0.1875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−1.75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224" y="6124071"/>
                <a:ext cx="2249462" cy="40363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723733" y="3877229"/>
            <a:ext cx="588388" cy="680145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131445" y="5897131"/>
            <a:ext cx="714075" cy="68014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21327168">
                <a:off x="6744557" y="4827336"/>
                <a:ext cx="2272545" cy="615553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r>
                  <a:rPr lang="en-US" sz="2000" b="1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is more risk averse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𝝆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𝑾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𝝆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𝑩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𝑾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27168">
                <a:off x="6744557" y="4827336"/>
                <a:ext cx="2272545" cy="615553"/>
              </a:xfrm>
              <a:prstGeom prst="rect">
                <a:avLst/>
              </a:prstGeom>
              <a:blipFill rotWithShape="0">
                <a:blip r:embed="rId19"/>
                <a:stretch>
                  <a:fillRect l="-4724" t="-10687" r="-4199"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2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 (cont.)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04800" y="1076997"/>
            <a:ext cx="8534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Times New Roman" charset="0"/>
                <a:ea typeface="Times New Roman" charset="0"/>
                <a:cs typeface="Times New Roman" charset="0"/>
              </a:rPr>
              <a:t>Assume they 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own $100K and consider the following gamble: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66912" y="1600200"/>
            <a:ext cx="5210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Wealth goes to 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$81K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with probability of 50%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Wealth goes to 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$121K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with probability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of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50%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7605" y="2743200"/>
            <a:ext cx="6468789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Will either person take this gamble?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3388043"/>
            <a:ext cx="25908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Reject the Gamble: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4625482"/>
            <a:ext cx="2667000" cy="461665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Accept the Gamble:</a:t>
            </a:r>
            <a:endParaRPr lang="en-US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729" y="3446680"/>
                <a:ext cx="2644057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(100)=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100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29" y="3446680"/>
                <a:ext cx="2644057" cy="311304"/>
              </a:xfrm>
              <a:prstGeom prst="rect">
                <a:avLst/>
              </a:prstGeom>
              <a:blipFill rotWithShape="0">
                <a:blip r:embed="rId3"/>
                <a:stretch>
                  <a:fillRect l="-1382" r="-13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48729" y="4073843"/>
                <a:ext cx="3249929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(100)=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100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0.25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hr-HR" sz="2000" i="1">
                          <a:latin typeface="Cambria Math" charset="0"/>
                        </a:rPr>
                        <m:t>3.1623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29" y="4073843"/>
                <a:ext cx="3249929" cy="311304"/>
              </a:xfrm>
              <a:prstGeom prst="rect">
                <a:avLst/>
              </a:prstGeom>
              <a:blipFill rotWithShape="0">
                <a:blip r:embed="rId4"/>
                <a:stretch>
                  <a:fillRect l="-1126" r="-112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048729" y="4685456"/>
                <a:ext cx="39019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81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0.5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21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29" y="4685456"/>
                <a:ext cx="3901901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781" r="-171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605982" y="5185674"/>
                <a:ext cx="6194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82" y="5185674"/>
                <a:ext cx="61946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960" r="-8911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48729" y="5808079"/>
                <a:ext cx="3959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𝐸𝑈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81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0.5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(1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21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29" y="5808079"/>
                <a:ext cx="395941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769" r="-169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75949" y="5181506"/>
                <a:ext cx="2930033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81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0.5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0.5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121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49" y="5181506"/>
                <a:ext cx="2930033" cy="311304"/>
              </a:xfrm>
              <a:prstGeom prst="rect">
                <a:avLst/>
              </a:prstGeom>
              <a:blipFill rotWithShape="0">
                <a:blip r:embed="rId8"/>
                <a:stretch>
                  <a:fillRect l="-208" r="-20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675949" y="6308297"/>
                <a:ext cx="3148041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81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0.25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0.5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121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0.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49" y="6308297"/>
                <a:ext cx="3148041" cy="311304"/>
              </a:xfrm>
              <a:prstGeom prst="rect">
                <a:avLst/>
              </a:prstGeom>
              <a:blipFill rotWithShape="0">
                <a:blip r:embed="rId9"/>
                <a:stretch>
                  <a:fillRect l="-194" r="-38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23990" y="6245818"/>
                <a:ext cx="10971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hr-HR" sz="2000" i="1">
                          <a:latin typeface="Cambria Math" charset="0"/>
                        </a:rPr>
                        <m:t>3.1583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90" y="6245818"/>
                <a:ext cx="1097160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667" r="-5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1327168">
                <a:off x="7306269" y="3164778"/>
                <a:ext cx="1229760" cy="615553"/>
              </a:xfrm>
              <a:prstGeom prst="rect">
                <a:avLst/>
              </a:prstGeom>
              <a:solidFill>
                <a:srgbClr val="00B05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𝑬</m:t>
                          </m:r>
                          <m: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𝑼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𝑩</m:t>
                          </m:r>
                        </m:sub>
                      </m:sSub>
                      <m:r>
                        <a:rPr lang="en-US" sz="2000" b="1" i="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𝑬𝑼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27168">
                <a:off x="7306269" y="3164778"/>
                <a:ext cx="1229760" cy="615553"/>
              </a:xfrm>
              <a:prstGeom prst="rect">
                <a:avLst/>
              </a:prstGeom>
              <a:blipFill rotWithShape="0">
                <a:blip r:embed="rId11"/>
                <a:stretch>
                  <a:fillRect l="-476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 rot="21290148">
            <a:off x="7201932" y="4060196"/>
            <a:ext cx="1760411" cy="923330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, the more risk averse, </a:t>
            </a:r>
            <a:r>
              <a:rPr lang="en-US" b="1" i="1" u="sng" dirty="0" smtClean="0">
                <a:latin typeface="Times New Roman" charset="0"/>
                <a:ea typeface="Times New Roman" charset="0"/>
                <a:cs typeface="Times New Roman" charset="0"/>
              </a:rPr>
              <a:t>rejects</a:t>
            </a:r>
            <a:r>
              <a:rPr 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 the gamble!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11289" y="3433520"/>
            <a:ext cx="381497" cy="3945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435645" y="4045767"/>
            <a:ext cx="863013" cy="3945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858000" y="5163736"/>
            <a:ext cx="381497" cy="39459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77969" y="6202410"/>
            <a:ext cx="863013" cy="394592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971800"/>
            <a:ext cx="8534400" cy="914400"/>
          </a:xfrm>
        </p:spPr>
        <p:txBody>
          <a:bodyPr/>
          <a:lstStyle/>
          <a:p>
            <a:pPr algn="ctr"/>
            <a:r>
              <a:rPr lang="en-US" sz="4000" smtClean="0">
                <a:latin typeface="Times New Roman" charset="0"/>
                <a:ea typeface="Times New Roman" charset="0"/>
                <a:cs typeface="Times New Roman" charset="0"/>
              </a:rPr>
              <a:t>THE END</a:t>
            </a:r>
            <a:endParaRPr lang="en-US" sz="40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28600" y="457200"/>
            <a:ext cx="22098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Nature of Firms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1028458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Production</a:t>
            </a: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6</a:t>
            </a:r>
            <a:endParaRPr lang="en-US" sz="1600" i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2019300"/>
            <a:ext cx="1143000" cy="6096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Costs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7</a:t>
            </a:r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>
            <a:off x="1333500" y="1638058"/>
            <a:ext cx="0" cy="38124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743200" y="1447800"/>
            <a:ext cx="22860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Competitive Markets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02000" y="1905000"/>
            <a:ext cx="12192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Perfect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63900" y="30861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 of Competition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9</a:t>
            </a:r>
          </a:p>
        </p:txBody>
      </p:sp>
      <p:cxnSp>
        <p:nvCxnSpPr>
          <p:cNvPr id="41" name="Straight Arrow Connector 40"/>
          <p:cNvCxnSpPr>
            <a:stCxn id="39" idx="2"/>
            <a:endCxn id="40" idx="0"/>
          </p:cNvCxnSpPr>
          <p:nvPr/>
        </p:nvCxnSpPr>
        <p:spPr>
          <a:xfrm>
            <a:off x="391160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42672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General Equilibrium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276600"/>
            <a:ext cx="2209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Consumer Behavior</a:t>
            </a:r>
            <a:endParaRPr lang="en-US" b="1" i="1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950" y="3733800"/>
            <a:ext cx="1198536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Consumer’s Choice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3</a:t>
            </a:r>
          </a:p>
        </p:txBody>
      </p:sp>
      <p:cxnSp>
        <p:nvCxnSpPr>
          <p:cNvPr id="38" name="Straight Arrow Connector 37"/>
          <p:cNvCxnSpPr>
            <a:stCxn id="40" idx="1"/>
            <a:endCxn id="47" idx="3"/>
          </p:cNvCxnSpPr>
          <p:nvPr/>
        </p:nvCxnSpPr>
        <p:spPr>
          <a:xfrm flipH="1">
            <a:off x="1941486" y="3505200"/>
            <a:ext cx="1322414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39" idx="1"/>
          </p:cNvCxnSpPr>
          <p:nvPr/>
        </p:nvCxnSpPr>
        <p:spPr>
          <a:xfrm>
            <a:off x="1905000" y="2324100"/>
            <a:ext cx="1397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1"/>
          </p:cNvCxnSpPr>
          <p:nvPr/>
        </p:nvCxnSpPr>
        <p:spPr>
          <a:xfrm>
            <a:off x="1941486" y="4152900"/>
            <a:ext cx="1335114" cy="5334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334000" y="1447800"/>
            <a:ext cx="20574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Market Power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190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Monopoly &amp; Monopsony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11</a:t>
            </a:r>
          </a:p>
        </p:txBody>
      </p:sp>
      <p:cxnSp>
        <p:nvCxnSpPr>
          <p:cNvPr id="76" name="Straight Arrow Connector 75"/>
          <p:cNvCxnSpPr>
            <a:stCxn id="42" idx="3"/>
            <a:endCxn id="63" idx="1"/>
          </p:cNvCxnSpPr>
          <p:nvPr/>
        </p:nvCxnSpPr>
        <p:spPr>
          <a:xfrm flipV="1">
            <a:off x="4572000" y="2324100"/>
            <a:ext cx="1143000" cy="2362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5000" y="30861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Pricing &amp; Advertising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12</a:t>
            </a:r>
          </a:p>
        </p:txBody>
      </p:sp>
      <p:cxnSp>
        <p:nvCxnSpPr>
          <p:cNvPr id="84" name="Straight Arrow Connector 83"/>
          <p:cNvCxnSpPr>
            <a:stCxn id="63" idx="2"/>
            <a:endCxn id="81" idx="0"/>
          </p:cNvCxnSpPr>
          <p:nvPr/>
        </p:nvCxnSpPr>
        <p:spPr>
          <a:xfrm>
            <a:off x="6343650" y="2743200"/>
            <a:ext cx="0" cy="3429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20000" y="3657600"/>
            <a:ext cx="12954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Game Theory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13</a:t>
            </a:r>
          </a:p>
        </p:txBody>
      </p:sp>
      <p:cxnSp>
        <p:nvCxnSpPr>
          <p:cNvPr id="88" name="Straight Arrow Connector 87"/>
          <p:cNvCxnSpPr>
            <a:stCxn id="81" idx="3"/>
            <a:endCxn id="87" idx="1"/>
          </p:cNvCxnSpPr>
          <p:nvPr/>
        </p:nvCxnSpPr>
        <p:spPr>
          <a:xfrm>
            <a:off x="6972300" y="3505200"/>
            <a:ext cx="647700" cy="5715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15000" y="42672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Oligopoly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14</a:t>
            </a:r>
          </a:p>
        </p:txBody>
      </p:sp>
      <p:cxnSp>
        <p:nvCxnSpPr>
          <p:cNvPr id="94" name="Straight Arrow Connector 93"/>
          <p:cNvCxnSpPr>
            <a:stCxn id="87" idx="1"/>
            <a:endCxn id="93" idx="3"/>
          </p:cNvCxnSpPr>
          <p:nvPr/>
        </p:nvCxnSpPr>
        <p:spPr>
          <a:xfrm flipH="1">
            <a:off x="6972300" y="4076700"/>
            <a:ext cx="6477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597400" y="5715000"/>
            <a:ext cx="1257300" cy="8382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Factor Markets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Ch. 15</a:t>
            </a:r>
          </a:p>
        </p:txBody>
      </p:sp>
      <p:cxnSp>
        <p:nvCxnSpPr>
          <p:cNvPr id="105" name="Straight Arrow Connector 104"/>
          <p:cNvCxnSpPr>
            <a:stCxn id="93" idx="2"/>
            <a:endCxn id="100" idx="0"/>
          </p:cNvCxnSpPr>
          <p:nvPr/>
        </p:nvCxnSpPr>
        <p:spPr>
          <a:xfrm flipH="1">
            <a:off x="5226050" y="5105400"/>
            <a:ext cx="1117600" cy="6096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56418" y="4876800"/>
            <a:ext cx="1371600" cy="838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Choice under Uncertainty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Ch. 16</a:t>
            </a:r>
          </a:p>
        </p:txBody>
      </p:sp>
      <p:cxnSp>
        <p:nvCxnSpPr>
          <p:cNvPr id="107" name="Straight Arrow Connector 106"/>
          <p:cNvCxnSpPr>
            <a:stCxn id="100" idx="1"/>
            <a:endCxn id="106" idx="3"/>
          </p:cNvCxnSpPr>
          <p:nvPr/>
        </p:nvCxnSpPr>
        <p:spPr>
          <a:xfrm flipH="1" flipV="1">
            <a:off x="2028018" y="5295900"/>
            <a:ext cx="2569382" cy="838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54700" y="5715000"/>
            <a:ext cx="245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Labor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Capital market</a:t>
            </a:r>
          </a:p>
          <a:p>
            <a:pPr marL="165100" indent="-165100">
              <a:buFont typeface="Arial" charset="0"/>
              <a:buChar char="•"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Exhaustible resources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3348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Ideal Market Structure!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90930" y="990600"/>
            <a:ext cx="230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More Realistic Markets!</a:t>
            </a:r>
            <a:endParaRPr lang="en-US" sz="1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5880" y="228600"/>
            <a:ext cx="427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 charset="0"/>
                <a:ea typeface="Times New Roman" charset="0"/>
                <a:cs typeface="Times New Roman" charset="0"/>
              </a:rPr>
              <a:t>Where are we?</a:t>
            </a:r>
            <a:endParaRPr lang="en-US" sz="28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Assessing Risk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066800"/>
                <a:ext cx="706755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  <a:r>
                  <a:rPr lang="en-US" sz="24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: When does it make sense to talk about risk?</a:t>
                </a:r>
                <a:endParaRPr lang="en-US" sz="2400" b="1" i="1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400" b="1" dirty="0" smtClean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A: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When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every possible outcome is 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uncertain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to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occur!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Will the demand for a product increase next year?</a:t>
                </a:r>
                <a:endParaRPr lang="en-US" i="1" dirty="0" smtClean="0">
                  <a:solidFill>
                    <a:srgbClr val="0070C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i="1" dirty="0" smtClean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Will the price of a service decrease next month?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Will 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your 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stocks’ value increase this year?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4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Q: Why is risk important for us?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A: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Because it can affect our 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decisions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Consumption decision of consumers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e.g.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Investment decision of firms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  <a:r>
                  <a:rPr lang="en-US" sz="24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How can we formally define risk?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A: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Risk is a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quantifiable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uncertainty!</a:t>
                </a:r>
                <a:endParaRPr lang="en-US" sz="24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When the </a:t>
                </a:r>
                <a:r>
                  <a:rPr lang="en-US" i="1" u="sng" dirty="0">
                    <a:latin typeface="Times New Roman" charset="0"/>
                    <a:ea typeface="Times New Roman" charset="0"/>
                    <a:cs typeface="Times New Roman" charset="0"/>
                  </a:rPr>
                  <a:t>likelihood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of each possible outcome </a:t>
                </a:r>
                <a:r>
                  <a:rPr lang="en-US" i="1" u="sng" dirty="0">
                    <a:latin typeface="Times New Roman" charset="0"/>
                    <a:ea typeface="Times New Roman" charset="0"/>
                    <a:cs typeface="Times New Roman" charset="0"/>
                  </a:rPr>
                  <a:t>is known</a:t>
                </a:r>
                <a:endParaRPr lang="en-US" u="sng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When the </a:t>
                </a:r>
                <a:r>
                  <a:rPr lang="en-US" i="1" u="sng" dirty="0">
                    <a:latin typeface="Times New Roman" charset="0"/>
                    <a:ea typeface="Times New Roman" charset="0"/>
                    <a:cs typeface="Times New Roman" charset="0"/>
                  </a:rPr>
                  <a:t>likelihood</a:t>
                </a:r>
                <a:r>
                  <a:rPr lang="en-US" i="1" dirty="0">
                    <a:latin typeface="Times New Roman" charset="0"/>
                    <a:ea typeface="Times New Roman" charset="0"/>
                    <a:cs typeface="Times New Roman" charset="0"/>
                  </a:rPr>
                  <a:t> of each possible outcome </a:t>
                </a:r>
                <a:r>
                  <a:rPr lang="en-US" i="1" u="sng" dirty="0">
                    <a:latin typeface="Times New Roman" charset="0"/>
                    <a:ea typeface="Times New Roman" charset="0"/>
                    <a:cs typeface="Times New Roman" charset="0"/>
                  </a:rPr>
                  <a:t>can be </a:t>
                </a:r>
                <a:r>
                  <a:rPr lang="en-US" i="1" u="sng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estimated</a:t>
                </a:r>
                <a:endParaRPr lang="en-US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sz="10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sz="2400" b="1" i="1" dirty="0">
                    <a:latin typeface="Times New Roman" charset="0"/>
                    <a:ea typeface="Times New Roman" charset="0"/>
                    <a:cs typeface="Times New Roman" charset="0"/>
                  </a:rPr>
                  <a:t>Q: How can we </a:t>
                </a:r>
                <a:r>
                  <a:rPr lang="en-US" sz="2400" b="1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quantify the likelihood of outcomes?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A: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 using </a:t>
                </a:r>
                <a:r>
                  <a:rPr lang="en-US" sz="2400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probabilities</a:t>
                </a:r>
                <a:r>
                  <a:rPr 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!</a:t>
                </a:r>
                <a:endParaRPr lang="en-US" sz="2400" b="1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066800"/>
                <a:ext cx="7067550" cy="5509200"/>
              </a:xfrm>
              <a:prstGeom prst="rect">
                <a:avLst/>
              </a:prstGeom>
              <a:blipFill rotWithShape="0">
                <a:blip r:embed="rId3"/>
                <a:stretch>
                  <a:fillRect l="-1294" t="-885" r="-345" b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0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9306" y="1076997"/>
            <a:ext cx="6545387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a number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between 0 and 1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that indicates 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likelihood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that a particular outcome will occur!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76997"/>
            <a:ext cx="45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99" y="2209800"/>
            <a:ext cx="68580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We can estimate probabilities using frequencies:</a:t>
            </a:r>
            <a:endParaRPr lang="en-US" sz="26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050907">
                <a:off x="1782773" y="4959267"/>
                <a:ext cx="2933701" cy="1292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number of times that one particular outcome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occurred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1782773" y="4959267"/>
                <a:ext cx="2933701" cy="1292662"/>
              </a:xfrm>
              <a:prstGeom prst="rect">
                <a:avLst/>
              </a:prstGeom>
              <a:blipFill rotWithShape="0">
                <a:blip r:embed="rId4"/>
                <a:stretch>
                  <a:fillRect t="-3833" r="-7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26917" y="4188406"/>
                <a:ext cx="988283" cy="688394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𝜽</m:t>
                      </m:r>
                      <m:r>
                        <a:rPr lang="en-US" sz="2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6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17" y="4188406"/>
                <a:ext cx="988283" cy="6883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21050907">
                <a:off x="1784106" y="3245399"/>
                <a:ext cx="2724152" cy="12926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𝑵</m:t>
                    </m:r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total number of times an event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occurred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1784106" y="3245399"/>
                <a:ext cx="2724152" cy="1292662"/>
              </a:xfrm>
              <a:prstGeom prst="rect">
                <a:avLst/>
              </a:prstGeom>
              <a:blipFill rotWithShape="0">
                <a:blip r:embed="rId6"/>
                <a:stretch>
                  <a:fillRect t="-4626" r="-1681" b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21185264">
            <a:off x="47663" y="3661082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e.g. Flip a coin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185264">
            <a:off x="47663" y="5420931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e.g. # of Heads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185264">
            <a:off x="5063011" y="3824026"/>
            <a:ext cx="139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Greek letter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theta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088957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latin typeface="Times New Roman" charset="0"/>
                <a:ea typeface="Times New Roman" charset="0"/>
                <a:cs typeface="Times New Roman" charset="0"/>
              </a:rPr>
              <a:t>Estimated Probability: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21247232">
                <a:off x="5002912" y="5215580"/>
                <a:ext cx="3836288" cy="8735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𝜽</m:t>
                    </m:r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𝟎</m:t>
                    </m:r>
                  </m:oMath>
                </a14:m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if an outcome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cannot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occur!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𝜽</m:t>
                    </m:r>
                    <m:r>
                      <a:rPr lang="en-US" b="1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𝟏</m:t>
                    </m:r>
                  </m:oMath>
                </a14:m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if an outcome is </a:t>
                </a:r>
                <a:r>
                  <a:rPr lang="en-US" b="1" i="1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sure</a:t>
                </a:r>
                <a:r>
                  <a:rPr lang="en-US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to happen!</a:t>
                </a:r>
                <a:endParaRPr lang="en-US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47232">
                <a:off x="5002912" y="5215580"/>
                <a:ext cx="3836288" cy="873572"/>
              </a:xfrm>
              <a:prstGeom prst="rect">
                <a:avLst/>
              </a:prstGeom>
              <a:blipFill rotWithShape="0">
                <a:blip r:embed="rId7"/>
                <a:stretch>
                  <a:fillRect r="-312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2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" grpId="0" animBg="1"/>
      <p:bldP spid="9" grpId="0" animBg="1"/>
      <p:bldP spid="8" grpId="0"/>
      <p:bldP spid="11" grpId="0"/>
      <p:bldP spid="12" grpId="0"/>
      <p:bldP spid="13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Probability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6953" y="1076997"/>
            <a:ext cx="5330094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Relates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probability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occurrence to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possible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outcome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76997"/>
            <a:ext cx="457200" cy="457200"/>
          </a:xfrm>
          <a:prstGeom prst="rect">
            <a:avLst/>
          </a:prstGeom>
        </p:spPr>
      </p:pic>
      <p:pic>
        <p:nvPicPr>
          <p:cNvPr id="14" name="Picture 5" descr="Fig16_01_step0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"/>
          <a:stretch/>
        </p:blipFill>
        <p:spPr bwMode="auto">
          <a:xfrm>
            <a:off x="1600200" y="2464860"/>
            <a:ext cx="60198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40967">
                <a:off x="2209800" y="4141260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2209800" y="4141260"/>
                <a:ext cx="261034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1521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21430384">
            <a:off x="2014929" y="5823469"/>
            <a:ext cx="5114139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probabilities must sum to 100%</a:t>
            </a:r>
            <a:endParaRPr lang="en-US" sz="26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40967">
                <a:off x="2634566" y="356094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2634566" y="3560949"/>
                <a:ext cx="261034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12766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240967">
                <a:off x="3091766" y="244723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3091766" y="2447239"/>
                <a:ext cx="261034" cy="246221"/>
              </a:xfrm>
              <a:prstGeom prst="rect">
                <a:avLst/>
              </a:prstGeom>
              <a:blipFill rotWithShape="0">
                <a:blip r:embed="rId7"/>
                <a:stretch>
                  <a:fillRect l="-1276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240967">
                <a:off x="3505200" y="356094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3505200" y="3560949"/>
                <a:ext cx="261034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14894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240967">
                <a:off x="3929966" y="4141260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3929966" y="4141260"/>
                <a:ext cx="261034" cy="246221"/>
              </a:xfrm>
              <a:prstGeom prst="rect">
                <a:avLst/>
              </a:prstGeom>
              <a:blipFill rotWithShape="0">
                <a:blip r:embed="rId9"/>
                <a:stretch>
                  <a:fillRect l="-1521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40967">
                <a:off x="5266102" y="468349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5266102" y="4683499"/>
                <a:ext cx="261034" cy="246221"/>
              </a:xfrm>
              <a:prstGeom prst="rect">
                <a:avLst/>
              </a:prstGeom>
              <a:blipFill rotWithShape="0">
                <a:blip r:embed="rId10"/>
                <a:stretch>
                  <a:fillRect l="-1489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240967">
                <a:off x="5674264" y="300709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5674264" y="3007099"/>
                <a:ext cx="261034" cy="246221"/>
              </a:xfrm>
              <a:prstGeom prst="rect">
                <a:avLst/>
              </a:prstGeom>
              <a:blipFill rotWithShape="0">
                <a:blip r:embed="rId11"/>
                <a:stretch>
                  <a:fillRect l="-1521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240967">
                <a:off x="6131464" y="244723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6131464" y="2447239"/>
                <a:ext cx="261034" cy="246221"/>
              </a:xfrm>
              <a:prstGeom prst="rect">
                <a:avLst/>
              </a:prstGeom>
              <a:blipFill rotWithShape="0">
                <a:blip r:embed="rId12"/>
                <a:stretch>
                  <a:fillRect l="-15217" r="-2174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240967">
                <a:off x="6544898" y="300709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6544898" y="3007099"/>
                <a:ext cx="261034" cy="246221"/>
              </a:xfrm>
              <a:prstGeom prst="rect">
                <a:avLst/>
              </a:prstGeom>
              <a:blipFill rotWithShape="0">
                <a:blip r:embed="rId13"/>
                <a:stretch>
                  <a:fillRect l="-15217" r="-21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240967">
                <a:off x="6986268" y="4683499"/>
                <a:ext cx="261034" cy="246221"/>
              </a:xfrm>
              <a:prstGeom prst="rect">
                <a:avLst/>
              </a:prstGeom>
              <a:solidFill>
                <a:srgbClr val="0070C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0967">
                <a:off x="6986268" y="4683499"/>
                <a:ext cx="261034" cy="246221"/>
              </a:xfrm>
              <a:prstGeom prst="rect">
                <a:avLst/>
              </a:prstGeom>
              <a:blipFill rotWithShape="0">
                <a:blip r:embed="rId14"/>
                <a:stretch>
                  <a:fillRect l="-1489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981200" y="4487965"/>
            <a:ext cx="2438400" cy="5111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4487965"/>
            <a:ext cx="1415366" cy="5111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21190116">
                <a:off x="927711" y="4602111"/>
                <a:ext cx="891270" cy="276999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0116">
                <a:off x="927711" y="4602111"/>
                <a:ext cx="89127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62" r="-662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21190116">
                <a:off x="7036435" y="4221063"/>
                <a:ext cx="891270" cy="276999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0116">
                <a:off x="7036435" y="4221063"/>
                <a:ext cx="891270" cy="276999"/>
              </a:xfrm>
              <a:prstGeom prst="rect">
                <a:avLst/>
              </a:prstGeom>
              <a:blipFill rotWithShape="0">
                <a:blip r:embed="rId16"/>
                <a:stretch>
                  <a:fillRect r="-6623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4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0" grpId="0" animBg="1"/>
      <p:bldP spid="27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Expected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076997"/>
            <a:ext cx="7162800" cy="892552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weighted average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of the values of each possible outcome, where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weights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 are the </a:t>
            </a:r>
            <a:r>
              <a:rPr lang="en-US" sz="2600" i="1" dirty="0" smtClean="0">
                <a:latin typeface="Times New Roman" charset="0"/>
                <a:ea typeface="Times New Roman" charset="0"/>
                <a:cs typeface="Times New Roman" charset="0"/>
              </a:rPr>
              <a:t>probabilities</a:t>
            </a:r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699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 rot="21050907">
                <a:off x="923659" y="2540606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𝑽</m:t>
                        </m:r>
                      </m:e>
                      <m:sub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Value of outcome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2540606"/>
                <a:ext cx="2724152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463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1050907">
                <a:off x="923659" y="3922755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𝜽</m:t>
                        </m:r>
                      </m:e>
                      <m:sub>
                        <m:r>
                          <a:rPr lang="en-US" sz="2600" b="1" i="1">
                            <a:solidFill>
                              <a:srgbClr val="0070C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Probability </a:t>
                </a:r>
                <a:r>
                  <a:rPr lang="en-US" sz="2600" i="1" dirty="0">
                    <a:latin typeface="Times New Roman" charset="0"/>
                    <a:ea typeface="Times New Roman" charset="0"/>
                    <a:cs typeface="Times New Roman" charset="0"/>
                  </a:rPr>
                  <a:t>of outcome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3922755"/>
                <a:ext cx="2724152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5069" r="-1717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1050907">
                <a:off x="923659" y="5279255"/>
                <a:ext cx="2724152" cy="8925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𝒏</m:t>
                    </m:r>
                  </m:oMath>
                </a14:m>
                <a:r>
                  <a:rPr lang="en-US" sz="2600" b="1" i="1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sz="26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Number of possible outcomes</a:t>
                </a:r>
                <a:endParaRPr lang="en-US" sz="2600" i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0907">
                <a:off x="923659" y="5279255"/>
                <a:ext cx="2724152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1843" r="-2146" b="-1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572000" y="24384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Expected Value: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3352800"/>
                <a:ext cx="4346639" cy="400110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52800"/>
                <a:ext cx="434663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42416" y="5003778"/>
                <a:ext cx="2005806" cy="1092222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𝐸𝑉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416" y="5003778"/>
                <a:ext cx="2005806" cy="1092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rot="21185264">
            <a:off x="6368461" y="4132123"/>
            <a:ext cx="674277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or</a:t>
            </a:r>
            <a:endParaRPr lang="en-US" sz="2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1076997"/>
            <a:ext cx="7162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Suppose you are planning an outdoor event: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850" y="1676400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If it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doesn’t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rain,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you will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make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15K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If it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does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rain,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you will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make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-$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profit (loss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There is a 50% chance of rain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222" y="3393757"/>
            <a:ext cx="54864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How much would you expect to earn?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000" y="4324290"/>
                <a:ext cx="312527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𝑉</m:t>
                      </m:r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24290"/>
                <a:ext cx="312527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" y="5543490"/>
                <a:ext cx="132158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43490"/>
                <a:ext cx="1321580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83580" y="5543490"/>
                <a:ext cx="336329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</a:rPr>
                        <m:t>=1−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sz="2600" i="1" smtClean="0">
                          <a:latin typeface="Cambria Math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charset="0"/>
                        </a:rPr>
                        <m:t>0.5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80" y="5543490"/>
                <a:ext cx="336329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7279" y="4324290"/>
                <a:ext cx="32608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=0.5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i="1" smtClean="0">
                          <a:latin typeface="Cambria Math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charset="0"/>
                        </a:rPr>
                        <m:t>−5)+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.5</m:t>
                      </m:r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600" i="1" smtClean="0">
                          <a:latin typeface="Cambria Math" charset="0"/>
                        </a:rPr>
                        <m:t>1</m:t>
                      </m:r>
                      <m:r>
                        <a:rPr lang="en-US" sz="2600" b="0" i="1" smtClean="0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79" y="4324290"/>
                <a:ext cx="3260893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48172" y="4324290"/>
                <a:ext cx="102919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=$5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72" y="4324290"/>
                <a:ext cx="1029193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293993">
                <a:off x="2066608" y="5099891"/>
                <a:ext cx="1389932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3993">
                <a:off x="2066608" y="5099891"/>
                <a:ext cx="1389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17" r="-3017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7467600" y="4268777"/>
            <a:ext cx="762000" cy="5111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18" idx="1"/>
            <a:endCxn id="17" idx="1"/>
          </p:cNvCxnSpPr>
          <p:nvPr/>
        </p:nvCxnSpPr>
        <p:spPr>
          <a:xfrm rot="10800000">
            <a:off x="762000" y="4524345"/>
            <a:ext cx="12700" cy="1219200"/>
          </a:xfrm>
          <a:prstGeom prst="curvedConnector3">
            <a:avLst>
              <a:gd name="adj1" fmla="val 2983559"/>
            </a:avLst>
          </a:prstGeom>
          <a:ln w="38100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7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Variance &amp; Standard Deviation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076997"/>
            <a:ext cx="7162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Measures 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spread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 of the probability </a:t>
            </a:r>
            <a:r>
              <a:rPr lang="en-US" sz="2600" i="1" dirty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en-US" sz="2600" dirty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76997"/>
            <a:ext cx="457200" cy="457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35089" y="1905000"/>
            <a:ext cx="2073822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Variance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70407" y="2667000"/>
                <a:ext cx="3203185" cy="1092222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6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𝐸𝑉</m:t>
                              </m:r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07" y="2667000"/>
                <a:ext cx="3203185" cy="1092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 rot="21249067">
            <a:off x="6441975" y="1788925"/>
            <a:ext cx="2255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Variation</a:t>
            </a:r>
            <a:r>
              <a:rPr lang="en-US" alt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between </a:t>
            </a:r>
            <a:r>
              <a:rPr lang="en-US" alt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altLang="en-US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actual</a:t>
            </a:r>
            <a:r>
              <a:rPr lang="en-US" alt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value and the </a:t>
            </a:r>
            <a:r>
              <a:rPr lang="en-US" altLang="en-US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expected</a:t>
            </a:r>
            <a:r>
              <a:rPr lang="en-US" altLang="en-US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value!</a:t>
            </a:r>
            <a:endParaRPr lang="en-US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 rot="21139943">
            <a:off x="202244" y="2838170"/>
            <a:ext cx="26293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latin typeface="Times New Roman" charset="0"/>
                <a:ea typeface="Times New Roman" charset="0"/>
                <a:cs typeface="Times New Roman" charset="0"/>
              </a:rPr>
              <a:t>Issue with variance:</a:t>
            </a:r>
          </a:p>
          <a:p>
            <a:pPr algn="ctr"/>
            <a:r>
              <a:rPr 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The unit of measurement is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squared!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Arrow Connector 6"/>
          <p:cNvCxnSpPr>
            <a:stCxn id="19" idx="0"/>
            <a:endCxn id="2" idx="1"/>
          </p:cNvCxnSpPr>
          <p:nvPr/>
        </p:nvCxnSpPr>
        <p:spPr>
          <a:xfrm flipV="1">
            <a:off x="5299717" y="2365518"/>
            <a:ext cx="1148129" cy="618349"/>
          </a:xfrm>
          <a:prstGeom prst="straightConnector1">
            <a:avLst/>
          </a:prstGeom>
          <a:ln w="38100">
            <a:solidFill>
              <a:schemeClr val="bg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32033" y="2983867"/>
            <a:ext cx="1135367" cy="511136"/>
          </a:xfrm>
          <a:prstGeom prst="rect">
            <a:avLst/>
          </a:prstGeom>
          <a:solidFill>
            <a:schemeClr val="tx1">
              <a:alpha val="10000"/>
            </a:schemeClr>
          </a:solidFill>
          <a:ln w="381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62944" y="4038600"/>
            <a:ext cx="3018111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Standard Deviation</a:t>
            </a:r>
            <a:endParaRPr lang="en-US" sz="2000" b="1" i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99963" y="4779661"/>
                <a:ext cx="4344074" cy="1556645"/>
              </a:xfrm>
              <a:prstGeom prst="rect">
                <a:avLst/>
              </a:prstGeom>
              <a:solidFill>
                <a:srgbClr val="C00000">
                  <a:alpha val="1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is-IS" sz="2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𝐸𝑉</m:t>
                                  </m:r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63" y="4779661"/>
                <a:ext cx="4344074" cy="1556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21139943">
            <a:off x="342606" y="5096317"/>
            <a:ext cx="1795095" cy="923330"/>
          </a:xfrm>
          <a:prstGeom prst="rect">
            <a:avLst/>
          </a:prstGeom>
          <a:solidFill>
            <a:srgbClr val="00B050">
              <a:alpha val="1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 smtClean="0">
                <a:latin typeface="Times New Roman" charset="0"/>
                <a:ea typeface="Times New Roman" charset="0"/>
                <a:cs typeface="Times New Roman" charset="0"/>
              </a:rPr>
              <a:t>Fixes the </a:t>
            </a:r>
            <a:r>
              <a:rPr lang="en-US" altLang="en-US" b="1" i="1" smtClean="0">
                <a:latin typeface="Times New Roman" charset="0"/>
                <a:ea typeface="Times New Roman" charset="0"/>
                <a:cs typeface="Times New Roman" charset="0"/>
              </a:rPr>
              <a:t>measurement issue!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 rot="21147200">
            <a:off x="5912088" y="3844587"/>
            <a:ext cx="264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altLang="en-US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typical </a:t>
            </a:r>
            <a:r>
              <a:rPr lang="en-US" altLang="en-US" b="1" i="1" u="sng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measure of </a:t>
            </a:r>
            <a:r>
              <a:rPr lang="en-US" altLang="en-US" b="1" i="1" u="sng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risk</a:t>
            </a:r>
            <a:r>
              <a:rPr lang="en-US" altLang="en-US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in Finance!</a:t>
            </a:r>
            <a:endParaRPr lang="en-US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2" grpId="0"/>
      <p:bldP spid="16" grpId="0" animBg="1"/>
      <p:bldP spid="19" grpId="0" animBg="1"/>
      <p:bldP spid="22" grpId="0"/>
      <p:bldP spid="23" grpId="0" animBg="1"/>
      <p:bldP spid="24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1076997"/>
            <a:ext cx="7162800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Times New Roman" charset="0"/>
                <a:ea typeface="Times New Roman" charset="0"/>
                <a:cs typeface="Times New Roman" charset="0"/>
              </a:rPr>
              <a:t>Suppose you are planning an outdoor event: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850" y="1676400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If it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doesn’t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rain,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you will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make </a:t>
            </a:r>
            <a:r>
              <a:rPr lang="en-US" sz="2000" b="1" i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$</a:t>
            </a:r>
            <a:r>
              <a:rPr lang="en-US" sz="2000" b="1" i="1" dirty="0" smtClean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15K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profit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If it </a:t>
            </a:r>
            <a:r>
              <a:rPr lang="en-US" sz="2000" u="sng" dirty="0">
                <a:latin typeface="Times New Roman" charset="0"/>
                <a:ea typeface="Times New Roman" charset="0"/>
                <a:cs typeface="Times New Roman" charset="0"/>
              </a:rPr>
              <a:t>does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rain, 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you will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make </a:t>
            </a:r>
            <a:r>
              <a:rPr lang="en-US" sz="20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-$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5K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in profit (loss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There is a 50% chance of rain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6011" y="3393757"/>
            <a:ext cx="6231978" cy="492443"/>
          </a:xfrm>
          <a:custGeom>
            <a:avLst/>
            <a:gdLst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0 w 4381500"/>
              <a:gd name="connsiteY3" fmla="*/ 492443 h 492443"/>
              <a:gd name="connsiteX4" fmla="*/ 0 w 4381500"/>
              <a:gd name="connsiteY4" fmla="*/ 0 h 492443"/>
              <a:gd name="connsiteX0" fmla="*/ 0 w 4381500"/>
              <a:gd name="connsiteY0" fmla="*/ 0 h 492443"/>
              <a:gd name="connsiteX1" fmla="*/ 4381500 w 4381500"/>
              <a:gd name="connsiteY1" fmla="*/ 0 h 492443"/>
              <a:gd name="connsiteX2" fmla="*/ 4381500 w 4381500"/>
              <a:gd name="connsiteY2" fmla="*/ 492443 h 492443"/>
              <a:gd name="connsiteX3" fmla="*/ 514350 w 4381500"/>
              <a:gd name="connsiteY3" fmla="*/ 482600 h 492443"/>
              <a:gd name="connsiteX4" fmla="*/ 0 w 4381500"/>
              <a:gd name="connsiteY4" fmla="*/ 492443 h 492443"/>
              <a:gd name="connsiteX5" fmla="*/ 0 w 4381500"/>
              <a:gd name="connsiteY5" fmla="*/ 0 h 492443"/>
              <a:gd name="connsiteX0" fmla="*/ 0 w 4381500"/>
              <a:gd name="connsiteY0" fmla="*/ 0 h 497512"/>
              <a:gd name="connsiteX1" fmla="*/ 4381500 w 4381500"/>
              <a:gd name="connsiteY1" fmla="*/ 0 h 497512"/>
              <a:gd name="connsiteX2" fmla="*/ 4381500 w 4381500"/>
              <a:gd name="connsiteY2" fmla="*/ 492443 h 497512"/>
              <a:gd name="connsiteX3" fmla="*/ 514350 w 4381500"/>
              <a:gd name="connsiteY3" fmla="*/ 482600 h 497512"/>
              <a:gd name="connsiteX4" fmla="*/ 0 w 4381500"/>
              <a:gd name="connsiteY4" fmla="*/ 492443 h 497512"/>
              <a:gd name="connsiteX5" fmla="*/ 0 w 4381500"/>
              <a:gd name="connsiteY5" fmla="*/ 0 h 49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1500" h="497512">
                <a:moveTo>
                  <a:pt x="0" y="0"/>
                </a:moveTo>
                <a:lnTo>
                  <a:pt x="4381500" y="0"/>
                </a:lnTo>
                <a:lnTo>
                  <a:pt x="4381500" y="492443"/>
                </a:lnTo>
                <a:lnTo>
                  <a:pt x="514350" y="482600"/>
                </a:lnTo>
                <a:cubicBezTo>
                  <a:pt x="342900" y="511281"/>
                  <a:pt x="171450" y="489162"/>
                  <a:pt x="0" y="492443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What is the standard deviation </a:t>
            </a:r>
            <a:r>
              <a:rPr lang="en-US" sz="2600" b="1" i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of earnings?</a:t>
            </a:r>
            <a:endParaRPr lang="en-US" sz="2000" b="1" i="1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68871" y="4114800"/>
                <a:ext cx="54291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𝐸𝑉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US" sz="260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𝐸𝑉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4114800"/>
                <a:ext cx="542911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293993">
                <a:off x="634665" y="4176355"/>
                <a:ext cx="789575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3993">
                <a:off x="634665" y="4176355"/>
                <a:ext cx="7895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478" r="-5970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329662" y="4705290"/>
                <a:ext cx="4382610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=0.5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(−5−5)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</a:rPr>
                        <m:t>+</m:t>
                      </m:r>
                      <m:r>
                        <a:rPr lang="en-US" sz="2600" i="1" smtClean="0">
                          <a:latin typeface="Cambria Math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.5</m:t>
                      </m:r>
                      <m:sSup>
                        <m:sSupPr>
                          <m:ctrlPr>
                            <a:rPr lang="en-US" sz="2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60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5</m:t>
                          </m:r>
                          <m:r>
                            <a:rPr lang="en-US" sz="26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6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62" y="4705290"/>
                <a:ext cx="438261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29662" y="5334000"/>
                <a:ext cx="98706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=100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62" y="5334000"/>
                <a:ext cx="98706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68871" y="5962710"/>
                <a:ext cx="3766800" cy="498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100</m:t>
                          </m:r>
                        </m:e>
                      </m:rad>
                      <m:r>
                        <a:rPr lang="en-US" sz="2600" b="0" i="1" smtClean="0">
                          <a:latin typeface="Cambria Math" charset="0"/>
                        </a:rPr>
                        <m:t>=$10</m:t>
                      </m:r>
                      <m:r>
                        <a:rPr lang="en-US" sz="2600" b="0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5962710"/>
                <a:ext cx="3766800" cy="4989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724399" y="6042064"/>
            <a:ext cx="911271" cy="511136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666999" y="5295780"/>
            <a:ext cx="649727" cy="511136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22" grpId="0"/>
      <p:bldP spid="24" grpId="0"/>
      <p:bldP spid="25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Template_Perloff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Template_Perloff.pot</Template>
  <TotalTime>38318</TotalTime>
  <Words>1951</Words>
  <Application>Microsoft Macintosh PowerPoint</Application>
  <PresentationFormat>On-screen Show (4:3)</PresentationFormat>
  <Paragraphs>299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Times New Roman</vt:lpstr>
      <vt:lpstr>Verdana</vt:lpstr>
      <vt:lpstr>ヒラギノ角ゴ Pro W3</vt:lpstr>
      <vt:lpstr>Arial</vt:lpstr>
      <vt:lpstr>Template_Perloff</vt:lpstr>
      <vt:lpstr>PowerPoint Presentation</vt:lpstr>
      <vt:lpstr>PowerPoint Presentation</vt:lpstr>
      <vt:lpstr>Assessing Risk</vt:lpstr>
      <vt:lpstr>Probability</vt:lpstr>
      <vt:lpstr>Probability Distribution</vt:lpstr>
      <vt:lpstr>Expected Value</vt:lpstr>
      <vt:lpstr>Example</vt:lpstr>
      <vt:lpstr>Variance &amp; Standard Deviation</vt:lpstr>
      <vt:lpstr>Example</vt:lpstr>
      <vt:lpstr>Example</vt:lpstr>
      <vt:lpstr>Expected Utility Theory</vt:lpstr>
      <vt:lpstr>Attitudes Toward Risk</vt:lpstr>
      <vt:lpstr>Graphical Analysis</vt:lpstr>
      <vt:lpstr>Example</vt:lpstr>
      <vt:lpstr>Degree of Risk Aversion</vt:lpstr>
      <vt:lpstr>Example</vt:lpstr>
      <vt:lpstr>Example (cont.)</vt:lpstr>
      <vt:lpstr>THE END</vt:lpstr>
    </vt:vector>
  </TitlesOfParts>
  <Manager/>
  <Company>Copyright ©2014 Pearson Education, Inc. All rights reserved.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subject>Microeconomics Theory and Applications with Calculus, 3e</dc:subject>
  <dc:creator>Jeffrey M. Perloff</dc:creator>
  <cp:keywords/>
  <dc:description/>
  <cp:lastModifiedBy>Microsoft Office User</cp:lastModifiedBy>
  <cp:revision>3813</cp:revision>
  <cp:lastPrinted>2016-01-28T01:47:07Z</cp:lastPrinted>
  <dcterms:created xsi:type="dcterms:W3CDTF">2013-06-06T11:47:38Z</dcterms:created>
  <dcterms:modified xsi:type="dcterms:W3CDTF">2019-04-08T15:04:01Z</dcterms:modified>
  <cp:category/>
</cp:coreProperties>
</file>