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59" r:id="rId7"/>
    <p:sldId id="265" r:id="rId8"/>
    <p:sldId id="264" r:id="rId9"/>
    <p:sldId id="261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643" autoAdjust="0"/>
  </p:normalViewPr>
  <p:slideViewPr>
    <p:cSldViewPr snapToGrid="0">
      <p:cViewPr varScale="1">
        <p:scale>
          <a:sx n="80" d="100"/>
          <a:sy n="80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9486B-C3B6-4403-87C1-9193E2977CAA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D3D7-23F3-48D0-B293-0E5B4FDD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$5.5</a:t>
            </a:r>
            <a:r>
              <a:rPr lang="en-US" baseline="0" dirty="0" smtClean="0"/>
              <a:t> billion capital infusion, $8 billion emergency loans to Continental Illinois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Congressman Stewart McKinney popularized phrase “too big to fail” in Congressional hearing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6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Increases</a:t>
            </a:r>
            <a:r>
              <a:rPr lang="en-US" baseline="0" dirty="0" smtClean="0"/>
              <a:t> in volatility: economic conditions deteriorate in high volatility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Decreases in market-to-book: equity markets undervalue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Decreases in ROE: more profitable companies less likely to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March 14, 2008: JP Morgan acquires Bear Stearns with Fed assistance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September 7, 2008: Fannie Mae and Freddie Mac placed in federal conservatorship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September 15, 2008: Lehman Brothers files for bankruptcy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September 29, 2008: Citigroup bails out Wachovia in Fed-brokered 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October 14, 2008: 9 large banks get capital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D3D7-23F3-48D0-B293-0E5B4FDDD3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B0D7-8DCF-498E-B306-35F2CDD0D84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E7E-6B98-43D0-9D34-D0467080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78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Hidden Cost of Bank Bailouts During the Recent Financial Crisis: How Much Did Taxpayers Pay?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Nae</a:t>
            </a:r>
            <a:r>
              <a:rPr lang="en-US" dirty="0" smtClean="0"/>
              <a:t> Tanaka</a:t>
            </a:r>
          </a:p>
          <a:p>
            <a:endParaRPr lang="en-US" dirty="0"/>
          </a:p>
          <a:p>
            <a:r>
              <a:rPr lang="en-US" dirty="0" smtClean="0"/>
              <a:t>Presented by Pearl Li</a:t>
            </a:r>
          </a:p>
          <a:p>
            <a:r>
              <a:rPr lang="en-US" dirty="0" smtClean="0"/>
              <a:t>September 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2: </a:t>
            </a:r>
            <a:r>
              <a:rPr lang="en-US" dirty="0" smtClean="0"/>
              <a:t>Takeover </a:t>
            </a:r>
            <a:r>
              <a:rPr lang="en-US" dirty="0" smtClean="0"/>
              <a:t>of Fannie &amp; </a:t>
            </a:r>
            <a:r>
              <a:rPr lang="en-US" dirty="0" smtClean="0"/>
              <a:t>Freddie (9/7/08)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848769"/>
            <a:ext cx="5076825" cy="230505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Average decline in TBTF of 39.8 bps</a:t>
            </a:r>
          </a:p>
          <a:p>
            <a:r>
              <a:rPr lang="en-US" dirty="0" smtClean="0"/>
              <a:t>Value of TBTF lowest during Event 2 among five considered</a:t>
            </a:r>
          </a:p>
          <a:p>
            <a:r>
              <a:rPr lang="en-US" dirty="0" smtClean="0"/>
              <a:t>Market considered Fannie and Freddie distinct from private sector</a:t>
            </a:r>
          </a:p>
          <a:p>
            <a:r>
              <a:rPr lang="en-US" dirty="0" smtClean="0"/>
              <a:t>Lehman Brother considered at extreme risk of default despite Bear Stearns bailout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3: Lehman Brothers </a:t>
            </a:r>
            <a:r>
              <a:rPr lang="en-US" dirty="0" smtClean="0"/>
              <a:t>collapse (9/15/08)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6429"/>
            <a:ext cx="10515600" cy="1834006"/>
          </a:xfrm>
        </p:spPr>
        <p:txBody>
          <a:bodyPr>
            <a:normAutofit/>
          </a:bodyPr>
          <a:lstStyle/>
          <a:p>
            <a:r>
              <a:rPr lang="en-US" dirty="0" smtClean="0"/>
              <a:t>Fed signaled it would allow some institutions to fail</a:t>
            </a:r>
          </a:p>
          <a:p>
            <a:r>
              <a:rPr lang="en-US" dirty="0" smtClean="0"/>
              <a:t>Forecasted CDS spread now below observed spread</a:t>
            </a:r>
          </a:p>
          <a:p>
            <a:r>
              <a:rPr lang="en-US" dirty="0" smtClean="0"/>
              <a:t>Value of TBTF significantly decreased for 7 of 9 institutions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831"/>
            <a:ext cx="3324225" cy="275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1581831"/>
            <a:ext cx="5553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4: Wachovia </a:t>
            </a:r>
            <a:r>
              <a:rPr lang="en-US" dirty="0" smtClean="0"/>
              <a:t>bailout (9/29/08)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Large spike in Wachovia TBTF value to 3340 bps reflecting bidding war between Citigroup and Wells Fargo</a:t>
            </a:r>
          </a:p>
          <a:p>
            <a:r>
              <a:rPr lang="en-US" dirty="0" smtClean="0"/>
              <a:t>Investors still unsure how government would act after Lehman bankruptcy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7367"/>
            <a:ext cx="5181600" cy="2807854"/>
          </a:xfrm>
        </p:spPr>
      </p:pic>
    </p:spTree>
    <p:extLst>
      <p:ext uri="{BB962C8B-B14F-4D97-AF65-F5344CB8AC3E}">
        <p14:creationId xmlns:p14="http://schemas.microsoft.com/office/powerpoint/2010/main" val="36310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5: Capital </a:t>
            </a:r>
            <a:r>
              <a:rPr lang="en-US" dirty="0" smtClean="0"/>
              <a:t>injection (10/14/08)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 large banks forced to take loans from Treasury, subjecting them to restrictions on unnecessary risk</a:t>
            </a:r>
          </a:p>
          <a:p>
            <a:r>
              <a:rPr lang="en-US" dirty="0" smtClean="0"/>
              <a:t>Increase in TBTF value for 8 of 9 companies (except Wachovia, which was previously bailed out)</a:t>
            </a:r>
          </a:p>
          <a:p>
            <a:r>
              <a:rPr lang="en-US" dirty="0" smtClean="0"/>
              <a:t>Market perception of safety net more influential than risk restrictions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934"/>
            <a:ext cx="5181600" cy="2666720"/>
          </a:xfrm>
        </p:spPr>
      </p:pic>
    </p:spTree>
    <p:extLst>
      <p:ext uri="{BB962C8B-B14F-4D97-AF65-F5344CB8AC3E}">
        <p14:creationId xmlns:p14="http://schemas.microsoft.com/office/powerpoint/2010/main" val="8040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Value of TBTF corresponds to cost for a TBTF institution to have its total debt insured</a:t>
            </a:r>
          </a:p>
          <a:p>
            <a:r>
              <a:rPr lang="en-US" dirty="0"/>
              <a:t>Obtain taxpayer burden by multiplying TBTF value (bps) by total debt</a:t>
            </a:r>
          </a:p>
          <a:p>
            <a:r>
              <a:rPr lang="en-US" dirty="0"/>
              <a:t>Taxpayer burden is positive for all institutions except Lehman, which was allowed to </a:t>
            </a:r>
            <a:r>
              <a:rPr lang="en-US" dirty="0" smtClean="0"/>
              <a:t>fail</a:t>
            </a:r>
          </a:p>
          <a:p>
            <a:r>
              <a:rPr lang="en-US" dirty="0" smtClean="0"/>
              <a:t>Net taxpayer burden -$278 billion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905919"/>
            <a:ext cx="5124450" cy="2190750"/>
          </a:xfrm>
        </p:spPr>
      </p:pic>
    </p:spTree>
    <p:extLst>
      <p:ext uri="{BB962C8B-B14F-4D97-AF65-F5344CB8AC3E}">
        <p14:creationId xmlns:p14="http://schemas.microsoft.com/office/powerpoint/2010/main" val="13332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Empirical Analysis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quantify the amount of moral hazard resulting from bank bailouts during the financial crisis?</a:t>
            </a:r>
          </a:p>
          <a:p>
            <a:r>
              <a:rPr lang="en-US" dirty="0" smtClean="0"/>
              <a:t>How much did taxpayers pay to save failing financial institutions?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1984 bailout of Continental Illinois Bank (Conover 1984)</a:t>
            </a:r>
          </a:p>
          <a:p>
            <a:r>
              <a:rPr lang="en-US" dirty="0" smtClean="0"/>
              <a:t>During financial crisis, Bear Stearns, AIG, GM, Chrysler, Fannie Mae, Freddie Mac bailed out</a:t>
            </a:r>
          </a:p>
          <a:p>
            <a:r>
              <a:rPr lang="en-US" dirty="0" smtClean="0"/>
              <a:t>Goal: contain financial contagion from interconnected financial institutions</a:t>
            </a:r>
          </a:p>
          <a:p>
            <a:r>
              <a:rPr lang="en-US" dirty="0" smtClean="0"/>
              <a:t>Only solvent but illiquid financial institutions should have access to lender of last resort lending (</a:t>
            </a:r>
            <a:r>
              <a:rPr lang="en-US" dirty="0" err="1" smtClean="0"/>
              <a:t>Mishkin</a:t>
            </a:r>
            <a:r>
              <a:rPr lang="en-US" dirty="0" smtClean="0"/>
              <a:t> 2007)</a:t>
            </a:r>
          </a:p>
          <a:p>
            <a:r>
              <a:rPr lang="en-US" dirty="0" smtClean="0"/>
              <a:t>Too big to fail =&gt; moral hazard</a:t>
            </a:r>
          </a:p>
        </p:txBody>
      </p:sp>
    </p:spTree>
    <p:extLst>
      <p:ext uri="{BB962C8B-B14F-4D97-AF65-F5344CB8AC3E}">
        <p14:creationId xmlns:p14="http://schemas.microsoft.com/office/powerpoint/2010/main" val="33020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default swap: derivative contract providing insurance against particular company’s default</a:t>
            </a:r>
          </a:p>
          <a:p>
            <a:r>
              <a:rPr lang="en-US" dirty="0" smtClean="0"/>
              <a:t>Spread of a CDS: annual amount paid by buyer to seller</a:t>
            </a:r>
          </a:p>
          <a:p>
            <a:r>
              <a:rPr lang="en-US" dirty="0" smtClean="0"/>
              <a:t>CDS transactions were completed OTC with little regulation and transparency (</a:t>
            </a:r>
            <a:r>
              <a:rPr lang="en-US" dirty="0" err="1" smtClean="0"/>
              <a:t>Brunnermeier</a:t>
            </a:r>
            <a:r>
              <a:rPr lang="en-US" dirty="0" smtClean="0"/>
              <a:t> 2009)</a:t>
            </a:r>
          </a:p>
          <a:p>
            <a:r>
              <a:rPr lang="en-US" dirty="0" smtClean="0"/>
              <a:t>Assume CDS spread value equals firm’s probability of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U.S.-based too big/complex to fail institutions, including Goldman Sachs, AIG, Lehman Brothers, and Ford Motor Company</a:t>
            </a:r>
          </a:p>
          <a:p>
            <a:r>
              <a:rPr lang="en-US" dirty="0" smtClean="0"/>
              <a:t>Daily trading CDS spread data between October 2004 and December 2009 from Bloomberg</a:t>
            </a:r>
          </a:p>
          <a:p>
            <a:r>
              <a:rPr lang="en-US" dirty="0" smtClean="0"/>
              <a:t>Other firm-specific and macroeconomic variables</a:t>
            </a:r>
          </a:p>
          <a:p>
            <a:r>
              <a:rPr lang="en-US" dirty="0" smtClean="0"/>
              <a:t>5 government intervention events selected from NY Fed Crisis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Analysis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 CDS spreads in absence of 5 government intervention events: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March 14, 2008: JP Morgan acquires Bear Stearns with Fed assistance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September 7, 2008: Fannie Mae and Freddie Mac placed in federal conservatorship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September 15, 2008: Lehman Brothers files for bankruptcy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September 29, 2008: Citigroup bails out Wachovia in Fed-brokered deal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October 14, 2008: 9 large banks get capital injection</a:t>
            </a:r>
          </a:p>
          <a:p>
            <a:r>
              <a:rPr lang="en-US" dirty="0" smtClean="0"/>
              <a:t>Value of TBTF = forecasted CDS spreads – observed CDS spreads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Analysis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4417"/>
                <a:ext cx="10515600" cy="3632545"/>
              </a:xfrm>
            </p:spPr>
            <p:txBody>
              <a:bodyPr/>
              <a:lstStyle/>
              <a:p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VIX: </a:t>
                </a:r>
                <a:r>
                  <a:rPr lang="en-US" dirty="0" smtClean="0"/>
                  <a:t> CBOE volatility index</a:t>
                </a:r>
              </a:p>
              <a:p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PB:  </a:t>
                </a:r>
                <a:r>
                  <a:rPr lang="en-US" dirty="0" smtClean="0"/>
                  <a:t>market-to-book ratio</a:t>
                </a:r>
              </a:p>
              <a:p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PVol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:r>
                  <a:rPr lang="en-US" dirty="0" smtClean="0"/>
                  <a:t>equity volatility</a:t>
                </a:r>
              </a:p>
              <a:p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ROE:  </a:t>
                </a:r>
                <a:r>
                  <a:rPr lang="en-US" dirty="0" smtClean="0"/>
                  <a:t>return on equity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autoregressive error process of order 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4417"/>
                <a:ext cx="10515600" cy="3632545"/>
              </a:xfrm>
              <a:blipFill rotWithShape="0">
                <a:blip r:embed="rId3"/>
                <a:stretch>
                  <a:fillRect l="-1043" t="-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583"/>
            <a:ext cx="10058400" cy="4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1: Bear Stearns </a:t>
            </a:r>
            <a:r>
              <a:rPr lang="en-US" dirty="0" smtClean="0"/>
              <a:t>acquisition (3/14/08)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6429"/>
            <a:ext cx="10515600" cy="1834006"/>
          </a:xfrm>
        </p:spPr>
        <p:txBody>
          <a:bodyPr>
            <a:normAutofit/>
          </a:bodyPr>
          <a:lstStyle/>
          <a:p>
            <a:r>
              <a:rPr lang="en-US" dirty="0" smtClean="0"/>
              <a:t>CDS spreads narrowed for 10 of 11 financial institutions after bailout</a:t>
            </a:r>
          </a:p>
          <a:p>
            <a:r>
              <a:rPr lang="en-US" dirty="0" smtClean="0"/>
              <a:t>Bear Stearns had highest value of TBTF (378 bps), signaling increased investor confidence despite no fundamental change in nature of business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831"/>
            <a:ext cx="3471567" cy="2743200"/>
          </a:xfrm>
          <a:prstGeom prst="rect">
            <a:avLst/>
          </a:prstGeom>
        </p:spPr>
      </p:pic>
      <p:pic>
        <p:nvPicPr>
          <p:cNvPr id="5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98" y="1581831"/>
            <a:ext cx="577331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739</Words>
  <Application>Microsoft Office PowerPoint</Application>
  <PresentationFormat>Widescreen</PresentationFormat>
  <Paragraphs>85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Hidden Cost of Bank Bailouts During the Recent Financial Crisis: How Much Did Taxpayers Pay?</vt:lpstr>
      <vt:lpstr>Outline</vt:lpstr>
      <vt:lpstr>Questions</vt:lpstr>
      <vt:lpstr>Background (1)</vt:lpstr>
      <vt:lpstr>Background (2)</vt:lpstr>
      <vt:lpstr>Data</vt:lpstr>
      <vt:lpstr>Empirical Analysis (1)</vt:lpstr>
      <vt:lpstr>Empirical Analysis (2)</vt:lpstr>
      <vt:lpstr>Event 1: Bear Stearns acquisition (3/14/08)</vt:lpstr>
      <vt:lpstr>Event 2: Takeover of Fannie &amp; Freddie (9/7/08)</vt:lpstr>
      <vt:lpstr>Event 3: Lehman Brothers collapse (9/15/08)</vt:lpstr>
      <vt:lpstr>Event 4: Wachovia bailout (9/29/08)</vt:lpstr>
      <vt:lpstr>Event 5: Capital injection (10/14/08)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Cost of Bank Bailouts During the Recent Financial Crisis: How Much Did Taxpayers Pay?</dc:title>
  <dc:creator>Pearl Li</dc:creator>
  <cp:lastModifiedBy>Pearl Li </cp:lastModifiedBy>
  <cp:revision>25</cp:revision>
  <dcterms:created xsi:type="dcterms:W3CDTF">2015-08-30T16:58:00Z</dcterms:created>
  <dcterms:modified xsi:type="dcterms:W3CDTF">2015-09-08T03:30:36Z</dcterms:modified>
</cp:coreProperties>
</file>