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63" r:id="rId5"/>
    <p:sldId id="264" r:id="rId6"/>
    <p:sldId id="265" r:id="rId7"/>
    <p:sldId id="277" r:id="rId8"/>
    <p:sldId id="259" r:id="rId9"/>
    <p:sldId id="272" r:id="rId10"/>
    <p:sldId id="266" r:id="rId11"/>
    <p:sldId id="273" r:id="rId12"/>
    <p:sldId id="274" r:id="rId13"/>
    <p:sldId id="269" r:id="rId14"/>
    <p:sldId id="270" r:id="rId15"/>
    <p:sldId id="275" r:id="rId16"/>
    <p:sldId id="276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14" y="-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模拟题讲解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445" y="39370"/>
            <a:ext cx="10515600" cy="68961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语句执行结果题说明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7810" y="728980"/>
            <a:ext cx="11752580" cy="5886450"/>
          </a:xfrm>
        </p:spPr>
        <p:txBody>
          <a:bodyPr/>
          <a:lstStyle/>
          <a:p>
            <a:r>
              <a:rPr lang="en-US" altLang="zh-CN" sz="3200" dirty="0"/>
              <a:t> </a:t>
            </a:r>
            <a:r>
              <a:rPr lang="zh-CN" altLang="en-US" sz="3600" dirty="0"/>
              <a:t> 缺省参数有运算表达式的，先写出运算结果</a:t>
            </a:r>
            <a:endParaRPr lang="zh-CN" altLang="en-US" sz="3600" dirty="0"/>
          </a:p>
          <a:p>
            <a:r>
              <a:rPr lang="zh-CN" altLang="en-US" sz="3600" dirty="0"/>
              <a:t> 开工函数完成</a:t>
            </a:r>
            <a:r>
              <a:rPr lang="zh-CN" altLang="en-US" sz="3600" dirty="0">
                <a:sym typeface="+mn-ea"/>
              </a:rPr>
              <a:t>全局变量和静态成员的初始化</a:t>
            </a:r>
            <a:endParaRPr lang="zh-CN" altLang="en-US" sz="3600" dirty="0">
              <a:sym typeface="+mn-ea"/>
            </a:endParaRPr>
          </a:p>
          <a:p>
            <a:r>
              <a:rPr lang="zh-CN" altLang="en-US" sz="3600" dirty="0"/>
              <a:t> 进入</a:t>
            </a:r>
            <a:r>
              <a:rPr lang="en-US" altLang="zh-CN" sz="3600" dirty="0"/>
              <a:t>main</a:t>
            </a:r>
            <a:r>
              <a:rPr lang="zh-CN" altLang="en-US" sz="3600" dirty="0"/>
              <a:t>主函数，逐条语句执行，在这个执行过程中，要注意：</a:t>
            </a:r>
            <a:endParaRPr lang="zh-CN" altLang="en-US" sz="3600" dirty="0"/>
          </a:p>
          <a:p>
            <a:pPr lvl="2"/>
            <a:r>
              <a:rPr lang="zh-CN" altLang="en-US" sz="3600" dirty="0"/>
              <a:t> </a:t>
            </a:r>
            <a:r>
              <a:rPr lang="zh-CN" altLang="en-US" sz="3600" dirty="0" smtClean="0"/>
              <a:t>静态</a:t>
            </a:r>
            <a:r>
              <a:rPr lang="zh-CN" altLang="en-US" sz="3600" dirty="0"/>
              <a:t>数据</a:t>
            </a:r>
            <a:r>
              <a:rPr lang="zh-CN" altLang="en-US" sz="3600" dirty="0" smtClean="0"/>
              <a:t>成员</a:t>
            </a:r>
            <a:r>
              <a:rPr lang="zh-CN" altLang="en-US" sz="3600" dirty="0"/>
              <a:t>是共享同一内存空间的</a:t>
            </a:r>
            <a:endParaRPr lang="zh-CN" altLang="en-US" sz="3600" dirty="0"/>
          </a:p>
          <a:p>
            <a:pPr lvl="2"/>
            <a:r>
              <a:rPr lang="zh-CN" altLang="en-US" sz="3600" dirty="0"/>
              <a:t> </a:t>
            </a:r>
            <a:r>
              <a:rPr lang="en-US" altLang="zh-CN" sz="3600" dirty="0"/>
              <a:t>++/--</a:t>
            </a:r>
            <a:r>
              <a:rPr lang="zh-CN" altLang="en-US" sz="3600" dirty="0"/>
              <a:t>的运算，尤其是作为后置运算符的规则</a:t>
            </a:r>
            <a:endParaRPr lang="zh-CN" altLang="en-US" sz="3600" dirty="0"/>
          </a:p>
          <a:p>
            <a:pPr lvl="2"/>
            <a:r>
              <a:rPr lang="zh-CN" altLang="en-US" sz="3600" dirty="0"/>
              <a:t> 运算表达式的解析，类型转换</a:t>
            </a:r>
            <a:endParaRPr lang="zh-CN" altLang="en-US" sz="3600" dirty="0"/>
          </a:p>
          <a:p>
            <a:pPr lvl="2"/>
            <a:r>
              <a:rPr lang="zh-CN" altLang="en-US" sz="3600" dirty="0"/>
              <a:t> </a:t>
            </a:r>
            <a:r>
              <a:rPr lang="zh-CN" altLang="en-US" sz="3600" dirty="0" smtClean="0"/>
              <a:t>返回非只读引用</a:t>
            </a:r>
            <a:r>
              <a:rPr lang="zh-CN" altLang="en-US" sz="3600" dirty="0"/>
              <a:t>的函数调用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4960" y="67945"/>
            <a:ext cx="10515600" cy="774700"/>
          </a:xfrm>
        </p:spPr>
        <p:txBody>
          <a:bodyPr/>
          <a:lstStyle/>
          <a:p>
            <a:r>
              <a:rPr lang="zh-CN" altLang="en-US"/>
              <a:t>编程题说明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165" y="728980"/>
            <a:ext cx="11775440" cy="5886450"/>
          </a:xfrm>
        </p:spPr>
        <p:txBody>
          <a:bodyPr>
            <a:noAutofit/>
          </a:bodyPr>
          <a:lstStyle/>
          <a:p>
            <a:r>
              <a:rPr lang="zh-CN" altLang="en-US" sz="3200"/>
              <a:t> 所有的函数实现代码要求写在类体的定义外面：</a:t>
            </a:r>
            <a:endParaRPr lang="zh-CN" altLang="en-US" sz="3200"/>
          </a:p>
          <a:p>
            <a:pPr lvl="1"/>
            <a:r>
              <a:rPr lang="zh-CN" altLang="en-US" sz="3840"/>
              <a:t> </a:t>
            </a:r>
            <a:r>
              <a:rPr lang="zh-CN" altLang="en-US" sz="3200"/>
              <a:t>返回类型 类名</a:t>
            </a:r>
            <a:r>
              <a:rPr lang="en-US" altLang="zh-CN" sz="3200"/>
              <a:t>::</a:t>
            </a:r>
            <a:r>
              <a:rPr lang="zh-CN" altLang="en-US" sz="3200"/>
              <a:t>函数名</a:t>
            </a:r>
            <a:r>
              <a:rPr lang="en-US" altLang="zh-CN" sz="3200"/>
              <a:t>(</a:t>
            </a:r>
            <a:r>
              <a:rPr lang="zh-CN" altLang="en-US" sz="3200"/>
              <a:t>形参表</a:t>
            </a:r>
            <a:r>
              <a:rPr lang="en-US" altLang="zh-CN" sz="3200"/>
              <a:t>) </a:t>
            </a:r>
            <a:r>
              <a:rPr lang="zh-CN" altLang="en-US" sz="3200"/>
              <a:t>函数体</a:t>
            </a:r>
            <a:endParaRPr lang="zh-CN" altLang="en-US" sz="3200"/>
          </a:p>
          <a:p>
            <a:pPr lvl="1"/>
            <a:r>
              <a:rPr lang="zh-CN" altLang="en-US" sz="3200"/>
              <a:t> 特殊函数没有返回类型（构造、析构、强制类型转换、运算符重载）</a:t>
            </a:r>
            <a:endParaRPr lang="zh-CN" altLang="en-US" sz="3200"/>
          </a:p>
          <a:p>
            <a:pPr lvl="1"/>
            <a:r>
              <a:rPr lang="zh-CN" altLang="en-US" sz="3200"/>
              <a:t> 静态函数类体外实现没有</a:t>
            </a:r>
            <a:r>
              <a:rPr lang="en-US" altLang="zh-CN" sz="3200"/>
              <a:t>static</a:t>
            </a:r>
            <a:r>
              <a:rPr lang="zh-CN" altLang="en-US" sz="3200"/>
              <a:t>关键字</a:t>
            </a:r>
            <a:endParaRPr lang="zh-CN" altLang="en-US" sz="3200"/>
          </a:p>
          <a:p>
            <a:pPr lvl="1"/>
            <a:r>
              <a:rPr lang="zh-CN" altLang="en-US" sz="3200"/>
              <a:t> </a:t>
            </a:r>
            <a:r>
              <a:rPr lang="en-US" altLang="zh-CN" sz="3200"/>
              <a:t>const/</a:t>
            </a:r>
            <a:r>
              <a:rPr lang="en-US" altLang="zh-CN" sz="3200">
                <a:sym typeface="+mn-ea"/>
              </a:rPr>
              <a:t>volatile</a:t>
            </a:r>
            <a:r>
              <a:rPr lang="zh-CN" altLang="en-US" sz="3200"/>
              <a:t>成员函数类体外实现必须有</a:t>
            </a:r>
            <a:r>
              <a:rPr lang="en-US" altLang="zh-CN" sz="3200"/>
              <a:t>const/</a:t>
            </a:r>
            <a:r>
              <a:rPr lang="en-US" altLang="zh-CN" sz="3200">
                <a:sym typeface="+mn-ea"/>
              </a:rPr>
              <a:t>volatile</a:t>
            </a:r>
            <a:r>
              <a:rPr lang="zh-CN" altLang="en-US" sz="3200"/>
              <a:t>关键字</a:t>
            </a:r>
            <a:endParaRPr lang="zh-CN" altLang="en-US" sz="3200"/>
          </a:p>
          <a:p>
            <a:r>
              <a:rPr lang="zh-CN" altLang="en-US" sz="3200"/>
              <a:t> </a:t>
            </a:r>
            <a:r>
              <a:rPr lang="en-US" altLang="zh-CN" sz="3200"/>
              <a:t>const</a:t>
            </a:r>
            <a:r>
              <a:rPr lang="zh-CN" altLang="en-US" sz="3200"/>
              <a:t>数据成员的初始化</a:t>
            </a:r>
            <a:endParaRPr lang="zh-CN" altLang="en-US" sz="3200"/>
          </a:p>
          <a:p>
            <a:r>
              <a:rPr lang="zh-CN" altLang="en-US" sz="3200"/>
              <a:t> </a:t>
            </a:r>
            <a:r>
              <a:rPr lang="en-US" altLang="zh-CN" sz="3200"/>
              <a:t>const</a:t>
            </a:r>
            <a:r>
              <a:rPr lang="zh-CN" altLang="en-US" sz="3200"/>
              <a:t>数据成员的重新赋值</a:t>
            </a:r>
            <a:endParaRPr lang="zh-CN" altLang="en-US" sz="3200"/>
          </a:p>
          <a:p>
            <a:r>
              <a:rPr lang="zh-CN" altLang="en-US" sz="3200"/>
              <a:t> 指针数据成员的内存分配和释放</a:t>
            </a:r>
            <a:endParaRPr lang="zh-CN" altLang="en-US" sz="3200"/>
          </a:p>
          <a:p>
            <a:r>
              <a:rPr lang="zh-CN" altLang="en-US" sz="3200"/>
              <a:t> 深拷贝，防止多次析构</a:t>
            </a:r>
            <a:endParaRPr lang="zh-CN" altLang="en-US" sz="3200"/>
          </a:p>
          <a:p>
            <a:r>
              <a:rPr lang="zh-CN" altLang="en-US" sz="3200"/>
              <a:t> 二级指针的使用（</a:t>
            </a:r>
            <a:r>
              <a:rPr lang="en-US" altLang="zh-CN" sz="3200"/>
              <a:t>const</a:t>
            </a:r>
            <a:r>
              <a:rPr lang="zh-CN" altLang="en-US" sz="3200"/>
              <a:t>和二级指针的联用）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" y="53340"/>
            <a:ext cx="10515600" cy="733425"/>
          </a:xfrm>
        </p:spPr>
        <p:txBody>
          <a:bodyPr/>
          <a:lstStyle/>
          <a:p>
            <a:r>
              <a:rPr lang="zh-CN" altLang="en-US"/>
              <a:t>选择题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365" y="786765"/>
            <a:ext cx="9181465" cy="5909310"/>
          </a:xfrm>
          <a:prstGeom prst="rect">
            <a:avLst/>
          </a:prstGeom>
        </p:spPr>
      </p:pic>
      <p:sp>
        <p:nvSpPr>
          <p:cNvPr id="5" name="图文框 4"/>
          <p:cNvSpPr/>
          <p:nvPr/>
        </p:nvSpPr>
        <p:spPr>
          <a:xfrm>
            <a:off x="5585460" y="2732405"/>
            <a:ext cx="3953510" cy="350520"/>
          </a:xfrm>
          <a:prstGeom prst="fram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图文框 5"/>
          <p:cNvSpPr/>
          <p:nvPr/>
        </p:nvSpPr>
        <p:spPr>
          <a:xfrm>
            <a:off x="579755" y="6345555"/>
            <a:ext cx="3011170" cy="350520"/>
          </a:xfrm>
          <a:prstGeom prst="fram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图文框 6"/>
          <p:cNvSpPr/>
          <p:nvPr/>
        </p:nvSpPr>
        <p:spPr>
          <a:xfrm>
            <a:off x="568960" y="3937000"/>
            <a:ext cx="4523105" cy="350520"/>
          </a:xfrm>
          <a:prstGeom prst="fram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图文框 7"/>
          <p:cNvSpPr/>
          <p:nvPr/>
        </p:nvSpPr>
        <p:spPr>
          <a:xfrm>
            <a:off x="4972685" y="4751705"/>
            <a:ext cx="3789680" cy="350520"/>
          </a:xfrm>
          <a:prstGeom prst="fram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图文框 8"/>
          <p:cNvSpPr/>
          <p:nvPr/>
        </p:nvSpPr>
        <p:spPr>
          <a:xfrm>
            <a:off x="579755" y="1155065"/>
            <a:ext cx="2562860" cy="350520"/>
          </a:xfrm>
          <a:prstGeom prst="fram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animBg="1"/>
      <p:bldP spid="6" grpId="1" bldLvl="0" animBg="1"/>
      <p:bldP spid="7" grpId="0" bldLvl="0" animBg="1"/>
      <p:bldP spid="8" grpId="0" bldLvl="0" animBg="1"/>
      <p:bldP spid="9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" y="93345"/>
            <a:ext cx="6243955" cy="469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5" y="645160"/>
            <a:ext cx="2428875" cy="30473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15" y="3692525"/>
            <a:ext cx="3190240" cy="30378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395" y="645160"/>
            <a:ext cx="3695065" cy="17792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5395" y="2359025"/>
            <a:ext cx="2808605" cy="390398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2064385" y="1299845"/>
            <a:ext cx="54000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75030" y="3692525"/>
            <a:ext cx="54000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115695" y="4682490"/>
            <a:ext cx="111600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948690" y="5714365"/>
            <a:ext cx="79200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115695" y="6011545"/>
            <a:ext cx="57600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668905" y="6011545"/>
            <a:ext cx="6480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046480" y="6407785"/>
            <a:ext cx="15840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8781415" y="1896110"/>
            <a:ext cx="111600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181850" y="3692525"/>
            <a:ext cx="6480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947535" y="4498340"/>
            <a:ext cx="90000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947535" y="4993640"/>
            <a:ext cx="111600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948170" y="5460365"/>
            <a:ext cx="6840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948170" y="5869940"/>
            <a:ext cx="93600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858635" y="2359025"/>
            <a:ext cx="111600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355" y="81915"/>
            <a:ext cx="10515600" cy="760730"/>
          </a:xfrm>
        </p:spPr>
        <p:txBody>
          <a:bodyPr/>
          <a:lstStyle/>
          <a:p>
            <a:r>
              <a:rPr lang="zh-CN" altLang="en-US"/>
              <a:t>选择题和改错题说明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3225" y="1026160"/>
            <a:ext cx="11210925" cy="5589270"/>
          </a:xfrm>
        </p:spPr>
        <p:txBody>
          <a:bodyPr/>
          <a:lstStyle/>
          <a:p>
            <a:r>
              <a:rPr lang="zh-CN" altLang="en-US" sz="3600"/>
              <a:t> 知识点全面：</a:t>
            </a:r>
            <a:endParaRPr lang="zh-CN" altLang="en-US" sz="3600"/>
          </a:p>
          <a:p>
            <a:pPr lvl="2"/>
            <a:r>
              <a:rPr lang="zh-CN" altLang="en-US" sz="3600"/>
              <a:t> 看到题目，要能够想到涉及哪些知识点</a:t>
            </a:r>
            <a:endParaRPr lang="zh-CN" altLang="en-US" sz="3600"/>
          </a:p>
          <a:p>
            <a:pPr lvl="2"/>
            <a:r>
              <a:rPr lang="zh-CN" altLang="en-US" sz="3600"/>
              <a:t> 要能够在教材中找到相关知识点，然后进行作答</a:t>
            </a:r>
            <a:endParaRPr lang="zh-CN" altLang="en-US" sz="3600"/>
          </a:p>
          <a:p>
            <a:r>
              <a:rPr lang="zh-CN" altLang="en-US" sz="3600"/>
              <a:t> 考虑问题要全面</a:t>
            </a:r>
            <a:endParaRPr lang="zh-CN" altLang="en-US" sz="3600"/>
          </a:p>
          <a:p>
            <a:r>
              <a:rPr lang="zh-CN" altLang="en-US" sz="3600"/>
              <a:t> 考试中涉及到的知识点以教材中的概念为准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415" y="53975"/>
            <a:ext cx="10515600" cy="774700"/>
          </a:xfrm>
        </p:spPr>
        <p:txBody>
          <a:bodyPr/>
          <a:lstStyle/>
          <a:p>
            <a:r>
              <a:rPr lang="zh-CN" altLang="en-US"/>
              <a:t>改错题说明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415" y="828040"/>
            <a:ext cx="11779885" cy="5787390"/>
          </a:xfrm>
        </p:spPr>
        <p:txBody>
          <a:bodyPr/>
          <a:lstStyle/>
          <a:p>
            <a:r>
              <a:rPr lang="zh-CN" altLang="en-US" sz="3600"/>
              <a:t> 构造函数、析构函数、</a:t>
            </a:r>
            <a:r>
              <a:rPr lang="zh-CN" altLang="en-US" sz="4000">
                <a:sym typeface="+mn-ea"/>
              </a:rPr>
              <a:t>友元、静态、虚函数</a:t>
            </a:r>
            <a:endParaRPr lang="zh-CN" altLang="en-US" sz="4000">
              <a:sym typeface="+mn-ea"/>
            </a:endParaRPr>
          </a:p>
          <a:p>
            <a:r>
              <a:rPr lang="zh-CN" altLang="en-US" sz="3600"/>
              <a:t> 访问权限</a:t>
            </a:r>
            <a:endParaRPr lang="zh-CN" altLang="en-US" sz="3600"/>
          </a:p>
          <a:p>
            <a:r>
              <a:rPr lang="zh-CN" altLang="en-US" sz="3600"/>
              <a:t> 几个关键字的使用（</a:t>
            </a:r>
            <a:r>
              <a:rPr lang="en-US" altLang="zh-CN" sz="3600"/>
              <a:t>const</a:t>
            </a:r>
            <a:r>
              <a:rPr lang="zh-CN" altLang="en-US" sz="3600"/>
              <a:t>，</a:t>
            </a:r>
            <a:r>
              <a:rPr lang="en-US" altLang="zh-CN" sz="3600"/>
              <a:t>volatile</a:t>
            </a:r>
            <a:r>
              <a:rPr lang="zh-CN" altLang="en-US" sz="3600"/>
              <a:t>，</a:t>
            </a:r>
            <a:r>
              <a:rPr lang="en-US" altLang="zh-CN" sz="3600"/>
              <a:t>mutable</a:t>
            </a:r>
            <a:r>
              <a:rPr lang="zh-CN" altLang="en-US" sz="3600"/>
              <a:t>，</a:t>
            </a:r>
            <a:r>
              <a:rPr lang="en-US" altLang="zh-CN" sz="3600"/>
              <a:t>class</a:t>
            </a:r>
            <a:r>
              <a:rPr lang="zh-CN" altLang="en-US" sz="3600"/>
              <a:t>，</a:t>
            </a:r>
            <a:r>
              <a:rPr lang="en-US" altLang="zh-CN" sz="3600"/>
              <a:t>struct</a:t>
            </a:r>
            <a:r>
              <a:rPr lang="zh-CN" altLang="en-US" sz="3600"/>
              <a:t>，</a:t>
            </a:r>
            <a:r>
              <a:rPr lang="en-US" altLang="zh-CN" sz="3600"/>
              <a:t>union</a:t>
            </a:r>
            <a:r>
              <a:rPr lang="zh-CN" altLang="en-US" sz="3600"/>
              <a:t>，</a:t>
            </a:r>
            <a:r>
              <a:rPr lang="en-US" altLang="zh-CN" sz="3600"/>
              <a:t>virtual</a:t>
            </a:r>
            <a:r>
              <a:rPr lang="zh-CN" altLang="en-US" sz="3600"/>
              <a:t>，</a:t>
            </a:r>
            <a:r>
              <a:rPr lang="en-US" altLang="zh-CN" sz="3600"/>
              <a:t>static</a:t>
            </a:r>
            <a:r>
              <a:rPr lang="zh-CN" altLang="en-US" sz="3600"/>
              <a:t>，</a:t>
            </a:r>
            <a:r>
              <a:rPr lang="en-US" altLang="zh-CN" sz="3600"/>
              <a:t>friend</a:t>
            </a:r>
            <a:r>
              <a:rPr lang="zh-CN" altLang="en-US" sz="3600"/>
              <a:t>，</a:t>
            </a:r>
            <a:r>
              <a:rPr lang="en-US" altLang="zh-CN" sz="3600"/>
              <a:t>namespace</a:t>
            </a:r>
            <a:r>
              <a:rPr lang="zh-CN" altLang="en-US" sz="3600"/>
              <a:t>，</a:t>
            </a:r>
            <a:r>
              <a:rPr lang="en-US" altLang="zh-CN" sz="3600"/>
              <a:t>using</a:t>
            </a:r>
            <a:r>
              <a:rPr lang="zh-CN" altLang="en-US" sz="3600"/>
              <a:t>）</a:t>
            </a:r>
            <a:endParaRPr lang="zh-CN" altLang="en-US" sz="3600"/>
          </a:p>
          <a:p>
            <a:r>
              <a:rPr lang="zh-CN" altLang="en-US" sz="3600"/>
              <a:t> 特殊运算符重载（</a:t>
            </a:r>
            <a:r>
              <a:rPr lang="en-US" altLang="zh-CN" sz="3600"/>
              <a:t>++</a:t>
            </a:r>
            <a:r>
              <a:rPr lang="zh-CN" altLang="en-US" sz="3600"/>
              <a:t>、</a:t>
            </a:r>
            <a:r>
              <a:rPr lang="en-US" altLang="zh-CN" sz="3600"/>
              <a:t>--</a:t>
            </a:r>
            <a:r>
              <a:rPr lang="zh-CN" altLang="en-US" sz="3600"/>
              <a:t>、</a:t>
            </a:r>
            <a:r>
              <a:rPr lang="en-US" altLang="zh-CN" sz="3600"/>
              <a:t>=</a:t>
            </a:r>
            <a:r>
              <a:rPr lang="zh-CN" altLang="en-US" sz="3600"/>
              <a:t>、</a:t>
            </a:r>
            <a:r>
              <a:rPr lang="en-US" altLang="zh-CN" sz="3600"/>
              <a:t>[]</a:t>
            </a:r>
            <a:r>
              <a:rPr lang="zh-CN" altLang="en-US" sz="3600"/>
              <a:t>、</a:t>
            </a:r>
            <a:r>
              <a:rPr lang="en-US" altLang="zh-CN" sz="3600"/>
              <a:t>-&gt;</a:t>
            </a:r>
            <a:r>
              <a:rPr lang="zh-CN" altLang="en-US" sz="3600"/>
              <a:t>、</a:t>
            </a:r>
            <a:r>
              <a:rPr lang="en-US" altLang="zh-CN" sz="3600"/>
              <a:t>().....</a:t>
            </a:r>
            <a:r>
              <a:rPr lang="zh-CN" altLang="en-US" sz="3600"/>
              <a:t>）</a:t>
            </a:r>
            <a:endParaRPr lang="zh-CN" altLang="en-US" sz="3600"/>
          </a:p>
          <a:p>
            <a:r>
              <a:rPr lang="zh-CN" altLang="en-US" sz="3600"/>
              <a:t> 成员指针的定义格式、初始化与赋值匹配和权限，访问格式</a:t>
            </a:r>
            <a:endParaRPr lang="zh-CN" altLang="en-US" sz="3600"/>
          </a:p>
          <a:p>
            <a:r>
              <a:rPr lang="zh-CN" altLang="en-US" sz="3600"/>
              <a:t> 二义性（函数重载与缺省参数联用、类型转换、同名成员访问）</a:t>
            </a:r>
            <a:endParaRPr lang="zh-CN" altLang="en-US" sz="3600"/>
          </a:p>
          <a:p>
            <a:pPr marL="0" indent="0">
              <a:buNone/>
            </a:pP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  数据成员与访问权限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0" y="1366520"/>
            <a:ext cx="2672080" cy="4854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/>
              <a:t>class A{ 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	</a:t>
            </a:r>
            <a:r>
              <a:rPr lang="zh-CN" altLang="en-US" sz="2800"/>
              <a:t>int a; 	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protected: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	</a:t>
            </a:r>
            <a:r>
              <a:rPr lang="zh-CN" altLang="en-US" sz="2800"/>
              <a:t>int b; 	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public: 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	</a:t>
            </a:r>
            <a:r>
              <a:rPr lang="zh-CN" altLang="en-US" sz="2800"/>
              <a:t>int c; 	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}; 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3867150" y="1566545"/>
            <a:ext cx="5702300" cy="3260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 smtClean="0">
                <a:latin typeface="Arial" panose="020B0604020202020204" pitchFamily="34" charset="0"/>
                <a:ea typeface="微软雅黑" panose="020B0503020204020204" charset="-122"/>
              </a:rPr>
              <a:t>A:</a:t>
            </a:r>
            <a:endParaRPr lang="en-US" altLang="zh-CN" sz="3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3200" dirty="0" smtClean="0">
                <a:latin typeface="Arial" panose="020B0604020202020204" pitchFamily="34" charset="0"/>
                <a:ea typeface="微软雅黑" panose="020B0503020204020204" charset="-122"/>
              </a:rPr>
              <a:t>private:     int a;</a:t>
            </a:r>
            <a:endParaRPr lang="en-US" altLang="zh-CN" sz="3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3200" dirty="0" smtClean="0">
                <a:latin typeface="Arial" panose="020B0604020202020204" pitchFamily="34" charset="0"/>
                <a:ea typeface="微软雅黑" panose="020B0503020204020204" charset="-122"/>
              </a:rPr>
              <a:t>protected: int b;</a:t>
            </a:r>
            <a:endParaRPr lang="en-US" altLang="zh-CN" sz="3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3200" dirty="0" smtClean="0">
                <a:latin typeface="Arial" panose="020B0604020202020204" pitchFamily="34" charset="0"/>
                <a:ea typeface="微软雅黑" panose="020B0503020204020204" charset="-122"/>
              </a:rPr>
              <a:t>public:       int c;</a:t>
            </a:r>
            <a:endParaRPr lang="en-US" altLang="zh-CN" sz="3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CN" sz="32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8010" y="1349375"/>
            <a:ext cx="960755" cy="588645"/>
          </a:xfrm>
          <a:prstGeom prst="rect">
            <a:avLst/>
          </a:prstGeom>
          <a:solidFill>
            <a:schemeClr val="accent6">
              <a:alpha val="49000"/>
            </a:schemeClr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一  数据成员与访问权限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0" y="1366520"/>
            <a:ext cx="4136390" cy="4854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/>
              <a:t>class B: protected A{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	</a:t>
            </a:r>
            <a:r>
              <a:rPr lang="zh-CN" altLang="en-US" sz="2800"/>
              <a:t>int d; 		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protected: 	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	</a:t>
            </a:r>
            <a:r>
              <a:rPr lang="zh-CN" altLang="en-US" sz="3200"/>
              <a:t>int </a:t>
            </a:r>
            <a:r>
              <a:rPr lang="zh-CN" altLang="en-US" sz="2800"/>
              <a:t>e; 		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public: 	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	</a:t>
            </a:r>
            <a:r>
              <a:rPr lang="zh-CN" altLang="en-US" sz="2800"/>
              <a:t>A::c; 		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	</a:t>
            </a:r>
            <a:r>
              <a:rPr lang="zh-CN" altLang="en-US" sz="2800"/>
              <a:t>int f; 		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｝</a:t>
            </a:r>
            <a:r>
              <a:rPr lang="en-US" altLang="zh-CN" sz="2800"/>
              <a:t>;</a:t>
            </a:r>
            <a:r>
              <a:rPr lang="zh-CN" altLang="en-US" sz="2800"/>
              <a:t> 		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8337550" y="750570"/>
            <a:ext cx="3180080" cy="262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 smtClean="0">
                <a:latin typeface="Arial" panose="020B0604020202020204" pitchFamily="34" charset="0"/>
                <a:ea typeface="微软雅黑" panose="020B0503020204020204" charset="-122"/>
              </a:rPr>
              <a:t>A:</a:t>
            </a:r>
            <a:endParaRPr lang="en-US" altLang="zh-CN" sz="3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3200" dirty="0" smtClean="0">
                <a:latin typeface="Arial" panose="020B0604020202020204" pitchFamily="34" charset="0"/>
                <a:ea typeface="微软雅黑" panose="020B0503020204020204" charset="-122"/>
              </a:rPr>
              <a:t>private:     int a;</a:t>
            </a:r>
            <a:endParaRPr lang="en-US" altLang="zh-CN" sz="3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3200" dirty="0" smtClean="0">
                <a:latin typeface="Arial" panose="020B0604020202020204" pitchFamily="34" charset="0"/>
                <a:ea typeface="微软雅黑" panose="020B0503020204020204" charset="-122"/>
              </a:rPr>
              <a:t>protected: int b;</a:t>
            </a:r>
            <a:endParaRPr lang="en-US" altLang="zh-CN" sz="3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3200" dirty="0" smtClean="0">
                <a:latin typeface="Arial" panose="020B0604020202020204" pitchFamily="34" charset="0"/>
                <a:ea typeface="微软雅黑" panose="020B0503020204020204" charset="-122"/>
              </a:rPr>
              <a:t>public:       int c;</a:t>
            </a:r>
            <a:endParaRPr lang="en-US" altLang="zh-CN" sz="32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26450" y="3392805"/>
            <a:ext cx="3132455" cy="262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 smtClean="0">
                <a:latin typeface="Arial" panose="020B0604020202020204" pitchFamily="34" charset="0"/>
                <a:ea typeface="微软雅黑" panose="020B0503020204020204" charset="-122"/>
              </a:rPr>
              <a:t>B:</a:t>
            </a:r>
            <a:r>
              <a:rPr lang="zh-CN" altLang="en-US" sz="3200" dirty="0" smtClean="0">
                <a:latin typeface="Arial" panose="020B0604020202020204" pitchFamily="34" charset="0"/>
                <a:ea typeface="微软雅黑" panose="020B0503020204020204" charset="-122"/>
              </a:rPr>
              <a:t>自身</a:t>
            </a:r>
            <a:endParaRPr lang="zh-CN" altLang="en-US" sz="3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3200" dirty="0" smtClean="0">
                <a:latin typeface="Arial" panose="020B0604020202020204" pitchFamily="34" charset="0"/>
                <a:ea typeface="微软雅黑" panose="020B0503020204020204" charset="-122"/>
              </a:rPr>
              <a:t>private:     int d;</a:t>
            </a:r>
            <a:endParaRPr lang="en-US" altLang="zh-CN" sz="3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3200" dirty="0" smtClean="0">
                <a:latin typeface="Arial" panose="020B0604020202020204" pitchFamily="34" charset="0"/>
                <a:ea typeface="微软雅黑" panose="020B0503020204020204" charset="-122"/>
              </a:rPr>
              <a:t>protected: int e;</a:t>
            </a:r>
            <a:endParaRPr lang="en-US" altLang="zh-CN" sz="3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3200" dirty="0" smtClean="0">
                <a:latin typeface="Arial" panose="020B0604020202020204" pitchFamily="34" charset="0"/>
                <a:ea typeface="微软雅黑" panose="020B0503020204020204" charset="-122"/>
              </a:rPr>
              <a:t>public:       int f;</a:t>
            </a:r>
            <a:endParaRPr lang="en-US" altLang="zh-CN" sz="32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8010" y="1349375"/>
            <a:ext cx="1073785" cy="588645"/>
          </a:xfrm>
          <a:prstGeom prst="rect">
            <a:avLst/>
          </a:prstGeom>
          <a:solidFill>
            <a:schemeClr val="accent6">
              <a:alpha val="49000"/>
            </a:schemeClr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779905" y="1391285"/>
            <a:ext cx="1693545" cy="504825"/>
          </a:xfrm>
          <a:prstGeom prst="rect">
            <a:avLst/>
          </a:prstGeom>
          <a:solidFill>
            <a:schemeClr val="accent6">
              <a:alpha val="49000"/>
            </a:schemeClr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86840" y="3914140"/>
            <a:ext cx="960755" cy="588645"/>
          </a:xfrm>
          <a:prstGeom prst="rect">
            <a:avLst/>
          </a:prstGeom>
          <a:solidFill>
            <a:schemeClr val="accent6">
              <a:alpha val="49000"/>
            </a:schemeClr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197860" y="3543300"/>
            <a:ext cx="3937000" cy="2308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charset="-122"/>
              </a:rPr>
              <a:t>B:</a:t>
            </a: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charset="-122"/>
              </a:rPr>
              <a:t>实际</a:t>
            </a:r>
            <a:endParaRPr lang="zh-CN" altLang="en-US" sz="28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charset="-122"/>
              </a:rPr>
              <a:t>private:     int  d;</a:t>
            </a:r>
            <a:endParaRPr lang="en-US" altLang="zh-CN" sz="28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charset="-122"/>
              </a:rPr>
              <a:t>protected: int  e</a:t>
            </a: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charset="-122"/>
              </a:rPr>
              <a:t>，</a:t>
            </a:r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charset="-122"/>
              </a:rPr>
              <a:t>b</a:t>
            </a: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charset="-122"/>
              </a:rPr>
              <a:t>，</a:t>
            </a:r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charset="-122"/>
              </a:rPr>
              <a:t>c;</a:t>
            </a:r>
            <a:endParaRPr lang="en-US" altLang="zh-CN" sz="28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charset="-122"/>
              </a:rPr>
              <a:t>public:       int  f;</a:t>
            </a:r>
            <a:endParaRPr lang="en-US" altLang="zh-CN" sz="28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47485" y="4752340"/>
            <a:ext cx="349250" cy="588645"/>
          </a:xfrm>
          <a:prstGeom prst="rect">
            <a:avLst/>
          </a:prstGeom>
          <a:solidFill>
            <a:schemeClr val="accent6">
              <a:alpha val="49000"/>
            </a:schemeClr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3792855" y="1976755"/>
            <a:ext cx="3937000" cy="2313940"/>
            <a:chOff x="6144" y="4834"/>
            <a:chExt cx="6200" cy="3644"/>
          </a:xfrm>
        </p:grpSpPr>
        <p:sp>
          <p:nvSpPr>
            <p:cNvPr id="10" name="文本框 9"/>
            <p:cNvSpPr txBox="1"/>
            <p:nvPr/>
          </p:nvSpPr>
          <p:spPr>
            <a:xfrm>
              <a:off x="6144" y="4834"/>
              <a:ext cx="6200" cy="3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dirty="0" smtClean="0">
                  <a:latin typeface="Arial" panose="020B0604020202020204" pitchFamily="34" charset="0"/>
                  <a:ea typeface="微软雅黑" panose="020B0503020204020204" charset="-122"/>
                </a:rPr>
                <a:t>B:</a:t>
              </a:r>
              <a:r>
                <a:rPr lang="zh-CN" altLang="en-US" sz="2800" dirty="0" smtClean="0">
                  <a:latin typeface="Arial" panose="020B0604020202020204" pitchFamily="34" charset="0"/>
                  <a:ea typeface="微软雅黑" panose="020B0503020204020204" charset="-122"/>
                </a:rPr>
                <a:t>实际</a:t>
              </a:r>
              <a:endParaRPr lang="zh-CN" altLang="en-US" sz="2800" dirty="0" smtClean="0">
                <a:latin typeface="Arial" panose="020B0604020202020204" pitchFamily="34" charset="0"/>
                <a:ea typeface="微软雅黑" panose="020B050302020402020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2800" dirty="0" smtClean="0">
                  <a:latin typeface="Arial" panose="020B0604020202020204" pitchFamily="34" charset="0"/>
                  <a:ea typeface="微软雅黑" panose="020B0503020204020204" charset="-122"/>
                </a:rPr>
                <a:t>private:     int  d;</a:t>
              </a:r>
              <a:endParaRPr lang="en-US" altLang="zh-CN" sz="2800" dirty="0" smtClean="0">
                <a:latin typeface="Arial" panose="020B0604020202020204" pitchFamily="34" charset="0"/>
                <a:ea typeface="微软雅黑" panose="020B050302020402020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2800" dirty="0" smtClean="0">
                  <a:latin typeface="Arial" panose="020B0604020202020204" pitchFamily="34" charset="0"/>
                  <a:ea typeface="微软雅黑" panose="020B0503020204020204" charset="-122"/>
                </a:rPr>
                <a:t>protected: int  e</a:t>
              </a:r>
              <a:r>
                <a:rPr lang="zh-CN" altLang="en-US" sz="2800" dirty="0" smtClean="0">
                  <a:latin typeface="Arial" panose="020B0604020202020204" pitchFamily="34" charset="0"/>
                  <a:ea typeface="微软雅黑" panose="020B0503020204020204" charset="-122"/>
                </a:rPr>
                <a:t>，</a:t>
              </a:r>
              <a:r>
                <a:rPr lang="en-US" altLang="zh-CN" sz="2800" dirty="0" smtClean="0">
                  <a:latin typeface="Arial" panose="020B0604020202020204" pitchFamily="34" charset="0"/>
                  <a:ea typeface="微软雅黑" panose="020B0503020204020204" charset="-122"/>
                </a:rPr>
                <a:t>b;</a:t>
              </a:r>
              <a:endParaRPr lang="en-US" altLang="zh-CN" sz="2800" dirty="0" smtClean="0">
                <a:latin typeface="Arial" panose="020B0604020202020204" pitchFamily="34" charset="0"/>
                <a:ea typeface="微软雅黑" panose="020B050302020402020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2800" dirty="0" smtClean="0">
                  <a:latin typeface="Arial" panose="020B0604020202020204" pitchFamily="34" charset="0"/>
                  <a:ea typeface="微软雅黑" panose="020B0503020204020204" charset="-122"/>
                </a:rPr>
                <a:t>public:       int  f</a:t>
              </a:r>
              <a:r>
                <a:rPr lang="zh-CN" altLang="en-US" sz="2800" dirty="0" smtClean="0">
                  <a:latin typeface="Arial" panose="020B0604020202020204" pitchFamily="34" charset="0"/>
                  <a:ea typeface="微软雅黑" panose="020B0503020204020204" charset="-122"/>
                </a:rPr>
                <a:t>，</a:t>
              </a:r>
              <a:r>
                <a:rPr lang="en-US" altLang="zh-CN" sz="2800" dirty="0" smtClean="0">
                  <a:latin typeface="Arial" panose="020B0604020202020204" pitchFamily="34" charset="0"/>
                  <a:ea typeface="微软雅黑" panose="020B0503020204020204" charset="-122"/>
                </a:rPr>
                <a:t>c;</a:t>
              </a:r>
              <a:endParaRPr lang="en-US" altLang="zh-CN" sz="2800" dirty="0" smtClean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5" y="7551"/>
              <a:ext cx="550" cy="927"/>
            </a:xfrm>
            <a:prstGeom prst="rect">
              <a:avLst/>
            </a:prstGeom>
            <a:solidFill>
              <a:schemeClr val="accent6">
                <a:alpha val="49000"/>
              </a:schemeClr>
            </a:solidFill>
            <a:ln w="285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  <p:bldP spid="7" grpId="0" bldLvl="0" animBg="1"/>
      <p:bldP spid="8" grpId="0" bldLvl="0" animBg="1"/>
      <p:bldP spid="9" grpId="0"/>
      <p:bldP spid="9" grpId="1"/>
      <p:bldP spid="9" grpId="2"/>
      <p:bldP spid="9" grpId="3"/>
      <p:bldP spid="11" grpId="0" bldLvl="0" animBg="1"/>
      <p:bldP spid="11" grpId="1" animBg="1"/>
      <p:bldP spid="11" grpId="2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  数据成员与访问权限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9435" y="1366520"/>
            <a:ext cx="2719705" cy="4854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/>
              <a:t>class C: A{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	int g;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protected: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	int h;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public: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	int c;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}</a:t>
            </a:r>
            <a:r>
              <a:rPr lang="en-US" altLang="zh-CN" sz="3200"/>
              <a:t>;</a:t>
            </a:r>
            <a:endParaRPr lang="en-US" altLang="zh-CN" sz="3200"/>
          </a:p>
        </p:txBody>
      </p:sp>
      <p:sp>
        <p:nvSpPr>
          <p:cNvPr id="4" name="文本框 3"/>
          <p:cNvSpPr txBox="1"/>
          <p:nvPr/>
        </p:nvSpPr>
        <p:spPr>
          <a:xfrm>
            <a:off x="8337550" y="750570"/>
            <a:ext cx="3180080" cy="262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 smtClean="0">
                <a:latin typeface="Arial" panose="020B0604020202020204" pitchFamily="34" charset="0"/>
                <a:ea typeface="微软雅黑" panose="020B0503020204020204" charset="-122"/>
              </a:rPr>
              <a:t>A:</a:t>
            </a:r>
            <a:endParaRPr lang="en-US" altLang="zh-CN" sz="3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3200" dirty="0" smtClean="0">
                <a:latin typeface="Arial" panose="020B0604020202020204" pitchFamily="34" charset="0"/>
                <a:ea typeface="微软雅黑" panose="020B0503020204020204" charset="-122"/>
              </a:rPr>
              <a:t>private:     int a;</a:t>
            </a:r>
            <a:endParaRPr lang="en-US" altLang="zh-CN" sz="3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3200" dirty="0" smtClean="0">
                <a:latin typeface="Arial" panose="020B0604020202020204" pitchFamily="34" charset="0"/>
                <a:ea typeface="微软雅黑" panose="020B0503020204020204" charset="-122"/>
              </a:rPr>
              <a:t>protected: int b;</a:t>
            </a:r>
            <a:endParaRPr lang="en-US" altLang="zh-CN" sz="3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3200" dirty="0" smtClean="0">
                <a:latin typeface="Arial" panose="020B0604020202020204" pitchFamily="34" charset="0"/>
                <a:ea typeface="微软雅黑" panose="020B0503020204020204" charset="-122"/>
              </a:rPr>
              <a:t>public:       int c;</a:t>
            </a:r>
            <a:endParaRPr lang="en-US" altLang="zh-CN" sz="32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26450" y="3392805"/>
            <a:ext cx="3132455" cy="262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 smtClean="0">
                <a:latin typeface="Arial" panose="020B0604020202020204" pitchFamily="34" charset="0"/>
                <a:ea typeface="微软雅黑" panose="020B0503020204020204" charset="-122"/>
              </a:rPr>
              <a:t>C:</a:t>
            </a:r>
            <a:r>
              <a:rPr lang="zh-CN" altLang="en-US" sz="3200" dirty="0" smtClean="0">
                <a:latin typeface="Arial" panose="020B0604020202020204" pitchFamily="34" charset="0"/>
                <a:ea typeface="微软雅黑" panose="020B0503020204020204" charset="-122"/>
              </a:rPr>
              <a:t>自身</a:t>
            </a:r>
            <a:endParaRPr lang="zh-CN" altLang="en-US" sz="3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3200" dirty="0" smtClean="0">
                <a:latin typeface="Arial" panose="020B0604020202020204" pitchFamily="34" charset="0"/>
                <a:ea typeface="微软雅黑" panose="020B0503020204020204" charset="-122"/>
              </a:rPr>
              <a:t>private:     int g;</a:t>
            </a:r>
            <a:endParaRPr lang="en-US" altLang="zh-CN" sz="3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3200" dirty="0" smtClean="0">
                <a:latin typeface="Arial" panose="020B0604020202020204" pitchFamily="34" charset="0"/>
                <a:ea typeface="微软雅黑" panose="020B0503020204020204" charset="-122"/>
              </a:rPr>
              <a:t>protected: int h;</a:t>
            </a:r>
            <a:endParaRPr lang="en-US" altLang="zh-CN" sz="3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3200" dirty="0" smtClean="0">
                <a:latin typeface="Arial" panose="020B0604020202020204" pitchFamily="34" charset="0"/>
                <a:ea typeface="微软雅黑" panose="020B0503020204020204" charset="-122"/>
              </a:rPr>
              <a:t>public:       int c;</a:t>
            </a:r>
            <a:endParaRPr lang="en-US" altLang="zh-CN" sz="32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89935" y="2145030"/>
            <a:ext cx="4525645" cy="2308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charset="-122"/>
              </a:rPr>
              <a:t>C:</a:t>
            </a: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charset="-122"/>
              </a:rPr>
              <a:t>实际</a:t>
            </a:r>
            <a:endParaRPr lang="zh-CN" altLang="en-US" sz="28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charset="-122"/>
              </a:rPr>
              <a:t>private:     int  g</a:t>
            </a: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charset="-122"/>
              </a:rPr>
              <a:t>，</a:t>
            </a:r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charset="-122"/>
              </a:rPr>
              <a:t>b</a:t>
            </a: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charset="-122"/>
              </a:rPr>
              <a:t>，</a:t>
            </a:r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charset="-122"/>
              </a:rPr>
              <a:t>；</a:t>
            </a:r>
            <a:endParaRPr lang="zh-CN" altLang="en-US" sz="28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charset="-122"/>
              </a:rPr>
              <a:t>protected: int  h</a:t>
            </a: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charset="-122"/>
              </a:rPr>
              <a:t>；</a:t>
            </a:r>
            <a:endParaRPr lang="zh-CN" altLang="en-US" sz="28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charset="-122"/>
              </a:rPr>
              <a:t>public:       int  c</a:t>
            </a: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charset="-122"/>
              </a:rPr>
              <a:t>；</a:t>
            </a:r>
            <a:endParaRPr lang="zh-CN" altLang="en-US" sz="28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556250" y="2799715"/>
            <a:ext cx="1442720" cy="1669415"/>
            <a:chOff x="8731" y="4409"/>
            <a:chExt cx="2272" cy="2629"/>
          </a:xfrm>
        </p:grpSpPr>
        <p:sp>
          <p:nvSpPr>
            <p:cNvPr id="7" name="矩形 6"/>
            <p:cNvSpPr/>
            <p:nvPr/>
          </p:nvSpPr>
          <p:spPr>
            <a:xfrm>
              <a:off x="10379" y="4409"/>
              <a:ext cx="625" cy="795"/>
            </a:xfrm>
            <a:prstGeom prst="rect">
              <a:avLst/>
            </a:prstGeom>
            <a:solidFill>
              <a:schemeClr val="accent6">
                <a:alpha val="49000"/>
              </a:schemeClr>
            </a:solidFill>
            <a:ln w="285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731" y="6244"/>
              <a:ext cx="644" cy="795"/>
            </a:xfrm>
            <a:prstGeom prst="rect">
              <a:avLst/>
            </a:prstGeom>
            <a:solidFill>
              <a:schemeClr val="accent6">
                <a:alpha val="49000"/>
              </a:schemeClr>
            </a:solidFill>
            <a:ln w="285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248660" y="2152015"/>
            <a:ext cx="4525645" cy="2308860"/>
            <a:chOff x="5078" y="3408"/>
            <a:chExt cx="7127" cy="3636"/>
          </a:xfrm>
        </p:grpSpPr>
        <p:sp>
          <p:nvSpPr>
            <p:cNvPr id="15" name="文本框 14"/>
            <p:cNvSpPr txBox="1"/>
            <p:nvPr/>
          </p:nvSpPr>
          <p:spPr>
            <a:xfrm>
              <a:off x="5078" y="3408"/>
              <a:ext cx="7127" cy="3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dirty="0" smtClean="0">
                  <a:latin typeface="Arial" panose="020B0604020202020204" pitchFamily="34" charset="0"/>
                  <a:ea typeface="微软雅黑" panose="020B0503020204020204" charset="-122"/>
                </a:rPr>
                <a:t>C:</a:t>
              </a:r>
              <a:r>
                <a:rPr lang="zh-CN" altLang="en-US" sz="2800" dirty="0" smtClean="0">
                  <a:latin typeface="Arial" panose="020B0604020202020204" pitchFamily="34" charset="0"/>
                  <a:ea typeface="微软雅黑" panose="020B0503020204020204" charset="-122"/>
                </a:rPr>
                <a:t>实际</a:t>
              </a:r>
              <a:endParaRPr lang="zh-CN" altLang="en-US" sz="2800" dirty="0" smtClean="0">
                <a:latin typeface="Arial" panose="020B0604020202020204" pitchFamily="34" charset="0"/>
                <a:ea typeface="微软雅黑" panose="020B050302020402020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2800" dirty="0" smtClean="0">
                  <a:latin typeface="Arial" panose="020B0604020202020204" pitchFamily="34" charset="0"/>
                  <a:ea typeface="微软雅黑" panose="020B0503020204020204" charset="-122"/>
                </a:rPr>
                <a:t>private:     int  g</a:t>
              </a:r>
              <a:r>
                <a:rPr lang="zh-CN" altLang="en-US" sz="2800" dirty="0" smtClean="0">
                  <a:latin typeface="Arial" panose="020B0604020202020204" pitchFamily="34" charset="0"/>
                  <a:ea typeface="微软雅黑" panose="020B0503020204020204" charset="-122"/>
                </a:rPr>
                <a:t>，</a:t>
              </a:r>
              <a:r>
                <a:rPr lang="en-US" altLang="zh-CN" sz="2800" dirty="0" smtClean="0">
                  <a:latin typeface="Arial" panose="020B0604020202020204" pitchFamily="34" charset="0"/>
                  <a:ea typeface="微软雅黑" panose="020B0503020204020204" charset="-122"/>
                </a:rPr>
                <a:t>b</a:t>
              </a:r>
              <a:r>
                <a:rPr lang="zh-CN" altLang="en-US" sz="2800" dirty="0" smtClean="0">
                  <a:latin typeface="Arial" panose="020B0604020202020204" pitchFamily="34" charset="0"/>
                  <a:ea typeface="微软雅黑" panose="020B0503020204020204" charset="-122"/>
                </a:rPr>
                <a:t>，</a:t>
              </a:r>
              <a:r>
                <a:rPr lang="en-US" altLang="zh-CN" sz="2800" dirty="0" smtClean="0">
                  <a:latin typeface="Arial" panose="020B0604020202020204" pitchFamily="34" charset="0"/>
                  <a:ea typeface="微软雅黑" panose="020B0503020204020204" charset="-122"/>
                </a:rPr>
                <a:t>A::c</a:t>
              </a:r>
              <a:r>
                <a:rPr lang="zh-CN" altLang="en-US" sz="2800" dirty="0" smtClean="0">
                  <a:latin typeface="Arial" panose="020B0604020202020204" pitchFamily="34" charset="0"/>
                  <a:ea typeface="微软雅黑" panose="020B0503020204020204" charset="-122"/>
                </a:rPr>
                <a:t>；</a:t>
              </a:r>
              <a:endParaRPr lang="zh-CN" altLang="en-US" sz="2800" dirty="0" smtClean="0">
                <a:latin typeface="Arial" panose="020B0604020202020204" pitchFamily="34" charset="0"/>
                <a:ea typeface="微软雅黑" panose="020B050302020402020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2800" dirty="0" smtClean="0">
                  <a:latin typeface="Arial" panose="020B0604020202020204" pitchFamily="34" charset="0"/>
                  <a:ea typeface="微软雅黑" panose="020B0503020204020204" charset="-122"/>
                </a:rPr>
                <a:t>protected: int  h</a:t>
              </a:r>
              <a:r>
                <a:rPr lang="zh-CN" altLang="en-US" sz="2800" dirty="0" smtClean="0">
                  <a:latin typeface="Arial" panose="020B0604020202020204" pitchFamily="34" charset="0"/>
                  <a:ea typeface="微软雅黑" panose="020B0503020204020204" charset="-122"/>
                </a:rPr>
                <a:t>；</a:t>
              </a:r>
              <a:endParaRPr lang="zh-CN" altLang="en-US" sz="2800" dirty="0" smtClean="0">
                <a:latin typeface="Arial" panose="020B0604020202020204" pitchFamily="34" charset="0"/>
                <a:ea typeface="微软雅黑" panose="020B050302020402020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2800" dirty="0" smtClean="0">
                  <a:latin typeface="Arial" panose="020B0604020202020204" pitchFamily="34" charset="0"/>
                  <a:ea typeface="微软雅黑" panose="020B0503020204020204" charset="-122"/>
                </a:rPr>
                <a:t>public:       int  c</a:t>
              </a:r>
              <a:r>
                <a:rPr lang="zh-CN" altLang="en-US" sz="2800" dirty="0" smtClean="0">
                  <a:latin typeface="Arial" panose="020B0604020202020204" pitchFamily="34" charset="0"/>
                  <a:ea typeface="微软雅黑" panose="020B0503020204020204" charset="-122"/>
                </a:rPr>
                <a:t>；</a:t>
              </a:r>
              <a:endParaRPr lang="zh-CN" altLang="en-US" sz="2800" dirty="0" smtClean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0391" y="4458"/>
              <a:ext cx="1191" cy="795"/>
            </a:xfrm>
            <a:prstGeom prst="rect">
              <a:avLst/>
            </a:prstGeom>
            <a:solidFill>
              <a:schemeClr val="accent6">
                <a:alpha val="49000"/>
              </a:schemeClr>
            </a:solidFill>
            <a:ln w="285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一  数据成员与访问权限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630" y="1368425"/>
            <a:ext cx="2802890" cy="417004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/>
              <a:t>struct D: B, C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{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	int j;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protected: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	B::b;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};</a:t>
            </a:r>
            <a:endParaRPr lang="zh-CN" altLang="en-US" sz="3200"/>
          </a:p>
        </p:txBody>
      </p:sp>
      <p:sp>
        <p:nvSpPr>
          <p:cNvPr id="10" name="文本框 9"/>
          <p:cNvSpPr txBox="1"/>
          <p:nvPr/>
        </p:nvSpPr>
        <p:spPr>
          <a:xfrm>
            <a:off x="7661275" y="403225"/>
            <a:ext cx="3937000" cy="2308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charset="-122"/>
              </a:rPr>
              <a:t>B:</a:t>
            </a:r>
            <a:endParaRPr lang="zh-CN" altLang="en-US" sz="28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charset="-122"/>
              </a:rPr>
              <a:t>private:     int  d;</a:t>
            </a:r>
            <a:endParaRPr lang="en-US" altLang="zh-CN" sz="28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charset="-122"/>
              </a:rPr>
              <a:t>protected: int  e</a:t>
            </a: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charset="-122"/>
              </a:rPr>
              <a:t>，</a:t>
            </a:r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charset="-122"/>
              </a:rPr>
              <a:t>b;</a:t>
            </a:r>
            <a:endParaRPr lang="en-US" altLang="zh-CN" sz="28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charset="-122"/>
              </a:rPr>
              <a:t>public:       int  f</a:t>
            </a: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charset="-122"/>
              </a:rPr>
              <a:t>，</a:t>
            </a:r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charset="-122"/>
              </a:rPr>
              <a:t>c;</a:t>
            </a:r>
            <a:endParaRPr lang="en-US" altLang="zh-CN" sz="28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080250" y="2692400"/>
            <a:ext cx="4525645" cy="2308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charset="-122"/>
              </a:rPr>
              <a:t>C:</a:t>
            </a:r>
            <a:endParaRPr lang="zh-CN" altLang="en-US" sz="28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charset="-122"/>
              </a:rPr>
              <a:t>private:     int  g</a:t>
            </a: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charset="-122"/>
              </a:rPr>
              <a:t>，</a:t>
            </a:r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charset="-122"/>
              </a:rPr>
              <a:t>b</a:t>
            </a: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charset="-122"/>
              </a:rPr>
              <a:t>，</a:t>
            </a:r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charset="-122"/>
              </a:rPr>
              <a:t>A::c</a:t>
            </a: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charset="-122"/>
              </a:rPr>
              <a:t>；</a:t>
            </a:r>
            <a:endParaRPr lang="zh-CN" altLang="en-US" sz="28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charset="-122"/>
              </a:rPr>
              <a:t>protected: int  h</a:t>
            </a: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charset="-122"/>
              </a:rPr>
              <a:t>；</a:t>
            </a:r>
            <a:endParaRPr lang="zh-CN" altLang="en-US" sz="28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charset="-122"/>
              </a:rPr>
              <a:t>public:       int  c</a:t>
            </a: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charset="-122"/>
              </a:rPr>
              <a:t>；</a:t>
            </a:r>
            <a:endParaRPr lang="zh-CN" altLang="en-US" sz="28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44840" y="5034915"/>
            <a:ext cx="3312795" cy="120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charset="-122"/>
              </a:rPr>
              <a:t>D:</a:t>
            </a: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charset="-122"/>
              </a:rPr>
              <a:t>自身</a:t>
            </a:r>
            <a:endParaRPr lang="zh-CN" altLang="en-US" sz="28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charset="-122"/>
              </a:rPr>
              <a:t>public:       int  j</a:t>
            </a:r>
            <a:r>
              <a:rPr lang="zh-CN" sz="2800" dirty="0" smtClean="0">
                <a:latin typeface="Arial" panose="020B0604020202020204" pitchFamily="34" charset="0"/>
                <a:ea typeface="微软雅黑" panose="020B0503020204020204" charset="-122"/>
              </a:rPr>
              <a:t>；</a:t>
            </a:r>
            <a:endParaRPr lang="zh-CN" sz="28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74315" y="2231390"/>
            <a:ext cx="4273550" cy="1754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charset="-122"/>
              </a:rPr>
              <a:t>D:</a:t>
            </a: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charset="-122"/>
              </a:rPr>
              <a:t>实际</a:t>
            </a:r>
            <a:endParaRPr lang="zh-CN" altLang="en-US" sz="28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charset="-122"/>
              </a:rPr>
              <a:t>protected:int e,b,h;</a:t>
            </a:r>
            <a:endParaRPr lang="zh-CN" altLang="en-US" sz="28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charset="-122"/>
              </a:rPr>
              <a:t>public: int  j,f,B::c,C::c</a:t>
            </a:r>
            <a:r>
              <a:rPr lang="zh-CN" sz="2800" dirty="0" smtClean="0">
                <a:latin typeface="Arial" panose="020B0604020202020204" pitchFamily="34" charset="0"/>
                <a:ea typeface="微软雅黑" panose="020B0503020204020204" charset="-122"/>
              </a:rPr>
              <a:t>；</a:t>
            </a:r>
            <a:endParaRPr lang="zh-CN" sz="28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445" y="67945"/>
            <a:ext cx="10515600" cy="830580"/>
          </a:xfrm>
        </p:spPr>
        <p:txBody>
          <a:bodyPr/>
          <a:lstStyle/>
          <a:p>
            <a:r>
              <a:rPr lang="zh-CN" altLang="en-US"/>
              <a:t>成员及权限题说明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020" y="898525"/>
            <a:ext cx="11604625" cy="5660390"/>
          </a:xfrm>
        </p:spPr>
        <p:txBody>
          <a:bodyPr>
            <a:noAutofit/>
          </a:bodyPr>
          <a:lstStyle/>
          <a:p>
            <a:r>
              <a:rPr lang="en-US" altLang="zh-CN"/>
              <a:t> </a:t>
            </a:r>
            <a:r>
              <a:rPr lang="zh-CN" altLang="en-US"/>
              <a:t>判断类是派生类还是非派生类（决定是否还要继承基类的非私有非静态成员）</a:t>
            </a:r>
            <a:endParaRPr lang="zh-CN" altLang="en-US"/>
          </a:p>
          <a:p>
            <a:r>
              <a:rPr lang="zh-CN" altLang="en-US"/>
              <a:t> 尽量写对每一个类的成员以及访问权限（其可能作为基类派生出新类）</a:t>
            </a:r>
            <a:endParaRPr lang="zh-CN" altLang="en-US"/>
          </a:p>
          <a:p>
            <a:r>
              <a:rPr lang="zh-CN" altLang="en-US"/>
              <a:t> 注意定义类的关键字（决定本类成员的缺省权限和缺省的基类派生方式）</a:t>
            </a:r>
            <a:endParaRPr lang="zh-CN" altLang="en-US"/>
          </a:p>
          <a:p>
            <a:r>
              <a:rPr lang="zh-CN" altLang="en-US" sz="3200">
                <a:sym typeface="+mn-ea"/>
              </a:rPr>
              <a:t> 清楚每个直接基类的派生方式（决定该基类非私有成员在派生类中的权限）</a:t>
            </a:r>
            <a:endParaRPr lang="zh-CN" altLang="en-US" sz="3200">
              <a:sym typeface="+mn-ea"/>
            </a:endParaRPr>
          </a:p>
          <a:p>
            <a:r>
              <a:rPr lang="zh-CN" altLang="en-US"/>
              <a:t> 有序写成员（先写本类新定义的非静态成员，再写继承基类的成员）</a:t>
            </a:r>
            <a:endParaRPr lang="zh-CN" altLang="en-US"/>
          </a:p>
          <a:p>
            <a:r>
              <a:rPr lang="zh-CN" altLang="en-US"/>
              <a:t> 寻找本类定义中的权限恢复，并修改其位置</a:t>
            </a:r>
            <a:endParaRPr lang="zh-CN" altLang="en-US"/>
          </a:p>
          <a:p>
            <a:r>
              <a:rPr lang="zh-CN" altLang="en-US"/>
              <a:t> 上述完成后，查看同名成员（所有权限中），对和派生类中成员同名的基类成员，加上基类限定（多级中，尽量用最近基类限定清楚）</a:t>
            </a:r>
            <a:endParaRPr lang="zh-CN" altLang="en-US"/>
          </a:p>
          <a:p>
            <a:r>
              <a:rPr lang="zh-CN" altLang="en-US"/>
              <a:t>  注意同名虚基类只有一个成员，如果需要基类限定说明，只需要要用虚基类名限定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05" y="37465"/>
            <a:ext cx="4897120" cy="4616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" y="592455"/>
            <a:ext cx="4670425" cy="20205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45" y="2613025"/>
            <a:ext cx="5736590" cy="3775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125" y="203835"/>
            <a:ext cx="4200525" cy="42938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803130" y="819150"/>
            <a:ext cx="197993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03130" y="1372235"/>
            <a:ext cx="197993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803130" y="1863725"/>
            <a:ext cx="197993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803130" y="2473960"/>
            <a:ext cx="197993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BACD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817100" y="3067685"/>
            <a:ext cx="197993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AACE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802495" y="3528060"/>
            <a:ext cx="221932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BACACDAACEF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415" y="39370"/>
            <a:ext cx="10515600" cy="760730"/>
          </a:xfrm>
        </p:spPr>
        <p:txBody>
          <a:bodyPr/>
          <a:lstStyle/>
          <a:p>
            <a:r>
              <a:rPr lang="zh-CN" altLang="en-US"/>
              <a:t>构造执行题说明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4315" y="715010"/>
            <a:ext cx="11790045" cy="6026785"/>
          </a:xfrm>
        </p:spPr>
        <p:txBody>
          <a:bodyPr>
            <a:noAutofit/>
          </a:bodyPr>
          <a:lstStyle/>
          <a:p>
            <a:r>
              <a:rPr lang="en-US" altLang="zh-CN"/>
              <a:t> </a:t>
            </a:r>
            <a:r>
              <a:rPr lang="zh-CN" altLang="en-US"/>
              <a:t>类的派生关系中如果没有虚基类，可以不用画派生树，直接按照构造函数的执行顺序写输出结果：</a:t>
            </a:r>
            <a:endParaRPr lang="zh-CN" altLang="en-US"/>
          </a:p>
          <a:p>
            <a:pPr marL="914400" lvl="2" indent="-457200">
              <a:buAutoNum type="arabicPeriod"/>
            </a:pPr>
            <a:r>
              <a:rPr lang="zh-CN" altLang="en-US" sz="3200"/>
              <a:t>按照顺序写出每一个直接基类构造输出结果</a:t>
            </a:r>
            <a:endParaRPr lang="zh-CN" altLang="en-US" sz="3200"/>
          </a:p>
          <a:p>
            <a:pPr marL="914400" lvl="2" indent="-457200">
              <a:buAutoNum type="arabicPeriod"/>
            </a:pPr>
            <a:r>
              <a:rPr lang="zh-CN" altLang="en-US" sz="3200"/>
              <a:t>写出类中新定义的非静态成员的构造输出结果</a:t>
            </a:r>
            <a:endParaRPr lang="zh-CN" altLang="en-US" sz="3200"/>
          </a:p>
          <a:p>
            <a:pPr marL="914400" lvl="2" indent="-457200">
              <a:buAutoNum type="arabicPeriod"/>
            </a:pPr>
            <a:r>
              <a:rPr lang="zh-CN" altLang="en-US" sz="3200"/>
              <a:t>写出构造函数体中语句的执行输出结果</a:t>
            </a:r>
            <a:endParaRPr lang="zh-CN" altLang="en-US" sz="3200"/>
          </a:p>
          <a:p>
            <a:r>
              <a:rPr lang="zh-CN" altLang="en-US" sz="3200"/>
              <a:t> 尽量写对每一个类的输出结果</a:t>
            </a:r>
            <a:endParaRPr lang="zh-CN" altLang="en-US" sz="3200"/>
          </a:p>
          <a:p>
            <a:r>
              <a:rPr lang="zh-CN" altLang="en-US" sz="3200"/>
              <a:t> 类的派生关系中有虚基类，则需要画好派生树，并按照规则写出输出结果：</a:t>
            </a:r>
            <a:endParaRPr lang="zh-CN" altLang="en-US" sz="3200"/>
          </a:p>
          <a:p>
            <a:pPr marL="857250" lvl="2" indent="-342900">
              <a:buAutoNum type="arabicPeriod"/>
            </a:pPr>
            <a:r>
              <a:rPr lang="zh-CN" altLang="en-US" sz="2800"/>
              <a:t>派生树中，从左到右，自下而上写出虚基类的构造输出结果</a:t>
            </a:r>
            <a:endParaRPr lang="zh-CN" altLang="en-US" sz="2800"/>
          </a:p>
          <a:p>
            <a:pPr marL="857250" lvl="2" indent="-342900">
              <a:buAutoNum type="arabicPeriod"/>
            </a:pPr>
            <a:r>
              <a:rPr lang="zh-CN" altLang="en-US" sz="2800"/>
              <a:t>从左到右，依次写出直接基类的构造输出（遇到已构造的虚基类，忽略）</a:t>
            </a:r>
            <a:endParaRPr lang="zh-CN" altLang="en-US" sz="2800"/>
          </a:p>
          <a:p>
            <a:pPr marL="914400" lvl="2" indent="-457200">
              <a:buAutoNum type="arabicPeriod"/>
            </a:pPr>
            <a:r>
              <a:rPr lang="zh-CN" altLang="en-US" sz="3200">
                <a:sym typeface="+mn-ea"/>
              </a:rPr>
              <a:t>写出类中新定义的非静态成员的构造输出结果</a:t>
            </a:r>
            <a:endParaRPr lang="zh-CN" altLang="en-US" sz="3200">
              <a:sym typeface="+mn-ea"/>
            </a:endParaRPr>
          </a:p>
          <a:p>
            <a:pPr marL="914400" lvl="2" indent="-457200">
              <a:buAutoNum type="arabicPeriod"/>
            </a:pPr>
            <a:r>
              <a:rPr lang="zh-CN" altLang="en-US" sz="2800">
                <a:sym typeface="+mn-ea"/>
              </a:rPr>
              <a:t>写出构造函数体中语句的执行输出结果</a:t>
            </a:r>
            <a:endParaRPr lang="zh-CN" altLang="en-US" sz="28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445" y="110490"/>
            <a:ext cx="10515600" cy="534670"/>
          </a:xfrm>
        </p:spPr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四  程序运行输出结果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780" y="646430"/>
            <a:ext cx="6125210" cy="6166485"/>
          </a:xfrm>
          <a:solidFill>
            <a:schemeClr val="accent5">
              <a:lumMod val="75000"/>
            </a:schemeClr>
          </a:solidFill>
        </p:spPr>
        <p:txBody>
          <a:bodyPr>
            <a:normAutofit fontScale="90000"/>
          </a:bodyPr>
          <a:lstStyle/>
          <a:p>
            <a:pPr marL="0" indent="0">
              <a:lnSpc>
                <a:spcPts val="1900"/>
              </a:lnSpc>
              <a:spcBef>
                <a:spcPts val="1000"/>
              </a:spcBef>
              <a:buNone/>
            </a:pPr>
            <a:r>
              <a:rPr lang="zh-CN" altLang="en-US">
                <a:solidFill>
                  <a:srgbClr val="FFC000"/>
                </a:solidFill>
              </a:rPr>
              <a:t>int x=2, y=x+30;</a:t>
            </a:r>
            <a:endParaRPr lang="zh-CN" altLang="en-US">
              <a:solidFill>
                <a:srgbClr val="FFC000"/>
              </a:solidFill>
            </a:endParaRPr>
          </a:p>
          <a:p>
            <a:pPr marL="0" indent="0">
              <a:lnSpc>
                <a:spcPts val="1900"/>
              </a:lnSpc>
              <a:spcBef>
                <a:spcPts val="1000"/>
              </a:spcBef>
              <a:buNone/>
            </a:pPr>
            <a:r>
              <a:rPr lang="zh-CN" altLang="en-US">
                <a:solidFill>
                  <a:srgbClr val="FFC000"/>
                </a:solidFill>
              </a:rPr>
              <a:t>struct A{</a:t>
            </a:r>
            <a:endParaRPr lang="zh-CN" altLang="en-US">
              <a:solidFill>
                <a:srgbClr val="FFC000"/>
              </a:solidFill>
            </a:endParaRPr>
          </a:p>
          <a:p>
            <a:pPr marL="0" indent="0">
              <a:lnSpc>
                <a:spcPts val="1900"/>
              </a:lnSpc>
              <a:spcBef>
                <a:spcPts val="1000"/>
              </a:spcBef>
              <a:buNone/>
            </a:pPr>
            <a:r>
              <a:rPr lang="zh-CN" altLang="en-US">
                <a:solidFill>
                  <a:srgbClr val="FFC000"/>
                </a:solidFill>
              </a:rPr>
              <a:t>	static int x;</a:t>
            </a:r>
            <a:endParaRPr lang="zh-CN" altLang="en-US">
              <a:solidFill>
                <a:srgbClr val="FFC000"/>
              </a:solidFill>
            </a:endParaRPr>
          </a:p>
          <a:p>
            <a:pPr marL="0" indent="0">
              <a:lnSpc>
                <a:spcPts val="1900"/>
              </a:lnSpc>
              <a:spcBef>
                <a:spcPts val="1000"/>
              </a:spcBef>
              <a:buNone/>
            </a:pPr>
            <a:r>
              <a:rPr lang="zh-CN" altLang="en-US">
                <a:solidFill>
                  <a:srgbClr val="FFC000"/>
                </a:solidFill>
              </a:rPr>
              <a:t>	int y;</a:t>
            </a:r>
            <a:endParaRPr lang="zh-CN" altLang="en-US">
              <a:solidFill>
                <a:srgbClr val="FFC000"/>
              </a:solidFill>
            </a:endParaRPr>
          </a:p>
          <a:p>
            <a:pPr marL="0" indent="0">
              <a:lnSpc>
                <a:spcPts val="1900"/>
              </a:lnSpc>
              <a:spcBef>
                <a:spcPts val="1000"/>
              </a:spcBef>
              <a:buNone/>
            </a:pPr>
            <a:r>
              <a:rPr lang="zh-CN" altLang="en-US">
                <a:solidFill>
                  <a:srgbClr val="FFC000"/>
                </a:solidFill>
              </a:rPr>
              <a:t>public:</a:t>
            </a:r>
            <a:endParaRPr lang="zh-CN" altLang="en-US">
              <a:solidFill>
                <a:srgbClr val="FFC000"/>
              </a:solidFill>
            </a:endParaRPr>
          </a:p>
          <a:p>
            <a:pPr marL="0" indent="0">
              <a:lnSpc>
                <a:spcPts val="1900"/>
              </a:lnSpc>
              <a:spcBef>
                <a:spcPts val="1000"/>
              </a:spcBef>
              <a:buNone/>
            </a:pPr>
            <a:r>
              <a:rPr lang="zh-CN" altLang="en-US">
                <a:solidFill>
                  <a:srgbClr val="FFC000"/>
                </a:solidFill>
              </a:rPr>
              <a:t>	operator int( ){ return x+y; }</a:t>
            </a:r>
            <a:endParaRPr lang="zh-CN" altLang="en-US">
              <a:solidFill>
                <a:srgbClr val="FFC000"/>
              </a:solidFill>
            </a:endParaRPr>
          </a:p>
          <a:p>
            <a:pPr marL="0" indent="0">
              <a:lnSpc>
                <a:spcPts val="1900"/>
              </a:lnSpc>
              <a:spcBef>
                <a:spcPts val="1000"/>
              </a:spcBef>
              <a:buNone/>
            </a:pPr>
            <a:r>
              <a:rPr lang="zh-CN" altLang="en-US">
                <a:solidFill>
                  <a:srgbClr val="FFC000"/>
                </a:solidFill>
              </a:rPr>
              <a:t>	A operator ++(int){ return A(x++, y++); }</a:t>
            </a:r>
            <a:endParaRPr lang="zh-CN" altLang="en-US">
              <a:solidFill>
                <a:srgbClr val="FFC000"/>
              </a:solidFill>
            </a:endParaRPr>
          </a:p>
          <a:p>
            <a:pPr marL="0" indent="0">
              <a:lnSpc>
                <a:spcPts val="1900"/>
              </a:lnSpc>
              <a:spcBef>
                <a:spcPts val="1000"/>
              </a:spcBef>
              <a:buNone/>
            </a:pPr>
            <a:r>
              <a:rPr lang="zh-CN" altLang="en-US">
                <a:solidFill>
                  <a:srgbClr val="FFC000"/>
                </a:solidFill>
              </a:rPr>
              <a:t>	A(int x=::x+2, int y=::y+3){ A::x=x; A::y=y; }</a:t>
            </a:r>
            <a:endParaRPr lang="zh-CN" altLang="en-US">
              <a:solidFill>
                <a:srgbClr val="FFC000"/>
              </a:solidFill>
            </a:endParaRPr>
          </a:p>
          <a:p>
            <a:pPr marL="0" indent="0">
              <a:lnSpc>
                <a:spcPts val="1900"/>
              </a:lnSpc>
              <a:spcBef>
                <a:spcPts val="1000"/>
              </a:spcBef>
              <a:buNone/>
            </a:pPr>
            <a:r>
              <a:rPr lang="zh-CN" altLang="en-US">
                <a:solidFill>
                  <a:srgbClr val="FFC000"/>
                </a:solidFill>
              </a:rPr>
              <a:t>	int &amp;h(int &amp;x);</a:t>
            </a:r>
            <a:endParaRPr lang="zh-CN" altLang="en-US">
              <a:solidFill>
                <a:srgbClr val="FFC000"/>
              </a:solidFill>
            </a:endParaRPr>
          </a:p>
          <a:p>
            <a:pPr marL="0" indent="0">
              <a:lnSpc>
                <a:spcPts val="1900"/>
              </a:lnSpc>
              <a:spcBef>
                <a:spcPts val="1000"/>
              </a:spcBef>
              <a:buNone/>
            </a:pPr>
            <a:r>
              <a:rPr lang="zh-CN" altLang="en-US">
                <a:solidFill>
                  <a:srgbClr val="FFC000"/>
                </a:solidFill>
              </a:rPr>
              <a:t>};</a:t>
            </a:r>
            <a:endParaRPr lang="zh-CN" altLang="en-US">
              <a:solidFill>
                <a:srgbClr val="FFC000"/>
              </a:solidFill>
            </a:endParaRPr>
          </a:p>
          <a:p>
            <a:pPr marL="0" indent="0">
              <a:lnSpc>
                <a:spcPts val="1900"/>
              </a:lnSpc>
              <a:spcBef>
                <a:spcPts val="1000"/>
              </a:spcBef>
              <a:buNone/>
            </a:pPr>
            <a:r>
              <a:rPr lang="zh-CN" altLang="en-US">
                <a:solidFill>
                  <a:srgbClr val="FFC000"/>
                </a:solidFill>
              </a:rPr>
              <a:t>int &amp;A::h(int &amp;x){</a:t>
            </a:r>
            <a:endParaRPr lang="zh-CN" altLang="en-US">
              <a:solidFill>
                <a:srgbClr val="FFC000"/>
              </a:solidFill>
            </a:endParaRPr>
          </a:p>
          <a:p>
            <a:pPr marL="0" indent="0">
              <a:lnSpc>
                <a:spcPts val="1900"/>
              </a:lnSpc>
              <a:spcBef>
                <a:spcPts val="1000"/>
              </a:spcBef>
              <a:buNone/>
            </a:pPr>
            <a:r>
              <a:rPr lang="zh-CN" altLang="en-US">
                <a:solidFill>
                  <a:srgbClr val="FFC000"/>
                </a:solidFill>
              </a:rPr>
              <a:t>	for(int y=1; y!=1 || x&lt;201; x+=11, y++)</a:t>
            </a:r>
            <a:endParaRPr lang="zh-CN" altLang="en-US">
              <a:solidFill>
                <a:srgbClr val="FFC000"/>
              </a:solidFill>
            </a:endParaRPr>
          </a:p>
          <a:p>
            <a:pPr marL="0" indent="0">
              <a:lnSpc>
                <a:spcPts val="1900"/>
              </a:lnSpc>
              <a:spcBef>
                <a:spcPts val="1000"/>
              </a:spcBef>
              <a:buNone/>
            </a:pPr>
            <a:r>
              <a:rPr lang="zh-CN" altLang="en-US">
                <a:solidFill>
                  <a:srgbClr val="FFC000"/>
                </a:solidFill>
              </a:rPr>
              <a:t>		if(x&gt;200) { x-=21; y-=2;}</a:t>
            </a:r>
            <a:endParaRPr lang="zh-CN" altLang="en-US">
              <a:solidFill>
                <a:srgbClr val="FFC000"/>
              </a:solidFill>
            </a:endParaRPr>
          </a:p>
          <a:p>
            <a:pPr marL="0" indent="0">
              <a:lnSpc>
                <a:spcPts val="1900"/>
              </a:lnSpc>
              <a:spcBef>
                <a:spcPts val="1000"/>
              </a:spcBef>
              <a:buNone/>
            </a:pPr>
            <a:r>
              <a:rPr lang="zh-CN" altLang="en-US">
                <a:solidFill>
                  <a:srgbClr val="FFC000"/>
                </a:solidFill>
              </a:rPr>
              <a:t>	return x-=10;</a:t>
            </a:r>
            <a:endParaRPr lang="zh-CN" altLang="en-US">
              <a:solidFill>
                <a:srgbClr val="FFC000"/>
              </a:solidFill>
            </a:endParaRPr>
          </a:p>
          <a:p>
            <a:pPr marL="0" indent="0">
              <a:lnSpc>
                <a:spcPts val="1900"/>
              </a:lnSpc>
              <a:spcBef>
                <a:spcPts val="1000"/>
              </a:spcBef>
              <a:buNone/>
            </a:pPr>
            <a:r>
              <a:rPr lang="zh-CN" altLang="en-US">
                <a:solidFill>
                  <a:srgbClr val="FFC000"/>
                </a:solidFill>
              </a:rPr>
              <a:t>}</a:t>
            </a: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416675" y="647700"/>
            <a:ext cx="5499100" cy="616521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/>
          </a:ln>
        </p:spPr>
        <p:txBody>
          <a:bodyPr/>
          <a:lstStyle>
            <a:lvl1pPr marL="200660" indent="-200660" algn="just" defTabSz="514350" rtl="0" eaLnBrk="1" latinLnBrk="0" hangingPunct="1">
              <a:lnSpc>
                <a:spcPct val="110000"/>
              </a:lnSpc>
              <a:spcBef>
                <a:spcPts val="1015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ebdings" panose="05030102010509060703" pitchFamily="18" charset="2"/>
              <a:buChar char=""/>
              <a:defRPr sz="2000" kern="1200" baseline="0">
                <a:solidFill>
                  <a:srgbClr val="CDE0FB"/>
                </a:solidFill>
                <a:latin typeface="+mj-ea"/>
                <a:ea typeface="+mj-ea"/>
                <a:cs typeface="+mn-cs"/>
              </a:defRPr>
            </a:lvl1pPr>
            <a:lvl2pPr marL="200660" indent="-200660" algn="just" defTabSz="51435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34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800" kern="1200" baseline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2pPr>
            <a:lvl3pPr marL="643255" indent="-128905" algn="l" defTabSz="514350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430" indent="-128905" algn="l" defTabSz="514350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605" indent="-128905" algn="l" defTabSz="514350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780" indent="-128905" algn="l" defTabSz="514350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955" indent="-128905" algn="l" defTabSz="514350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9130" indent="-128905" algn="l" defTabSz="514350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6305" indent="-128905" algn="l" defTabSz="514350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600"/>
              </a:lnSpc>
              <a:spcBef>
                <a:spcPts val="1000"/>
              </a:spcBef>
              <a:buNone/>
            </a:pPr>
            <a:r>
              <a:rPr lang="zh-CN" altLang="en-US" sz="2800">
                <a:solidFill>
                  <a:srgbClr val="FFC000"/>
                </a:solidFill>
              </a:rPr>
              <a:t>int A::x=23;</a:t>
            </a:r>
            <a:endParaRPr lang="zh-CN" altLang="en-US" sz="2800">
              <a:solidFill>
                <a:srgbClr val="FFC000"/>
              </a:solidFill>
            </a:endParaRPr>
          </a:p>
          <a:p>
            <a:pPr marL="0" indent="0">
              <a:lnSpc>
                <a:spcPts val="2600"/>
              </a:lnSpc>
              <a:spcBef>
                <a:spcPts val="1000"/>
              </a:spcBef>
              <a:buNone/>
            </a:pPr>
            <a:r>
              <a:rPr lang="zh-CN" altLang="en-US" sz="2800">
                <a:solidFill>
                  <a:srgbClr val="FFC000"/>
                </a:solidFill>
              </a:rPr>
              <a:t>void main( ){</a:t>
            </a:r>
            <a:endParaRPr lang="zh-CN" altLang="en-US" sz="2800">
              <a:solidFill>
                <a:srgbClr val="FFC000"/>
              </a:solidFill>
            </a:endParaRPr>
          </a:p>
          <a:p>
            <a:pPr marL="0" indent="0">
              <a:lnSpc>
                <a:spcPts val="2600"/>
              </a:lnSpc>
              <a:spcBef>
                <a:spcPts val="1000"/>
              </a:spcBef>
              <a:buNone/>
            </a:pPr>
            <a:r>
              <a:rPr lang="zh-CN" altLang="en-US" sz="2800">
                <a:solidFill>
                  <a:srgbClr val="FFC000"/>
                </a:solidFill>
              </a:rPr>
              <a:t>	A a(54, 3), b(65), c;</a:t>
            </a:r>
            <a:endParaRPr lang="zh-CN" altLang="en-US" sz="2800">
              <a:solidFill>
                <a:srgbClr val="FFC000"/>
              </a:solidFill>
            </a:endParaRPr>
          </a:p>
          <a:p>
            <a:pPr marL="0" indent="0">
              <a:lnSpc>
                <a:spcPts val="2600"/>
              </a:lnSpc>
              <a:spcBef>
                <a:spcPts val="1000"/>
              </a:spcBef>
              <a:buNone/>
            </a:pPr>
            <a:r>
              <a:rPr lang="zh-CN" altLang="en-US" sz="2800">
                <a:solidFill>
                  <a:srgbClr val="FFC000"/>
                </a:solidFill>
              </a:rPr>
              <a:t>	int i, &amp;z=i, A::*p=&amp;A::y;</a:t>
            </a:r>
            <a:endParaRPr lang="zh-CN" altLang="en-US" sz="2800">
              <a:solidFill>
                <a:srgbClr val="FFC000"/>
              </a:solidFill>
            </a:endParaRPr>
          </a:p>
          <a:p>
            <a:pPr marL="0" indent="0">
              <a:lnSpc>
                <a:spcPts val="2600"/>
              </a:lnSpc>
              <a:spcBef>
                <a:spcPts val="1000"/>
              </a:spcBef>
              <a:buNone/>
            </a:pPr>
            <a:r>
              <a:rPr lang="zh-CN" altLang="en-US" sz="2800">
                <a:solidFill>
                  <a:srgbClr val="FFC000"/>
                </a:solidFill>
              </a:rPr>
              <a:t>	i=b.x; //①</a:t>
            </a:r>
            <a:endParaRPr lang="zh-CN" altLang="en-US" sz="2800">
              <a:solidFill>
                <a:srgbClr val="FFC000"/>
              </a:solidFill>
            </a:endParaRPr>
          </a:p>
          <a:p>
            <a:pPr marL="0" indent="0">
              <a:lnSpc>
                <a:spcPts val="2600"/>
              </a:lnSpc>
              <a:spcBef>
                <a:spcPts val="1000"/>
              </a:spcBef>
              <a:buNone/>
            </a:pPr>
            <a:r>
              <a:rPr lang="zh-CN" altLang="en-US" sz="2800">
                <a:solidFill>
                  <a:srgbClr val="FFC000"/>
                </a:solidFill>
              </a:rPr>
              <a:t>	z=a.x; //②</a:t>
            </a:r>
            <a:endParaRPr lang="zh-CN" altLang="en-US" sz="2800">
              <a:solidFill>
                <a:srgbClr val="FFC000"/>
              </a:solidFill>
            </a:endParaRPr>
          </a:p>
          <a:p>
            <a:pPr marL="0" indent="0">
              <a:lnSpc>
                <a:spcPts val="2600"/>
              </a:lnSpc>
              <a:spcBef>
                <a:spcPts val="1000"/>
              </a:spcBef>
              <a:buNone/>
            </a:pPr>
            <a:r>
              <a:rPr lang="zh-CN" altLang="en-US" sz="2800">
                <a:solidFill>
                  <a:srgbClr val="FFC000"/>
                </a:solidFill>
              </a:rPr>
              <a:t>	i=c.*p;//③</a:t>
            </a:r>
            <a:endParaRPr lang="zh-CN" altLang="en-US" sz="2800">
              <a:solidFill>
                <a:srgbClr val="FFC000"/>
              </a:solidFill>
            </a:endParaRPr>
          </a:p>
          <a:p>
            <a:pPr marL="0" indent="0">
              <a:lnSpc>
                <a:spcPts val="2600"/>
              </a:lnSpc>
              <a:spcBef>
                <a:spcPts val="1000"/>
              </a:spcBef>
              <a:buNone/>
            </a:pPr>
            <a:r>
              <a:rPr lang="zh-CN" altLang="en-US" sz="2800">
                <a:solidFill>
                  <a:srgbClr val="FFC000"/>
                </a:solidFill>
              </a:rPr>
              <a:t>	i=a++; //④</a:t>
            </a:r>
            <a:endParaRPr lang="zh-CN" altLang="en-US" sz="2800">
              <a:solidFill>
                <a:srgbClr val="FFC000"/>
              </a:solidFill>
            </a:endParaRPr>
          </a:p>
          <a:p>
            <a:pPr marL="0" indent="0">
              <a:lnSpc>
                <a:spcPts val="2600"/>
              </a:lnSpc>
              <a:spcBef>
                <a:spcPts val="1000"/>
              </a:spcBef>
              <a:buNone/>
            </a:pPr>
            <a:r>
              <a:rPr lang="zh-CN" altLang="en-US" sz="2800">
                <a:solidFill>
                  <a:srgbClr val="FFC000"/>
                </a:solidFill>
              </a:rPr>
              <a:t>	i=::x+c.y;//⑤</a:t>
            </a:r>
            <a:endParaRPr lang="zh-CN" altLang="en-US" sz="2800">
              <a:solidFill>
                <a:srgbClr val="FFC000"/>
              </a:solidFill>
            </a:endParaRPr>
          </a:p>
          <a:p>
            <a:pPr marL="0" indent="0">
              <a:lnSpc>
                <a:spcPts val="2600"/>
              </a:lnSpc>
              <a:spcBef>
                <a:spcPts val="1000"/>
              </a:spcBef>
              <a:buNone/>
            </a:pPr>
            <a:r>
              <a:rPr lang="zh-CN" altLang="en-US" sz="2800">
                <a:solidFill>
                  <a:srgbClr val="FFC000"/>
                </a:solidFill>
              </a:rPr>
              <a:t>	i=a+b;//⑥</a:t>
            </a:r>
            <a:endParaRPr lang="zh-CN" altLang="en-US" sz="2800">
              <a:solidFill>
                <a:srgbClr val="FFC000"/>
              </a:solidFill>
            </a:endParaRPr>
          </a:p>
          <a:p>
            <a:pPr marL="0" indent="0">
              <a:lnSpc>
                <a:spcPts val="2600"/>
              </a:lnSpc>
              <a:spcBef>
                <a:spcPts val="1000"/>
              </a:spcBef>
              <a:buNone/>
            </a:pPr>
            <a:r>
              <a:rPr lang="zh-CN" altLang="en-US" sz="2800">
                <a:solidFill>
                  <a:srgbClr val="FFC000"/>
                </a:solidFill>
              </a:rPr>
              <a:t>	b.h(i)=7;//⑦</a:t>
            </a:r>
            <a:endParaRPr lang="zh-CN" altLang="en-US" sz="2800">
              <a:solidFill>
                <a:srgbClr val="FFC000"/>
              </a:solidFill>
            </a:endParaRPr>
          </a:p>
          <a:p>
            <a:pPr marL="0" indent="0">
              <a:lnSpc>
                <a:spcPts val="2600"/>
              </a:lnSpc>
              <a:spcBef>
                <a:spcPts val="1000"/>
              </a:spcBef>
              <a:buNone/>
            </a:pPr>
            <a:r>
              <a:rPr lang="zh-CN" altLang="en-US" sz="2800">
                <a:solidFill>
                  <a:srgbClr val="FFC000"/>
                </a:solidFill>
              </a:rPr>
              <a:t>}</a:t>
            </a:r>
            <a:endParaRPr lang="zh-CN" altLang="en-US" sz="2800">
              <a:solidFill>
                <a:srgbClr val="FFC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039350" y="2471420"/>
            <a:ext cx="1685290" cy="3971925"/>
          </a:xfrm>
          <a:prstGeom prst="rect">
            <a:avLst/>
          </a:prstGeom>
          <a:solidFill>
            <a:schemeClr val="accent3">
              <a:lumMod val="40000"/>
              <a:lumOff val="60000"/>
              <a:alpha val="37000"/>
            </a:schemeClr>
          </a:solidFill>
        </p:spPr>
        <p:txBody>
          <a:bodyPr wrap="square" rtlCol="0">
            <a:spAutoFit/>
          </a:bodyPr>
          <a:lstStyle/>
          <a:p>
            <a:pPr marL="514350" indent="-514350" algn="l">
              <a:lnSpc>
                <a:spcPct val="130000"/>
              </a:lnSpc>
              <a:buClrTx/>
              <a:buFont typeface="+mj-ea"/>
              <a:buAutoNum type="circleNumDbPlain"/>
            </a:pPr>
            <a:r>
              <a:rPr lang="en-US" altLang="zh-CN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4</a:t>
            </a:r>
            <a:endParaRPr lang="en-US" altLang="zh-CN" sz="28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514350" indent="-514350" algn="l">
              <a:lnSpc>
                <a:spcPct val="130000"/>
              </a:lnSpc>
              <a:buClrTx/>
              <a:buFont typeface="+mj-ea"/>
              <a:buAutoNum type="circleNumDbPlain"/>
            </a:pPr>
            <a:r>
              <a:rPr lang="en-US" altLang="zh-CN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4</a:t>
            </a:r>
            <a:endParaRPr lang="en-US" altLang="zh-CN" sz="28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514350" indent="-514350" algn="l">
              <a:lnSpc>
                <a:spcPct val="130000"/>
              </a:lnSpc>
              <a:buClrTx/>
              <a:buFont typeface="+mj-ea"/>
              <a:buAutoNum type="circleNumDbPlain"/>
            </a:pPr>
            <a:r>
              <a:rPr lang="en-US" altLang="zh-CN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35</a:t>
            </a:r>
            <a:endParaRPr lang="en-US" altLang="zh-CN" sz="28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514350" indent="-514350" algn="l">
              <a:lnSpc>
                <a:spcPct val="130000"/>
              </a:lnSpc>
              <a:buClrTx/>
              <a:buFont typeface="+mj-ea"/>
              <a:buAutoNum type="circleNumDbPlain"/>
            </a:pPr>
            <a:r>
              <a:rPr lang="en-US" altLang="zh-CN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7</a:t>
            </a:r>
            <a:endParaRPr lang="en-US" altLang="zh-CN" sz="28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514350" indent="-514350" algn="l">
              <a:lnSpc>
                <a:spcPct val="130000"/>
              </a:lnSpc>
              <a:buClrTx/>
              <a:buFont typeface="+mj-ea"/>
              <a:buAutoNum type="circleNumDbPlain"/>
            </a:pPr>
            <a:r>
              <a:rPr lang="en-US" altLang="zh-CN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37</a:t>
            </a:r>
            <a:endParaRPr lang="en-US" altLang="zh-CN" sz="28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514350" indent="-514350" algn="l">
              <a:lnSpc>
                <a:spcPct val="130000"/>
              </a:lnSpc>
              <a:buClrTx/>
              <a:buFont typeface="+mj-ea"/>
              <a:buAutoNum type="circleNumDbPlain"/>
            </a:pPr>
            <a:r>
              <a:rPr lang="en-US" altLang="zh-CN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47</a:t>
            </a:r>
            <a:endParaRPr lang="en-US" altLang="zh-CN" sz="28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514350" indent="-514350" algn="l">
              <a:lnSpc>
                <a:spcPct val="130000"/>
              </a:lnSpc>
              <a:buClrTx/>
              <a:buFont typeface="+mj-ea"/>
              <a:buAutoNum type="circleNumDbPlain"/>
            </a:pPr>
            <a:r>
              <a:rPr lang="en-US" altLang="zh-CN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7</a:t>
            </a:r>
            <a:endParaRPr lang="en-US" altLang="zh-CN" sz="28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2757</Words>
  <Application>WPS 演示</Application>
  <PresentationFormat>自定义</PresentationFormat>
  <Paragraphs>223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Webdings</vt:lpstr>
      <vt:lpstr>幼圆</vt:lpstr>
      <vt:lpstr>Calibri Light</vt:lpstr>
      <vt:lpstr>Calibri</vt:lpstr>
      <vt:lpstr>Arial Unicode MS</vt:lpstr>
      <vt:lpstr>Office 主题</vt:lpstr>
      <vt:lpstr>模拟题讲解</vt:lpstr>
      <vt:lpstr>一  数据成员与访问权限</vt:lpstr>
      <vt:lpstr>一  数据成员与访问权限</vt:lpstr>
      <vt:lpstr>一  数据成员与访问权限</vt:lpstr>
      <vt:lpstr>一  数据成员与访问权限</vt:lpstr>
      <vt:lpstr>成员及权限题说明</vt:lpstr>
      <vt:lpstr>PowerPoint 演示文稿</vt:lpstr>
      <vt:lpstr>构造执行题说明</vt:lpstr>
      <vt:lpstr>四  程序运行输出结果</vt:lpstr>
      <vt:lpstr>语句执行结果题说明</vt:lpstr>
      <vt:lpstr>编程题说明</vt:lpstr>
      <vt:lpstr>选择题</vt:lpstr>
      <vt:lpstr>PowerPoint 演示文稿</vt:lpstr>
      <vt:lpstr>选择题和改错题说明</vt:lpstr>
      <vt:lpstr>改错题说明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jimill</dc:creator>
  <cp:lastModifiedBy>Belladonna</cp:lastModifiedBy>
  <cp:revision>11</cp:revision>
  <dcterms:created xsi:type="dcterms:W3CDTF">2017-10-31T07:11:00Z</dcterms:created>
  <dcterms:modified xsi:type="dcterms:W3CDTF">2017-11-24T07:52:12Z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